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62" r:id="rId5"/>
    <p:sldId id="259" r:id="rId6"/>
    <p:sldId id="266" r:id="rId7"/>
    <p:sldId id="260" r:id="rId8"/>
    <p:sldId id="261" r:id="rId9"/>
    <p:sldId id="269"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BHISHEK"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245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BE5B18-61A2-4E08-A03F-4908893C47D3}" type="datetimeFigureOut">
              <a:rPr lang="en-IN" smtClean="0"/>
              <a:t>23-05-2020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149F01-FCB0-4D78-A613-0E5C463B23B4}" type="slidenum">
              <a:rPr lang="en-IN" smtClean="0"/>
              <a:t>‹#›</a:t>
            </a:fld>
            <a:endParaRPr lang="en-IN"/>
          </a:p>
        </p:txBody>
      </p:sp>
    </p:spTree>
    <p:extLst>
      <p:ext uri="{BB962C8B-B14F-4D97-AF65-F5344CB8AC3E}">
        <p14:creationId xmlns:p14="http://schemas.microsoft.com/office/powerpoint/2010/main" val="137427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5CEB3EB-FEC2-492F-ACA4-9D35088DF1F7}" type="datetime1">
              <a:rPr lang="en-US" smtClean="0"/>
              <a:t>23-May-20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7C94CD8-382A-4CCD-8252-FB9FE2E5BE82}" type="datetime1">
              <a:rPr lang="en-US" smtClean="0"/>
              <a:t>23-May-20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C623F40-4DCF-4EFA-87D5-71B0C11BF629}" type="datetime1">
              <a:rPr lang="en-US" smtClean="0"/>
              <a:t>23-May-20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A13FB0-0C5F-46A8-B2CF-E1215EED9D22}" type="datetime1">
              <a:rPr lang="en-US" smtClean="0"/>
              <a:t>23-May-20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368C4FD-2B95-4ED3-817B-27C4FCB30C15}" type="datetime1">
              <a:rPr lang="en-US" smtClean="0"/>
              <a:t>23-May-20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550BA79-09D0-44DC-B157-6645916F8489}" type="datetime1">
              <a:rPr lang="en-US" smtClean="0"/>
              <a:t>23-May-20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474166B-7E62-4744-82E6-FE2CEF00F52E}" type="datetime1">
              <a:rPr lang="en-US" smtClean="0"/>
              <a:t>23-May-20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1C687DA-7B69-41EA-95F4-0937A2D45FE1}" type="datetime1">
              <a:rPr lang="en-US" smtClean="0"/>
              <a:t>23-May-20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059CD59-A9DE-4998-8E5B-41D99C1D44F7}" type="datetime1">
              <a:rPr lang="en-US" smtClean="0"/>
              <a:t>23-May-20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434401C-F653-42AB-8485-33071D68381B}" type="datetime1">
              <a:rPr lang="en-US" smtClean="0"/>
              <a:t>23-May-20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7E84208-3C98-4008-A5DB-3C6F050BAFEB}" type="datetime1">
              <a:rPr lang="en-US" smtClean="0"/>
              <a:t>23-May-20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20282A1-C75C-41E3-B2A8-4F88C77E500A}" type="datetime1">
              <a:rPr lang="en-US" smtClean="0"/>
              <a:t>23-May-20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buNone/>
            </a:pPr>
            <a:r>
              <a:rPr lang="en-US" dirty="0" smtClean="0"/>
              <a:t>Analysis of Various complaints in Apollo </a:t>
            </a:r>
            <a:r>
              <a:rPr lang="en-US" dirty="0" smtClean="0"/>
              <a:t>Hospital</a:t>
            </a:r>
          </a:p>
          <a:p>
            <a:pPr marL="109728" indent="0">
              <a:buNone/>
            </a:pPr>
            <a:endParaRPr lang="en-US" dirty="0"/>
          </a:p>
          <a:p>
            <a:pPr marL="109728" indent="0">
              <a:buNone/>
            </a:pPr>
            <a:endParaRPr lang="en-US" dirty="0" smtClean="0"/>
          </a:p>
          <a:p>
            <a:pPr marL="109728" indent="0">
              <a:buNone/>
            </a:pPr>
            <a:endParaRPr lang="en-US" dirty="0"/>
          </a:p>
        </p:txBody>
      </p:sp>
      <p:sp>
        <p:nvSpPr>
          <p:cNvPr id="2" name="Title 1"/>
          <p:cNvSpPr>
            <a:spLocks noGrp="1"/>
          </p:cNvSpPr>
          <p:nvPr>
            <p:ph type="title"/>
          </p:nvPr>
        </p:nvSpPr>
        <p:spPr/>
        <p:txBody>
          <a:bodyPr>
            <a:noAutofit/>
          </a:bodyPr>
          <a:lstStyle/>
          <a:p>
            <a:pPr algn="ctr"/>
            <a:r>
              <a:rPr lang="en-IN" sz="4000" b="0" dirty="0" smtClean="0">
                <a:effectLst/>
                <a:latin typeface="Arial" pitchFamily="34" charset="0"/>
                <a:cs typeface="Arial" pitchFamily="34" charset="0"/>
              </a:rPr>
              <a:t>Case </a:t>
            </a:r>
            <a:r>
              <a:rPr lang="en-IN" sz="4000" b="0" dirty="0" smtClean="0">
                <a:effectLst/>
                <a:latin typeface="Arial" pitchFamily="34" charset="0"/>
                <a:cs typeface="Arial" pitchFamily="34" charset="0"/>
              </a:rPr>
              <a:t>Study 1</a:t>
            </a:r>
            <a:r>
              <a:rPr lang="en-IN" sz="4000" b="0" dirty="0">
                <a:effectLst/>
                <a:latin typeface="Arial" pitchFamily="34" charset="0"/>
                <a:cs typeface="Arial" pitchFamily="34" charset="0"/>
              </a:rPr>
              <a:t/>
            </a:r>
            <a:br>
              <a:rPr lang="en-IN" sz="4000" b="0" dirty="0">
                <a:effectLst/>
                <a:latin typeface="Arial" pitchFamily="34" charset="0"/>
                <a:cs typeface="Arial" pitchFamily="34" charset="0"/>
              </a:rPr>
            </a:br>
            <a:endParaRPr lang="en-IN" sz="40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180" y="2734102"/>
            <a:ext cx="3505200" cy="2057400"/>
          </a:xfrm>
          <a:prstGeom prst="rect">
            <a:avLst/>
          </a:prstGeom>
        </p:spPr>
      </p:pic>
      <p:sp>
        <p:nvSpPr>
          <p:cNvPr id="7" name="Rectangle 6"/>
          <p:cNvSpPr/>
          <p:nvPr/>
        </p:nvSpPr>
        <p:spPr>
          <a:xfrm>
            <a:off x="3142397" y="4966648"/>
            <a:ext cx="2842766" cy="369332"/>
          </a:xfrm>
          <a:prstGeom prst="rect">
            <a:avLst/>
          </a:prstGeom>
        </p:spPr>
        <p:txBody>
          <a:bodyPr wrap="none">
            <a:spAutoFit/>
          </a:bodyPr>
          <a:lstStyle/>
          <a:p>
            <a:pPr marL="109728" indent="0">
              <a:buNone/>
            </a:pPr>
            <a:r>
              <a:rPr lang="en-US" b="1" u="sng" dirty="0">
                <a:solidFill>
                  <a:schemeClr val="bg2">
                    <a:lumMod val="50000"/>
                  </a:schemeClr>
                </a:solidFill>
              </a:rPr>
              <a:t>Master of Data Science</a:t>
            </a:r>
            <a:endParaRPr lang="en-IN" b="1" u="sng" dirty="0">
              <a:solidFill>
                <a:schemeClr val="bg2">
                  <a:lumMod val="50000"/>
                </a:schemeClr>
              </a:solidFill>
            </a:endParaRPr>
          </a:p>
        </p:txBody>
      </p:sp>
    </p:spTree>
    <p:extLst>
      <p:ext uri="{BB962C8B-B14F-4D97-AF65-F5344CB8AC3E}">
        <p14:creationId xmlns:p14="http://schemas.microsoft.com/office/powerpoint/2010/main" val="665814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2"/>
          </p:nvPr>
        </p:nvSpPr>
        <p:spPr/>
        <p:txBody>
          <a:bodyPr/>
          <a:lstStyle/>
          <a:p>
            <a:endParaRPr lang="en-IN"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762000" y="1143000"/>
            <a:ext cx="7391400" cy="2667000"/>
          </a:xfrm>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301389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250000"/>
              </a:lnSpc>
            </a:pPr>
            <a:r>
              <a:rPr lang="en-US" sz="2000" dirty="0" smtClean="0">
                <a:latin typeface="Arial" pitchFamily="34" charset="0"/>
                <a:cs typeface="Arial" pitchFamily="34" charset="0"/>
              </a:rPr>
              <a:t>Introduction</a:t>
            </a:r>
          </a:p>
          <a:p>
            <a:pPr>
              <a:lnSpc>
                <a:spcPct val="250000"/>
              </a:lnSpc>
            </a:pPr>
            <a:r>
              <a:rPr lang="en-US" sz="2000" dirty="0" smtClean="0">
                <a:latin typeface="Arial" pitchFamily="34" charset="0"/>
                <a:cs typeface="Arial" pitchFamily="34" charset="0"/>
              </a:rPr>
              <a:t>Problem statement and Data Source</a:t>
            </a:r>
          </a:p>
          <a:p>
            <a:pPr>
              <a:lnSpc>
                <a:spcPct val="250000"/>
              </a:lnSpc>
            </a:pPr>
            <a:r>
              <a:rPr lang="en-US" sz="2000" dirty="0" smtClean="0">
                <a:latin typeface="Arial" pitchFamily="34" charset="0"/>
                <a:cs typeface="Arial" pitchFamily="34" charset="0"/>
              </a:rPr>
              <a:t>Objective and Methodology</a:t>
            </a:r>
          </a:p>
          <a:p>
            <a:pPr>
              <a:lnSpc>
                <a:spcPct val="250000"/>
              </a:lnSpc>
            </a:pPr>
            <a:r>
              <a:rPr lang="en-US" sz="2000" dirty="0" smtClean="0">
                <a:latin typeface="Arial" pitchFamily="34" charset="0"/>
                <a:cs typeface="Arial" pitchFamily="34" charset="0"/>
              </a:rPr>
              <a:t>Solution Description</a:t>
            </a:r>
          </a:p>
          <a:p>
            <a:pPr marL="109728" indent="0">
              <a:lnSpc>
                <a:spcPct val="150000"/>
              </a:lnSpc>
              <a:buNone/>
            </a:pPr>
            <a:endParaRPr lang="en-IN" sz="1800" dirty="0">
              <a:latin typeface="Arial" pitchFamily="34" charset="0"/>
              <a:cs typeface="Arial" pitchFamily="34" charset="0"/>
            </a:endParaRPr>
          </a:p>
        </p:txBody>
      </p:sp>
      <p:sp>
        <p:nvSpPr>
          <p:cNvPr id="3" name="Title 2"/>
          <p:cNvSpPr>
            <a:spLocks noGrp="1"/>
          </p:cNvSpPr>
          <p:nvPr>
            <p:ph type="title"/>
          </p:nvPr>
        </p:nvSpPr>
        <p:spPr/>
        <p:txBody>
          <a:bodyPr/>
          <a:lstStyle/>
          <a:p>
            <a:pPr algn="ctr"/>
            <a:r>
              <a:rPr lang="en-US" dirty="0" smtClean="0">
                <a:latin typeface="Arial" pitchFamily="34" charset="0"/>
                <a:cs typeface="Arial" pitchFamily="34" charset="0"/>
              </a:rPr>
              <a:t>Agenda</a:t>
            </a:r>
            <a:endParaRPr lang="en-IN"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825690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525963"/>
          </a:xfrm>
        </p:spPr>
        <p:txBody>
          <a:bodyPr>
            <a:noAutofit/>
          </a:bodyPr>
          <a:lstStyle/>
          <a:p>
            <a:pPr>
              <a:lnSpc>
                <a:spcPct val="150000"/>
              </a:lnSpc>
            </a:pPr>
            <a:r>
              <a:rPr lang="en-US" sz="2000" dirty="0" smtClean="0">
                <a:latin typeface="Arial" pitchFamily="34" charset="0"/>
                <a:cs typeface="Arial" pitchFamily="34" charset="0"/>
              </a:rPr>
              <a:t>This case study is about various complaints related to </a:t>
            </a:r>
            <a:r>
              <a:rPr lang="en-US" sz="2000" dirty="0" smtClean="0">
                <a:latin typeface="Arial" pitchFamily="34" charset="0"/>
                <a:cs typeface="Arial" pitchFamily="34" charset="0"/>
              </a:rPr>
              <a:t>A</a:t>
            </a:r>
            <a:r>
              <a:rPr lang="en-US" sz="2000" dirty="0" smtClean="0">
                <a:latin typeface="Arial" pitchFamily="34" charset="0"/>
                <a:cs typeface="Arial" pitchFamily="34" charset="0"/>
              </a:rPr>
              <a:t>pollo Hospital Services. </a:t>
            </a:r>
          </a:p>
          <a:p>
            <a:pPr>
              <a:lnSpc>
                <a:spcPct val="150000"/>
              </a:lnSpc>
            </a:pPr>
            <a:r>
              <a:rPr lang="en-US" sz="2000" dirty="0" smtClean="0">
                <a:latin typeface="Arial" pitchFamily="34" charset="0"/>
                <a:cs typeface="Arial" pitchFamily="34" charset="0"/>
              </a:rPr>
              <a:t>These complaints</a:t>
            </a:r>
            <a:r>
              <a:rPr lang="en-US" sz="2000" dirty="0" smtClean="0">
                <a:latin typeface="Arial" pitchFamily="34" charset="0"/>
                <a:cs typeface="Arial" pitchFamily="34" charset="0"/>
              </a:rPr>
              <a:t> where collected through</a:t>
            </a:r>
            <a:r>
              <a:rPr lang="en-US" sz="2000" dirty="0" smtClean="0">
                <a:latin typeface="Arial" pitchFamily="34" charset="0"/>
                <a:cs typeface="Arial" pitchFamily="34" charset="0"/>
              </a:rPr>
              <a:t> form filling by medical services </a:t>
            </a:r>
            <a:r>
              <a:rPr lang="en-US" sz="2000" dirty="0" smtClean="0">
                <a:latin typeface="Arial" pitchFamily="34" charset="0"/>
                <a:cs typeface="Arial" pitchFamily="34" charset="0"/>
              </a:rPr>
              <a:t>beneficiaries.</a:t>
            </a:r>
          </a:p>
          <a:p>
            <a:pPr>
              <a:lnSpc>
                <a:spcPct val="150000"/>
              </a:lnSpc>
            </a:pPr>
            <a:r>
              <a:rPr lang="en-US" sz="2000" dirty="0" smtClean="0">
                <a:latin typeface="Arial" pitchFamily="34" charset="0"/>
                <a:cs typeface="Arial" pitchFamily="34" charset="0"/>
              </a:rPr>
              <a:t>As per the data there were total 845 complaints received from patients.</a:t>
            </a:r>
          </a:p>
          <a:p>
            <a:pPr>
              <a:lnSpc>
                <a:spcPct val="150000"/>
              </a:lnSpc>
            </a:pPr>
            <a:r>
              <a:rPr lang="en-US" sz="2000" dirty="0" smtClean="0">
                <a:latin typeface="Arial" pitchFamily="34" charset="0"/>
                <a:cs typeface="Arial" pitchFamily="34" charset="0"/>
              </a:rPr>
              <a:t>To analyze most frequent/significant problems </a:t>
            </a:r>
            <a:r>
              <a:rPr lang="en-US" sz="2000" dirty="0">
                <a:latin typeface="Arial" pitchFamily="34" charset="0"/>
                <a:cs typeface="Arial" pitchFamily="34" charset="0"/>
              </a:rPr>
              <a:t>P</a:t>
            </a:r>
            <a:r>
              <a:rPr lang="en-US" sz="2000" dirty="0" smtClean="0">
                <a:latin typeface="Arial" pitchFamily="34" charset="0"/>
                <a:cs typeface="Arial" pitchFamily="34" charset="0"/>
              </a:rPr>
              <a:t>areto charts has been used.</a:t>
            </a:r>
          </a:p>
          <a:p>
            <a:pPr>
              <a:lnSpc>
                <a:spcPct val="150000"/>
              </a:lnSpc>
            </a:pPr>
            <a:r>
              <a:rPr lang="en-US" sz="2000" dirty="0" smtClean="0">
                <a:latin typeface="Arial" pitchFamily="34" charset="0"/>
                <a:cs typeface="Arial" pitchFamily="34" charset="0"/>
              </a:rPr>
              <a:t>After analysis, we suggested to Apollo Hospital to prioritize the problem so that hospital services will be delivered smoothly.</a:t>
            </a:r>
          </a:p>
          <a:p>
            <a:pPr marL="109728" indent="0">
              <a:lnSpc>
                <a:spcPct val="150000"/>
              </a:lnSpc>
              <a:buNone/>
            </a:pPr>
            <a:endParaRPr lang="en-IN" sz="1800" dirty="0" smtClean="0">
              <a:latin typeface="Arial" pitchFamily="34" charset="0"/>
              <a:cs typeface="Arial" pitchFamily="34" charset="0"/>
            </a:endParaRPr>
          </a:p>
          <a:p>
            <a:pPr marL="109728" indent="0">
              <a:lnSpc>
                <a:spcPct val="150000"/>
              </a:lnSpc>
              <a:buNone/>
            </a:pPr>
            <a:endParaRPr lang="en-IN" sz="1800" dirty="0">
              <a:latin typeface="Arial" pitchFamily="34" charset="0"/>
              <a:cs typeface="Arial" pitchFamily="34" charset="0"/>
            </a:endParaRPr>
          </a:p>
          <a:p>
            <a:pPr marL="109728" indent="0">
              <a:buNone/>
            </a:pPr>
            <a:endParaRPr lang="en-IN" sz="2000" dirty="0"/>
          </a:p>
          <a:p>
            <a:pPr marL="109728" indent="0">
              <a:lnSpc>
                <a:spcPct val="160000"/>
              </a:lnSpc>
              <a:buNone/>
            </a:pPr>
            <a:r>
              <a:rPr lang="en-IN" sz="2000" dirty="0">
                <a:latin typeface="Arial" pitchFamily="34" charset="0"/>
                <a:cs typeface="Arial" pitchFamily="34" charset="0"/>
              </a:rPr>
              <a:t/>
            </a:r>
            <a:br>
              <a:rPr lang="en-IN" sz="2000" dirty="0">
                <a:latin typeface="Arial" pitchFamily="34" charset="0"/>
                <a:cs typeface="Arial" pitchFamily="34" charset="0"/>
              </a:rPr>
            </a:br>
            <a:endParaRPr lang="en-IN" sz="2000" dirty="0">
              <a:latin typeface="Arial" pitchFamily="34" charset="0"/>
              <a:cs typeface="Arial" pitchFamily="34" charset="0"/>
            </a:endParaRPr>
          </a:p>
        </p:txBody>
      </p:sp>
      <p:sp>
        <p:nvSpPr>
          <p:cNvPr id="3" name="Title 2"/>
          <p:cNvSpPr>
            <a:spLocks noGrp="1"/>
          </p:cNvSpPr>
          <p:nvPr>
            <p:ph type="title"/>
          </p:nvPr>
        </p:nvSpPr>
        <p:spPr>
          <a:xfrm>
            <a:off x="228600" y="274638"/>
            <a:ext cx="8458200" cy="1143000"/>
          </a:xfrm>
        </p:spPr>
        <p:txBody>
          <a:bodyPr>
            <a:normAutofit/>
          </a:bodyPr>
          <a:lstStyle/>
          <a:p>
            <a:pPr algn="ctr"/>
            <a:r>
              <a:rPr lang="en-US" dirty="0" smtClean="0">
                <a:latin typeface="Arial" pitchFamily="34" charset="0"/>
                <a:cs typeface="Arial" pitchFamily="34" charset="0"/>
              </a:rPr>
              <a:t>Introduction</a:t>
            </a:r>
            <a:endParaRPr lang="en-IN"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975351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IN" sz="1800" dirty="0" smtClean="0">
                <a:latin typeface="Arial" pitchFamily="34" charset="0"/>
                <a:cs typeface="Arial" pitchFamily="34" charset="0"/>
              </a:rPr>
              <a:t>The </a:t>
            </a:r>
            <a:r>
              <a:rPr lang="en-IN" sz="1800" dirty="0">
                <a:latin typeface="Arial" pitchFamily="34" charset="0"/>
                <a:cs typeface="Arial" pitchFamily="34" charset="0"/>
              </a:rPr>
              <a:t>city Apollo hospital Must analyse and solve the various complaints of the patients, which are submitted to the Head Nurse Office. In order to analyse the complaints and claims we use the Pareto </a:t>
            </a:r>
            <a:r>
              <a:rPr lang="en-IN" sz="1800" dirty="0" smtClean="0">
                <a:latin typeface="Arial" pitchFamily="34" charset="0"/>
                <a:cs typeface="Arial" pitchFamily="34" charset="0"/>
              </a:rPr>
              <a:t>Diagram In </a:t>
            </a:r>
            <a:r>
              <a:rPr lang="en-IN" sz="1800" dirty="0">
                <a:latin typeface="Arial" pitchFamily="34" charset="0"/>
                <a:cs typeface="Arial" pitchFamily="34" charset="0"/>
              </a:rPr>
              <a:t>our case, we consider 845 received complaints, starting </a:t>
            </a:r>
            <a:r>
              <a:rPr lang="en-IN" sz="1800" dirty="0" smtClean="0">
                <a:latin typeface="Arial" pitchFamily="34" charset="0"/>
                <a:cs typeface="Arial" pitchFamily="34" charset="0"/>
              </a:rPr>
              <a:t>from </a:t>
            </a:r>
            <a:r>
              <a:rPr lang="en-IN" sz="1800" dirty="0">
                <a:latin typeface="Arial" pitchFamily="34" charset="0"/>
                <a:cs typeface="Arial" pitchFamily="34" charset="0"/>
              </a:rPr>
              <a:t>the complaint forms </a:t>
            </a:r>
            <a:r>
              <a:rPr lang="en-IN" sz="1800" dirty="0" smtClean="0">
                <a:latin typeface="Arial" pitchFamily="34" charset="0"/>
                <a:cs typeface="Arial" pitchFamily="34" charset="0"/>
              </a:rPr>
              <a:t>filled </a:t>
            </a:r>
            <a:r>
              <a:rPr lang="en-IN" sz="1800" dirty="0">
                <a:latin typeface="Arial" pitchFamily="34" charset="0"/>
                <a:cs typeface="Arial" pitchFamily="34" charset="0"/>
              </a:rPr>
              <a:t>in by the medical service beneficiaries, which were grouped in the </a:t>
            </a:r>
            <a:r>
              <a:rPr lang="en-IN" sz="1800" dirty="0" smtClean="0">
                <a:latin typeface="Arial" pitchFamily="34" charset="0"/>
                <a:cs typeface="Arial" pitchFamily="34" charset="0"/>
              </a:rPr>
              <a:t>following categories</a:t>
            </a:r>
            <a:r>
              <a:rPr lang="en-IN" sz="1800" dirty="0">
                <a:latin typeface="Arial" pitchFamily="34" charset="0"/>
                <a:cs typeface="Arial" pitchFamily="34" charset="0"/>
              </a:rPr>
              <a:t>:</a:t>
            </a:r>
          </a:p>
          <a:p>
            <a:pPr marL="109728" indent="0">
              <a:buNone/>
            </a:pPr>
            <a:r>
              <a:rPr lang="en-IN" sz="1400" dirty="0">
                <a:latin typeface="Arial" pitchFamily="34" charset="0"/>
                <a:cs typeface="Arial" pitchFamily="34" charset="0"/>
              </a:rPr>
              <a:t/>
            </a:r>
            <a:br>
              <a:rPr lang="en-IN" sz="1400" dirty="0">
                <a:latin typeface="Arial" pitchFamily="34" charset="0"/>
                <a:cs typeface="Arial" pitchFamily="34" charset="0"/>
              </a:rPr>
            </a:br>
            <a:endParaRPr lang="en-IN" sz="1400" dirty="0">
              <a:latin typeface="Arial" pitchFamily="34" charset="0"/>
              <a:cs typeface="Arial" pitchFamily="34" charset="0"/>
            </a:endParaRPr>
          </a:p>
          <a:p>
            <a:pPr marL="109728" indent="0">
              <a:buNone/>
            </a:pPr>
            <a:endParaRPr lang="en-IN" sz="1400" dirty="0">
              <a:latin typeface="Arial" pitchFamily="34" charset="0"/>
              <a:cs typeface="Arial" pitchFamily="34" charset="0"/>
            </a:endParaRPr>
          </a:p>
        </p:txBody>
      </p:sp>
      <p:sp>
        <p:nvSpPr>
          <p:cNvPr id="3" name="Title 2"/>
          <p:cNvSpPr>
            <a:spLocks noGrp="1"/>
          </p:cNvSpPr>
          <p:nvPr>
            <p:ph type="title"/>
          </p:nvPr>
        </p:nvSpPr>
        <p:spPr>
          <a:xfrm>
            <a:off x="228600" y="274638"/>
            <a:ext cx="8458200" cy="1143000"/>
          </a:xfrm>
        </p:spPr>
        <p:txBody>
          <a:bodyPr>
            <a:normAutofit/>
          </a:bodyPr>
          <a:lstStyle/>
          <a:p>
            <a:pPr algn="ctr"/>
            <a:r>
              <a:rPr lang="en-US" dirty="0" smtClean="0">
                <a:latin typeface="Arial" pitchFamily="34" charset="0"/>
                <a:cs typeface="Arial" pitchFamily="34" charset="0"/>
              </a:rPr>
              <a:t>Problem Statement</a:t>
            </a:r>
            <a:endParaRPr lang="en-IN" dirty="0">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3352800"/>
            <a:ext cx="3429000" cy="3058079"/>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521820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latin typeface="Arial" pitchFamily="34" charset="0"/>
                <a:cs typeface="Arial" pitchFamily="34" charset="0"/>
              </a:rPr>
              <a:t>Find out the most significant problems.</a:t>
            </a:r>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Prioritize </a:t>
            </a:r>
            <a:r>
              <a:rPr lang="en-IN" sz="2000" dirty="0" smtClean="0">
                <a:latin typeface="Arial" pitchFamily="34" charset="0"/>
                <a:cs typeface="Arial" pitchFamily="34" charset="0"/>
              </a:rPr>
              <a:t>the most </a:t>
            </a:r>
            <a:r>
              <a:rPr lang="en-IN" sz="2000" dirty="0" smtClean="0">
                <a:latin typeface="Arial" pitchFamily="34" charset="0"/>
                <a:cs typeface="Arial" pitchFamily="34" charset="0"/>
              </a:rPr>
              <a:t>frequent </a:t>
            </a:r>
            <a:r>
              <a:rPr lang="en-IN" sz="2000" dirty="0" smtClean="0">
                <a:latin typeface="Arial" pitchFamily="34" charset="0"/>
                <a:cs typeface="Arial" pitchFamily="34" charset="0"/>
              </a:rPr>
              <a:t>problems.</a:t>
            </a:r>
          </a:p>
          <a:p>
            <a:r>
              <a:rPr lang="en-US" sz="2000" dirty="0" smtClean="0">
                <a:latin typeface="Arial" pitchFamily="34" charset="0"/>
                <a:cs typeface="Arial" pitchFamily="34" charset="0"/>
              </a:rPr>
              <a:t>Resolve the problems according to priority to get the best results. </a:t>
            </a:r>
            <a:endParaRPr lang="en-IN" sz="2000" dirty="0">
              <a:latin typeface="Arial" pitchFamily="34" charset="0"/>
              <a:cs typeface="Arial" pitchFamily="34" charset="0"/>
            </a:endParaRPr>
          </a:p>
          <a:p>
            <a:pPr marL="109728" indent="0">
              <a:buNone/>
            </a:pPr>
            <a:r>
              <a:rPr lang="en-IN" dirty="0"/>
              <a:t/>
            </a:r>
            <a:br>
              <a:rPr lang="en-IN" dirty="0"/>
            </a:br>
            <a:r>
              <a:rPr lang="en-IN" dirty="0"/>
              <a:t/>
            </a:r>
            <a:br>
              <a:rPr lang="en-IN" dirty="0"/>
            </a:br>
            <a:endParaRPr lang="en-IN" dirty="0">
              <a:latin typeface="Arial" pitchFamily="34" charset="0"/>
              <a:cs typeface="Arial" pitchFamily="34" charset="0"/>
            </a:endParaRPr>
          </a:p>
        </p:txBody>
      </p:sp>
      <p:sp>
        <p:nvSpPr>
          <p:cNvPr id="3" name="Title 2"/>
          <p:cNvSpPr>
            <a:spLocks noGrp="1"/>
          </p:cNvSpPr>
          <p:nvPr>
            <p:ph type="title"/>
          </p:nvPr>
        </p:nvSpPr>
        <p:spPr/>
        <p:txBody>
          <a:bodyPr/>
          <a:lstStyle/>
          <a:p>
            <a:pPr algn="ctr"/>
            <a:r>
              <a:rPr lang="en-US" dirty="0" smtClean="0">
                <a:latin typeface="Arial" pitchFamily="34" charset="0"/>
                <a:cs typeface="Arial" pitchFamily="34" charset="0"/>
              </a:rPr>
              <a:t>Objective And Methodology</a:t>
            </a:r>
            <a:endParaRPr lang="en-IN" dirty="0">
              <a:latin typeface="Arial" pitchFamily="34" charset="0"/>
              <a:cs typeface="Arial" pitchFamily="34" charset="0"/>
            </a:endParaRPr>
          </a:p>
        </p:txBody>
      </p:sp>
      <p:sp>
        <p:nvSpPr>
          <p:cNvPr id="5" name="TextBox 4"/>
          <p:cNvSpPr txBox="1"/>
          <p:nvPr/>
        </p:nvSpPr>
        <p:spPr>
          <a:xfrm>
            <a:off x="2517648" y="5605190"/>
            <a:ext cx="4261103" cy="369332"/>
          </a:xfrm>
          <a:prstGeom prst="rect">
            <a:avLst/>
          </a:prstGeom>
          <a:noFill/>
        </p:spPr>
        <p:txBody>
          <a:bodyPr wrap="none" rtlCol="0">
            <a:spAutoFit/>
          </a:bodyPr>
          <a:lstStyle/>
          <a:p>
            <a:r>
              <a:rPr lang="en-US" dirty="0" smtClean="0"/>
              <a:t>Analysis Done By Using </a:t>
            </a:r>
            <a:r>
              <a:rPr lang="en-US" dirty="0" smtClean="0"/>
              <a:t>Pareto </a:t>
            </a:r>
            <a:r>
              <a:rPr lang="en-US" dirty="0" smtClean="0"/>
              <a:t>Chart</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743200"/>
            <a:ext cx="5943600" cy="2667000"/>
          </a:xfrm>
          <a:prstGeom prst="rect">
            <a:avLst/>
          </a:prstGeom>
        </p:spPr>
      </p:pic>
    </p:spTree>
    <p:extLst>
      <p:ext uri="{BB962C8B-B14F-4D97-AF65-F5344CB8AC3E}">
        <p14:creationId xmlns:p14="http://schemas.microsoft.com/office/powerpoint/2010/main" val="1870590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828800"/>
            <a:ext cx="6420746" cy="3115110"/>
          </a:xfrm>
        </p:spPr>
      </p:pic>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4" name="Title 3"/>
          <p:cNvSpPr>
            <a:spLocks noGrp="1"/>
          </p:cNvSpPr>
          <p:nvPr>
            <p:ph type="title"/>
          </p:nvPr>
        </p:nvSpPr>
        <p:spPr/>
        <p:txBody>
          <a:bodyPr>
            <a:normAutofit/>
          </a:bodyPr>
          <a:lstStyle/>
          <a:p>
            <a:pPr algn="ctr"/>
            <a:r>
              <a:rPr lang="en-US" sz="4000" dirty="0" smtClean="0">
                <a:latin typeface="Arial" pitchFamily="34" charset="0"/>
                <a:cs typeface="Arial" pitchFamily="34" charset="0"/>
              </a:rPr>
              <a:t>Objective And Methodology</a:t>
            </a:r>
            <a:endParaRPr lang="en-IN" sz="4000" dirty="0">
              <a:latin typeface="Arial" pitchFamily="34" charset="0"/>
              <a:cs typeface="Arial" pitchFamily="34" charset="0"/>
            </a:endParaRPr>
          </a:p>
        </p:txBody>
      </p:sp>
      <p:sp>
        <p:nvSpPr>
          <p:cNvPr id="6" name="TextBox 5"/>
          <p:cNvSpPr txBox="1"/>
          <p:nvPr/>
        </p:nvSpPr>
        <p:spPr>
          <a:xfrm>
            <a:off x="3733800" y="5252113"/>
            <a:ext cx="2438400" cy="369332"/>
          </a:xfrm>
          <a:prstGeom prst="rect">
            <a:avLst/>
          </a:prstGeom>
          <a:noFill/>
        </p:spPr>
        <p:txBody>
          <a:bodyPr wrap="square" rtlCol="0">
            <a:spAutoFit/>
          </a:bodyPr>
          <a:lstStyle/>
          <a:p>
            <a:r>
              <a:rPr lang="en-US" dirty="0" smtClean="0"/>
              <a:t>Pareto Chart</a:t>
            </a:r>
            <a:endParaRPr lang="en-IN" dirty="0"/>
          </a:p>
        </p:txBody>
      </p:sp>
    </p:spTree>
    <p:extLst>
      <p:ext uri="{BB962C8B-B14F-4D97-AF65-F5344CB8AC3E}">
        <p14:creationId xmlns:p14="http://schemas.microsoft.com/office/powerpoint/2010/main" val="3977116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dirty="0" smtClean="0">
                <a:latin typeface="Arial" pitchFamily="34" charset="0"/>
                <a:cs typeface="Arial" pitchFamily="34" charset="0"/>
              </a:rPr>
              <a:t>As per the rule of Pareto Chart problems are divided into 80:20</a:t>
            </a:r>
          </a:p>
          <a:p>
            <a:r>
              <a:rPr lang="en-US" sz="2000" dirty="0" smtClean="0">
                <a:latin typeface="Arial" pitchFamily="34" charset="0"/>
                <a:cs typeface="Arial" pitchFamily="34" charset="0"/>
              </a:rPr>
              <a:t>According to analysis below three problem categorized into ‘</a:t>
            </a:r>
            <a:r>
              <a:rPr lang="en-US" sz="2000" b="1" dirty="0" smtClean="0">
                <a:latin typeface="Arial" pitchFamily="34" charset="0"/>
                <a:cs typeface="Arial" pitchFamily="34" charset="0"/>
              </a:rPr>
              <a:t>Vital Few</a:t>
            </a:r>
            <a:r>
              <a:rPr lang="en-US" sz="2000" dirty="0" smtClean="0">
                <a:latin typeface="Arial" pitchFamily="34" charset="0"/>
                <a:cs typeface="Arial" pitchFamily="34" charset="0"/>
              </a:rPr>
              <a:t>’ : </a:t>
            </a:r>
            <a:r>
              <a:rPr lang="en-US" sz="2000" dirty="0" smtClean="0">
                <a:latin typeface="Arial" pitchFamily="34" charset="0"/>
                <a:cs typeface="Arial" pitchFamily="34" charset="0"/>
              </a:rPr>
              <a:t>a. Solving Time</a:t>
            </a:r>
          </a:p>
          <a:p>
            <a:pPr marL="109728" indent="0">
              <a:buNone/>
            </a:pPr>
            <a:r>
              <a:rPr lang="en-US" sz="2000" dirty="0" smtClean="0">
                <a:latin typeface="Arial" pitchFamily="34" charset="0"/>
                <a:cs typeface="Arial" pitchFamily="34" charset="0"/>
              </a:rPr>
              <a:t>              b. Information Provided</a:t>
            </a:r>
          </a:p>
          <a:p>
            <a:pPr marL="109728" indent="0">
              <a:buNone/>
            </a:pPr>
            <a:r>
              <a:rPr lang="en-US" sz="2000" dirty="0">
                <a:latin typeface="Arial" pitchFamily="34" charset="0"/>
                <a:cs typeface="Arial" pitchFamily="34" charset="0"/>
              </a:rPr>
              <a:t>	</a:t>
            </a:r>
            <a:r>
              <a:rPr lang="en-US" sz="2000" dirty="0" smtClean="0">
                <a:latin typeface="Arial" pitchFamily="34" charset="0"/>
                <a:cs typeface="Arial" pitchFamily="34" charset="0"/>
              </a:rPr>
              <a:t>   c. Received Treatment.</a:t>
            </a:r>
          </a:p>
          <a:p>
            <a:pPr marL="109728" indent="0">
              <a:buNone/>
            </a:pPr>
            <a:r>
              <a:rPr lang="en-US" sz="2000" dirty="0" smtClean="0">
                <a:latin typeface="Arial" pitchFamily="34" charset="0"/>
                <a:cs typeface="Arial" pitchFamily="34" charset="0"/>
              </a:rPr>
              <a:t>And below six problems are categorized in ‘</a:t>
            </a:r>
            <a:r>
              <a:rPr lang="en-US" sz="2000" b="1" dirty="0" smtClean="0">
                <a:latin typeface="Arial" pitchFamily="34" charset="0"/>
                <a:cs typeface="Arial" pitchFamily="34" charset="0"/>
              </a:rPr>
              <a:t>Trivial</a:t>
            </a:r>
            <a:r>
              <a:rPr lang="en-US" sz="2000" b="1" dirty="0" smtClean="0">
                <a:latin typeface="Arial" pitchFamily="34" charset="0"/>
                <a:cs typeface="Arial" pitchFamily="34" charset="0"/>
              </a:rPr>
              <a:t> Many</a:t>
            </a:r>
            <a:r>
              <a:rPr lang="en-US" sz="2000" dirty="0" smtClean="0">
                <a:latin typeface="Arial" pitchFamily="34" charset="0"/>
                <a:cs typeface="Arial" pitchFamily="34" charset="0"/>
              </a:rPr>
              <a:t>’:</a:t>
            </a:r>
          </a:p>
          <a:p>
            <a:pPr marL="109728" indent="0">
              <a:buNone/>
            </a:pPr>
            <a:r>
              <a:rPr lang="en-IN" sz="2000" dirty="0" smtClean="0">
                <a:latin typeface="Arial" pitchFamily="34" charset="0"/>
                <a:cs typeface="Arial" pitchFamily="34" charset="0"/>
              </a:rPr>
              <a:t>	</a:t>
            </a:r>
            <a:r>
              <a:rPr lang="en-IN" sz="2000" dirty="0">
                <a:latin typeface="Arial" pitchFamily="34" charset="0"/>
                <a:cs typeface="Arial" pitchFamily="34" charset="0"/>
              </a:rPr>
              <a:t>a. Too many </a:t>
            </a:r>
            <a:r>
              <a:rPr lang="en-IN" sz="2000" dirty="0" smtClean="0">
                <a:latin typeface="Arial" pitchFamily="34" charset="0"/>
                <a:cs typeface="Arial" pitchFamily="34" charset="0"/>
              </a:rPr>
              <a:t>formalities</a:t>
            </a:r>
          </a:p>
          <a:p>
            <a:pPr marL="109728" indent="0">
              <a:buNone/>
            </a:pPr>
            <a:r>
              <a:rPr lang="en-IN" sz="2000" dirty="0">
                <a:latin typeface="Arial" pitchFamily="34" charset="0"/>
                <a:cs typeface="Arial" pitchFamily="34" charset="0"/>
              </a:rPr>
              <a:t>	</a:t>
            </a:r>
            <a:r>
              <a:rPr lang="en-IN" sz="2000" dirty="0">
                <a:latin typeface="Arial" pitchFamily="34" charset="0"/>
                <a:cs typeface="Arial" pitchFamily="34" charset="0"/>
              </a:rPr>
              <a:t>b. Time </a:t>
            </a:r>
            <a:r>
              <a:rPr lang="en-IN" sz="2000" dirty="0" smtClean="0">
                <a:latin typeface="Arial" pitchFamily="34" charset="0"/>
                <a:cs typeface="Arial" pitchFamily="34" charset="0"/>
              </a:rPr>
              <a:t>Table</a:t>
            </a:r>
          </a:p>
          <a:p>
            <a:pPr marL="109728" indent="0">
              <a:buNone/>
            </a:pPr>
            <a:r>
              <a:rPr lang="en-IN" sz="2000" dirty="0">
                <a:latin typeface="Arial" pitchFamily="34" charset="0"/>
                <a:cs typeface="Arial" pitchFamily="34" charset="0"/>
              </a:rPr>
              <a:t>	c. Waiting Line </a:t>
            </a:r>
            <a:r>
              <a:rPr lang="en-IN" sz="2000" dirty="0" smtClean="0">
                <a:latin typeface="Arial" pitchFamily="34" charset="0"/>
                <a:cs typeface="Arial" pitchFamily="34" charset="0"/>
              </a:rPr>
              <a:t>Time</a:t>
            </a:r>
          </a:p>
          <a:p>
            <a:pPr marL="109728" indent="0">
              <a:buNone/>
            </a:pPr>
            <a:r>
              <a:rPr lang="en-IN" sz="2000" dirty="0">
                <a:latin typeface="Arial" pitchFamily="34" charset="0"/>
                <a:cs typeface="Arial" pitchFamily="34" charset="0"/>
              </a:rPr>
              <a:t>	</a:t>
            </a:r>
            <a:r>
              <a:rPr lang="en-IN" sz="2000" dirty="0">
                <a:latin typeface="Arial" pitchFamily="34" charset="0"/>
                <a:cs typeface="Arial" pitchFamily="34" charset="0"/>
              </a:rPr>
              <a:t>d. Personal </a:t>
            </a:r>
            <a:r>
              <a:rPr lang="en-IN" sz="2000" dirty="0" smtClean="0">
                <a:latin typeface="Arial" pitchFamily="34" charset="0"/>
                <a:cs typeface="Arial" pitchFamily="34" charset="0"/>
              </a:rPr>
              <a:t>Skill</a:t>
            </a:r>
          </a:p>
          <a:p>
            <a:pPr marL="109728" indent="0">
              <a:buNone/>
            </a:pPr>
            <a:r>
              <a:rPr lang="en-IN" sz="2000" dirty="0">
                <a:latin typeface="Arial" pitchFamily="34" charset="0"/>
                <a:cs typeface="Arial" pitchFamily="34" charset="0"/>
              </a:rPr>
              <a:t>	</a:t>
            </a:r>
            <a:r>
              <a:rPr lang="en-IN" sz="2000" dirty="0">
                <a:latin typeface="Arial" pitchFamily="34" charset="0"/>
                <a:cs typeface="Arial" pitchFamily="34" charset="0"/>
              </a:rPr>
              <a:t>e. Forms </a:t>
            </a:r>
            <a:r>
              <a:rPr lang="en-IN" sz="2000" dirty="0" smtClean="0">
                <a:latin typeface="Arial" pitchFamily="34" charset="0"/>
                <a:cs typeface="Arial" pitchFamily="34" charset="0"/>
              </a:rPr>
              <a:t>missing</a:t>
            </a:r>
          </a:p>
          <a:p>
            <a:pPr marL="109728" indent="0">
              <a:buNone/>
            </a:pPr>
            <a:r>
              <a:rPr lang="en-IN" sz="2000" dirty="0">
                <a:latin typeface="Arial" pitchFamily="34" charset="0"/>
                <a:cs typeface="Arial" pitchFamily="34" charset="0"/>
              </a:rPr>
              <a:t>	f. Other</a:t>
            </a:r>
            <a:r>
              <a:rPr lang="en-IN" sz="2000" dirty="0">
                <a:latin typeface="Arial" pitchFamily="34" charset="0"/>
                <a:cs typeface="Arial" pitchFamily="34" charset="0"/>
              </a:rPr>
              <a:t/>
            </a:r>
            <a:br>
              <a:rPr lang="en-IN" sz="2000" dirty="0">
                <a:latin typeface="Arial" pitchFamily="34" charset="0"/>
                <a:cs typeface="Arial" pitchFamily="34" charset="0"/>
              </a:rPr>
            </a:br>
            <a:endParaRPr lang="en-IN" sz="2000" dirty="0">
              <a:latin typeface="Arial" pitchFamily="34" charset="0"/>
              <a:cs typeface="Arial" pitchFamily="34" charset="0"/>
            </a:endParaRPr>
          </a:p>
        </p:txBody>
      </p:sp>
      <p:sp>
        <p:nvSpPr>
          <p:cNvPr id="3" name="Title 2"/>
          <p:cNvSpPr>
            <a:spLocks noGrp="1"/>
          </p:cNvSpPr>
          <p:nvPr>
            <p:ph type="title"/>
          </p:nvPr>
        </p:nvSpPr>
        <p:spPr/>
        <p:txBody>
          <a:bodyPr>
            <a:normAutofit/>
          </a:bodyPr>
          <a:lstStyle/>
          <a:p>
            <a:pPr algn="ctr"/>
            <a:r>
              <a:rPr lang="en-US" sz="4000" dirty="0" smtClean="0">
                <a:latin typeface="Arial" pitchFamily="34" charset="0"/>
                <a:cs typeface="Arial" pitchFamily="34" charset="0"/>
              </a:rPr>
              <a:t>Objective And Methodology</a:t>
            </a:r>
            <a:endParaRPr lang="en-IN" sz="40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013013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normAutofit fontScale="25000" lnSpcReduction="20000"/>
          </a:bodyPr>
          <a:lstStyle/>
          <a:p>
            <a:pPr>
              <a:lnSpc>
                <a:spcPct val="120000"/>
              </a:lnSpc>
            </a:pPr>
            <a:r>
              <a:rPr lang="en-US" sz="8000" dirty="0" smtClean="0">
                <a:latin typeface="Arial" pitchFamily="34" charset="0"/>
                <a:cs typeface="Arial" pitchFamily="34" charset="0"/>
              </a:rPr>
              <a:t>To get best results in terms of patients satisfaction we need to resolve problems in </a:t>
            </a:r>
            <a:r>
              <a:rPr lang="en-US" sz="8000" b="1" dirty="0" smtClean="0">
                <a:latin typeface="Arial" pitchFamily="34" charset="0"/>
                <a:cs typeface="Arial" pitchFamily="34" charset="0"/>
              </a:rPr>
              <a:t>‘Vital Few’</a:t>
            </a:r>
            <a:r>
              <a:rPr lang="en-US" sz="8000" dirty="0" smtClean="0">
                <a:latin typeface="Arial" pitchFamily="34" charset="0"/>
                <a:cs typeface="Arial" pitchFamily="34" charset="0"/>
              </a:rPr>
              <a:t> category first.</a:t>
            </a:r>
          </a:p>
          <a:p>
            <a:pPr marL="109728" indent="0">
              <a:lnSpc>
                <a:spcPct val="120000"/>
              </a:lnSpc>
              <a:buNone/>
            </a:pPr>
            <a:r>
              <a:rPr lang="en-US" sz="8000" dirty="0" smtClean="0">
                <a:latin typeface="Arial" pitchFamily="34" charset="0"/>
                <a:cs typeface="Arial" pitchFamily="34" charset="0"/>
              </a:rPr>
              <a:t>	Reasons:</a:t>
            </a:r>
          </a:p>
          <a:p>
            <a:pPr marL="109728" indent="0">
              <a:lnSpc>
                <a:spcPct val="120000"/>
              </a:lnSpc>
              <a:buNone/>
            </a:pPr>
            <a:r>
              <a:rPr lang="en-US" sz="8000" dirty="0">
                <a:latin typeface="Arial" pitchFamily="34" charset="0"/>
                <a:cs typeface="Arial" pitchFamily="34" charset="0"/>
              </a:rPr>
              <a:t>	</a:t>
            </a:r>
            <a:r>
              <a:rPr lang="en-US" sz="8000" dirty="0" smtClean="0">
                <a:latin typeface="Arial" pitchFamily="34" charset="0"/>
                <a:cs typeface="Arial" pitchFamily="34" charset="0"/>
              </a:rPr>
              <a:t>	a. Frequency of </a:t>
            </a:r>
            <a:r>
              <a:rPr lang="en-US" sz="8000" b="1" dirty="0" smtClean="0">
                <a:latin typeface="Arial" pitchFamily="34" charset="0"/>
                <a:cs typeface="Arial" pitchFamily="34" charset="0"/>
              </a:rPr>
              <a:t>Solving Time </a:t>
            </a:r>
            <a:r>
              <a:rPr lang="en-US" sz="8000" dirty="0" smtClean="0">
                <a:latin typeface="Arial" pitchFamily="34" charset="0"/>
                <a:cs typeface="Arial" pitchFamily="34" charset="0"/>
              </a:rPr>
              <a:t>category is high (320)</a:t>
            </a:r>
          </a:p>
          <a:p>
            <a:pPr marL="109728" indent="0">
              <a:lnSpc>
                <a:spcPct val="120000"/>
              </a:lnSpc>
              <a:buNone/>
            </a:pPr>
            <a:r>
              <a:rPr lang="en-US" sz="8000" dirty="0">
                <a:latin typeface="Arial" pitchFamily="34" charset="0"/>
                <a:cs typeface="Arial" pitchFamily="34" charset="0"/>
              </a:rPr>
              <a:t>	</a:t>
            </a:r>
            <a:r>
              <a:rPr lang="en-US" sz="8000" dirty="0" smtClean="0">
                <a:latin typeface="Arial" pitchFamily="34" charset="0"/>
                <a:cs typeface="Arial" pitchFamily="34" charset="0"/>
              </a:rPr>
              <a:t>	b. Second most high frequency category is 			     </a:t>
            </a:r>
            <a:r>
              <a:rPr lang="en-US" sz="8000" b="1" dirty="0" smtClean="0">
                <a:latin typeface="Arial" pitchFamily="34" charset="0"/>
                <a:cs typeface="Arial" pitchFamily="34" charset="0"/>
              </a:rPr>
              <a:t>Information Provided </a:t>
            </a:r>
            <a:r>
              <a:rPr lang="en-US" sz="8000" dirty="0" smtClean="0">
                <a:latin typeface="Arial" pitchFamily="34" charset="0"/>
                <a:cs typeface="Arial" pitchFamily="34" charset="0"/>
              </a:rPr>
              <a:t>(210)</a:t>
            </a:r>
          </a:p>
          <a:p>
            <a:pPr marL="109728" indent="0">
              <a:lnSpc>
                <a:spcPct val="120000"/>
              </a:lnSpc>
              <a:buNone/>
            </a:pPr>
            <a:r>
              <a:rPr lang="en-US" sz="8000" dirty="0">
                <a:latin typeface="Arial" pitchFamily="34" charset="0"/>
                <a:cs typeface="Arial" pitchFamily="34" charset="0"/>
              </a:rPr>
              <a:t>	</a:t>
            </a:r>
            <a:r>
              <a:rPr lang="en-US" sz="8000" dirty="0" smtClean="0">
                <a:latin typeface="Arial" pitchFamily="34" charset="0"/>
                <a:cs typeface="Arial" pitchFamily="34" charset="0"/>
              </a:rPr>
              <a:t>	c. Final high frequency category is </a:t>
            </a:r>
            <a:r>
              <a:rPr lang="en-US" sz="8000" b="1" dirty="0" smtClean="0">
                <a:latin typeface="Arial" pitchFamily="34" charset="0"/>
                <a:cs typeface="Arial" pitchFamily="34" charset="0"/>
              </a:rPr>
              <a:t>Received 			    Treatment </a:t>
            </a:r>
            <a:r>
              <a:rPr lang="en-US" sz="8000" dirty="0" smtClean="0">
                <a:latin typeface="Arial" pitchFamily="34" charset="0"/>
                <a:cs typeface="Arial" pitchFamily="34" charset="0"/>
              </a:rPr>
              <a:t>(92)</a:t>
            </a:r>
            <a:endParaRPr lang="en-US" sz="8000" dirty="0" smtClean="0">
              <a:latin typeface="Arial" pitchFamily="34" charset="0"/>
              <a:cs typeface="Arial" pitchFamily="34" charset="0"/>
            </a:endParaRPr>
          </a:p>
          <a:p>
            <a:pPr marL="109728" indent="0">
              <a:lnSpc>
                <a:spcPct val="120000"/>
              </a:lnSpc>
              <a:buNone/>
            </a:pPr>
            <a:endParaRPr lang="en-US" sz="8000" dirty="0" smtClean="0">
              <a:latin typeface="Arial" pitchFamily="34" charset="0"/>
              <a:cs typeface="Arial" pitchFamily="34" charset="0"/>
            </a:endParaRPr>
          </a:p>
          <a:p>
            <a:pPr>
              <a:lnSpc>
                <a:spcPct val="120000"/>
              </a:lnSpc>
            </a:pPr>
            <a:r>
              <a:rPr lang="en-US" sz="8000" b="1" dirty="0" smtClean="0">
                <a:latin typeface="Arial" pitchFamily="34" charset="0"/>
                <a:cs typeface="Arial" pitchFamily="34" charset="0"/>
              </a:rPr>
              <a:t>‘Trivial Many’ </a:t>
            </a:r>
            <a:r>
              <a:rPr lang="en-US" sz="8000" dirty="0" smtClean="0">
                <a:latin typeface="Arial" pitchFamily="34" charset="0"/>
                <a:cs typeface="Arial" pitchFamily="34" charset="0"/>
              </a:rPr>
              <a:t>would be second priority problems.</a:t>
            </a:r>
          </a:p>
          <a:p>
            <a:pPr marL="109728" indent="0">
              <a:lnSpc>
                <a:spcPct val="120000"/>
              </a:lnSpc>
              <a:buNone/>
            </a:pPr>
            <a:r>
              <a:rPr lang="en-US" sz="8000" dirty="0" smtClean="0">
                <a:latin typeface="Arial" pitchFamily="34" charset="0"/>
                <a:cs typeface="Arial" pitchFamily="34" charset="0"/>
              </a:rPr>
              <a:t>       </a:t>
            </a:r>
            <a:r>
              <a:rPr lang="en-US" sz="8000" dirty="0">
                <a:latin typeface="Arial" pitchFamily="34" charset="0"/>
                <a:cs typeface="Arial" pitchFamily="34" charset="0"/>
              </a:rPr>
              <a:t>Reasons:</a:t>
            </a:r>
          </a:p>
          <a:p>
            <a:pPr marL="109728" indent="0">
              <a:lnSpc>
                <a:spcPct val="120000"/>
              </a:lnSpc>
              <a:buNone/>
            </a:pPr>
            <a:r>
              <a:rPr lang="en-US" sz="8000" dirty="0">
                <a:latin typeface="Arial" pitchFamily="34" charset="0"/>
                <a:cs typeface="Arial" pitchFamily="34" charset="0"/>
              </a:rPr>
              <a:t>		a. Frequency of </a:t>
            </a:r>
            <a:r>
              <a:rPr lang="en-US" sz="8000" b="1" dirty="0">
                <a:latin typeface="Arial" pitchFamily="34" charset="0"/>
                <a:cs typeface="Arial" pitchFamily="34" charset="0"/>
              </a:rPr>
              <a:t> </a:t>
            </a:r>
            <a:r>
              <a:rPr lang="en-US" sz="8000" b="1" dirty="0" smtClean="0">
                <a:latin typeface="Arial" pitchFamily="34" charset="0"/>
                <a:cs typeface="Arial" pitchFamily="34" charset="0"/>
              </a:rPr>
              <a:t>rest </a:t>
            </a:r>
            <a:r>
              <a:rPr lang="en-US" sz="8000" dirty="0" smtClean="0">
                <a:latin typeface="Arial" pitchFamily="34" charset="0"/>
                <a:cs typeface="Arial" pitchFamily="34" charset="0"/>
              </a:rPr>
              <a:t>category </a:t>
            </a:r>
            <a:r>
              <a:rPr lang="en-US" sz="8000" dirty="0">
                <a:latin typeface="Arial" pitchFamily="34" charset="0"/>
                <a:cs typeface="Arial" pitchFamily="34" charset="0"/>
              </a:rPr>
              <a:t>is </a:t>
            </a:r>
            <a:r>
              <a:rPr lang="en-US" sz="8000" dirty="0" smtClean="0">
                <a:latin typeface="Arial" pitchFamily="34" charset="0"/>
                <a:cs typeface="Arial" pitchFamily="34" charset="0"/>
              </a:rPr>
              <a:t>less.</a:t>
            </a:r>
            <a:endParaRPr lang="en-US" sz="8000" dirty="0">
              <a:latin typeface="Arial" pitchFamily="34" charset="0"/>
              <a:cs typeface="Arial" pitchFamily="34" charset="0"/>
            </a:endParaRPr>
          </a:p>
          <a:p>
            <a:pPr marL="109728" indent="0">
              <a:lnSpc>
                <a:spcPct val="170000"/>
              </a:lnSpc>
              <a:buNone/>
            </a:pPr>
            <a:endParaRPr lang="en-US" sz="2900" dirty="0" smtClean="0">
              <a:latin typeface="Arial" pitchFamily="34" charset="0"/>
              <a:cs typeface="Arial" pitchFamily="34" charset="0"/>
            </a:endParaRPr>
          </a:p>
          <a:p>
            <a:endParaRPr lang="en-US" sz="1800" dirty="0">
              <a:latin typeface="Arial" pitchFamily="34" charset="0"/>
              <a:cs typeface="Arial" pitchFamily="34" charset="0"/>
            </a:endParaRPr>
          </a:p>
          <a:p>
            <a:endParaRPr lang="en-US" sz="1800" dirty="0" smtClean="0">
              <a:latin typeface="Arial" pitchFamily="34" charset="0"/>
              <a:cs typeface="Arial" pitchFamily="34" charset="0"/>
            </a:endParaRPr>
          </a:p>
          <a:p>
            <a:endParaRPr lang="en-US" sz="1800" dirty="0" smtClean="0">
              <a:latin typeface="Arial" pitchFamily="34" charset="0"/>
              <a:cs typeface="Arial" pitchFamily="34" charset="0"/>
            </a:endParaRPr>
          </a:p>
          <a:p>
            <a:pPr marL="109728" indent="0">
              <a:buNone/>
            </a:pPr>
            <a:endParaRPr lang="en-IN" sz="1800" dirty="0" smtClean="0">
              <a:latin typeface="Arial" pitchFamily="34" charset="0"/>
              <a:cs typeface="Arial" pitchFamily="34" charset="0"/>
            </a:endParaRPr>
          </a:p>
          <a:p>
            <a:endParaRPr lang="en-IN" sz="1800" dirty="0" smtClean="0">
              <a:latin typeface="Arial" pitchFamily="34" charset="0"/>
              <a:cs typeface="Arial" pitchFamily="34" charset="0"/>
            </a:endParaRPr>
          </a:p>
          <a:p>
            <a:endParaRPr lang="en-IN" dirty="0" smtClean="0"/>
          </a:p>
          <a:p>
            <a:endParaRPr lang="en-IN" dirty="0" smtClean="0"/>
          </a:p>
          <a:p>
            <a:pPr marL="109728" indent="0">
              <a:buNone/>
            </a:pPr>
            <a:r>
              <a:rPr lang="en-IN" dirty="0"/>
              <a:t/>
            </a:r>
            <a:br>
              <a:rPr lang="en-IN" dirty="0"/>
            </a:br>
            <a:r>
              <a:rPr lang="en-IN" dirty="0"/>
              <a:t/>
            </a:r>
            <a:br>
              <a:rPr lang="en-IN" dirty="0"/>
            </a:br>
            <a:endParaRPr lang="en-IN" dirty="0">
              <a:latin typeface="Arial" pitchFamily="34" charset="0"/>
              <a:cs typeface="Arial" pitchFamily="34" charset="0"/>
            </a:endParaRPr>
          </a:p>
        </p:txBody>
      </p:sp>
      <p:sp>
        <p:nvSpPr>
          <p:cNvPr id="3" name="Title 2"/>
          <p:cNvSpPr>
            <a:spLocks noGrp="1"/>
          </p:cNvSpPr>
          <p:nvPr>
            <p:ph type="title"/>
          </p:nvPr>
        </p:nvSpPr>
        <p:spPr/>
        <p:txBody>
          <a:bodyPr>
            <a:normAutofit/>
          </a:bodyPr>
          <a:lstStyle/>
          <a:p>
            <a:pPr algn="ctr"/>
            <a:r>
              <a:rPr lang="en-US" sz="4000" dirty="0" smtClean="0">
                <a:latin typeface="Arial" pitchFamily="34" charset="0"/>
                <a:cs typeface="Arial" pitchFamily="34" charset="0"/>
              </a:rPr>
              <a:t>Solution And Description</a:t>
            </a:r>
            <a:endParaRPr lang="en-IN" sz="4000"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822968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normAutofit fontScale="25000" lnSpcReduction="20000"/>
          </a:bodyPr>
          <a:lstStyle/>
          <a:p>
            <a:r>
              <a:rPr lang="en-US" sz="8000" dirty="0">
                <a:latin typeface="Arial" pitchFamily="34" charset="0"/>
                <a:cs typeface="Arial" pitchFamily="34" charset="0"/>
              </a:rPr>
              <a:t>To resolve problems in minimal time below action would be taken :</a:t>
            </a:r>
          </a:p>
          <a:p>
            <a:pPr marL="109728" indent="0">
              <a:lnSpc>
                <a:spcPct val="120000"/>
              </a:lnSpc>
              <a:buNone/>
            </a:pPr>
            <a:r>
              <a:rPr lang="en-US" sz="8000" dirty="0" smtClean="0">
                <a:latin typeface="Arial" pitchFamily="34" charset="0"/>
                <a:cs typeface="Arial" pitchFamily="34" charset="0"/>
              </a:rPr>
              <a:t>	Reasons:</a:t>
            </a:r>
          </a:p>
          <a:p>
            <a:pPr marL="109728" indent="0">
              <a:lnSpc>
                <a:spcPct val="120000"/>
              </a:lnSpc>
              <a:buNone/>
            </a:pPr>
            <a:r>
              <a:rPr lang="en-US" sz="8000" dirty="0" smtClean="0">
                <a:latin typeface="Arial" pitchFamily="34" charset="0"/>
                <a:cs typeface="Arial" pitchFamily="34" charset="0"/>
              </a:rPr>
              <a:t>	a. </a:t>
            </a:r>
            <a:r>
              <a:rPr lang="en-US" sz="8000" dirty="0">
                <a:latin typeface="Arial" pitchFamily="34" charset="0"/>
                <a:cs typeface="Arial" pitchFamily="34" charset="0"/>
              </a:rPr>
              <a:t>Automation is needs to be implemented to avoid manual                          	    intervention </a:t>
            </a:r>
            <a:endParaRPr lang="en-US" sz="8000" dirty="0" smtClean="0">
              <a:latin typeface="Arial" pitchFamily="34" charset="0"/>
              <a:cs typeface="Arial" pitchFamily="34" charset="0"/>
            </a:endParaRPr>
          </a:p>
          <a:p>
            <a:pPr marL="109728" indent="0">
              <a:lnSpc>
                <a:spcPct val="120000"/>
              </a:lnSpc>
              <a:buNone/>
            </a:pPr>
            <a:r>
              <a:rPr lang="en-US" sz="8000" dirty="0">
                <a:latin typeface="Arial" pitchFamily="34" charset="0"/>
                <a:cs typeface="Arial" pitchFamily="34" charset="0"/>
              </a:rPr>
              <a:t>	</a:t>
            </a:r>
            <a:r>
              <a:rPr lang="en-US" sz="8000" dirty="0" smtClean="0">
                <a:latin typeface="Arial" pitchFamily="34" charset="0"/>
                <a:cs typeface="Arial" pitchFamily="34" charset="0"/>
              </a:rPr>
              <a:t>ex.</a:t>
            </a:r>
            <a:r>
              <a:rPr lang="en-US" sz="8000" dirty="0">
                <a:latin typeface="Arial" pitchFamily="34" charset="0"/>
                <a:cs typeface="Arial" pitchFamily="34" charset="0"/>
              </a:rPr>
              <a:t> Medical staff and OPD doctor communication </a:t>
            </a:r>
            <a:r>
              <a:rPr lang="en-US" sz="8000" dirty="0" smtClean="0">
                <a:latin typeface="Arial" pitchFamily="34" charset="0"/>
                <a:cs typeface="Arial" pitchFamily="34" charset="0"/>
              </a:rPr>
              <a:t>through 	      internet for quick action. </a:t>
            </a:r>
          </a:p>
          <a:p>
            <a:pPr marL="109728" indent="0">
              <a:lnSpc>
                <a:spcPct val="120000"/>
              </a:lnSpc>
              <a:buNone/>
            </a:pPr>
            <a:endParaRPr lang="en-US" sz="8000" dirty="0" smtClean="0">
              <a:latin typeface="Arial" pitchFamily="34" charset="0"/>
              <a:cs typeface="Arial" pitchFamily="34" charset="0"/>
            </a:endParaRPr>
          </a:p>
          <a:p>
            <a:r>
              <a:rPr lang="en-US" sz="8000" dirty="0" smtClean="0">
                <a:latin typeface="Arial" pitchFamily="34" charset="0"/>
                <a:cs typeface="Arial" pitchFamily="34" charset="0"/>
              </a:rPr>
              <a:t>The best solution for Information Provision as </a:t>
            </a:r>
            <a:r>
              <a:rPr lang="en-US" sz="8000" dirty="0">
                <a:latin typeface="Arial" pitchFamily="34" charset="0"/>
                <a:cs typeface="Arial" pitchFamily="34" charset="0"/>
              </a:rPr>
              <a:t>below </a:t>
            </a:r>
            <a:r>
              <a:rPr lang="en-US" sz="8000" dirty="0" smtClean="0">
                <a:latin typeface="Arial" pitchFamily="34" charset="0"/>
                <a:cs typeface="Arial" pitchFamily="34" charset="0"/>
              </a:rPr>
              <a:t> </a:t>
            </a:r>
            <a:r>
              <a:rPr lang="en-US" sz="8000" dirty="0">
                <a:latin typeface="Arial" pitchFamily="34" charset="0"/>
                <a:cs typeface="Arial" pitchFamily="34" charset="0"/>
              </a:rPr>
              <a:t>:</a:t>
            </a:r>
          </a:p>
          <a:p>
            <a:pPr marL="109728" lvl="1" indent="0">
              <a:lnSpc>
                <a:spcPct val="120000"/>
              </a:lnSpc>
              <a:spcBef>
                <a:spcPts val="400"/>
              </a:spcBef>
              <a:buSzPct val="68000"/>
              <a:buNone/>
            </a:pPr>
            <a:r>
              <a:rPr lang="en-US" sz="8000" dirty="0">
                <a:latin typeface="Arial" pitchFamily="34" charset="0"/>
                <a:cs typeface="Arial" pitchFamily="34" charset="0"/>
              </a:rPr>
              <a:t>	</a:t>
            </a:r>
            <a:r>
              <a:rPr lang="en-US" sz="8000" dirty="0" smtClean="0">
                <a:latin typeface="Arial" pitchFamily="34" charset="0"/>
                <a:cs typeface="Arial" pitchFamily="34" charset="0"/>
              </a:rPr>
              <a:t>a. </a:t>
            </a:r>
            <a:r>
              <a:rPr lang="en-US" sz="8000" dirty="0">
                <a:latin typeface="Arial" pitchFamily="34" charset="0"/>
                <a:cs typeface="Arial" pitchFamily="34" charset="0"/>
              </a:rPr>
              <a:t>Medicine </a:t>
            </a:r>
            <a:r>
              <a:rPr lang="en-US" sz="8000" dirty="0" smtClean="0">
                <a:latin typeface="Arial" pitchFamily="34" charset="0"/>
                <a:cs typeface="Arial" pitchFamily="34" charset="0"/>
              </a:rPr>
              <a:t>and Operation theaters </a:t>
            </a:r>
            <a:r>
              <a:rPr lang="en-US" sz="8000" dirty="0">
                <a:latin typeface="Arial" pitchFamily="34" charset="0"/>
                <a:cs typeface="Arial" pitchFamily="34" charset="0"/>
              </a:rPr>
              <a:t>availability</a:t>
            </a:r>
            <a:r>
              <a:rPr lang="en-US" sz="8000" dirty="0" smtClean="0">
                <a:latin typeface="Arial" pitchFamily="34" charset="0"/>
                <a:cs typeface="Arial" pitchFamily="34" charset="0"/>
              </a:rPr>
              <a:t> should </a:t>
            </a:r>
            <a:r>
              <a:rPr lang="en-US" sz="8000" dirty="0">
                <a:latin typeface="Arial" pitchFamily="34" charset="0"/>
                <a:cs typeface="Arial" pitchFamily="34" charset="0"/>
              </a:rPr>
              <a:t>be </a:t>
            </a:r>
            <a:r>
              <a:rPr lang="en-US" sz="8000" dirty="0" smtClean="0">
                <a:latin typeface="Arial" pitchFamily="34" charset="0"/>
                <a:cs typeface="Arial" pitchFamily="34" charset="0"/>
              </a:rPr>
              <a:t>	    displayed </a:t>
            </a:r>
            <a:r>
              <a:rPr lang="en-US" sz="8000" dirty="0">
                <a:latin typeface="Arial" pitchFamily="34" charset="0"/>
                <a:cs typeface="Arial" pitchFamily="34" charset="0"/>
              </a:rPr>
              <a:t>on </a:t>
            </a:r>
            <a:r>
              <a:rPr lang="en-US" sz="8000" dirty="0" smtClean="0">
                <a:latin typeface="Arial" pitchFamily="34" charset="0"/>
                <a:cs typeface="Arial" pitchFamily="34" charset="0"/>
              </a:rPr>
              <a:t>tablet to doctors.</a:t>
            </a:r>
          </a:p>
          <a:p>
            <a:pPr marL="109728" indent="0">
              <a:lnSpc>
                <a:spcPct val="120000"/>
              </a:lnSpc>
              <a:buNone/>
            </a:pPr>
            <a:endParaRPr lang="en-US" sz="8000" dirty="0">
              <a:latin typeface="Arial" pitchFamily="34" charset="0"/>
              <a:cs typeface="Arial" pitchFamily="34" charset="0"/>
            </a:endParaRPr>
          </a:p>
          <a:p>
            <a:r>
              <a:rPr lang="en-US" sz="8000" dirty="0" smtClean="0">
                <a:latin typeface="Arial" pitchFamily="34" charset="0"/>
                <a:cs typeface="Arial" pitchFamily="34" charset="0"/>
              </a:rPr>
              <a:t>To Improve Received Treatment  best solutions </a:t>
            </a:r>
            <a:r>
              <a:rPr lang="en-US" sz="8000" dirty="0">
                <a:latin typeface="Arial" pitchFamily="34" charset="0"/>
                <a:cs typeface="Arial" pitchFamily="34" charset="0"/>
              </a:rPr>
              <a:t>as below  :</a:t>
            </a:r>
          </a:p>
          <a:p>
            <a:pPr marL="109728" lvl="1" indent="0">
              <a:lnSpc>
                <a:spcPct val="120000"/>
              </a:lnSpc>
              <a:spcBef>
                <a:spcPts val="400"/>
              </a:spcBef>
              <a:buSzPct val="68000"/>
              <a:buNone/>
            </a:pPr>
            <a:r>
              <a:rPr lang="en-US" sz="8000" dirty="0">
                <a:latin typeface="Arial" pitchFamily="34" charset="0"/>
                <a:cs typeface="Arial" pitchFamily="34" charset="0"/>
              </a:rPr>
              <a:t>	a. </a:t>
            </a:r>
            <a:r>
              <a:rPr lang="en-US" sz="8000" dirty="0" smtClean="0">
                <a:latin typeface="Arial" pitchFamily="34" charset="0"/>
                <a:cs typeface="Arial" pitchFamily="34" charset="0"/>
              </a:rPr>
              <a:t>Hospital should be equipped with advanced technology. </a:t>
            </a:r>
            <a:endParaRPr lang="en-US" sz="8000" dirty="0">
              <a:latin typeface="Arial" pitchFamily="34" charset="0"/>
              <a:cs typeface="Arial" pitchFamily="34" charset="0"/>
            </a:endParaRPr>
          </a:p>
          <a:p>
            <a:pPr marL="109728" indent="0">
              <a:lnSpc>
                <a:spcPct val="120000"/>
              </a:lnSpc>
              <a:buNone/>
            </a:pPr>
            <a:r>
              <a:rPr lang="en-US" sz="8000" dirty="0" smtClean="0">
                <a:latin typeface="Arial" pitchFamily="34" charset="0"/>
                <a:cs typeface="Arial" pitchFamily="34" charset="0"/>
              </a:rPr>
              <a:t>		</a:t>
            </a:r>
          </a:p>
          <a:p>
            <a:pPr marL="109728" indent="0">
              <a:lnSpc>
                <a:spcPct val="120000"/>
              </a:lnSpc>
              <a:buNone/>
            </a:pPr>
            <a:r>
              <a:rPr lang="en-US" sz="8000" dirty="0">
                <a:latin typeface="Arial" pitchFamily="34" charset="0"/>
                <a:cs typeface="Arial" pitchFamily="34" charset="0"/>
              </a:rPr>
              <a:t>	</a:t>
            </a:r>
          </a:p>
          <a:p>
            <a:pPr marL="109728" indent="0">
              <a:lnSpc>
                <a:spcPct val="120000"/>
              </a:lnSpc>
              <a:buNone/>
            </a:pPr>
            <a:r>
              <a:rPr lang="en-US" sz="8000" dirty="0">
                <a:latin typeface="Arial" pitchFamily="34" charset="0"/>
                <a:cs typeface="Arial" pitchFamily="34" charset="0"/>
              </a:rPr>
              <a:t>	</a:t>
            </a:r>
            <a:endParaRPr lang="en-US" sz="2900" dirty="0" smtClean="0">
              <a:latin typeface="Arial" pitchFamily="34" charset="0"/>
              <a:cs typeface="Arial" pitchFamily="34" charset="0"/>
            </a:endParaRPr>
          </a:p>
          <a:p>
            <a:endParaRPr lang="en-US" sz="1800" dirty="0">
              <a:latin typeface="Arial" pitchFamily="34" charset="0"/>
              <a:cs typeface="Arial" pitchFamily="34" charset="0"/>
            </a:endParaRPr>
          </a:p>
          <a:p>
            <a:endParaRPr lang="en-US" sz="1800" dirty="0" smtClean="0">
              <a:latin typeface="Arial" pitchFamily="34" charset="0"/>
              <a:cs typeface="Arial" pitchFamily="34" charset="0"/>
            </a:endParaRPr>
          </a:p>
          <a:p>
            <a:endParaRPr lang="en-US" sz="1800" dirty="0" smtClean="0">
              <a:latin typeface="Arial" pitchFamily="34" charset="0"/>
              <a:cs typeface="Arial" pitchFamily="34" charset="0"/>
            </a:endParaRPr>
          </a:p>
          <a:p>
            <a:pPr marL="109728" indent="0">
              <a:buNone/>
            </a:pPr>
            <a:endParaRPr lang="en-IN" sz="1800" dirty="0" smtClean="0">
              <a:latin typeface="Arial" pitchFamily="34" charset="0"/>
              <a:cs typeface="Arial" pitchFamily="34" charset="0"/>
            </a:endParaRPr>
          </a:p>
          <a:p>
            <a:endParaRPr lang="en-IN" sz="1800" dirty="0" smtClean="0">
              <a:latin typeface="Arial" pitchFamily="34" charset="0"/>
              <a:cs typeface="Arial" pitchFamily="34" charset="0"/>
            </a:endParaRPr>
          </a:p>
          <a:p>
            <a:endParaRPr lang="en-IN" dirty="0" smtClean="0"/>
          </a:p>
          <a:p>
            <a:endParaRPr lang="en-IN" dirty="0" smtClean="0"/>
          </a:p>
          <a:p>
            <a:pPr marL="109728" indent="0">
              <a:buNone/>
            </a:pPr>
            <a:r>
              <a:rPr lang="en-IN" dirty="0"/>
              <a:t/>
            </a:r>
            <a:br>
              <a:rPr lang="en-IN" dirty="0"/>
            </a:br>
            <a:r>
              <a:rPr lang="en-IN" dirty="0"/>
              <a:t/>
            </a:r>
            <a:br>
              <a:rPr lang="en-IN" dirty="0"/>
            </a:br>
            <a:endParaRPr lang="en-IN" dirty="0">
              <a:latin typeface="Arial" pitchFamily="34" charset="0"/>
              <a:cs typeface="Arial" pitchFamily="34" charset="0"/>
            </a:endParaRPr>
          </a:p>
        </p:txBody>
      </p:sp>
      <p:sp>
        <p:nvSpPr>
          <p:cNvPr id="3" name="Title 2"/>
          <p:cNvSpPr>
            <a:spLocks noGrp="1"/>
          </p:cNvSpPr>
          <p:nvPr>
            <p:ph type="title"/>
          </p:nvPr>
        </p:nvSpPr>
        <p:spPr/>
        <p:txBody>
          <a:bodyPr>
            <a:normAutofit/>
          </a:bodyPr>
          <a:lstStyle/>
          <a:p>
            <a:pPr algn="ctr"/>
            <a:r>
              <a:rPr lang="en-US" sz="4000" dirty="0" smtClean="0">
                <a:latin typeface="Arial" pitchFamily="34" charset="0"/>
                <a:cs typeface="Arial" pitchFamily="34" charset="0"/>
              </a:rPr>
              <a:t>Solution And Description</a:t>
            </a:r>
            <a:endParaRPr lang="en-IN" sz="4000"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8348960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796</TotalTime>
  <Words>293</Words>
  <Application>Microsoft Office PowerPoint</Application>
  <PresentationFormat>On-screen Show (4:3)</PresentationFormat>
  <Paragraphs>93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Case Study 1 </vt:lpstr>
      <vt:lpstr>Agenda</vt:lpstr>
      <vt:lpstr>Introduction</vt:lpstr>
      <vt:lpstr>Problem Statement</vt:lpstr>
      <vt:lpstr>Objective And Methodology</vt:lpstr>
      <vt:lpstr>Objective And Methodology</vt:lpstr>
      <vt:lpstr>Objective And Methodology</vt:lpstr>
      <vt:lpstr>Solution And Description</vt:lpstr>
      <vt:lpstr>Solution And Description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Survey Form </dc:title>
  <dc:creator>ABHISHEK</dc:creator>
  <cp:lastModifiedBy>ABHISHEK</cp:lastModifiedBy>
  <cp:revision>265</cp:revision>
  <dcterms:created xsi:type="dcterms:W3CDTF">2006-08-16T00:00:00Z</dcterms:created>
  <dcterms:modified xsi:type="dcterms:W3CDTF">2020-05-23T07:36:34Z</dcterms:modified>
</cp:coreProperties>
</file>