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charset="0"/>
      <p:regular r:id="rId13"/>
      <p:bold r:id="rId14"/>
      <p:italic r:id="rId15"/>
      <p:boldItalic r:id="rId16"/>
    </p:embeddedFont>
    <p:embeddedFont>
      <p:font typeface="Trebuchet MS" pitchFamily="34" charset="0"/>
      <p:regular r:id="rId17"/>
      <p:bold r:id="rId18"/>
      <p:italic r:id="rId19"/>
      <p:boldItalic r:id="rId20"/>
    </p:embeddedFont>
    <p:embeddedFont>
      <p:font typeface="Lato Black"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78"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546757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irmalvekariya/Video-Sentiment-Analysi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a:solidFill>
                  <a:schemeClr val="lt1"/>
                </a:solidFill>
                <a:latin typeface="Trebuchet MS"/>
                <a:ea typeface="Trebuchet MS"/>
                <a:cs typeface="Trebuchet MS"/>
                <a:sym typeface="Trebuchet MS"/>
              </a:rPr>
              <a:t>Your Team Name :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6460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 Vostro</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Me and my friend have worked on this object detection and sentiment analysis. So I think we can do better in this by working a little bit more to make it efficient and useful.</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000000"/>
                </a:solidFill>
                <a:latin typeface="Lato"/>
                <a:ea typeface="Lato"/>
                <a:cs typeface="Lato"/>
                <a:sym typeface="Lato"/>
              </a:rPr>
              <a:t>Bank </a:t>
            </a:r>
          </a:p>
          <a:p>
            <a:pPr marL="0" marR="0" lvl="0" indent="0" algn="l" rtl="0">
              <a:lnSpc>
                <a:spcPct val="115000"/>
              </a:lnSpc>
              <a:spcBef>
                <a:spcPts val="1000"/>
              </a:spcBef>
              <a:spcAft>
                <a:spcPts val="1000"/>
              </a:spcAft>
              <a:buClr>
                <a:srgbClr val="000000"/>
              </a:buClr>
              <a:buSzPts val="1200"/>
              <a:buFont typeface="Arial"/>
              <a:buNone/>
            </a:pPr>
            <a:r>
              <a:rPr lang="en-US" sz="1200" dirty="0" smtClean="0">
                <a:latin typeface="Lato"/>
                <a:ea typeface="Lato"/>
                <a:cs typeface="Lato"/>
                <a:sym typeface="Lato"/>
              </a:rPr>
              <a:t>Hospital</a:t>
            </a: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000000"/>
                </a:solidFill>
                <a:latin typeface="Lato"/>
                <a:ea typeface="Lato"/>
                <a:cs typeface="Lato"/>
                <a:sym typeface="Lato"/>
              </a:rPr>
              <a:t>Govt. Offices etc.</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r>
              <a:rPr lang="en" sz="1400" b="0" i="0" u="none" strike="noStrike" cap="none" dirty="0" smtClean="0">
                <a:solidFill>
                  <a:srgbClr val="222222"/>
                </a:solidFill>
                <a:highlight>
                  <a:srgbClr val="FFFFFF"/>
                </a:highlight>
                <a:latin typeface="Lato"/>
                <a:ea typeface="Lato"/>
                <a:cs typeface="Lato"/>
                <a:sym typeface="Lato"/>
              </a:rPr>
              <a:t>?</a:t>
            </a:r>
          </a:p>
          <a:p>
            <a:pPr marL="285750" marR="0" lvl="0" indent="-285750" algn="l" rtl="0">
              <a:lnSpc>
                <a:spcPct val="115000"/>
              </a:lnSpc>
              <a:spcBef>
                <a:spcPts val="1000"/>
              </a:spcBef>
              <a:spcAft>
                <a:spcPts val="1000"/>
              </a:spcAft>
              <a:buClr>
                <a:srgbClr val="000000"/>
              </a:buClr>
              <a:buSzPts val="1400"/>
              <a:buFont typeface="Arial" pitchFamily="34" charset="0"/>
              <a:buChar char="•"/>
            </a:pPr>
            <a:r>
              <a:rPr lang="en-US" sz="1400" b="0" i="0" u="none" strike="noStrike" cap="none" dirty="0" smtClean="0">
                <a:solidFill>
                  <a:srgbClr val="000000"/>
                </a:solidFill>
                <a:latin typeface="Lato"/>
                <a:ea typeface="Lato"/>
                <a:cs typeface="Lato"/>
                <a:sym typeface="Lato"/>
              </a:rPr>
              <a:t>Basics of Python Programming</a:t>
            </a:r>
          </a:p>
          <a:p>
            <a:pPr marL="285750" marR="0" lvl="0" indent="-285750" algn="l" rtl="0">
              <a:lnSpc>
                <a:spcPct val="115000"/>
              </a:lnSpc>
              <a:spcBef>
                <a:spcPts val="1000"/>
              </a:spcBef>
              <a:spcAft>
                <a:spcPts val="1000"/>
              </a:spcAft>
              <a:buClr>
                <a:srgbClr val="000000"/>
              </a:buClr>
              <a:buSzPts val="1400"/>
              <a:buFont typeface="Arial" pitchFamily="34" charset="0"/>
              <a:buChar char="•"/>
            </a:pPr>
            <a:r>
              <a:rPr lang="en-US" dirty="0" smtClean="0">
                <a:latin typeface="Lato"/>
                <a:ea typeface="Lato"/>
                <a:cs typeface="Lato"/>
                <a:sym typeface="Lato"/>
              </a:rPr>
              <a:t>Machine Learning</a:t>
            </a:r>
          </a:p>
          <a:p>
            <a:pPr marL="285750" marR="0" lvl="0" indent="-285750" algn="l" rtl="0">
              <a:lnSpc>
                <a:spcPct val="115000"/>
              </a:lnSpc>
              <a:spcBef>
                <a:spcPts val="1000"/>
              </a:spcBef>
              <a:spcAft>
                <a:spcPts val="1000"/>
              </a:spcAft>
              <a:buClr>
                <a:srgbClr val="000000"/>
              </a:buClr>
              <a:buSzPts val="1400"/>
              <a:buFont typeface="Arial" pitchFamily="34" charset="0"/>
              <a:buChar char="•"/>
            </a:pPr>
            <a:r>
              <a:rPr lang="en-US" sz="1400" b="0" i="0" u="none" strike="noStrike" cap="none" dirty="0" smtClean="0">
                <a:solidFill>
                  <a:srgbClr val="000000"/>
                </a:solidFill>
                <a:latin typeface="Lato"/>
                <a:ea typeface="Lato"/>
                <a:cs typeface="Lato"/>
                <a:sym typeface="Lato"/>
              </a:rPr>
              <a:t>ML Algorithm</a:t>
            </a:r>
          </a:p>
          <a:p>
            <a:pPr marL="285750" marR="0" lvl="0" indent="-285750" algn="l" rtl="0">
              <a:lnSpc>
                <a:spcPct val="115000"/>
              </a:lnSpc>
              <a:spcBef>
                <a:spcPts val="1000"/>
              </a:spcBef>
              <a:spcAft>
                <a:spcPts val="1000"/>
              </a:spcAft>
              <a:buClr>
                <a:srgbClr val="000000"/>
              </a:buClr>
              <a:buSzPts val="1400"/>
              <a:buFont typeface="Arial" pitchFamily="34" charset="0"/>
              <a:buChar char="•"/>
            </a:pPr>
            <a:r>
              <a:rPr lang="en-US" dirty="0" smtClean="0">
                <a:latin typeface="Lato"/>
                <a:ea typeface="Lato"/>
                <a:cs typeface="Lato"/>
                <a:sym typeface="Lato"/>
              </a:rPr>
              <a:t>Object Detection</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30480" y="1428750"/>
            <a:ext cx="8280000" cy="457200"/>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 sz="1400" b="0" dirty="0">
                <a:solidFill>
                  <a:srgbClr val="4A4548"/>
                </a:solidFill>
                <a:highlight>
                  <a:srgbClr val="FFFFFF"/>
                </a:highlight>
              </a:rPr>
              <a:t/>
            </a:r>
            <a:br>
              <a:rPr lang="en" sz="1400" b="0" dirty="0">
                <a:solidFill>
                  <a:srgbClr val="4A4548"/>
                </a:solidFill>
                <a:highlight>
                  <a:srgbClr val="FFFFFF"/>
                </a:highlight>
              </a:rPr>
            </a:br>
            <a:r>
              <a:rPr lang="en" sz="1400" b="0" dirty="0" smtClean="0">
                <a:solidFill>
                  <a:srgbClr val="4A4548"/>
                </a:solidFill>
                <a:highlight>
                  <a:srgbClr val="FFFFFF"/>
                </a:highlight>
              </a:rPr>
              <a:t>     SDK &amp; CLIv1</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a:t>
            </a:r>
            <a:r>
              <a:rPr lang="en" sz="1400" b="0" i="0" u="none" strike="noStrike" cap="none" dirty="0" smtClean="0">
                <a:solidFill>
                  <a:srgbClr val="222222"/>
                </a:solidFill>
                <a:highlight>
                  <a:srgbClr val="FFFFFF"/>
                </a:highlight>
                <a:latin typeface="Lato"/>
                <a:ea typeface="Lato"/>
                <a:cs typeface="Lato"/>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r>
              <a:rPr lang="en-US" dirty="0" smtClean="0"/>
              <a:t>App.py </a:t>
            </a:r>
            <a:r>
              <a:rPr lang="en-US" dirty="0"/>
              <a:t>flask app</a:t>
            </a:r>
          </a:p>
          <a:p>
            <a:pPr marL="285750" indent="-285750">
              <a:buFont typeface="Arial" pitchFamily="34" charset="0"/>
              <a:buChar char="•"/>
            </a:pPr>
            <a:r>
              <a:rPr lang="en-US" dirty="0"/>
              <a:t>In this file first the CNN Emotion detection model is loaded that is stored in </a:t>
            </a:r>
            <a:r>
              <a:rPr lang="en-US" dirty="0" err="1"/>
              <a:t>json</a:t>
            </a:r>
            <a:r>
              <a:rPr lang="en-US" dirty="0"/>
              <a:t> file and also assigned the weights</a:t>
            </a:r>
          </a:p>
          <a:p>
            <a:pPr marL="285750" indent="-285750">
              <a:buFont typeface="Arial" pitchFamily="34" charset="0"/>
              <a:buChar char="•"/>
            </a:pPr>
            <a:r>
              <a:rPr lang="en-US" dirty="0"/>
              <a:t>Here the main function is upload that is used for uploading video</a:t>
            </a:r>
          </a:p>
          <a:p>
            <a:pPr marL="285750" indent="-285750">
              <a:buFont typeface="Arial" pitchFamily="34" charset="0"/>
              <a:buChar char="•"/>
            </a:pPr>
            <a:r>
              <a:rPr lang="en-US" dirty="0"/>
              <a:t>Then the </a:t>
            </a:r>
            <a:r>
              <a:rPr lang="en-US" dirty="0" err="1"/>
              <a:t>vidframe</a:t>
            </a:r>
            <a:r>
              <a:rPr lang="en-US" dirty="0"/>
              <a:t> function is run on the video that will return the emotion and faces</a:t>
            </a:r>
          </a:p>
          <a:p>
            <a:pPr marL="285750" indent="-285750">
              <a:buFont typeface="Arial" pitchFamily="34" charset="0"/>
              <a:buChar char="•"/>
            </a:pPr>
            <a:r>
              <a:rPr lang="en-US" dirty="0" err="1"/>
              <a:t>SmileIndex</a:t>
            </a:r>
            <a:r>
              <a:rPr lang="en-US" dirty="0"/>
              <a:t> is calculated by dividing total happy images to total images</a:t>
            </a:r>
          </a:p>
          <a:p>
            <a:pPr marL="285750" indent="-285750">
              <a:buFont typeface="Arial" pitchFamily="34" charset="0"/>
              <a:buChar char="•"/>
            </a:pPr>
            <a:r>
              <a:rPr lang="en-US" dirty="0" err="1"/>
              <a:t>Ssimscore</a:t>
            </a:r>
            <a:r>
              <a:rPr lang="en-US" dirty="0"/>
              <a:t> is calculated for every faces and if the score is less than 0.6 than we will say that the posture is not good.</a:t>
            </a:r>
          </a:p>
          <a:p>
            <a:pPr marL="285750" indent="-285750">
              <a:buFont typeface="Arial" pitchFamily="34" charset="0"/>
              <a:buChar char="•"/>
            </a:pPr>
            <a:r>
              <a:rPr lang="en-US" dirty="0"/>
              <a:t>Then after we will create a pie chart for the emotions and we will return that pie chart to our predict template.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895350"/>
            <a:ext cx="8238600" cy="403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We will train our model using ML algorithm and to identify the behaviour of a person and act they are about to do. After that we will deploy our model on cloud platform and then will check it through live cctv and perform testing.</a:t>
            </a:r>
          </a:p>
          <a:p>
            <a:endParaRPr lang="en" dirty="0" smtClean="0">
              <a:solidFill>
                <a:srgbClr val="222222"/>
              </a:solidFill>
              <a:highlight>
                <a:srgbClr val="FFFFFF"/>
              </a:highlight>
              <a:latin typeface="Lato"/>
              <a:sym typeface="Lato"/>
            </a:endParaRPr>
          </a:p>
          <a:p>
            <a:r>
              <a:rPr lang="en-US" dirty="0" smtClean="0"/>
              <a:t>Video </a:t>
            </a:r>
            <a:r>
              <a:rPr lang="en-US" dirty="0"/>
              <a:t>analysis</a:t>
            </a:r>
          </a:p>
          <a:p>
            <a:pPr marL="285750" indent="-285750">
              <a:buFont typeface="Arial" pitchFamily="34" charset="0"/>
              <a:buChar char="•"/>
            </a:pPr>
            <a:r>
              <a:rPr lang="en-US" dirty="0"/>
              <a:t>Here the main file is predictemt.py</a:t>
            </a:r>
          </a:p>
          <a:p>
            <a:pPr marL="285750" indent="-285750">
              <a:buFont typeface="Arial" pitchFamily="34" charset="0"/>
              <a:buChar char="•"/>
            </a:pPr>
            <a:r>
              <a:rPr lang="en-US" dirty="0"/>
              <a:t>There are four function in this file that will be used in our project</a:t>
            </a:r>
          </a:p>
          <a:p>
            <a:pPr marL="285750" indent="-285750">
              <a:buFont typeface="Arial" pitchFamily="34" charset="0"/>
              <a:buChar char="•"/>
            </a:pPr>
            <a:r>
              <a:rPr lang="en-US" dirty="0" err="1"/>
              <a:t>Pred</a:t>
            </a:r>
            <a:r>
              <a:rPr lang="en-US" dirty="0"/>
              <a:t>(): a. It takes image as an input and then it will convert it into </a:t>
            </a:r>
            <a:r>
              <a:rPr lang="en-US" dirty="0" err="1"/>
              <a:t>grayscale</a:t>
            </a:r>
            <a:r>
              <a:rPr lang="en-US" dirty="0"/>
              <a:t> b. Then using </a:t>
            </a:r>
            <a:r>
              <a:rPr lang="en-US" dirty="0" err="1"/>
              <a:t>OpenCV’s</a:t>
            </a:r>
            <a:r>
              <a:rPr lang="en-US" dirty="0"/>
              <a:t> cascade classifier it will detect the face of the person. c. Then we will only use the face for predicting and if the face is not found in the image than It will return 0. d. Then face image will be resized </a:t>
            </a:r>
            <a:r>
              <a:rPr lang="en-US" dirty="0" err="1"/>
              <a:t>accourding</a:t>
            </a:r>
            <a:r>
              <a:rPr lang="en-US" dirty="0"/>
              <a:t> to the size acceptable by our model.</a:t>
            </a:r>
          </a:p>
          <a:p>
            <a:pPr marL="285750" indent="-285750">
              <a:buFont typeface="Arial" pitchFamily="34" charset="0"/>
              <a:buChar char="•"/>
            </a:pPr>
            <a:r>
              <a:rPr lang="en-US" dirty="0" err="1"/>
              <a:t>Vidframe</a:t>
            </a:r>
            <a:r>
              <a:rPr lang="en-US" dirty="0"/>
              <a:t>(): a. It takes an video as a input and then it will generate frames for that video. b. Each frame will be named and stored in output folder. c. Then after for every image it will run the </a:t>
            </a:r>
            <a:r>
              <a:rPr lang="en-US" dirty="0" err="1"/>
              <a:t>pred</a:t>
            </a:r>
            <a:r>
              <a:rPr lang="en-US" dirty="0"/>
              <a:t> function and will return the emotion and face of an person if found.</a:t>
            </a:r>
          </a:p>
          <a:p>
            <a:pPr marL="285750" indent="-285750">
              <a:buFont typeface="Arial" pitchFamily="34" charset="0"/>
              <a:buChar char="•"/>
            </a:pPr>
            <a:r>
              <a:rPr lang="en-US" dirty="0"/>
              <a:t>Ssimscore1() and </a:t>
            </a:r>
            <a:r>
              <a:rPr lang="en-US" dirty="0" err="1"/>
              <a:t>removeout</a:t>
            </a:r>
            <a:r>
              <a:rPr lang="en-US" dirty="0"/>
              <a:t>(): a. Ssimscore1 is used to compare the faces that are returned by the </a:t>
            </a:r>
            <a:r>
              <a:rPr lang="en-US" dirty="0" err="1"/>
              <a:t>pred</a:t>
            </a:r>
            <a:r>
              <a:rPr lang="en-US" dirty="0"/>
              <a:t> function b. </a:t>
            </a:r>
            <a:r>
              <a:rPr lang="en-US" dirty="0" err="1"/>
              <a:t>Removeout</a:t>
            </a:r>
            <a:r>
              <a:rPr lang="en-US" dirty="0"/>
              <a:t> is used for removing the output directory.</a:t>
            </a:r>
          </a:p>
          <a:p>
            <a:pPr marL="285750" marR="0" lvl="0" indent="-285750" algn="l" rtl="0">
              <a:lnSpc>
                <a:spcPct val="100000"/>
              </a:lnSpc>
              <a:spcBef>
                <a:spcPts val="0"/>
              </a:spcBef>
              <a:spcAft>
                <a:spcPts val="0"/>
              </a:spcAft>
              <a:buClr>
                <a:srgbClr val="000000"/>
              </a:buClr>
              <a:buSzPts val="1400"/>
              <a:buFont typeface="Arial" pitchFamily="34" charset="0"/>
              <a:buChar char="•"/>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lvl="0">
              <a:buSzPts val="1400"/>
            </a:pPr>
            <a:r>
              <a:rPr lang="en-US" dirty="0">
                <a:solidFill>
                  <a:srgbClr val="222222"/>
                </a:solidFill>
                <a:highlight>
                  <a:srgbClr val="FFFFFF"/>
                </a:highlight>
                <a:latin typeface="Lato"/>
                <a:ea typeface="Lato"/>
                <a:cs typeface="Lato"/>
                <a:sym typeface="Lato"/>
                <a:hlinkClick r:id="rId3"/>
              </a:rPr>
              <a:t>https://</a:t>
            </a:r>
            <a:r>
              <a:rPr lang="en-US" dirty="0" smtClean="0">
                <a:solidFill>
                  <a:srgbClr val="222222"/>
                </a:solidFill>
                <a:highlight>
                  <a:srgbClr val="FFFFFF"/>
                </a:highlight>
                <a:latin typeface="Lato"/>
                <a:ea typeface="Lato"/>
                <a:cs typeface="Lato"/>
                <a:sym typeface="Lato"/>
                <a:hlinkClick r:id="rId3"/>
              </a:rPr>
              <a:t>github.com/Nirmalvekariya/Video-Sentiment-Analysis</a:t>
            </a:r>
            <a:endParaRPr lang="en-US" dirty="0" smtClean="0">
              <a:solidFill>
                <a:srgbClr val="222222"/>
              </a:solidFill>
              <a:highlight>
                <a:srgbClr val="FFFFFF"/>
              </a:highlight>
              <a:latin typeface="Lato"/>
              <a:ea typeface="Lato"/>
              <a:cs typeface="Lato"/>
              <a:sym typeface="Lato"/>
            </a:endParaRPr>
          </a:p>
          <a:p>
            <a:pPr lvl="0">
              <a:buSzPts val="1400"/>
            </a:pPr>
            <a:endParaRPr lang="en-US" sz="1400" b="0" i="0" u="none" strike="noStrike" cap="none" dirty="0">
              <a:solidFill>
                <a:srgbClr val="222222"/>
              </a:solidFill>
              <a:highlight>
                <a:srgbClr val="FFFFFF"/>
              </a:highlight>
              <a:latin typeface="Lato"/>
              <a:ea typeface="Lato"/>
              <a:cs typeface="Lato"/>
              <a:sym typeface="Lato"/>
            </a:endParaRPr>
          </a:p>
          <a:p>
            <a:r>
              <a:rPr lang="en-US" dirty="0" smtClean="0"/>
              <a:t>Training </a:t>
            </a:r>
            <a:r>
              <a:rPr lang="en-US" dirty="0"/>
              <a:t>the model for Facial Expression Detection</a:t>
            </a:r>
          </a:p>
          <a:p>
            <a:pPr marL="285750" indent="-285750">
              <a:buFont typeface="Arial" pitchFamily="34" charset="0"/>
              <a:buChar char="•"/>
            </a:pPr>
            <a:r>
              <a:rPr lang="en-US" dirty="0"/>
              <a:t>File name </a:t>
            </a:r>
            <a:r>
              <a:rPr lang="en-US" dirty="0" err="1"/>
              <a:t>EmotionDetection.ipynb</a:t>
            </a:r>
            <a:endParaRPr lang="en-US" dirty="0"/>
          </a:p>
          <a:p>
            <a:pPr marL="285750" indent="-285750">
              <a:buFont typeface="Arial" pitchFamily="34" charset="0"/>
              <a:buChar char="•"/>
            </a:pPr>
            <a:r>
              <a:rPr lang="en-US" dirty="0" err="1"/>
              <a:t>DataSet</a:t>
            </a:r>
            <a:r>
              <a:rPr lang="en-US" dirty="0"/>
              <a:t> used is Fer2013 data set which contains more than 35K images and 7 types of emotions. For this project we will be considering 5 emotions.</a:t>
            </a:r>
          </a:p>
          <a:p>
            <a:pPr marL="285750" indent="-285750">
              <a:buFont typeface="Arial" pitchFamily="34" charset="0"/>
              <a:buChar char="•"/>
            </a:pPr>
            <a:r>
              <a:rPr lang="en-US" dirty="0"/>
              <a:t>In this data set 48</a:t>
            </a:r>
            <a:r>
              <a:rPr lang="en-US" i="1" dirty="0"/>
              <a:t>48 pixel </a:t>
            </a:r>
            <a:r>
              <a:rPr lang="en-US" i="1" dirty="0" err="1"/>
              <a:t>grayscale</a:t>
            </a:r>
            <a:r>
              <a:rPr lang="en-US" i="1" dirty="0"/>
              <a:t> images are flattened. So, we will reshape the data into 48</a:t>
            </a:r>
            <a:r>
              <a:rPr lang="en-US" dirty="0"/>
              <a:t>48 pixels. #LINE 30</a:t>
            </a:r>
          </a:p>
          <a:p>
            <a:pPr marL="285750" indent="-285750">
              <a:buFont typeface="Arial" pitchFamily="34" charset="0"/>
              <a:buChar char="•"/>
            </a:pPr>
            <a:r>
              <a:rPr lang="en-US" dirty="0"/>
              <a:t>I have split the data for training and validation using </a:t>
            </a:r>
            <a:r>
              <a:rPr lang="en-US" dirty="0" err="1"/>
              <a:t>sklerarn’s</a:t>
            </a:r>
            <a:r>
              <a:rPr lang="en-US" dirty="0"/>
              <a:t> </a:t>
            </a:r>
            <a:r>
              <a:rPr lang="en-US" dirty="0" err="1"/>
              <a:t>traintestsplit</a:t>
            </a:r>
            <a:r>
              <a:rPr lang="en-US" dirty="0"/>
              <a:t> method and then have normalized the dataset. #Line 33/34</a:t>
            </a:r>
          </a:p>
          <a:p>
            <a:pPr marL="285750" indent="-285750">
              <a:buFont typeface="Arial" pitchFamily="34" charset="0"/>
              <a:buChar char="•"/>
            </a:pPr>
            <a:r>
              <a:rPr lang="en-US" dirty="0"/>
              <a:t>Using </a:t>
            </a:r>
            <a:r>
              <a:rPr lang="en-US" dirty="0" err="1"/>
              <a:t>ImageDataGenerator</a:t>
            </a:r>
            <a:r>
              <a:rPr lang="en-US" dirty="0"/>
              <a:t> it will augment the datasets with its flip images </a:t>
            </a:r>
            <a:r>
              <a:rPr lang="en-US" dirty="0" err="1"/>
              <a:t>aswell</a:t>
            </a:r>
            <a:r>
              <a:rPr lang="en-US" dirty="0"/>
              <a:t>.</a:t>
            </a:r>
          </a:p>
          <a:p>
            <a:pPr marL="285750" indent="-285750">
              <a:buFont typeface="Arial" pitchFamily="34" charset="0"/>
              <a:buChar char="•"/>
            </a:pPr>
            <a:r>
              <a:rPr lang="en-US" dirty="0"/>
              <a:t>Then for training the model I have used four convolution and two dense layers.</a:t>
            </a:r>
          </a:p>
          <a:p>
            <a:pPr marL="285750" indent="-285750">
              <a:buFont typeface="Arial" pitchFamily="34" charset="0"/>
              <a:buChar char="•"/>
            </a:pPr>
            <a:r>
              <a:rPr lang="en-US" dirty="0"/>
              <a:t>In model compilation </a:t>
            </a:r>
            <a:r>
              <a:rPr lang="en-US" dirty="0" err="1"/>
              <a:t>Ihave</a:t>
            </a:r>
            <a:r>
              <a:rPr lang="en-US" dirty="0"/>
              <a:t> used Adam optimizer.</a:t>
            </a:r>
          </a:p>
          <a:p>
            <a:pPr marL="285750" indent="-285750">
              <a:buFont typeface="Arial" pitchFamily="34" charset="0"/>
              <a:buChar char="•"/>
            </a:pPr>
            <a:r>
              <a:rPr lang="en-US" dirty="0"/>
              <a:t>I have also used callbacks that will save the model when high validation accuracy is achieved</a:t>
            </a:r>
          </a:p>
          <a:p>
            <a:pPr marL="285750" indent="-285750">
              <a:buFont typeface="Arial" pitchFamily="34" charset="0"/>
              <a:buChar char="•"/>
            </a:pPr>
            <a:r>
              <a:rPr lang="en-US" dirty="0"/>
              <a:t>I have the model in </a:t>
            </a:r>
            <a:r>
              <a:rPr lang="en-US" dirty="0" err="1"/>
              <a:t>json</a:t>
            </a:r>
            <a:r>
              <a:rPr lang="en-US" dirty="0"/>
              <a:t> format.</a:t>
            </a:r>
          </a:p>
          <a:p>
            <a:pPr lvl="0">
              <a:buSzPts val="1400"/>
            </a:pPr>
            <a:endParaRPr lang="en" sz="1400" b="0" i="0" u="none" strike="noStrike" cap="none" dirty="0" smtClean="0">
              <a:solidFill>
                <a:srgbClr val="222222"/>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81000" y="1504950"/>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04800" y="2419350"/>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smtClean="0"/>
              <a:t>Abhinav Goel ( Leader )</a:t>
            </a:r>
          </a:p>
          <a:p>
            <a:pPr marL="0" lvl="0" indent="0" algn="l" rtl="0">
              <a:lnSpc>
                <a:spcPct val="150000"/>
              </a:lnSpc>
              <a:spcBef>
                <a:spcPts val="0"/>
              </a:spcBef>
              <a:spcAft>
                <a:spcPts val="1600"/>
              </a:spcAft>
              <a:buSzPts val="1800"/>
              <a:buNone/>
            </a:pPr>
            <a:r>
              <a:rPr lang="en" sz="1500" dirty="0" smtClean="0"/>
              <a:t>Ajit Kumar ( Co-Leader )</a:t>
            </a:r>
          </a:p>
          <a:p>
            <a:pPr marL="0" lvl="0" indent="0" algn="l" rtl="0">
              <a:lnSpc>
                <a:spcPct val="150000"/>
              </a:lnSpc>
              <a:spcBef>
                <a:spcPts val="0"/>
              </a:spcBef>
              <a:spcAft>
                <a:spcPts val="1600"/>
              </a:spcAft>
              <a:buSzPts val="1800"/>
              <a:buNone/>
            </a:pPr>
            <a:r>
              <a:rPr lang="en" sz="1500" dirty="0" smtClean="0"/>
              <a:t>Akshay Kumar Sharma </a:t>
            </a:r>
          </a:p>
          <a:p>
            <a:pPr marL="0" lvl="0" indent="0" algn="l" rtl="0">
              <a:lnSpc>
                <a:spcPct val="150000"/>
              </a:lnSpc>
              <a:spcBef>
                <a:spcPts val="0"/>
              </a:spcBef>
              <a:spcAft>
                <a:spcPts val="1600"/>
              </a:spcAft>
              <a:buSzPts val="1800"/>
              <a:buNone/>
            </a:pPr>
            <a:r>
              <a:rPr lang="en" sz="1500" dirty="0" smtClean="0"/>
              <a:t>Abhishek</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712</Words>
  <Application>Microsoft Office PowerPoint</Application>
  <PresentationFormat>On-screen Show (16:9)</PresentationFormat>
  <Paragraphs>64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Lato</vt:lpstr>
      <vt:lpstr>Trebuchet MS</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LAB-10</cp:lastModifiedBy>
  <cp:revision>2</cp:revision>
  <dcterms:modified xsi:type="dcterms:W3CDTF">2022-09-20T09:32:57Z</dcterms:modified>
</cp:coreProperties>
</file>