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8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ocks896@gmail.com" userId="bb774f6ff93661c9" providerId="LiveId" clId="{AC4A4A86-5C40-49C2-AF56-983AFAE2967C}"/>
    <pc:docChg chg="custSel modSld">
      <pc:chgData name="abrocks896@gmail.com" userId="bb774f6ff93661c9" providerId="LiveId" clId="{AC4A4A86-5C40-49C2-AF56-983AFAE2967C}" dt="2021-07-22T14:04:39.162" v="13" actId="12"/>
      <pc:docMkLst>
        <pc:docMk/>
      </pc:docMkLst>
      <pc:sldChg chg="modSp mod">
        <pc:chgData name="abrocks896@gmail.com" userId="bb774f6ff93661c9" providerId="LiveId" clId="{AC4A4A86-5C40-49C2-AF56-983AFAE2967C}" dt="2021-07-22T14:02:33.892" v="1" actId="27636"/>
        <pc:sldMkLst>
          <pc:docMk/>
          <pc:sldMk cId="2890598967" sldId="260"/>
        </pc:sldMkLst>
        <pc:spChg chg="mod">
          <ac:chgData name="abrocks896@gmail.com" userId="bb774f6ff93661c9" providerId="LiveId" clId="{AC4A4A86-5C40-49C2-AF56-983AFAE2967C}" dt="2021-07-22T14:02:33.892" v="1" actId="27636"/>
          <ac:spMkLst>
            <pc:docMk/>
            <pc:sldMk cId="2890598967" sldId="260"/>
            <ac:spMk id="3" creationId="{829A61DE-ECC5-4216-A120-9336A20B7346}"/>
          </ac:spMkLst>
        </pc:spChg>
      </pc:sldChg>
      <pc:sldChg chg="modSp mod">
        <pc:chgData name="abrocks896@gmail.com" userId="bb774f6ff93661c9" providerId="LiveId" clId="{AC4A4A86-5C40-49C2-AF56-983AFAE2967C}" dt="2021-07-22T14:03:31.977" v="5" actId="108"/>
        <pc:sldMkLst>
          <pc:docMk/>
          <pc:sldMk cId="2086025519" sldId="261"/>
        </pc:sldMkLst>
        <pc:spChg chg="mod">
          <ac:chgData name="abrocks896@gmail.com" userId="bb774f6ff93661c9" providerId="LiveId" clId="{AC4A4A86-5C40-49C2-AF56-983AFAE2967C}" dt="2021-07-22T14:03:10.238" v="3" actId="255"/>
          <ac:spMkLst>
            <pc:docMk/>
            <pc:sldMk cId="2086025519" sldId="261"/>
            <ac:spMk id="6" creationId="{0B092840-C223-4D46-A5A6-1D5DA8F99B07}"/>
          </ac:spMkLst>
        </pc:spChg>
        <pc:spChg chg="mod">
          <ac:chgData name="abrocks896@gmail.com" userId="bb774f6ff93661c9" providerId="LiveId" clId="{AC4A4A86-5C40-49C2-AF56-983AFAE2967C}" dt="2021-07-22T14:03:31.977" v="5" actId="108"/>
          <ac:spMkLst>
            <pc:docMk/>
            <pc:sldMk cId="2086025519" sldId="261"/>
            <ac:spMk id="9" creationId="{D3094850-E9C9-41D2-B910-F0B281A17083}"/>
          </ac:spMkLst>
        </pc:spChg>
      </pc:sldChg>
      <pc:sldChg chg="modSp mod">
        <pc:chgData name="abrocks896@gmail.com" userId="bb774f6ff93661c9" providerId="LiveId" clId="{AC4A4A86-5C40-49C2-AF56-983AFAE2967C}" dt="2021-07-22T14:04:39.162" v="13" actId="12"/>
        <pc:sldMkLst>
          <pc:docMk/>
          <pc:sldMk cId="1154717653" sldId="266"/>
        </pc:sldMkLst>
        <pc:spChg chg="mod">
          <ac:chgData name="abrocks896@gmail.com" userId="bb774f6ff93661c9" providerId="LiveId" clId="{AC4A4A86-5C40-49C2-AF56-983AFAE2967C}" dt="2021-07-22T14:04:39.162" v="13" actId="12"/>
          <ac:spMkLst>
            <pc:docMk/>
            <pc:sldMk cId="1154717653" sldId="266"/>
            <ac:spMk id="4" creationId="{658932A3-AE11-44FF-AC0B-45A0DBB6E0E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5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2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7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6544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18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440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29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396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7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7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9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3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4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4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12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0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942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43F924-C2EF-477F-8549-58C3A68F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670" y="708434"/>
            <a:ext cx="8534400" cy="1512252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CAB FARE PREDICTIONS</a:t>
            </a:r>
            <a:endParaRPr lang="en-IN" sz="5400" dirty="0">
              <a:solidFill>
                <a:schemeClr val="tx2">
                  <a:lumMod val="75000"/>
                </a:schemeClr>
              </a:solidFill>
              <a:highlight>
                <a:srgbClr val="000000"/>
              </a:highlight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48F3F1-A822-4E01-B678-0943021B7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86" y="2690812"/>
            <a:ext cx="8266921" cy="345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1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4B4BE9-2F04-4B58-853C-FA1736DA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469" y="2219993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tx2">
                    <a:lumMod val="75000"/>
                  </a:schemeClr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THANKS FOR YOUR TIME </a:t>
            </a:r>
            <a:r>
              <a:rPr lang="en-US" sz="5400" dirty="0">
                <a:solidFill>
                  <a:schemeClr val="tx2">
                    <a:lumMod val="75000"/>
                  </a:schemeClr>
                </a:solidFill>
                <a:highlight>
                  <a:srgbClr val="000000"/>
                </a:highlight>
                <a:latin typeface="Algerian" panose="04020705040A02060702" pitchFamily="82" charset="0"/>
                <a:sym typeface="Wingdings" panose="05000000000000000000" pitchFamily="2" charset="2"/>
              </a:rPr>
              <a:t></a:t>
            </a:r>
            <a:endParaRPr lang="en-IN" sz="5400" dirty="0">
              <a:solidFill>
                <a:schemeClr val="tx2">
                  <a:lumMod val="75000"/>
                </a:schemeClr>
              </a:solidFill>
              <a:highlight>
                <a:srgbClr val="000000"/>
              </a:highligh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66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42F3-C85C-40BA-8C64-F105C399C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31792"/>
          </a:xfrm>
        </p:spPr>
        <p:txBody>
          <a:bodyPr>
            <a:normAutofit fontScale="90000"/>
          </a:bodyPr>
          <a:lstStyle/>
          <a:p>
            <a:pPr rtl="0"/>
            <a:r>
              <a:rPr lang="en-US" sz="3600" dirty="0">
                <a:solidFill>
                  <a:srgbClr val="FF0000"/>
                </a:solidFill>
                <a:highlight>
                  <a:srgbClr val="000000"/>
                </a:highlight>
              </a:rPr>
              <a:t>Business problem</a:t>
            </a:r>
            <a:endParaRPr lang="en-IN" sz="3600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51BA6-F951-4B40-AD20-2A60FF69E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40767"/>
            <a:ext cx="9144000" cy="4208106"/>
          </a:xfrm>
        </p:spPr>
        <p:txBody>
          <a:bodyPr>
            <a:normAutofit fontScale="92500" lnSpcReduction="10000"/>
          </a:bodyPr>
          <a:lstStyle/>
          <a:p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With this data we are tasked with predicting the fare amount for a taxi ride in New York City given the pickup and Dropoff locations.</a:t>
            </a:r>
          </a:p>
          <a:p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Features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pickup-datetime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pickup-longitude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pickup-latitude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drop-off-longitude </a:t>
            </a:r>
            <a:endParaRPr lang="en-US" sz="1600" dirty="0">
              <a:solidFill>
                <a:srgbClr val="000000"/>
              </a:solidFill>
              <a:latin typeface="Helvetica Neu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drop-off-latitude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passenger-count 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r>
              <a:rPr lang="en-US" sz="3600" b="1" i="0" dirty="0">
                <a:solidFill>
                  <a:srgbClr val="000000"/>
                </a:solidFill>
                <a:effectLst/>
                <a:latin typeface="inherit"/>
              </a:rPr>
              <a:t>Target</a:t>
            </a:r>
            <a:endParaRPr lang="en-US" sz="1600" b="1" dirty="0">
              <a:solidFill>
                <a:srgbClr val="000000"/>
              </a:solidFill>
              <a:latin typeface="inheri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Fare</a:t>
            </a:r>
            <a:r>
              <a:rPr lang="en-US" sz="1600" dirty="0">
                <a:solidFill>
                  <a:srgbClr val="000000"/>
                </a:solidFill>
                <a:latin typeface="Helvetica Neue"/>
              </a:rPr>
              <a:t>-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  <a:t>amount 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6537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E92C9D-85CB-4301-94B5-9491F3BDD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1180323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000000"/>
                </a:highlight>
              </a:rPr>
              <a:t>ATTRIBUTES</a:t>
            </a:r>
            <a:endParaRPr lang="en-IN" sz="3200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9BD36E-DF4F-47BB-973B-DD5BBEF73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2202025"/>
            <a:ext cx="10727127" cy="358917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ickup-datetime : </a:t>
            </a:r>
            <a:r>
              <a:rPr lang="en-US" sz="2400" dirty="0">
                <a:solidFill>
                  <a:srgbClr val="000000"/>
                </a:solidFill>
                <a:latin typeface="Helvetica Neue"/>
              </a:rPr>
              <a:t>It indicates the 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ate and time when the taxi ride started.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Pickup-longitude: Longitude coordinate of where the taxi ride started.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Pickup-latitude : Latitude coordinate of where the taxi ride started.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Dropoff-longitude : Longitude coordinate of where the taxi ride ended.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Dropoff-latitude : Latitude coordinate of where the taxi ride ended.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Passenger-count : Integer indicating the number of passengers in the taxi ride.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166BA-734C-44B9-8BD3-F33FE4FE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727788"/>
            <a:ext cx="8534401" cy="1129004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000000"/>
                </a:highlight>
              </a:rPr>
              <a:t>TARGET</a:t>
            </a:r>
            <a:endParaRPr lang="en-IN" sz="3200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2009E-95BC-47E6-9933-12CE36E5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491273"/>
            <a:ext cx="8534400" cy="3503127"/>
          </a:xfrm>
        </p:spPr>
        <p:txBody>
          <a:bodyPr/>
          <a:lstStyle/>
          <a:p>
            <a:br>
              <a:rPr lang="en-US" sz="1800" b="1" i="0" dirty="0">
                <a:solidFill>
                  <a:srgbClr val="000000"/>
                </a:solidFill>
                <a:effectLst/>
                <a:latin typeface="inherit"/>
              </a:rPr>
            </a:br>
            <a:r>
              <a:rPr lang="en-US" dirty="0">
                <a:solidFill>
                  <a:srgbClr val="000000"/>
                </a:solidFill>
                <a:latin typeface="Helvetica Neue"/>
              </a:rPr>
              <a:t>Fare-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amount - 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he cost of the taxi ride.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As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our data is of New York so the values are in dollars.</a:t>
            </a: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</a:br>
            <a:b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82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21AB-5E49-414A-95A6-5B8F708F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75" y="811763"/>
            <a:ext cx="8534401" cy="1119674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000000"/>
                </a:highlight>
              </a:rPr>
              <a:t>RESOURCES </a:t>
            </a:r>
            <a:endParaRPr lang="en-IN" sz="3200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A61DE-ECC5-4216-A120-9336A20B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2575249"/>
            <a:ext cx="8534400" cy="378822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KAGGLE :  Platform from where data is collected.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Helvetica Neue"/>
              </a:rPr>
              <a:t>JUPYTER NOTEBOOK : To run all the libraries and codes.  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Libraries used: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Pandas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Numpy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Seaborn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Matplotlib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Scipy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Sklearn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059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D2195-F9CE-422D-867B-15AD0AE41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highlight>
                  <a:srgbClr val="000000"/>
                </a:highlight>
              </a:rPr>
              <a:t>PEAK HOURS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92840-C223-4D46-A5A6-1D5DA8F99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407465"/>
            <a:ext cx="4937655" cy="4043070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Number of cabs booked per hour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58CFE2-95BC-4BBF-B5F3-D231C6B37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  <a:highlight>
                  <a:srgbClr val="000000"/>
                </a:highlight>
              </a:rPr>
              <a:t>NUMBER OF PASSENGERS</a:t>
            </a:r>
            <a:endParaRPr lang="en-IN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BE17922-445A-40FC-B229-F71B4ECA0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3" y="2164703"/>
            <a:ext cx="4544007" cy="32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B0EE156F-0739-498A-AE02-594A6412B4D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216" y="2164703"/>
            <a:ext cx="4926984" cy="328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094850-E9C9-41D2-B910-F0B281A17083}"/>
              </a:ext>
            </a:extLst>
          </p:cNvPr>
          <p:cNvSpPr txBox="1"/>
          <p:nvPr/>
        </p:nvSpPr>
        <p:spPr>
          <a:xfrm flipH="1">
            <a:off x="5948140" y="1508283"/>
            <a:ext cx="4665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Helvetica Neue"/>
              </a:rPr>
              <a:t>Passengers in the cab at a time.</a:t>
            </a:r>
            <a:endParaRPr lang="en-IN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28F12-CDEC-4E76-9BAB-31EE98B6030C}"/>
              </a:ext>
            </a:extLst>
          </p:cNvPr>
          <p:cNvSpPr txBox="1"/>
          <p:nvPr/>
        </p:nvSpPr>
        <p:spPr>
          <a:xfrm>
            <a:off x="693575" y="5706845"/>
            <a:ext cx="10804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the peak hour is around 7 PM to 8PM which is office hour. And only one passenger uses a cab at a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02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E0C3311-004D-453C-AC5C-A578BFB79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122" y="831979"/>
            <a:ext cx="8285584" cy="53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E404BD-65D1-4865-8A33-C3ABEE4D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2" y="139960"/>
            <a:ext cx="7819020" cy="692019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000000"/>
                </a:highlight>
              </a:rPr>
              <a:t>Correlation</a:t>
            </a:r>
            <a:endParaRPr lang="en-IN" sz="3200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F9571-8FA2-43B0-8BF2-6EF8A449142B}"/>
              </a:ext>
            </a:extLst>
          </p:cNvPr>
          <p:cNvSpPr txBox="1"/>
          <p:nvPr/>
        </p:nvSpPr>
        <p:spPr>
          <a:xfrm>
            <a:off x="1306286" y="6334712"/>
            <a:ext cx="1003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can see fare amount is highly correlated with distance.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80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85F5FD-73DC-47C7-BCCB-15744F29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783" y="439058"/>
            <a:ext cx="8534401" cy="680615"/>
          </a:xfrm>
        </p:spPr>
        <p:txBody>
          <a:bodyPr/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000000"/>
                </a:highlight>
              </a:rPr>
              <a:t>Machine learning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EEC90-08A9-45D6-8A17-9C6979D2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903445"/>
            <a:ext cx="8534400" cy="4090955"/>
          </a:xfrm>
        </p:spPr>
        <p:txBody>
          <a:bodyPr/>
          <a:lstStyle/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As we know that our target variable is fare amount charged by the cabs. And fare charges are continuous variable.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So we decided to do supervised machine learning. Wherein there are 3 algorithms which are: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Linear Regression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Decision tree Regressor</a:t>
            </a:r>
          </a:p>
          <a:p>
            <a:pPr marL="285750" indent="-285750" algn="l" rtl="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Random Forest Regressor</a:t>
            </a:r>
          </a:p>
          <a:p>
            <a:pPr algn="l" rtl="0"/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So, we used these three, one by one and check the accuracy of the same.</a:t>
            </a:r>
          </a:p>
          <a:p>
            <a:pPr algn="l" rtl="0"/>
            <a:r>
              <a:rPr lang="en-US" dirty="0">
                <a:solidFill>
                  <a:srgbClr val="000000"/>
                </a:solidFill>
                <a:latin typeface="Helvetica Neue"/>
              </a:rPr>
              <a:t>According to the accuracy we decided which model should be used to predict the fare charges of the cab.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71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58932A3-AE11-44FF-AC0B-45A0DBB6E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1" y="1352939"/>
            <a:ext cx="10297919" cy="500120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Linear Regression = 82.13%</a:t>
            </a:r>
          </a:p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As the accuracy over here is around 82 %,so we changed the model to check the accuracy.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Decision Tree Regressor = 76.75%</a:t>
            </a:r>
          </a:p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In Decision Tree Regressor accuracy is lower than Linear Regression. So we move to Random Forest Regressor.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Helvetica Neue"/>
              </a:rPr>
              <a:t>Random Forest Regressor = 85.53%</a:t>
            </a:r>
          </a:p>
          <a:p>
            <a:r>
              <a:rPr lang="en-US" sz="2000" dirty="0">
                <a:solidFill>
                  <a:srgbClr val="000000"/>
                </a:solidFill>
                <a:latin typeface="Helvetica Neue"/>
              </a:rPr>
              <a:t>Random Forest Regressor is giving accuracy better than above all models, which is around 85%. </a:t>
            </a:r>
          </a:p>
          <a:p>
            <a:r>
              <a:rPr lang="en-US" sz="3200" cap="all" dirty="0">
                <a:ln w="3175" cmpd="sng">
                  <a:noFill/>
                </a:ln>
                <a:solidFill>
                  <a:srgbClr val="FF0000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CONCLUSION: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So Random Forest is giving the best accuracy which is 85.53%.</a:t>
            </a: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D6563F-9E2F-4681-9424-BC6814969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307910"/>
            <a:ext cx="8001000" cy="69046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highlight>
                  <a:srgbClr val="000000"/>
                </a:highlight>
              </a:rPr>
              <a:t>Machine Learning models</a:t>
            </a:r>
            <a:endParaRPr lang="en-IN" sz="3200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547176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240</TotalTime>
  <Words>415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Century Gothic</vt:lpstr>
      <vt:lpstr>Helvetica Neue</vt:lpstr>
      <vt:lpstr>inherit</vt:lpstr>
      <vt:lpstr>Wingdings</vt:lpstr>
      <vt:lpstr>Wingdings 3</vt:lpstr>
      <vt:lpstr>Slice</vt:lpstr>
      <vt:lpstr>CAB FARE PREDICTIONS</vt:lpstr>
      <vt:lpstr>Business problem</vt:lpstr>
      <vt:lpstr>ATTRIBUTES</vt:lpstr>
      <vt:lpstr>TARGET</vt:lpstr>
      <vt:lpstr>RESOURCES </vt:lpstr>
      <vt:lpstr>PowerPoint Presentation</vt:lpstr>
      <vt:lpstr>Correlation</vt:lpstr>
      <vt:lpstr>Machine learning</vt:lpstr>
      <vt:lpstr>Machine Learning models</vt:lpstr>
      <vt:lpstr>THANKS FOR YOUR TIME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abrocks896@gmail.com</dc:creator>
  <cp:lastModifiedBy>abrocks896@gmail.com</cp:lastModifiedBy>
  <cp:revision>14</cp:revision>
  <dcterms:created xsi:type="dcterms:W3CDTF">2021-07-22T07:20:22Z</dcterms:created>
  <dcterms:modified xsi:type="dcterms:W3CDTF">2021-07-22T14:04:51Z</dcterms:modified>
</cp:coreProperties>
</file>