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Lst>
  <p:sldSz cx="9144000" cy="5143500" type="screen16x9"/>
  <p:notesSz cx="6858000" cy="9144000"/>
  <p:embeddedFontLst>
    <p:embeddedFont>
      <p:font typeface="Old Standard TT"/>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4E34E6-415C-43EF-9A65-5FB240CBE594}">
  <a:tblStyle styleId="{AF4E34E6-415C-43EF-9A65-5FB240CBE5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 2001" userId="2d2eb1ffbdb7e6f0" providerId="LiveId" clId="{2FD2E849-885C-4DC6-ADF0-F7550950EE45}"/>
    <pc:docChg chg="modSld">
      <pc:chgData name="abhi 2001" userId="2d2eb1ffbdb7e6f0" providerId="LiveId" clId="{2FD2E849-885C-4DC6-ADF0-F7550950EE45}" dt="2023-08-25T06:56:41.968" v="22" actId="20577"/>
      <pc:docMkLst>
        <pc:docMk/>
      </pc:docMkLst>
      <pc:sldChg chg="modSp mod">
        <pc:chgData name="abhi 2001" userId="2d2eb1ffbdb7e6f0" providerId="LiveId" clId="{2FD2E849-885C-4DC6-ADF0-F7550950EE45}" dt="2023-08-25T06:56:41.968" v="22" actId="20577"/>
        <pc:sldMkLst>
          <pc:docMk/>
          <pc:sldMk cId="0" sldId="256"/>
        </pc:sldMkLst>
        <pc:spChg chg="mod">
          <ac:chgData name="abhi 2001" userId="2d2eb1ffbdb7e6f0" providerId="LiveId" clId="{2FD2E849-885C-4DC6-ADF0-F7550950EE45}" dt="2023-08-25T06:56:41.968" v="22" actId="20577"/>
          <ac:spMkLst>
            <pc:docMk/>
            <pc:sldMk cId="0" sldId="256"/>
            <ac:spMk id="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3e239d9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3e239d9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4b969964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4b969964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3e239d9f7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3e239d9f7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3e239d9f7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3e239d9f7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3e239d9f7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3e239d9f7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3e31b444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3e31b44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3e31b444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3e31b444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3e31b444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3e31b444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3e31b444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3e31b444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3e31b444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3e31b444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3e31b444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3e31b444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3e239d9f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3e239d9f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3e239d9f7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f3e239d9f7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4b969947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4b96994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4b969947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4b969947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4b969964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4b96996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4b969947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4b969947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4b969947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4b969947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24b969947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24b969947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3e239d9f7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3e239d9f7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4b969964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4b969964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4b969964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4b96996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3e239d9f7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3e239d9f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4b969964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4b969964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9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2196400"/>
            <a:ext cx="8118600" cy="152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CLASSIFY DRIVER BEHAVIOUR USING SHALLOW &amp; DEEP LEARNING METHODS</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Submitted By:-</a:t>
            </a:r>
            <a:endParaRPr dirty="0"/>
          </a:p>
          <a:p>
            <a:pPr marL="0" lvl="0" indent="0" algn="l" rtl="0">
              <a:spcBef>
                <a:spcPts val="0"/>
              </a:spcBef>
              <a:spcAft>
                <a:spcPts val="0"/>
              </a:spcAft>
              <a:buNone/>
            </a:pPr>
            <a:r>
              <a:rPr lang="en" dirty="0"/>
              <a:t>[Abhiyanshu Kumar(200029); Aarjav Jain(190010)]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22"/>
          <p:cNvSpPr txBox="1">
            <a:spLocks noGrp="1"/>
          </p:cNvSpPr>
          <p:nvPr>
            <p:ph type="body" idx="1"/>
          </p:nvPr>
        </p:nvSpPr>
        <p:spPr>
          <a:xfrm>
            <a:off x="311700" y="719850"/>
            <a:ext cx="8520600" cy="450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A86E8"/>
                </a:solidFill>
              </a:rPr>
              <a:t>Visualisation</a:t>
            </a:r>
            <a:endParaRPr b="1">
              <a:solidFill>
                <a:srgbClr val="4A86E8"/>
              </a:solidFill>
            </a:endParaRPr>
          </a:p>
          <a:p>
            <a:pPr marL="0" lvl="0" indent="0" algn="just" rtl="0">
              <a:spcBef>
                <a:spcPts val="1200"/>
              </a:spcBef>
              <a:spcAft>
                <a:spcPts val="0"/>
              </a:spcAft>
              <a:buClr>
                <a:schemeClr val="dk1"/>
              </a:buClr>
              <a:buSzPts val="1100"/>
              <a:buFont typeface="Arial"/>
              <a:buNone/>
            </a:pPr>
            <a:endParaRPr/>
          </a:p>
          <a:p>
            <a:pPr marL="0" lvl="0" indent="0" algn="just" rtl="0">
              <a:spcBef>
                <a:spcPts val="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pic>
        <p:nvPicPr>
          <p:cNvPr id="118" name="Google Shape;118;p22"/>
          <p:cNvPicPr preferRelativeResize="0"/>
          <p:nvPr/>
        </p:nvPicPr>
        <p:blipFill>
          <a:blip r:embed="rId3">
            <a:alphaModFix/>
          </a:blip>
          <a:stretch>
            <a:fillRect/>
          </a:stretch>
        </p:blipFill>
        <p:spPr>
          <a:xfrm>
            <a:off x="1077300" y="1261750"/>
            <a:ext cx="7231801" cy="3703800"/>
          </a:xfrm>
          <a:prstGeom prst="rect">
            <a:avLst/>
          </a:prstGeom>
          <a:noFill/>
          <a:ln>
            <a:noFill/>
          </a:ln>
        </p:spPr>
      </p:pic>
      <p:sp>
        <p:nvSpPr>
          <p:cNvPr id="119" name="Google Shape;119;p22"/>
          <p:cNvSpPr txBox="1">
            <a:spLocks noGrp="1"/>
          </p:cNvSpPr>
          <p:nvPr>
            <p:ph type="title"/>
          </p:nvPr>
        </p:nvSpPr>
        <p:spPr>
          <a:xfrm>
            <a:off x="311700" y="1981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311700" y="519225"/>
            <a:ext cx="8520600" cy="48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rgbClr val="4A86E8"/>
                </a:solidFill>
              </a:rPr>
              <a:t>Attribute generation</a:t>
            </a:r>
            <a:endParaRPr sz="1600" b="1">
              <a:solidFill>
                <a:srgbClr val="4A86E8"/>
              </a:solidFill>
            </a:endParaRPr>
          </a:p>
          <a:p>
            <a:pPr marL="0" lvl="0" indent="0" algn="just" rtl="0">
              <a:spcBef>
                <a:spcPts val="1200"/>
              </a:spcBef>
              <a:spcAft>
                <a:spcPts val="0"/>
              </a:spcAft>
              <a:buClr>
                <a:schemeClr val="dk1"/>
              </a:buClr>
              <a:buSzPts val="1100"/>
              <a:buFont typeface="Arial"/>
              <a:buNone/>
            </a:pPr>
            <a:r>
              <a:rPr lang="en" sz="1600"/>
              <a:t>We used the sliding time window partition technique to generate more attributes from the data. We chose a time window of 0.5 seconds and then merged them to get the minimum, maximum, mean, and standard deviation for each attribute of each window. The data generated consists of 44 (3*3*4 + 1*2*4) attributes and 1 label class.</a:t>
            </a: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1371600" lvl="0" indent="457200" algn="l" rtl="0">
              <a:spcBef>
                <a:spcPts val="1200"/>
              </a:spcBef>
              <a:spcAft>
                <a:spcPts val="1200"/>
              </a:spcAft>
              <a:buNone/>
            </a:pPr>
            <a:r>
              <a:rPr lang="en" sz="1000" i="1"/>
              <a:t>Fig.: boxplot showing x linear acceleration and x accelerometer values distribution</a:t>
            </a:r>
            <a:endParaRPr sz="1000" i="1"/>
          </a:p>
        </p:txBody>
      </p:sp>
      <p:pic>
        <p:nvPicPr>
          <p:cNvPr id="125" name="Google Shape;125;p23"/>
          <p:cNvPicPr preferRelativeResize="0"/>
          <p:nvPr/>
        </p:nvPicPr>
        <p:blipFill>
          <a:blip r:embed="rId3">
            <a:alphaModFix/>
          </a:blip>
          <a:stretch>
            <a:fillRect/>
          </a:stretch>
        </p:blipFill>
        <p:spPr>
          <a:xfrm>
            <a:off x="4480737" y="2217725"/>
            <a:ext cx="3769199" cy="2598475"/>
          </a:xfrm>
          <a:prstGeom prst="rect">
            <a:avLst/>
          </a:prstGeom>
          <a:noFill/>
          <a:ln>
            <a:noFill/>
          </a:ln>
        </p:spPr>
      </p:pic>
      <p:pic>
        <p:nvPicPr>
          <p:cNvPr id="126" name="Google Shape;126;p23"/>
          <p:cNvPicPr preferRelativeResize="0"/>
          <p:nvPr/>
        </p:nvPicPr>
        <p:blipFill>
          <a:blip r:embed="rId4">
            <a:alphaModFix/>
          </a:blip>
          <a:stretch>
            <a:fillRect/>
          </a:stretch>
        </p:blipFill>
        <p:spPr>
          <a:xfrm>
            <a:off x="894063" y="2268025"/>
            <a:ext cx="3458575" cy="2548174"/>
          </a:xfrm>
          <a:prstGeom prst="rect">
            <a:avLst/>
          </a:prstGeom>
          <a:noFill/>
          <a:ln>
            <a:noFill/>
          </a:ln>
        </p:spPr>
      </p:pic>
      <p:sp>
        <p:nvSpPr>
          <p:cNvPr id="127" name="Google Shape;127;p23"/>
          <p:cNvSpPr txBox="1">
            <a:spLocks noGrp="1"/>
          </p:cNvSpPr>
          <p:nvPr>
            <p:ph type="title"/>
          </p:nvPr>
        </p:nvSpPr>
        <p:spPr>
          <a:xfrm>
            <a:off x="311700" y="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311700" y="811325"/>
            <a:ext cx="8520600" cy="436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A86E8"/>
                </a:solidFill>
              </a:rPr>
              <a:t>Evaluation Assembly </a:t>
            </a:r>
            <a:endParaRPr b="1">
              <a:solidFill>
                <a:srgbClr val="4A86E8"/>
              </a:solidFill>
            </a:endParaRPr>
          </a:p>
          <a:p>
            <a:pPr marL="0" lvl="0" indent="0" algn="l" rtl="0">
              <a:spcBef>
                <a:spcPts val="1200"/>
              </a:spcBef>
              <a:spcAft>
                <a:spcPts val="1200"/>
              </a:spcAft>
              <a:buNone/>
            </a:pPr>
            <a:r>
              <a:rPr lang="en"/>
              <a:t>The generated attribute vector datasets are further used to train, test and evaluate the performances of different MLAs (Machine Learning Algorithms). Thus, the best algorithm is identified. We used 70% data for training and the remaining for validation and testing of the different MLAs used. We used ANN, SVM, and RF on the generated dataset for classification accuracy and chose the best one. We used the Keras framework for the implementation of all the algorithms. We used different algorithm configurations and tried different parameters, no of layers, no of epochs e.t.c. to avoid the problem of overfitting and to get satisfactory results. </a:t>
            </a:r>
            <a:endParaRPr/>
          </a:p>
        </p:txBody>
      </p:sp>
      <p:sp>
        <p:nvSpPr>
          <p:cNvPr id="133" name="Google Shape;133;p24"/>
          <p:cNvSpPr txBox="1">
            <a:spLocks noGrp="1"/>
          </p:cNvSpPr>
          <p:nvPr>
            <p:ph type="title"/>
          </p:nvPr>
        </p:nvSpPr>
        <p:spPr>
          <a:xfrm>
            <a:off x="311700" y="1981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2282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39" name="Google Shape;139;p25"/>
          <p:cNvSpPr txBox="1">
            <a:spLocks noGrp="1"/>
          </p:cNvSpPr>
          <p:nvPr>
            <p:ph type="body" idx="1"/>
          </p:nvPr>
        </p:nvSpPr>
        <p:spPr>
          <a:xfrm>
            <a:off x="311700" y="1171600"/>
            <a:ext cx="38562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A86E8"/>
                </a:solidFill>
              </a:rPr>
              <a:t>ANN</a:t>
            </a:r>
            <a:endParaRPr b="1">
              <a:solidFill>
                <a:srgbClr val="4A86E8"/>
              </a:solidFill>
            </a:endParaRPr>
          </a:p>
          <a:p>
            <a:pPr marL="0" lvl="0" indent="0" algn="just" rtl="0">
              <a:spcBef>
                <a:spcPts val="1000"/>
              </a:spcBef>
              <a:spcAft>
                <a:spcPts val="1200"/>
              </a:spcAft>
              <a:buNone/>
            </a:pPr>
            <a:r>
              <a:rPr lang="en">
                <a:solidFill>
                  <a:srgbClr val="000000"/>
                </a:solidFill>
              </a:rPr>
              <a:t>We have used 5 hidden layers with batch normalization after 3 layers (chosen based on trial and error). The output layer consists of 7 neurons, with each giving the probability of output to be in any of the 7 classes.</a:t>
            </a:r>
            <a:endParaRPr>
              <a:solidFill>
                <a:srgbClr val="000000"/>
              </a:solidFill>
            </a:endParaRPr>
          </a:p>
        </p:txBody>
      </p:sp>
      <p:pic>
        <p:nvPicPr>
          <p:cNvPr id="140" name="Google Shape;140;p25"/>
          <p:cNvPicPr preferRelativeResize="0"/>
          <p:nvPr/>
        </p:nvPicPr>
        <p:blipFill>
          <a:blip r:embed="rId3">
            <a:alphaModFix/>
          </a:blip>
          <a:stretch>
            <a:fillRect/>
          </a:stretch>
        </p:blipFill>
        <p:spPr>
          <a:xfrm>
            <a:off x="4419000" y="729175"/>
            <a:ext cx="4470474" cy="3979925"/>
          </a:xfrm>
          <a:prstGeom prst="rect">
            <a:avLst/>
          </a:prstGeom>
          <a:noFill/>
          <a:ln>
            <a:noFill/>
          </a:ln>
        </p:spPr>
      </p:pic>
      <p:sp>
        <p:nvSpPr>
          <p:cNvPr id="141" name="Google Shape;141;p25"/>
          <p:cNvSpPr txBox="1"/>
          <p:nvPr/>
        </p:nvSpPr>
        <p:spPr>
          <a:xfrm>
            <a:off x="4167900" y="4709100"/>
            <a:ext cx="472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latin typeface="Old Standard TT"/>
                <a:ea typeface="Old Standard TT"/>
                <a:cs typeface="Old Standard TT"/>
                <a:sym typeface="Old Standard TT"/>
              </a:rPr>
              <a:t>Fig.: model summary of ANN</a:t>
            </a:r>
            <a:endParaRPr sz="1000" i="1">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26"/>
          <p:cNvSpPr txBox="1">
            <a:spLocks noGrp="1"/>
          </p:cNvSpPr>
          <p:nvPr>
            <p:ph type="body" idx="1"/>
          </p:nvPr>
        </p:nvSpPr>
        <p:spPr>
          <a:xfrm>
            <a:off x="311700" y="743675"/>
            <a:ext cx="8520600" cy="458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have got an accuracy of 0.88 using ANN.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457200" algn="ctr" rtl="0">
              <a:spcBef>
                <a:spcPts val="1200"/>
              </a:spcBef>
              <a:spcAft>
                <a:spcPts val="1200"/>
              </a:spcAft>
              <a:buNone/>
            </a:pPr>
            <a:r>
              <a:rPr lang="en" sz="1100" i="1"/>
              <a:t>Fig.: Classification report for ANN model</a:t>
            </a:r>
            <a:endParaRPr sz="1100" i="1"/>
          </a:p>
        </p:txBody>
      </p:sp>
      <p:pic>
        <p:nvPicPr>
          <p:cNvPr id="147" name="Google Shape;147;p26"/>
          <p:cNvPicPr preferRelativeResize="0"/>
          <p:nvPr/>
        </p:nvPicPr>
        <p:blipFill>
          <a:blip r:embed="rId3">
            <a:alphaModFix/>
          </a:blip>
          <a:stretch>
            <a:fillRect/>
          </a:stretch>
        </p:blipFill>
        <p:spPr>
          <a:xfrm>
            <a:off x="1033975" y="1398900"/>
            <a:ext cx="6267950" cy="3111500"/>
          </a:xfrm>
          <a:prstGeom prst="rect">
            <a:avLst/>
          </a:prstGeom>
          <a:noFill/>
          <a:ln>
            <a:noFill/>
          </a:ln>
        </p:spPr>
      </p:pic>
      <p:sp>
        <p:nvSpPr>
          <p:cNvPr id="148" name="Google Shape;148;p26"/>
          <p:cNvSpPr txBox="1">
            <a:spLocks noGrp="1"/>
          </p:cNvSpPr>
          <p:nvPr>
            <p:ph type="title"/>
          </p:nvPr>
        </p:nvSpPr>
        <p:spPr>
          <a:xfrm>
            <a:off x="311700" y="2466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2364825" y="560387"/>
            <a:ext cx="4157075" cy="4022725"/>
          </a:xfrm>
          <a:prstGeom prst="rect">
            <a:avLst/>
          </a:prstGeom>
          <a:noFill/>
          <a:ln>
            <a:noFill/>
          </a:ln>
        </p:spPr>
      </p:pic>
      <p:sp>
        <p:nvSpPr>
          <p:cNvPr id="154" name="Google Shape;154;p27"/>
          <p:cNvSpPr txBox="1"/>
          <p:nvPr/>
        </p:nvSpPr>
        <p:spPr>
          <a:xfrm>
            <a:off x="2364825" y="4690250"/>
            <a:ext cx="4702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i="1">
                <a:latin typeface="Old Standard TT"/>
                <a:ea typeface="Old Standard TT"/>
                <a:cs typeface="Old Standard TT"/>
                <a:sym typeface="Old Standard TT"/>
              </a:rPr>
              <a:t>Fig.: Confusion matrix using ANN</a:t>
            </a:r>
            <a:endParaRPr sz="1100" i="1">
              <a:latin typeface="Old Standard TT"/>
              <a:ea typeface="Old Standard TT"/>
              <a:cs typeface="Old Standard TT"/>
              <a:sym typeface="Old Standard TT"/>
            </a:endParaRPr>
          </a:p>
        </p:txBody>
      </p:sp>
      <p:sp>
        <p:nvSpPr>
          <p:cNvPr id="155" name="Google Shape;155;p27"/>
          <p:cNvSpPr txBox="1">
            <a:spLocks noGrp="1"/>
          </p:cNvSpPr>
          <p:nvPr>
            <p:ph type="title"/>
          </p:nvPr>
        </p:nvSpPr>
        <p:spPr>
          <a:xfrm>
            <a:off x="311700" y="2282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28"/>
          <p:cNvSpPr txBox="1">
            <a:spLocks noGrp="1"/>
          </p:cNvSpPr>
          <p:nvPr>
            <p:ph type="body" idx="1"/>
          </p:nvPr>
        </p:nvSpPr>
        <p:spPr>
          <a:xfrm>
            <a:off x="311700" y="771625"/>
            <a:ext cx="8520600" cy="472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A86E8"/>
                </a:solidFill>
              </a:rPr>
              <a:t>SVM</a:t>
            </a:r>
            <a:endParaRPr b="1">
              <a:solidFill>
                <a:srgbClr val="4A86E8"/>
              </a:solidFill>
            </a:endParaRPr>
          </a:p>
          <a:p>
            <a:pPr marL="0" lvl="0" indent="0" algn="l" rtl="0">
              <a:spcBef>
                <a:spcPts val="1200"/>
              </a:spcBef>
              <a:spcAft>
                <a:spcPts val="0"/>
              </a:spcAft>
              <a:buNone/>
            </a:pPr>
            <a:r>
              <a:rPr lang="en"/>
              <a:t>In SVM we have used radial basis function (RBF) kernel as it gives better accuracy as compared to linear, poly and sigmoid kernels. The C and gamma values we used are 2.5 and 1.4 respectively (based on trial and error).</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ctr" rtl="0">
              <a:spcBef>
                <a:spcPts val="1200"/>
              </a:spcBef>
              <a:spcAft>
                <a:spcPts val="1200"/>
              </a:spcAft>
              <a:buNone/>
            </a:pPr>
            <a:r>
              <a:rPr lang="en" sz="1100" i="1"/>
              <a:t>Fig.: Classification report for SVM model</a:t>
            </a:r>
            <a:endParaRPr sz="1100" i="1"/>
          </a:p>
        </p:txBody>
      </p:sp>
      <p:pic>
        <p:nvPicPr>
          <p:cNvPr id="161" name="Google Shape;161;p28"/>
          <p:cNvPicPr preferRelativeResize="0"/>
          <p:nvPr/>
        </p:nvPicPr>
        <p:blipFill>
          <a:blip r:embed="rId3">
            <a:alphaModFix/>
          </a:blip>
          <a:stretch>
            <a:fillRect/>
          </a:stretch>
        </p:blipFill>
        <p:spPr>
          <a:xfrm>
            <a:off x="1836975" y="2212825"/>
            <a:ext cx="5101451" cy="2550725"/>
          </a:xfrm>
          <a:prstGeom prst="rect">
            <a:avLst/>
          </a:prstGeom>
          <a:noFill/>
          <a:ln>
            <a:noFill/>
          </a:ln>
        </p:spPr>
      </p:pic>
      <p:sp>
        <p:nvSpPr>
          <p:cNvPr id="162" name="Google Shape;162;p28"/>
          <p:cNvSpPr txBox="1">
            <a:spLocks noGrp="1"/>
          </p:cNvSpPr>
          <p:nvPr>
            <p:ph type="title"/>
          </p:nvPr>
        </p:nvSpPr>
        <p:spPr>
          <a:xfrm>
            <a:off x="311700" y="2282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9"/>
          <p:cNvSpPr txBox="1">
            <a:spLocks noGrp="1"/>
          </p:cNvSpPr>
          <p:nvPr>
            <p:ph type="body" idx="1"/>
          </p:nvPr>
        </p:nvSpPr>
        <p:spPr>
          <a:xfrm>
            <a:off x="311700" y="236475"/>
            <a:ext cx="8520600" cy="4759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sz="1100" i="1"/>
          </a:p>
          <a:p>
            <a:pPr marL="0" lvl="0" indent="0" algn="ctr" rtl="0">
              <a:spcBef>
                <a:spcPts val="1200"/>
              </a:spcBef>
              <a:spcAft>
                <a:spcPts val="1200"/>
              </a:spcAft>
              <a:buNone/>
            </a:pPr>
            <a:r>
              <a:rPr lang="en" sz="1100" i="1"/>
              <a:t>Fig.: Confusion matrix using SVM</a:t>
            </a:r>
            <a:endParaRPr/>
          </a:p>
        </p:txBody>
      </p:sp>
      <p:pic>
        <p:nvPicPr>
          <p:cNvPr id="168" name="Google Shape;168;p29"/>
          <p:cNvPicPr preferRelativeResize="0"/>
          <p:nvPr/>
        </p:nvPicPr>
        <p:blipFill>
          <a:blip r:embed="rId3">
            <a:alphaModFix/>
          </a:blip>
          <a:stretch>
            <a:fillRect/>
          </a:stretch>
        </p:blipFill>
        <p:spPr>
          <a:xfrm>
            <a:off x="2415600" y="517487"/>
            <a:ext cx="4132576" cy="4108525"/>
          </a:xfrm>
          <a:prstGeom prst="rect">
            <a:avLst/>
          </a:prstGeom>
          <a:noFill/>
          <a:ln>
            <a:noFill/>
          </a:ln>
        </p:spPr>
      </p:pic>
      <p:sp>
        <p:nvSpPr>
          <p:cNvPr id="169" name="Google Shape;169;p29"/>
          <p:cNvSpPr txBox="1">
            <a:spLocks noGrp="1"/>
          </p:cNvSpPr>
          <p:nvPr>
            <p:ph type="title"/>
          </p:nvPr>
        </p:nvSpPr>
        <p:spPr>
          <a:xfrm>
            <a:off x="311700" y="2282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body" idx="1"/>
          </p:nvPr>
        </p:nvSpPr>
        <p:spPr>
          <a:xfrm>
            <a:off x="311700" y="779575"/>
            <a:ext cx="8520600" cy="473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A86E8"/>
                </a:solidFill>
              </a:rPr>
              <a:t>RF</a:t>
            </a:r>
            <a:endParaRPr b="1">
              <a:solidFill>
                <a:srgbClr val="4A86E8"/>
              </a:solidFill>
            </a:endParaRPr>
          </a:p>
          <a:p>
            <a:pPr marL="0" lvl="0" indent="0" algn="l" rtl="0">
              <a:spcBef>
                <a:spcPts val="1200"/>
              </a:spcBef>
              <a:spcAft>
                <a:spcPts val="0"/>
              </a:spcAft>
              <a:buNone/>
            </a:pPr>
            <a:r>
              <a:rPr lang="en">
                <a:solidFill>
                  <a:srgbClr val="000000"/>
                </a:solidFill>
              </a:rPr>
              <a:t>We have used Random Forest with a total of 100 estimators (trees) and each tree having a minimum depth of 10. The criterion used to measure the quality was “gini”. We have obtained an overall accuracy of 0.92 using RF.</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ctr" rtl="0">
              <a:spcBef>
                <a:spcPts val="1200"/>
              </a:spcBef>
              <a:spcAft>
                <a:spcPts val="1200"/>
              </a:spcAft>
              <a:buNone/>
            </a:pPr>
            <a:r>
              <a:rPr lang="en" sz="1100" i="1"/>
              <a:t>Fig.: Classification report for RF model</a:t>
            </a:r>
            <a:endParaRPr>
              <a:solidFill>
                <a:srgbClr val="000000"/>
              </a:solidFill>
            </a:endParaRPr>
          </a:p>
        </p:txBody>
      </p:sp>
      <p:pic>
        <p:nvPicPr>
          <p:cNvPr id="175" name="Google Shape;175;p30"/>
          <p:cNvPicPr preferRelativeResize="0"/>
          <p:nvPr/>
        </p:nvPicPr>
        <p:blipFill>
          <a:blip r:embed="rId3">
            <a:alphaModFix/>
          </a:blip>
          <a:stretch>
            <a:fillRect/>
          </a:stretch>
        </p:blipFill>
        <p:spPr>
          <a:xfrm>
            <a:off x="2059962" y="2275925"/>
            <a:ext cx="5024076" cy="2505825"/>
          </a:xfrm>
          <a:prstGeom prst="rect">
            <a:avLst/>
          </a:prstGeom>
          <a:noFill/>
          <a:ln>
            <a:noFill/>
          </a:ln>
        </p:spPr>
      </p:pic>
      <p:sp>
        <p:nvSpPr>
          <p:cNvPr id="176" name="Google Shape;176;p30"/>
          <p:cNvSpPr txBox="1">
            <a:spLocks noGrp="1"/>
          </p:cNvSpPr>
          <p:nvPr>
            <p:ph type="title"/>
          </p:nvPr>
        </p:nvSpPr>
        <p:spPr>
          <a:xfrm>
            <a:off x="311700" y="2282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2443176" y="445162"/>
            <a:ext cx="4395199" cy="4253175"/>
          </a:xfrm>
          <a:prstGeom prst="rect">
            <a:avLst/>
          </a:prstGeom>
          <a:noFill/>
          <a:ln>
            <a:noFill/>
          </a:ln>
        </p:spPr>
      </p:pic>
      <p:sp>
        <p:nvSpPr>
          <p:cNvPr id="182" name="Google Shape;182;p31"/>
          <p:cNvSpPr txBox="1"/>
          <p:nvPr/>
        </p:nvSpPr>
        <p:spPr>
          <a:xfrm>
            <a:off x="2168100" y="4670700"/>
            <a:ext cx="4807800" cy="35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100" i="1">
                <a:solidFill>
                  <a:schemeClr val="dk1"/>
                </a:solidFill>
                <a:latin typeface="Old Standard TT"/>
                <a:ea typeface="Old Standard TT"/>
                <a:cs typeface="Old Standard TT"/>
                <a:sym typeface="Old Standard TT"/>
              </a:rPr>
              <a:t>Fig.: Confusion matrix using RF</a:t>
            </a:r>
            <a:endParaRPr>
              <a:latin typeface="Old Standard TT"/>
              <a:ea typeface="Old Standard TT"/>
              <a:cs typeface="Old Standard TT"/>
              <a:sym typeface="Old Standard TT"/>
            </a:endParaRPr>
          </a:p>
        </p:txBody>
      </p:sp>
      <p:sp>
        <p:nvSpPr>
          <p:cNvPr id="183" name="Google Shape;183;p31"/>
          <p:cNvSpPr txBox="1">
            <a:spLocks noGrp="1"/>
          </p:cNvSpPr>
          <p:nvPr>
            <p:ph type="title"/>
          </p:nvPr>
        </p:nvSpPr>
        <p:spPr>
          <a:xfrm>
            <a:off x="311700" y="2282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285750" tIns="91425" rIns="91425" bIns="91425" anchor="t" anchorCtr="0">
            <a:normAutofit/>
          </a:bodyPr>
          <a:lstStyle/>
          <a:p>
            <a:pPr marL="57150" lvl="0" indent="-228600" algn="l" rtl="0">
              <a:spcBef>
                <a:spcPts val="0"/>
              </a:spcBef>
              <a:spcAft>
                <a:spcPts val="0"/>
              </a:spcAft>
              <a:buSzPts val="1800"/>
              <a:buChar char="●"/>
            </a:pPr>
            <a:r>
              <a:rPr lang="en"/>
              <a:t>Due to the increasing number of vehicles and a vast transportation network globally, it is important to consider drivers’ and pedestrians’ safety. Most vehicle crashes in any country are due to distracted drivers, and these are usually the fatal ones.</a:t>
            </a:r>
            <a:endParaRPr/>
          </a:p>
          <a:p>
            <a:pPr marL="57150" lvl="0" indent="-228600" algn="l" rtl="0">
              <a:spcBef>
                <a:spcPts val="0"/>
              </a:spcBef>
              <a:spcAft>
                <a:spcPts val="0"/>
              </a:spcAft>
              <a:buSzPts val="1800"/>
              <a:buChar char="●"/>
            </a:pPr>
            <a:r>
              <a:rPr lang="en"/>
              <a:t>Past writing recommends that a forceful driving style is one of the main sources of car crashes that can prompt passings, material misfortunes, and wounds.</a:t>
            </a:r>
            <a:endParaRPr/>
          </a:p>
          <a:p>
            <a:pPr marL="57150" lvl="0" indent="-228600" algn="l" rtl="0">
              <a:spcBef>
                <a:spcPts val="0"/>
              </a:spcBef>
              <a:spcAft>
                <a:spcPts val="0"/>
              </a:spcAft>
              <a:buSzPts val="1800"/>
              <a:buChar char="●"/>
            </a:pPr>
            <a:r>
              <a:rPr lang="en"/>
              <a:t>It will be very difficult and cumbersome to handle these things manually, and hence, some alternate and more effective approaches will be very beneficial for all.</a:t>
            </a:r>
            <a:endParaRPr/>
          </a:p>
          <a:p>
            <a:pPr marL="57150" lvl="0" indent="-228600" algn="l" rtl="0">
              <a:spcBef>
                <a:spcPts val="0"/>
              </a:spcBef>
              <a:spcAft>
                <a:spcPts val="0"/>
              </a:spcAft>
              <a:buSzPts val="1800"/>
              <a:buChar char="●"/>
            </a:pPr>
            <a:r>
              <a:rPr lang="en"/>
              <a:t>Many solutions regarding this issue have been proposed so far based on some machine learning approaches, mainly known as “Driver Behaviour Profiling”.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89" name="Google Shape;189;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this project, we used ANN, SVM and RF to predict aggressive/ non-aggressive driver behaviour.</a:t>
            </a:r>
            <a:endParaRPr/>
          </a:p>
          <a:p>
            <a:pPr marL="457200" lvl="0" indent="-342900" algn="l" rtl="0">
              <a:spcBef>
                <a:spcPts val="0"/>
              </a:spcBef>
              <a:spcAft>
                <a:spcPts val="0"/>
              </a:spcAft>
              <a:buSzPts val="1800"/>
              <a:buChar char="●"/>
            </a:pPr>
            <a:r>
              <a:rPr lang="en"/>
              <a:t>Out of three, best accuracy was shown by random forest with an accuracy score of .92.</a:t>
            </a:r>
            <a:endParaRPr/>
          </a:p>
          <a:p>
            <a:pPr marL="457200" lvl="0" indent="-342900" algn="l" rtl="0">
              <a:spcBef>
                <a:spcPts val="0"/>
              </a:spcBef>
              <a:spcAft>
                <a:spcPts val="0"/>
              </a:spcAft>
              <a:buSzPts val="1800"/>
              <a:buChar char="●"/>
            </a:pPr>
            <a:r>
              <a:rPr lang="en"/>
              <a:t>Minimum accuracy was shown by SVM with an accuracy score of 0.86.</a:t>
            </a:r>
            <a:endParaRPr/>
          </a:p>
          <a:p>
            <a:pPr marL="457200" lvl="0" indent="-342900" algn="l" rtl="0">
              <a:spcBef>
                <a:spcPts val="0"/>
              </a:spcBef>
              <a:spcAft>
                <a:spcPts val="0"/>
              </a:spcAft>
              <a:buSzPts val="1800"/>
              <a:buChar char="●"/>
            </a:pPr>
            <a:r>
              <a:rPr lang="en"/>
              <a:t>ANN gave accuracy score 0.88.</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Works</a:t>
            </a:r>
            <a:endParaRPr/>
          </a:p>
        </p:txBody>
      </p:sp>
      <p:sp>
        <p:nvSpPr>
          <p:cNvPr id="195" name="Google Shape;195;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Along with vehicle control data, physiological data and visual data can be also added in the dataset to more precisely predict driver behaviour.</a:t>
            </a:r>
            <a:endParaRPr/>
          </a:p>
          <a:p>
            <a:pPr marL="457200" lvl="0" indent="-342900" algn="just" rtl="0">
              <a:spcBef>
                <a:spcPts val="1000"/>
              </a:spcBef>
              <a:spcAft>
                <a:spcPts val="0"/>
              </a:spcAft>
              <a:buSzPts val="1800"/>
              <a:buChar char="●"/>
            </a:pPr>
            <a:r>
              <a:rPr lang="en"/>
              <a:t>More MLAs can be added to the evaluation assembly. This will help in increasing accuracy of the model.</a:t>
            </a:r>
            <a:endParaRPr/>
          </a:p>
          <a:p>
            <a:pPr marL="457200" lvl="0" indent="-342900" algn="just" rtl="0">
              <a:spcBef>
                <a:spcPts val="1000"/>
              </a:spcBef>
              <a:spcAft>
                <a:spcPts val="1000"/>
              </a:spcAft>
              <a:buSzPts val="1800"/>
              <a:buChar char="●"/>
            </a:pPr>
            <a:r>
              <a:rPr lang="en"/>
              <a:t>For insurance telematics domain, a model for driver behaviour profile identification can be made to make car insurance cheaper by rewarding drivers with good driving scores same as credit score based on past driver behaviour, instead of only considering group-based statistics, e.g., age, gender, marital status,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01" name="Google Shape;201;p34"/>
          <p:cNvSpPr txBox="1">
            <a:spLocks noGrp="1"/>
          </p:cNvSpPr>
          <p:nvPr>
            <p:ph type="body" idx="1"/>
          </p:nvPr>
        </p:nvSpPr>
        <p:spPr>
          <a:xfrm>
            <a:off x="311700" y="1171600"/>
            <a:ext cx="8520600" cy="360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88"/>
              <a:buNone/>
            </a:pPr>
            <a:r>
              <a:rPr lang="en" sz="1825"/>
              <a:t>[1] Charles Marks, Arash Jahangiri, and Sahar Ghanipoor Machina, “Identifying and Labeling Potentially Risky Driving: A Multistage Process Using Real-World Driving Data,” Journal of Advanced Transportation Volume 2021, Article ID 8819094, 11 pages.</a:t>
            </a:r>
            <a:endParaRPr sz="1825"/>
          </a:p>
          <a:p>
            <a:pPr marL="0" lvl="0" indent="0" algn="l" rtl="0">
              <a:lnSpc>
                <a:spcPct val="100000"/>
              </a:lnSpc>
              <a:spcBef>
                <a:spcPts val="1200"/>
              </a:spcBef>
              <a:spcAft>
                <a:spcPts val="0"/>
              </a:spcAft>
              <a:buSzPts val="688"/>
              <a:buNone/>
            </a:pPr>
            <a:r>
              <a:rPr lang="en" sz="1825"/>
              <a:t>[2] Al-Hussein, W.A.; Por, L.Y.; Kiah, M.L.M.; Zaidan, B.B., "Driver Behavior Profiling and Recognition Using Deep-Learning Methods: In Accordance with Traffic Regulations and Experts Guidelines, " Int. J. Environ. Res. Public Health 2022, 19, 1470.</a:t>
            </a:r>
            <a:endParaRPr sz="1825"/>
          </a:p>
          <a:p>
            <a:pPr marL="0" lvl="0" indent="0" algn="l" rtl="0">
              <a:lnSpc>
                <a:spcPct val="100000"/>
              </a:lnSpc>
              <a:spcBef>
                <a:spcPts val="1200"/>
              </a:spcBef>
              <a:spcAft>
                <a:spcPts val="0"/>
              </a:spcAft>
              <a:buSzPts val="688"/>
              <a:buNone/>
            </a:pPr>
            <a:r>
              <a:rPr lang="en" sz="1825"/>
              <a:t>[3] Ghandour, R.; Potams, A.J.; Boulkaibet, I.; Neji, B.; Al Barakeh, Z., "Driver Behavior Classification System Analysis Using Machine Learning Methods, ". Appl. Sci. 2021, 11, 10562.</a:t>
            </a:r>
            <a:endParaRPr sz="1825"/>
          </a:p>
          <a:p>
            <a:pPr marL="0" lvl="0" indent="0" algn="l" rtl="0">
              <a:lnSpc>
                <a:spcPct val="100000"/>
              </a:lnSpc>
              <a:spcBef>
                <a:spcPts val="1200"/>
              </a:spcBef>
              <a:spcAft>
                <a:spcPts val="1200"/>
              </a:spcAft>
              <a:buSzPts val="688"/>
              <a:buNone/>
            </a:pPr>
            <a:endParaRPr sz="1825"/>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07" name="Google Shape;207;p35"/>
          <p:cNvSpPr txBox="1">
            <a:spLocks noGrp="1"/>
          </p:cNvSpPr>
          <p:nvPr>
            <p:ph type="body" idx="1"/>
          </p:nvPr>
        </p:nvSpPr>
        <p:spPr>
          <a:xfrm>
            <a:off x="311700" y="1171600"/>
            <a:ext cx="8520600" cy="3600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688"/>
              <a:buFont typeface="Arial"/>
              <a:buNone/>
            </a:pPr>
            <a:r>
              <a:rPr lang="en" sz="1825"/>
              <a:t>[4] Li, Z.; Zhang, K.; Chen, B.; Dong, Y.; Zhang, L., "Driver identification in intelligent vehicle systems using machine learning algorithms, " IET Intell. Transp. Syst. 2018, 13, 40–47</a:t>
            </a:r>
            <a:endParaRPr sz="1825"/>
          </a:p>
          <a:p>
            <a:pPr marL="0" lvl="0" indent="0" algn="l" rtl="0">
              <a:lnSpc>
                <a:spcPct val="100000"/>
              </a:lnSpc>
              <a:spcBef>
                <a:spcPts val="1200"/>
              </a:spcBef>
              <a:spcAft>
                <a:spcPts val="0"/>
              </a:spcAft>
              <a:buClr>
                <a:schemeClr val="dk1"/>
              </a:buClr>
              <a:buSzPts val="688"/>
              <a:buFont typeface="Arial"/>
              <a:buNone/>
            </a:pPr>
            <a:r>
              <a:rPr lang="en" sz="1825"/>
              <a:t>[5] Silva, I.; Eugenio Naranjo, J., "A systematic methodology to evaluate prediction models for driving style classification, " Sensors 2020, 20, 1692.</a:t>
            </a:r>
            <a:endParaRPr sz="1825"/>
          </a:p>
          <a:p>
            <a:pPr marL="0" lvl="0" indent="0" algn="l" rtl="0">
              <a:lnSpc>
                <a:spcPct val="100000"/>
              </a:lnSpc>
              <a:spcBef>
                <a:spcPts val="1200"/>
              </a:spcBef>
              <a:spcAft>
                <a:spcPts val="0"/>
              </a:spcAft>
              <a:buClr>
                <a:schemeClr val="dk1"/>
              </a:buClr>
              <a:buSzPts val="688"/>
              <a:buFont typeface="Arial"/>
              <a:buNone/>
            </a:pPr>
            <a:r>
              <a:rPr lang="en" sz="1825"/>
              <a:t>[6] Rohon Das; Pabitra Mohan Khilar, "Driver Behaviour Profiling in VANETs: Comparison of Ensemble Machine Learning Techniques, "978-1-7281-0419-5/19/, 2019.</a:t>
            </a:r>
            <a:endParaRPr sz="1825"/>
          </a:p>
          <a:p>
            <a:pPr marL="0" lvl="0" indent="0" algn="l" rtl="0">
              <a:lnSpc>
                <a:spcPct val="100000"/>
              </a:lnSpc>
              <a:spcBef>
                <a:spcPts val="1200"/>
              </a:spcBef>
              <a:spcAft>
                <a:spcPts val="0"/>
              </a:spcAft>
              <a:buClr>
                <a:schemeClr val="dk1"/>
              </a:buClr>
              <a:buSzPts val="688"/>
              <a:buFont typeface="Arial"/>
              <a:buNone/>
            </a:pPr>
            <a:r>
              <a:rPr lang="en" sz="1825"/>
              <a:t>[7] Ferreira, Jair Júnior et al. “Driver behavior profiling: An investigation with different smartphone sensorsand machine learning.” PloS one vol. 12,4 e0174959. 10 Apr. 2017</a:t>
            </a:r>
            <a:endParaRPr sz="1825"/>
          </a:p>
          <a:p>
            <a:pPr marL="0" lvl="0" indent="0" algn="l" rtl="0">
              <a:lnSpc>
                <a:spcPct val="100000"/>
              </a:lnSpc>
              <a:spcBef>
                <a:spcPts val="1200"/>
              </a:spcBef>
              <a:spcAft>
                <a:spcPts val="1200"/>
              </a:spcAft>
              <a:buSzPts val="688"/>
              <a:buNone/>
            </a:pPr>
            <a:endParaRPr sz="1825"/>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72" name="Google Shape;72;p15"/>
          <p:cNvSpPr txBox="1">
            <a:spLocks noGrp="1"/>
          </p:cNvSpPr>
          <p:nvPr>
            <p:ph type="body" idx="1"/>
          </p:nvPr>
        </p:nvSpPr>
        <p:spPr>
          <a:xfrm>
            <a:off x="311700" y="1171600"/>
            <a:ext cx="8520600" cy="3397200"/>
          </a:xfrm>
          <a:prstGeom prst="rect">
            <a:avLst/>
          </a:prstGeom>
        </p:spPr>
        <p:txBody>
          <a:bodyPr spcFirstLastPara="1" wrap="square" lIns="285750" tIns="91425" rIns="91425" bIns="91425" anchor="t" anchorCtr="0">
            <a:normAutofit/>
          </a:bodyPr>
          <a:lstStyle/>
          <a:p>
            <a:pPr marL="457200" lvl="0" indent="-342900" algn="just" rtl="0">
              <a:spcBef>
                <a:spcPts val="0"/>
              </a:spcBef>
              <a:spcAft>
                <a:spcPts val="0"/>
              </a:spcAft>
              <a:buSzPts val="1800"/>
              <a:buChar char="●"/>
            </a:pPr>
            <a:r>
              <a:rPr lang="en"/>
              <a:t>Driver behaviour profiling is a procedure to categorise drivers as safe/risky at any point in time based on driving patterns, records, and other conditions. Hence, driver behaviour profiling tries to understand and improve driver behaviour.</a:t>
            </a:r>
            <a:endParaRPr/>
          </a:p>
          <a:p>
            <a:pPr marL="457200" lvl="0" indent="-342900" algn="just" rtl="0">
              <a:spcBef>
                <a:spcPts val="1000"/>
              </a:spcBef>
              <a:spcAft>
                <a:spcPts val="1000"/>
              </a:spcAft>
              <a:buSzPts val="1800"/>
              <a:buChar char="●"/>
            </a:pPr>
            <a:r>
              <a:rPr lang="en"/>
              <a:t>Thus, the objective of our project is to identify the best algorithm to predict potentially risky driving using driver behaviour.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Driver Behaviour Overview</a:t>
            </a:r>
            <a:endParaRPr/>
          </a:p>
        </p:txBody>
      </p:sp>
      <p:sp>
        <p:nvSpPr>
          <p:cNvPr id="78" name="Google Shape;78;p16"/>
          <p:cNvSpPr txBox="1">
            <a:spLocks noGrp="1"/>
          </p:cNvSpPr>
          <p:nvPr>
            <p:ph type="body" idx="1"/>
          </p:nvPr>
        </p:nvSpPr>
        <p:spPr>
          <a:xfrm>
            <a:off x="311700" y="1171600"/>
            <a:ext cx="8520600" cy="38139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Driver behaviour sensing can be done using the cumulative response of three broad methods: vehicle control data, physiological data and visual data. </a:t>
            </a:r>
            <a:endParaRPr/>
          </a:p>
          <a:p>
            <a:pPr marL="457200" lvl="0" indent="-342900" algn="just" rtl="0">
              <a:spcBef>
                <a:spcPts val="0"/>
              </a:spcBef>
              <a:spcAft>
                <a:spcPts val="0"/>
              </a:spcAft>
              <a:buSzPts val="1800"/>
              <a:buChar char="●"/>
            </a:pPr>
            <a:r>
              <a:rPr lang="en"/>
              <a:t>Vehicle control data is derived from the positioning, frequency, speed, and other vehicle properties. </a:t>
            </a:r>
            <a:endParaRPr/>
          </a:p>
          <a:p>
            <a:pPr marL="457200" lvl="0" indent="-342900" algn="just" rtl="0">
              <a:spcBef>
                <a:spcPts val="0"/>
              </a:spcBef>
              <a:spcAft>
                <a:spcPts val="0"/>
              </a:spcAft>
              <a:buSzPts val="1800"/>
              <a:buChar char="●"/>
            </a:pPr>
            <a:r>
              <a:rPr lang="en"/>
              <a:t>Similarly, physiological data can be extracted from drivers’ health conditions, heart rate, e.t.c. </a:t>
            </a:r>
            <a:endParaRPr/>
          </a:p>
          <a:p>
            <a:pPr marL="457200" lvl="0" indent="-342900" algn="just" rtl="0">
              <a:spcBef>
                <a:spcPts val="0"/>
              </a:spcBef>
              <a:spcAft>
                <a:spcPts val="0"/>
              </a:spcAft>
              <a:buSzPts val="1800"/>
              <a:buChar char="●"/>
            </a:pPr>
            <a:r>
              <a:rPr lang="en"/>
              <a:t>Whereas visual data can be examined using the videos and images of drivers by looking at the body posture, head positioning, facial expressions, e.t.c. </a:t>
            </a:r>
            <a:endParaRPr/>
          </a:p>
          <a:p>
            <a:pPr marL="457200" lvl="0" indent="-342900" algn="just" rtl="0">
              <a:spcBef>
                <a:spcPts val="0"/>
              </a:spcBef>
              <a:spcAft>
                <a:spcPts val="0"/>
              </a:spcAft>
              <a:buSzPts val="1800"/>
              <a:buChar char="●"/>
            </a:pPr>
            <a:r>
              <a:rPr lang="en"/>
              <a:t>We will be using vehicle control data to identify driver behaviour for our project. Vehicle control data is found from smartphone sensors which are further converted and used to identify driver behaviour.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981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84" name="Google Shape;84;p17"/>
          <p:cNvSpPr txBox="1">
            <a:spLocks noGrp="1"/>
          </p:cNvSpPr>
          <p:nvPr>
            <p:ph type="body" idx="1"/>
          </p:nvPr>
        </p:nvSpPr>
        <p:spPr>
          <a:xfrm>
            <a:off x="311700" y="947500"/>
            <a:ext cx="4260300" cy="3397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rgbClr val="4A86E8"/>
                </a:solidFill>
              </a:rPr>
              <a:t>Data</a:t>
            </a:r>
            <a:endParaRPr b="1">
              <a:solidFill>
                <a:srgbClr val="4A86E8"/>
              </a:solidFill>
            </a:endParaRPr>
          </a:p>
          <a:p>
            <a:pPr marL="0" lvl="0" indent="0" algn="just" rtl="0">
              <a:spcBef>
                <a:spcPts val="1200"/>
              </a:spcBef>
              <a:spcAft>
                <a:spcPts val="1200"/>
              </a:spcAft>
              <a:buNone/>
            </a:pPr>
            <a:r>
              <a:rPr lang="en"/>
              <a:t>Dataset we have used has been collected using smartphone sensors. Experiment was performed in four different car trips of around 13 minutes each. Data consists of accelerometer reading, linear acceleration, magnetometer reading and gyroscope reading. Data consists of 7 different driving event types and number of sequences for each event. A total of 69 sequences were obtained.</a:t>
            </a:r>
            <a:endParaRPr/>
          </a:p>
        </p:txBody>
      </p:sp>
      <p:graphicFrame>
        <p:nvGraphicFramePr>
          <p:cNvPr id="85" name="Google Shape;85;p17"/>
          <p:cNvGraphicFramePr/>
          <p:nvPr/>
        </p:nvGraphicFramePr>
        <p:xfrm>
          <a:off x="4781375" y="890118"/>
          <a:ext cx="3944450" cy="3705728"/>
        </p:xfrm>
        <a:graphic>
          <a:graphicData uri="http://schemas.openxmlformats.org/drawingml/2006/table">
            <a:tbl>
              <a:tblPr>
                <a:noFill/>
                <a:tableStyleId>{AF4E34E6-415C-43EF-9A65-5FB240CBE594}</a:tableStyleId>
              </a:tblPr>
              <a:tblGrid>
                <a:gridCol w="2234975">
                  <a:extLst>
                    <a:ext uri="{9D8B030D-6E8A-4147-A177-3AD203B41FA5}">
                      <a16:colId xmlns:a16="http://schemas.microsoft.com/office/drawing/2014/main" val="20000"/>
                    </a:ext>
                  </a:extLst>
                </a:gridCol>
                <a:gridCol w="1709475">
                  <a:extLst>
                    <a:ext uri="{9D8B030D-6E8A-4147-A177-3AD203B41FA5}">
                      <a16:colId xmlns:a16="http://schemas.microsoft.com/office/drawing/2014/main" val="20001"/>
                    </a:ext>
                  </a:extLst>
                </a:gridCol>
              </a:tblGrid>
              <a:tr h="382725">
                <a:tc>
                  <a:txBody>
                    <a:bodyPr/>
                    <a:lstStyle/>
                    <a:p>
                      <a:pPr marL="0" lvl="0" indent="0" algn="l" rtl="0">
                        <a:spcBef>
                          <a:spcPts val="0"/>
                        </a:spcBef>
                        <a:spcAft>
                          <a:spcPts val="0"/>
                        </a:spcAft>
                        <a:buNone/>
                      </a:pPr>
                      <a:r>
                        <a:rPr lang="en" b="1"/>
                        <a:t>Driving event type</a:t>
                      </a:r>
                      <a:endParaRPr b="1"/>
                    </a:p>
                  </a:txBody>
                  <a:tcPr marL="91425" marR="91425" marT="91425" marB="91425"/>
                </a:tc>
                <a:tc>
                  <a:txBody>
                    <a:bodyPr/>
                    <a:lstStyle/>
                    <a:p>
                      <a:pPr marL="0" lvl="0" indent="0" algn="l" rtl="0">
                        <a:spcBef>
                          <a:spcPts val="0"/>
                        </a:spcBef>
                        <a:spcAft>
                          <a:spcPts val="0"/>
                        </a:spcAft>
                        <a:buNone/>
                      </a:pPr>
                      <a:r>
                        <a:rPr lang="en" b="1"/>
                        <a:t># of samples</a:t>
                      </a:r>
                      <a:endParaRPr b="1"/>
                    </a:p>
                  </a:txBody>
                  <a:tcPr marL="91425" marR="91425" marT="91425" marB="91425"/>
                </a:tc>
                <a:extLst>
                  <a:ext uri="{0D108BD9-81ED-4DB2-BD59-A6C34878D82A}">
                    <a16:rowId xmlns:a16="http://schemas.microsoft.com/office/drawing/2014/main" val="10000"/>
                  </a:ext>
                </a:extLst>
              </a:tr>
              <a:tr h="368050">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Aggressive breaking</a:t>
                      </a:r>
                      <a:endParaRPr sz="1300">
                        <a:solidFill>
                          <a:srgbClr val="0D1117"/>
                        </a:solidFill>
                        <a:highlight>
                          <a:schemeClr val="lt1"/>
                        </a:highlight>
                      </a:endParaRPr>
                    </a:p>
                  </a:txBody>
                  <a:tcPr marL="123825" marR="123825" marT="57150" marB="57150">
                    <a:solidFill>
                      <a:schemeClr val="lt1"/>
                    </a:solidFill>
                  </a:tcPr>
                </a:tc>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12</a:t>
                      </a:r>
                      <a:endParaRPr sz="1300">
                        <a:solidFill>
                          <a:srgbClr val="0D1117"/>
                        </a:solidFill>
                        <a:highlight>
                          <a:schemeClr val="lt1"/>
                        </a:highlight>
                      </a:endParaRPr>
                    </a:p>
                  </a:txBody>
                  <a:tcPr marL="123825" marR="123825" marT="57150" marB="57150">
                    <a:solidFill>
                      <a:schemeClr val="lt1"/>
                    </a:solidFill>
                  </a:tcPr>
                </a:tc>
                <a:extLst>
                  <a:ext uri="{0D108BD9-81ED-4DB2-BD59-A6C34878D82A}">
                    <a16:rowId xmlns:a16="http://schemas.microsoft.com/office/drawing/2014/main" val="10001"/>
                  </a:ext>
                </a:extLst>
              </a:tr>
              <a:tr h="368050">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Aggressive acceleration</a:t>
                      </a:r>
                      <a:endParaRPr sz="1300">
                        <a:solidFill>
                          <a:srgbClr val="0D1117"/>
                        </a:solidFill>
                        <a:highlight>
                          <a:schemeClr val="lt1"/>
                        </a:highlight>
                      </a:endParaRPr>
                    </a:p>
                  </a:txBody>
                  <a:tcPr marL="123825" marR="123825" marT="57150" marB="57150">
                    <a:solidFill>
                      <a:schemeClr val="lt1"/>
                    </a:solidFill>
                  </a:tcPr>
                </a:tc>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12</a:t>
                      </a:r>
                      <a:endParaRPr sz="1300">
                        <a:solidFill>
                          <a:srgbClr val="0D1117"/>
                        </a:solidFill>
                        <a:highlight>
                          <a:schemeClr val="lt1"/>
                        </a:highlight>
                      </a:endParaRPr>
                    </a:p>
                  </a:txBody>
                  <a:tcPr marL="123825" marR="123825" marT="57150" marB="57150">
                    <a:solidFill>
                      <a:schemeClr val="lt1"/>
                    </a:solidFill>
                  </a:tcPr>
                </a:tc>
                <a:extLst>
                  <a:ext uri="{0D108BD9-81ED-4DB2-BD59-A6C34878D82A}">
                    <a16:rowId xmlns:a16="http://schemas.microsoft.com/office/drawing/2014/main" val="10002"/>
                  </a:ext>
                </a:extLst>
              </a:tr>
              <a:tr h="368050">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Aggressive left turn</a:t>
                      </a:r>
                      <a:endParaRPr sz="1300">
                        <a:solidFill>
                          <a:srgbClr val="0D1117"/>
                        </a:solidFill>
                        <a:highlight>
                          <a:schemeClr val="lt1"/>
                        </a:highlight>
                      </a:endParaRPr>
                    </a:p>
                  </a:txBody>
                  <a:tcPr marL="123825" marR="123825" marT="57150" marB="57150">
                    <a:solidFill>
                      <a:schemeClr val="lt1"/>
                    </a:solidFill>
                  </a:tcPr>
                </a:tc>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11</a:t>
                      </a:r>
                      <a:endParaRPr sz="1300">
                        <a:solidFill>
                          <a:srgbClr val="0D1117"/>
                        </a:solidFill>
                        <a:highlight>
                          <a:schemeClr val="lt1"/>
                        </a:highlight>
                      </a:endParaRPr>
                    </a:p>
                  </a:txBody>
                  <a:tcPr marL="123825" marR="123825" marT="57150" marB="57150">
                    <a:solidFill>
                      <a:schemeClr val="lt1"/>
                    </a:solidFill>
                  </a:tcPr>
                </a:tc>
                <a:extLst>
                  <a:ext uri="{0D108BD9-81ED-4DB2-BD59-A6C34878D82A}">
                    <a16:rowId xmlns:a16="http://schemas.microsoft.com/office/drawing/2014/main" val="10003"/>
                  </a:ext>
                </a:extLst>
              </a:tr>
              <a:tr h="368050">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Aggressive right turn</a:t>
                      </a:r>
                      <a:endParaRPr sz="1300">
                        <a:solidFill>
                          <a:srgbClr val="0D1117"/>
                        </a:solidFill>
                        <a:highlight>
                          <a:schemeClr val="lt1"/>
                        </a:highlight>
                      </a:endParaRPr>
                    </a:p>
                  </a:txBody>
                  <a:tcPr marL="123825" marR="123825" marT="57150" marB="57150">
                    <a:solidFill>
                      <a:schemeClr val="lt1"/>
                    </a:solidFill>
                  </a:tcPr>
                </a:tc>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11</a:t>
                      </a:r>
                      <a:endParaRPr sz="1300">
                        <a:solidFill>
                          <a:srgbClr val="0D1117"/>
                        </a:solidFill>
                        <a:highlight>
                          <a:schemeClr val="lt1"/>
                        </a:highlight>
                      </a:endParaRPr>
                    </a:p>
                  </a:txBody>
                  <a:tcPr marL="123825" marR="123825" marT="57150" marB="57150">
                    <a:solidFill>
                      <a:schemeClr val="lt1"/>
                    </a:solidFill>
                  </a:tcPr>
                </a:tc>
                <a:extLst>
                  <a:ext uri="{0D108BD9-81ED-4DB2-BD59-A6C34878D82A}">
                    <a16:rowId xmlns:a16="http://schemas.microsoft.com/office/drawing/2014/main" val="10004"/>
                  </a:ext>
                </a:extLst>
              </a:tr>
              <a:tr h="368050">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Aggressive left lane change</a:t>
                      </a:r>
                      <a:endParaRPr sz="1300">
                        <a:solidFill>
                          <a:srgbClr val="0D1117"/>
                        </a:solidFill>
                        <a:highlight>
                          <a:schemeClr val="lt1"/>
                        </a:highlight>
                      </a:endParaRPr>
                    </a:p>
                  </a:txBody>
                  <a:tcPr marL="123825" marR="123825" marT="57150" marB="57150">
                    <a:solidFill>
                      <a:schemeClr val="lt1"/>
                    </a:solidFill>
                  </a:tcPr>
                </a:tc>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4</a:t>
                      </a:r>
                      <a:endParaRPr sz="1300">
                        <a:solidFill>
                          <a:srgbClr val="0D1117"/>
                        </a:solidFill>
                        <a:highlight>
                          <a:schemeClr val="lt1"/>
                        </a:highlight>
                      </a:endParaRPr>
                    </a:p>
                  </a:txBody>
                  <a:tcPr marL="123825" marR="123825" marT="57150" marB="57150">
                    <a:solidFill>
                      <a:schemeClr val="lt1"/>
                    </a:solidFill>
                  </a:tcPr>
                </a:tc>
                <a:extLst>
                  <a:ext uri="{0D108BD9-81ED-4DB2-BD59-A6C34878D82A}">
                    <a16:rowId xmlns:a16="http://schemas.microsoft.com/office/drawing/2014/main" val="10005"/>
                  </a:ext>
                </a:extLst>
              </a:tr>
              <a:tr h="521875">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Aggressive right lane change</a:t>
                      </a:r>
                      <a:endParaRPr sz="1300">
                        <a:solidFill>
                          <a:srgbClr val="0D1117"/>
                        </a:solidFill>
                        <a:highlight>
                          <a:schemeClr val="lt1"/>
                        </a:highlight>
                      </a:endParaRPr>
                    </a:p>
                  </a:txBody>
                  <a:tcPr marL="123825" marR="123825" marT="57150" marB="57150">
                    <a:solidFill>
                      <a:schemeClr val="lt1"/>
                    </a:solidFill>
                  </a:tcPr>
                </a:tc>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5</a:t>
                      </a:r>
                      <a:endParaRPr sz="1300">
                        <a:solidFill>
                          <a:srgbClr val="0D1117"/>
                        </a:solidFill>
                        <a:highlight>
                          <a:schemeClr val="lt1"/>
                        </a:highlight>
                      </a:endParaRPr>
                    </a:p>
                  </a:txBody>
                  <a:tcPr marL="123825" marR="123825" marT="57150" marB="57150">
                    <a:solidFill>
                      <a:schemeClr val="lt1"/>
                    </a:solidFill>
                  </a:tcPr>
                </a:tc>
                <a:extLst>
                  <a:ext uri="{0D108BD9-81ED-4DB2-BD59-A6C34878D82A}">
                    <a16:rowId xmlns:a16="http://schemas.microsoft.com/office/drawing/2014/main" val="10006"/>
                  </a:ext>
                </a:extLst>
              </a:tr>
              <a:tr h="368050">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Non-aggressive event</a:t>
                      </a:r>
                      <a:endParaRPr sz="1300">
                        <a:solidFill>
                          <a:srgbClr val="0D1117"/>
                        </a:solidFill>
                        <a:highlight>
                          <a:schemeClr val="lt1"/>
                        </a:highlight>
                      </a:endParaRPr>
                    </a:p>
                  </a:txBody>
                  <a:tcPr marL="123825" marR="123825" marT="57150" marB="57150">
                    <a:solidFill>
                      <a:schemeClr val="lt1"/>
                    </a:solidFill>
                  </a:tcPr>
                </a:tc>
                <a:tc>
                  <a:txBody>
                    <a:bodyPr/>
                    <a:lstStyle/>
                    <a:p>
                      <a:pPr marL="0" lvl="0" indent="0" algn="l" rtl="0">
                        <a:lnSpc>
                          <a:spcPct val="115000"/>
                        </a:lnSpc>
                        <a:spcBef>
                          <a:spcPts val="0"/>
                        </a:spcBef>
                        <a:spcAft>
                          <a:spcPts val="1200"/>
                        </a:spcAft>
                        <a:buNone/>
                      </a:pPr>
                      <a:r>
                        <a:rPr lang="en" sz="1300">
                          <a:solidFill>
                            <a:srgbClr val="0D1117"/>
                          </a:solidFill>
                          <a:highlight>
                            <a:schemeClr val="lt1"/>
                          </a:highlight>
                        </a:rPr>
                        <a:t>14</a:t>
                      </a:r>
                      <a:endParaRPr sz="1300">
                        <a:solidFill>
                          <a:srgbClr val="0D1117"/>
                        </a:solidFill>
                        <a:highlight>
                          <a:schemeClr val="lt1"/>
                        </a:highlight>
                      </a:endParaRPr>
                    </a:p>
                  </a:txBody>
                  <a:tcPr marL="123825" marR="123825" marT="57150" marB="57150">
                    <a:solidFill>
                      <a:schemeClr val="lt1"/>
                    </a:solidFill>
                  </a:tcPr>
                </a:tc>
                <a:extLst>
                  <a:ext uri="{0D108BD9-81ED-4DB2-BD59-A6C34878D82A}">
                    <a16:rowId xmlns:a16="http://schemas.microsoft.com/office/drawing/2014/main" val="10007"/>
                  </a:ext>
                </a:extLst>
              </a:tr>
              <a:tr h="368050">
                <a:tc>
                  <a:txBody>
                    <a:bodyPr/>
                    <a:lstStyle/>
                    <a:p>
                      <a:pPr marL="0" lvl="0" indent="0" algn="l" rtl="0">
                        <a:lnSpc>
                          <a:spcPct val="115000"/>
                        </a:lnSpc>
                        <a:spcBef>
                          <a:spcPts val="0"/>
                        </a:spcBef>
                        <a:spcAft>
                          <a:spcPts val="1200"/>
                        </a:spcAft>
                        <a:buNone/>
                      </a:pPr>
                      <a:r>
                        <a:rPr lang="en" sz="1300" b="1">
                          <a:solidFill>
                            <a:srgbClr val="0D1117"/>
                          </a:solidFill>
                          <a:highlight>
                            <a:schemeClr val="lt1"/>
                          </a:highlight>
                        </a:rPr>
                        <a:t>Total</a:t>
                      </a:r>
                      <a:endParaRPr sz="1300" b="1">
                        <a:solidFill>
                          <a:srgbClr val="0D1117"/>
                        </a:solidFill>
                        <a:highlight>
                          <a:schemeClr val="lt1"/>
                        </a:highlight>
                      </a:endParaRPr>
                    </a:p>
                  </a:txBody>
                  <a:tcPr marL="123825" marR="123825" marT="57150" marB="57150">
                    <a:solidFill>
                      <a:schemeClr val="lt1"/>
                    </a:solidFill>
                  </a:tcPr>
                </a:tc>
                <a:tc>
                  <a:txBody>
                    <a:bodyPr/>
                    <a:lstStyle/>
                    <a:p>
                      <a:pPr marL="0" lvl="0" indent="0" algn="l" rtl="0">
                        <a:lnSpc>
                          <a:spcPct val="115000"/>
                        </a:lnSpc>
                        <a:spcBef>
                          <a:spcPts val="0"/>
                        </a:spcBef>
                        <a:spcAft>
                          <a:spcPts val="1200"/>
                        </a:spcAft>
                        <a:buNone/>
                      </a:pPr>
                      <a:r>
                        <a:rPr lang="en" sz="1300" b="1">
                          <a:solidFill>
                            <a:srgbClr val="0D1117"/>
                          </a:solidFill>
                          <a:highlight>
                            <a:schemeClr val="lt1"/>
                          </a:highlight>
                        </a:rPr>
                        <a:t>69</a:t>
                      </a:r>
                      <a:endParaRPr sz="1300" b="1">
                        <a:solidFill>
                          <a:srgbClr val="0D1117"/>
                        </a:solidFill>
                        <a:highlight>
                          <a:schemeClr val="lt1"/>
                        </a:highlight>
                      </a:endParaRPr>
                    </a:p>
                  </a:txBody>
                  <a:tcPr marL="123825" marR="123825" marT="57150" marB="57150">
                    <a:solidFill>
                      <a:schemeClr val="lt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body" idx="1"/>
          </p:nvPr>
        </p:nvSpPr>
        <p:spPr>
          <a:xfrm>
            <a:off x="449500" y="1219700"/>
            <a:ext cx="8520600" cy="293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A86E8"/>
                </a:solidFill>
              </a:rPr>
              <a:t>Pre-processing</a:t>
            </a:r>
            <a:endParaRPr b="1">
              <a:solidFill>
                <a:srgbClr val="4A86E8"/>
              </a:solidFill>
            </a:endParaRPr>
          </a:p>
          <a:p>
            <a:pPr marL="457200" lvl="0" indent="-342900" algn="just" rtl="0">
              <a:spcBef>
                <a:spcPts val="1200"/>
              </a:spcBef>
              <a:spcAft>
                <a:spcPts val="0"/>
              </a:spcAft>
              <a:buSzPts val="1800"/>
              <a:buChar char="●"/>
            </a:pPr>
            <a:r>
              <a:rPr lang="en"/>
              <a:t>We clumped together all the data files for each vehicle based on the sequences available in the label files.</a:t>
            </a:r>
            <a:endParaRPr/>
          </a:p>
          <a:p>
            <a:pPr marL="457200" lvl="0" indent="-342900" algn="just" rtl="0">
              <a:spcBef>
                <a:spcPts val="0"/>
              </a:spcBef>
              <a:spcAft>
                <a:spcPts val="0"/>
              </a:spcAft>
              <a:buSzPts val="1800"/>
              <a:buChar char="●"/>
            </a:pPr>
            <a:r>
              <a:rPr lang="en"/>
              <a:t>We converted the time feature (from the start time of the device) from nanoseconds to centiseconds ( because data containing labels have a precision of centiseconds). </a:t>
            </a:r>
            <a:endParaRPr/>
          </a:p>
          <a:p>
            <a:pPr marL="457200" lvl="0" indent="-342900" algn="just" rtl="0">
              <a:spcBef>
                <a:spcPts val="0"/>
              </a:spcBef>
              <a:spcAft>
                <a:spcPts val="0"/>
              </a:spcAft>
              <a:buSzPts val="1800"/>
              <a:buChar char="●"/>
            </a:pPr>
            <a:r>
              <a:rPr lang="en"/>
              <a:t>We have used MinMaxScaler to scale the features to a given range.</a:t>
            </a:r>
            <a:endParaRPr/>
          </a:p>
        </p:txBody>
      </p:sp>
      <p:sp>
        <p:nvSpPr>
          <p:cNvPr id="91" name="Google Shape;91;p18"/>
          <p:cNvSpPr txBox="1">
            <a:spLocks noGrp="1"/>
          </p:cNvSpPr>
          <p:nvPr>
            <p:ph type="title"/>
          </p:nvPr>
        </p:nvSpPr>
        <p:spPr>
          <a:xfrm>
            <a:off x="311700" y="1797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756438"/>
            <a:ext cx="8520600" cy="450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A86E8"/>
                </a:solidFill>
              </a:rPr>
              <a:t>Visualisation</a:t>
            </a:r>
            <a:endParaRPr b="1">
              <a:solidFill>
                <a:srgbClr val="4A86E8"/>
              </a:solidFill>
            </a:endParaRPr>
          </a:p>
          <a:p>
            <a:pPr marL="0" lvl="0" indent="0" algn="just" rtl="0">
              <a:spcBef>
                <a:spcPts val="1200"/>
              </a:spcBef>
              <a:spcAft>
                <a:spcPts val="0"/>
              </a:spcAft>
              <a:buClr>
                <a:schemeClr val="dk1"/>
              </a:buClr>
              <a:buSzPts val="1100"/>
              <a:buFont typeface="Arial"/>
              <a:buNone/>
            </a:pPr>
            <a:r>
              <a:rPr lang="en"/>
              <a:t>We also visualised the data for vehicle 2 for first 40 seconds to observe the trends it is following.</a:t>
            </a:r>
            <a:endParaRPr/>
          </a:p>
          <a:p>
            <a:pPr marL="0" lvl="0" indent="0" algn="just"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pic>
        <p:nvPicPr>
          <p:cNvPr id="97" name="Google Shape;97;p19"/>
          <p:cNvPicPr preferRelativeResize="0"/>
          <p:nvPr/>
        </p:nvPicPr>
        <p:blipFill>
          <a:blip r:embed="rId3">
            <a:alphaModFix/>
          </a:blip>
          <a:stretch>
            <a:fillRect/>
          </a:stretch>
        </p:blipFill>
        <p:spPr>
          <a:xfrm>
            <a:off x="1781850" y="1710375"/>
            <a:ext cx="6447750" cy="3276625"/>
          </a:xfrm>
          <a:prstGeom prst="rect">
            <a:avLst/>
          </a:prstGeom>
          <a:noFill/>
          <a:ln>
            <a:noFill/>
          </a:ln>
        </p:spPr>
      </p:pic>
      <p:sp>
        <p:nvSpPr>
          <p:cNvPr id="98" name="Google Shape;98;p19"/>
          <p:cNvSpPr txBox="1">
            <a:spLocks noGrp="1"/>
          </p:cNvSpPr>
          <p:nvPr>
            <p:ph type="title"/>
          </p:nvPr>
        </p:nvSpPr>
        <p:spPr>
          <a:xfrm>
            <a:off x="311700" y="17975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311700" y="760475"/>
            <a:ext cx="8520600" cy="450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A86E8"/>
                </a:solidFill>
              </a:rPr>
              <a:t>Visualisation</a:t>
            </a:r>
            <a:endParaRPr b="1">
              <a:solidFill>
                <a:srgbClr val="4A86E8"/>
              </a:solidFill>
            </a:endParaRPr>
          </a:p>
          <a:p>
            <a:pPr marL="0" lvl="0" indent="0" algn="just" rtl="0">
              <a:spcBef>
                <a:spcPts val="1200"/>
              </a:spcBef>
              <a:spcAft>
                <a:spcPts val="0"/>
              </a:spcAft>
              <a:buClr>
                <a:schemeClr val="dk1"/>
              </a:buClr>
              <a:buSzPts val="1100"/>
              <a:buFont typeface="Arial"/>
              <a:buNone/>
            </a:pPr>
            <a:r>
              <a:rPr lang="en"/>
              <a:t>The sudden change in x and y acceleration values shows aggressive left and right turns or aggressive left lane change and right lane change.</a:t>
            </a:r>
            <a:endParaRPr/>
          </a:p>
          <a:p>
            <a:pPr marL="0" lvl="0" indent="0" algn="l" rtl="0">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pic>
        <p:nvPicPr>
          <p:cNvPr id="104" name="Google Shape;104;p20"/>
          <p:cNvPicPr preferRelativeResize="0"/>
          <p:nvPr/>
        </p:nvPicPr>
        <p:blipFill>
          <a:blip r:embed="rId3">
            <a:alphaModFix/>
          </a:blip>
          <a:stretch>
            <a:fillRect/>
          </a:stretch>
        </p:blipFill>
        <p:spPr>
          <a:xfrm>
            <a:off x="2856450" y="2030200"/>
            <a:ext cx="5643026" cy="2867674"/>
          </a:xfrm>
          <a:prstGeom prst="rect">
            <a:avLst/>
          </a:prstGeom>
          <a:noFill/>
          <a:ln>
            <a:noFill/>
          </a:ln>
        </p:spPr>
      </p:pic>
      <p:sp>
        <p:nvSpPr>
          <p:cNvPr id="105" name="Google Shape;105;p20"/>
          <p:cNvSpPr txBox="1">
            <a:spLocks noGrp="1"/>
          </p:cNvSpPr>
          <p:nvPr>
            <p:ph type="title"/>
          </p:nvPr>
        </p:nvSpPr>
        <p:spPr>
          <a:xfrm>
            <a:off x="311700" y="207300"/>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311700" y="861500"/>
            <a:ext cx="8520600" cy="450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4A86E8"/>
                </a:solidFill>
              </a:rPr>
              <a:t>Visualisation</a:t>
            </a:r>
            <a:endParaRPr b="1">
              <a:solidFill>
                <a:srgbClr val="4A86E8"/>
              </a:solidFill>
            </a:endParaRPr>
          </a:p>
          <a:p>
            <a:pPr marL="0" lvl="0" indent="0" algn="just"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		</a:t>
            </a:r>
            <a:endParaRPr sz="1100">
              <a:latin typeface="Arial"/>
              <a:ea typeface="Arial"/>
              <a:cs typeface="Arial"/>
              <a:sym typeface="Arial"/>
            </a:endParaRPr>
          </a:p>
          <a:p>
            <a:pPr marL="0" lvl="0" indent="0" algn="l" rtl="0">
              <a:spcBef>
                <a:spcPts val="1200"/>
              </a:spcBef>
              <a:spcAft>
                <a:spcPts val="1200"/>
              </a:spcAft>
              <a:buNone/>
            </a:pPr>
            <a:endParaRPr/>
          </a:p>
        </p:txBody>
      </p:sp>
      <p:pic>
        <p:nvPicPr>
          <p:cNvPr id="111" name="Google Shape;111;p21"/>
          <p:cNvPicPr preferRelativeResize="0"/>
          <p:nvPr/>
        </p:nvPicPr>
        <p:blipFill>
          <a:blip r:embed="rId3">
            <a:alphaModFix/>
          </a:blip>
          <a:stretch>
            <a:fillRect/>
          </a:stretch>
        </p:blipFill>
        <p:spPr>
          <a:xfrm>
            <a:off x="1065475" y="1372900"/>
            <a:ext cx="6989624" cy="3561200"/>
          </a:xfrm>
          <a:prstGeom prst="rect">
            <a:avLst/>
          </a:prstGeom>
          <a:noFill/>
          <a:ln>
            <a:noFill/>
          </a:ln>
        </p:spPr>
      </p:pic>
      <p:sp>
        <p:nvSpPr>
          <p:cNvPr id="112" name="Google Shape;112;p21"/>
          <p:cNvSpPr txBox="1">
            <a:spLocks noGrp="1"/>
          </p:cNvSpPr>
          <p:nvPr>
            <p:ph type="title"/>
          </p:nvPr>
        </p:nvSpPr>
        <p:spPr>
          <a:xfrm>
            <a:off x="311700" y="1981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1511</Words>
  <Application>Microsoft Office PowerPoint</Application>
  <PresentationFormat>On-screen Show (16:9)</PresentationFormat>
  <Paragraphs>153</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Old Standard TT</vt:lpstr>
      <vt:lpstr>Paperback</vt:lpstr>
      <vt:lpstr>CLASSIFY DRIVER BEHAVIOUR USING SHALLOW &amp; DEEP LEARNING METHODS</vt:lpstr>
      <vt:lpstr>Introduction</vt:lpstr>
      <vt:lpstr>Introduction</vt:lpstr>
      <vt:lpstr>Driver Behaviour Overview</vt:lpstr>
      <vt:lpstr>Methodology</vt:lpstr>
      <vt:lpstr>Methodology</vt:lpstr>
      <vt:lpstr>Methodology</vt:lpstr>
      <vt:lpstr>Methodology</vt:lpstr>
      <vt:lpstr>Methodology</vt:lpstr>
      <vt:lpstr>Methodology</vt:lpstr>
      <vt:lpstr>Methodology</vt:lpstr>
      <vt:lpstr>Methodology</vt:lpstr>
      <vt:lpstr>Results</vt:lpstr>
      <vt:lpstr>Results</vt:lpstr>
      <vt:lpstr>Results</vt:lpstr>
      <vt:lpstr>Results</vt:lpstr>
      <vt:lpstr>Results</vt:lpstr>
      <vt:lpstr>Results</vt:lpstr>
      <vt:lpstr>Results</vt:lpstr>
      <vt:lpstr>Conclusion</vt:lpstr>
      <vt:lpstr>Future Works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 DRIVER BEHAVIOUR USING SHALLOW &amp; DEEP LEARNING METHODS</dc:title>
  <cp:lastModifiedBy>abhi 2001</cp:lastModifiedBy>
  <cp:revision>1</cp:revision>
  <dcterms:modified xsi:type="dcterms:W3CDTF">2023-08-25T06:57:09Z</dcterms:modified>
</cp:coreProperties>
</file>