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sldIdLst>
    <p:sldId id="284" r:id="rId5"/>
    <p:sldId id="286" r:id="rId6"/>
    <p:sldId id="287" r:id="rId7"/>
    <p:sldId id="297" r:id="rId8"/>
    <p:sldId id="298" r:id="rId9"/>
    <p:sldId id="285" r:id="rId10"/>
    <p:sldId id="262" r:id="rId11"/>
    <p:sldId id="299"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294" r:id="rId25"/>
    <p:sldId id="29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EBE8"/>
    <a:srgbClr val="9591EF"/>
    <a:srgbClr val="ECC4BF"/>
    <a:srgbClr val="F15574"/>
    <a:srgbClr val="7755BB"/>
    <a:srgbClr val="E9C46A"/>
    <a:srgbClr val="97EFD3"/>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78" autoAdjust="0"/>
    <p:restoredTop sz="94899" autoAdjust="0"/>
  </p:normalViewPr>
  <p:slideViewPr>
    <p:cSldViewPr snapToGrid="0" snapToObjects="1" showGuides="1">
      <p:cViewPr>
        <p:scale>
          <a:sx n="75" d="100"/>
          <a:sy n="75" d="100"/>
        </p:scale>
        <p:origin x="110" y="278"/>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609006177170171E-2"/>
          <c:y val="0.1884646169691811"/>
          <c:w val="0.95139099382282988"/>
          <c:h val="0.70116537048028227"/>
        </c:manualLayout>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Sheet1!$A$2:$A$5</c:f>
              <c:strCache>
                <c:ptCount val="3"/>
                <c:pt idx="0">
                  <c:v>0</c:v>
                </c:pt>
                <c:pt idx="1">
                  <c:v>time(i)/4</c:v>
                </c:pt>
                <c:pt idx="2">
                  <c:v>time(i)</c:v>
                </c:pt>
              </c:strCache>
            </c:strRef>
          </c:cat>
          <c:val>
            <c:numRef>
              <c:f>Sheet1!$B$2:$B$5</c:f>
              <c:numCache>
                <c:formatCode>General</c:formatCode>
                <c:ptCount val="4"/>
                <c:pt idx="0">
                  <c:v>0</c:v>
                </c:pt>
                <c:pt idx="1">
                  <c:v>0</c:v>
                </c:pt>
              </c:numCache>
            </c:numRef>
          </c:val>
          <c:smooth val="0"/>
          <c:extLst>
            <c:ext xmlns:c16="http://schemas.microsoft.com/office/drawing/2014/chart" uri="{C3380CC4-5D6E-409C-BE32-E72D297353CC}">
              <c16:uniqueId val="{00000000-F3C0-4A96-960E-249668386F77}"/>
            </c:ext>
          </c:extLst>
        </c:ser>
        <c:ser>
          <c:idx val="1"/>
          <c:order val="1"/>
          <c:tx>
            <c:strRef>
              <c:f>Sheet1!$C$1</c:f>
              <c:strCache>
                <c:ptCount val="1"/>
                <c:pt idx="0">
                  <c:v>Series 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Sheet1!$A$2:$A$5</c:f>
              <c:strCache>
                <c:ptCount val="3"/>
                <c:pt idx="0">
                  <c:v>0</c:v>
                </c:pt>
                <c:pt idx="1">
                  <c:v>time(i)/4</c:v>
                </c:pt>
                <c:pt idx="2">
                  <c:v>time(i)</c:v>
                </c:pt>
              </c:strCache>
            </c:strRef>
          </c:cat>
          <c:val>
            <c:numRef>
              <c:f>Sheet1!$C$2:$C$5</c:f>
              <c:numCache>
                <c:formatCode>General</c:formatCode>
                <c:ptCount val="4"/>
                <c:pt idx="0">
                  <c:v>0</c:v>
                </c:pt>
                <c:pt idx="1">
                  <c:v>0.5</c:v>
                </c:pt>
                <c:pt idx="2">
                  <c:v>1</c:v>
                </c:pt>
              </c:numCache>
            </c:numRef>
          </c:val>
          <c:smooth val="0"/>
          <c:extLst>
            <c:ext xmlns:c16="http://schemas.microsoft.com/office/drawing/2014/chart" uri="{C3380CC4-5D6E-409C-BE32-E72D297353CC}">
              <c16:uniqueId val="{00000001-F3C0-4A96-960E-249668386F77}"/>
            </c:ext>
          </c:extLst>
        </c:ser>
        <c:ser>
          <c:idx val="2"/>
          <c:order val="2"/>
          <c:tx>
            <c:strRef>
              <c:f>Sheet1!$D$1</c:f>
              <c:strCache>
                <c:ptCount val="1"/>
                <c:pt idx="0">
                  <c:v>Column1</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Sheet1!$A$2:$A$5</c:f>
              <c:strCache>
                <c:ptCount val="3"/>
                <c:pt idx="0">
                  <c:v>0</c:v>
                </c:pt>
                <c:pt idx="1">
                  <c:v>time(i)/4</c:v>
                </c:pt>
                <c:pt idx="2">
                  <c:v>time(i)</c:v>
                </c:pt>
              </c:strCache>
            </c:strRef>
          </c:cat>
          <c:val>
            <c:numRef>
              <c:f>Sheet1!$D$2:$D$5</c:f>
              <c:numCache>
                <c:formatCode>General</c:formatCode>
                <c:ptCount val="4"/>
              </c:numCache>
            </c:numRef>
          </c:val>
          <c:smooth val="0"/>
          <c:extLst>
            <c:ext xmlns:c16="http://schemas.microsoft.com/office/drawing/2014/chart" uri="{C3380CC4-5D6E-409C-BE32-E72D297353CC}">
              <c16:uniqueId val="{00000002-F3C0-4A96-960E-249668386F77}"/>
            </c:ext>
          </c:extLst>
        </c:ser>
        <c:dLbls>
          <c:showLegendKey val="0"/>
          <c:showVal val="0"/>
          <c:showCatName val="0"/>
          <c:showSerName val="0"/>
          <c:showPercent val="0"/>
          <c:showBubbleSize val="0"/>
        </c:dLbls>
        <c:marker val="1"/>
        <c:smooth val="0"/>
        <c:axId val="298739263"/>
        <c:axId val="335214799"/>
      </c:lineChart>
      <c:catAx>
        <c:axId val="2987392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35214799"/>
        <c:crosses val="autoZero"/>
        <c:auto val="1"/>
        <c:lblAlgn val="ctr"/>
        <c:lblOffset val="100"/>
        <c:noMultiLvlLbl val="0"/>
      </c:catAx>
      <c:valAx>
        <c:axId val="3352147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2987392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11/30/2023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chart" Target="../charts/chart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463040" y="2069951"/>
            <a:ext cx="4873752" cy="1709928"/>
          </a:xfrm>
        </p:spPr>
        <p:txBody>
          <a:bodyPr/>
          <a:lstStyle/>
          <a:p>
            <a:r>
              <a:rPr lang="en-US" dirty="0"/>
              <a:t>CL-643 PROJECT</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1463040" y="4014216"/>
            <a:ext cx="4873752" cy="862584"/>
          </a:xfrm>
        </p:spPr>
        <p:txBody>
          <a:bodyPr/>
          <a:lstStyle/>
          <a:p>
            <a:r>
              <a:rPr lang="en-US" sz="2400" dirty="0"/>
              <a:t>Priyansh Sanjeev </a:t>
            </a:r>
            <a:r>
              <a:rPr lang="en-US" sz="2400" dirty="0" err="1"/>
              <a:t>Shrivastav</a:t>
            </a:r>
            <a:r>
              <a:rPr lang="en-US" sz="2400" dirty="0"/>
              <a:t> </a:t>
            </a:r>
            <a:r>
              <a:rPr lang="en-US" sz="2400" b="1" dirty="0"/>
              <a:t>210102118</a:t>
            </a:r>
          </a:p>
          <a:p>
            <a:r>
              <a:rPr lang="en-US" sz="2400" dirty="0"/>
              <a:t>Abhishek Gupta </a:t>
            </a:r>
            <a:r>
              <a:rPr lang="en-US" sz="2400" b="1" dirty="0"/>
              <a:t>210108065</a:t>
            </a:r>
          </a:p>
          <a:p>
            <a:endParaRPr lang="en-US" dirty="0"/>
          </a:p>
        </p:txBody>
      </p:sp>
      <p:pic>
        <p:nvPicPr>
          <p:cNvPr id="5" name="Picture Placeholder 4">
            <a:extLst>
              <a:ext uri="{FF2B5EF4-FFF2-40B4-BE49-F238E27FC236}">
                <a16:creationId xmlns:a16="http://schemas.microsoft.com/office/drawing/2014/main" id="{626398CA-88D3-38A0-86CB-0AC974EC80D6}"/>
              </a:ext>
            </a:extLst>
          </p:cNvPr>
          <p:cNvPicPr>
            <a:picLocks noGrp="1" noChangeAspect="1"/>
          </p:cNvPicPr>
          <p:nvPr>
            <p:ph type="pic" sz="quarter" idx="10"/>
          </p:nvPr>
        </p:nvPicPr>
        <p:blipFill>
          <a:blip r:embed="rId2"/>
          <a:srcRect l="28961" r="28961"/>
          <a:stretch>
            <a:fillRect/>
          </a:stretch>
        </p:blipFill>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5C29B1-CE5C-6D63-129D-740834B90BFB}"/>
              </a:ext>
            </a:extLst>
          </p:cNvPr>
          <p:cNvSpPr>
            <a:spLocks noGrp="1"/>
          </p:cNvSpPr>
          <p:nvPr>
            <p:ph idx="1"/>
          </p:nvPr>
        </p:nvSpPr>
        <p:spPr>
          <a:xfrm>
            <a:off x="282702" y="2027447"/>
            <a:ext cx="6544818" cy="4324684"/>
          </a:xfrm>
        </p:spPr>
        <p:txBody>
          <a:bodyPr/>
          <a:lstStyle/>
          <a:p>
            <a:pPr marL="0" indent="0" algn="l" rtl="0">
              <a:buNone/>
            </a:pPr>
            <a:r>
              <a:rPr lang="en-US" sz="2400" b="1" i="0" dirty="0">
                <a:solidFill>
                  <a:srgbClr val="000000"/>
                </a:solidFill>
                <a:effectLst/>
              </a:rPr>
              <a:t>We have the following Parameters.</a:t>
            </a:r>
            <a:endParaRPr lang="en-US" sz="2400" dirty="0">
              <a:effectLst/>
            </a:endParaRPr>
          </a:p>
          <a:p>
            <a:pPr marL="0" indent="0" algn="l" rtl="0">
              <a:buNone/>
            </a:pPr>
            <a:r>
              <a:rPr lang="en-US" sz="2400" b="1" i="0" dirty="0">
                <a:solidFill>
                  <a:srgbClr val="0070C0"/>
                </a:solidFill>
                <a:effectLst/>
              </a:rPr>
              <a:t>Np</a:t>
            </a:r>
            <a:r>
              <a:rPr lang="en-US" sz="2400" b="0" i="0" dirty="0">
                <a:solidFill>
                  <a:srgbClr val="000000"/>
                </a:solidFill>
                <a:effectLst/>
              </a:rPr>
              <a:t> → Number of Subjects.</a:t>
            </a:r>
            <a:endParaRPr lang="en-US" sz="2400" dirty="0">
              <a:effectLst/>
            </a:endParaRPr>
          </a:p>
          <a:p>
            <a:pPr marL="0" indent="0" algn="l" rtl="0">
              <a:buNone/>
            </a:pPr>
            <a:r>
              <a:rPr lang="en-US" sz="2400" b="1" i="0" dirty="0">
                <a:solidFill>
                  <a:srgbClr val="0070C0"/>
                </a:solidFill>
                <a:effectLst/>
              </a:rPr>
              <a:t>x(</a:t>
            </a:r>
            <a:r>
              <a:rPr lang="en-US" sz="2400" b="1" i="0" dirty="0" err="1">
                <a:solidFill>
                  <a:srgbClr val="0070C0"/>
                </a:solidFill>
                <a:effectLst/>
              </a:rPr>
              <a:t>i</a:t>
            </a:r>
            <a:r>
              <a:rPr lang="en-US" sz="2400" b="1" i="0" dirty="0">
                <a:solidFill>
                  <a:srgbClr val="0070C0"/>
                </a:solidFill>
                <a:effectLst/>
              </a:rPr>
              <a:t>)</a:t>
            </a:r>
            <a:r>
              <a:rPr lang="en-US" sz="2400" b="0" i="0" dirty="0">
                <a:solidFill>
                  <a:srgbClr val="0070C0"/>
                </a:solidFill>
                <a:effectLst/>
              </a:rPr>
              <a:t> </a:t>
            </a:r>
            <a:r>
              <a:rPr lang="en-US" sz="2400" b="0" i="0" dirty="0">
                <a:solidFill>
                  <a:srgbClr val="000000"/>
                </a:solidFill>
                <a:effectLst/>
              </a:rPr>
              <a:t>→ Time allocated to subject </a:t>
            </a:r>
            <a:r>
              <a:rPr lang="en-US" sz="2400" b="0" i="0" dirty="0" err="1">
                <a:solidFill>
                  <a:srgbClr val="000000"/>
                </a:solidFill>
                <a:effectLst/>
              </a:rPr>
              <a:t>i</a:t>
            </a:r>
            <a:endParaRPr lang="en-US" sz="2400" dirty="0">
              <a:effectLst/>
            </a:endParaRPr>
          </a:p>
          <a:p>
            <a:pPr marL="0" indent="0" algn="l" rtl="0">
              <a:buNone/>
            </a:pPr>
            <a:r>
              <a:rPr lang="en-US" sz="2400" b="1" i="0" dirty="0">
                <a:solidFill>
                  <a:srgbClr val="0070C0"/>
                </a:solidFill>
                <a:effectLst/>
              </a:rPr>
              <a:t>credit(</a:t>
            </a:r>
            <a:r>
              <a:rPr lang="en-US" sz="2400" b="1" i="0" dirty="0" err="1">
                <a:solidFill>
                  <a:srgbClr val="0070C0"/>
                </a:solidFill>
                <a:effectLst/>
              </a:rPr>
              <a:t>i</a:t>
            </a:r>
            <a:r>
              <a:rPr lang="en-US" sz="2400" b="1" i="0" dirty="0">
                <a:solidFill>
                  <a:srgbClr val="0070C0"/>
                </a:solidFill>
                <a:effectLst/>
              </a:rPr>
              <a:t>)</a:t>
            </a:r>
            <a:r>
              <a:rPr lang="en-US" sz="2400" b="0" i="0" dirty="0">
                <a:solidFill>
                  <a:srgbClr val="000000"/>
                </a:solidFill>
                <a:effectLst/>
              </a:rPr>
              <a:t> → credit associated with subject </a:t>
            </a:r>
            <a:r>
              <a:rPr lang="en-US" sz="2400" b="0" i="0" dirty="0" err="1">
                <a:solidFill>
                  <a:srgbClr val="000000"/>
                </a:solidFill>
                <a:effectLst/>
              </a:rPr>
              <a:t>i</a:t>
            </a:r>
            <a:endParaRPr lang="en-US" sz="2400" dirty="0">
              <a:effectLst/>
            </a:endParaRPr>
          </a:p>
          <a:p>
            <a:pPr marL="0" indent="0" algn="l" rtl="0">
              <a:buNone/>
            </a:pPr>
            <a:r>
              <a:rPr lang="en-US" sz="2400" b="1" i="0" dirty="0">
                <a:solidFill>
                  <a:srgbClr val="0070C0"/>
                </a:solidFill>
                <a:effectLst/>
              </a:rPr>
              <a:t>efficiency(</a:t>
            </a:r>
            <a:r>
              <a:rPr lang="en-US" sz="2400" b="1" i="0" dirty="0" err="1">
                <a:solidFill>
                  <a:srgbClr val="0070C0"/>
                </a:solidFill>
                <a:effectLst/>
              </a:rPr>
              <a:t>i</a:t>
            </a:r>
            <a:r>
              <a:rPr lang="en-US" sz="2400" b="1" i="0" dirty="0">
                <a:solidFill>
                  <a:srgbClr val="0070C0"/>
                </a:solidFill>
                <a:effectLst/>
              </a:rPr>
              <a:t>)</a:t>
            </a:r>
            <a:r>
              <a:rPr lang="en-US" sz="2400" b="0" i="0" dirty="0">
                <a:solidFill>
                  <a:srgbClr val="0070C0"/>
                </a:solidFill>
                <a:effectLst/>
              </a:rPr>
              <a:t> </a:t>
            </a:r>
            <a:r>
              <a:rPr lang="en-US" sz="2400" b="0" i="0" dirty="0">
                <a:solidFill>
                  <a:srgbClr val="000000"/>
                </a:solidFill>
                <a:effectLst/>
              </a:rPr>
              <a:t>→ efficiency factor for subject </a:t>
            </a:r>
            <a:r>
              <a:rPr lang="en-US" sz="2400" b="0" i="0" dirty="0" err="1">
                <a:solidFill>
                  <a:srgbClr val="000000"/>
                </a:solidFill>
                <a:effectLst/>
              </a:rPr>
              <a:t>i</a:t>
            </a:r>
            <a:endParaRPr lang="en-US" sz="2400" dirty="0">
              <a:effectLst/>
            </a:endParaRPr>
          </a:p>
          <a:p>
            <a:pPr marL="0" indent="0" algn="l" rtl="0">
              <a:buNone/>
            </a:pPr>
            <a:r>
              <a:rPr lang="en-US" sz="2400" b="1" i="0" dirty="0">
                <a:solidFill>
                  <a:srgbClr val="0070C0"/>
                </a:solidFill>
                <a:effectLst/>
              </a:rPr>
              <a:t>time(</a:t>
            </a:r>
            <a:r>
              <a:rPr lang="en-US" sz="2400" b="1" i="0" dirty="0" err="1">
                <a:solidFill>
                  <a:srgbClr val="0070C0"/>
                </a:solidFill>
                <a:effectLst/>
              </a:rPr>
              <a:t>i</a:t>
            </a:r>
            <a:r>
              <a:rPr lang="en-US" sz="2400" b="1" i="0" dirty="0">
                <a:solidFill>
                  <a:srgbClr val="0070C0"/>
                </a:solidFill>
                <a:effectLst/>
              </a:rPr>
              <a:t>)</a:t>
            </a:r>
            <a:r>
              <a:rPr lang="en-US" sz="2400" b="0" i="0" dirty="0">
                <a:solidFill>
                  <a:srgbClr val="0070C0"/>
                </a:solidFill>
                <a:effectLst/>
              </a:rPr>
              <a:t> </a:t>
            </a:r>
            <a:r>
              <a:rPr lang="en-US" sz="2400" b="0" i="0" dirty="0">
                <a:solidFill>
                  <a:srgbClr val="000000"/>
                </a:solidFill>
                <a:effectLst/>
              </a:rPr>
              <a:t>→ maximum total time for completing subject </a:t>
            </a:r>
            <a:r>
              <a:rPr lang="en-US" sz="2400" b="0" i="0" dirty="0" err="1">
                <a:solidFill>
                  <a:srgbClr val="000000"/>
                </a:solidFill>
                <a:effectLst/>
              </a:rPr>
              <a:t>i</a:t>
            </a:r>
            <a:endParaRPr lang="en-US" sz="2400" dirty="0">
              <a:effectLst/>
            </a:endParaRPr>
          </a:p>
          <a:p>
            <a:pPr marL="0" indent="0" algn="l" rtl="0">
              <a:buNone/>
            </a:pPr>
            <a:r>
              <a:rPr lang="en-US" sz="2400" b="1" i="0" dirty="0" err="1">
                <a:solidFill>
                  <a:srgbClr val="0070C0"/>
                </a:solidFill>
                <a:effectLst/>
              </a:rPr>
              <a:t>Total_hour</a:t>
            </a:r>
            <a:r>
              <a:rPr lang="en-US" sz="2400" b="0" i="0" dirty="0">
                <a:solidFill>
                  <a:srgbClr val="000000"/>
                </a:solidFill>
                <a:effectLst/>
              </a:rPr>
              <a:t> → total available hours</a:t>
            </a:r>
            <a:endParaRPr lang="en-US" sz="2400" dirty="0">
              <a:effectLst/>
            </a:endParaRPr>
          </a:p>
          <a:p>
            <a:pPr marL="0" indent="0" algn="l" rtl="0">
              <a:buNone/>
            </a:pPr>
            <a:r>
              <a:rPr lang="en-US" sz="2400" b="1" i="0" dirty="0">
                <a:solidFill>
                  <a:srgbClr val="0070C0"/>
                </a:solidFill>
                <a:effectLst/>
              </a:rPr>
              <a:t>Y(</a:t>
            </a:r>
            <a:r>
              <a:rPr lang="en-US" sz="2400" b="1" i="0" dirty="0" err="1">
                <a:solidFill>
                  <a:srgbClr val="0070C0"/>
                </a:solidFill>
                <a:effectLst/>
              </a:rPr>
              <a:t>i</a:t>
            </a:r>
            <a:r>
              <a:rPr lang="en-US" sz="2400" b="1" i="0" dirty="0">
                <a:solidFill>
                  <a:srgbClr val="0070C0"/>
                </a:solidFill>
                <a:effectLst/>
              </a:rPr>
              <a:t>)</a:t>
            </a:r>
            <a:r>
              <a:rPr lang="en-US" sz="2400" b="0" i="0" dirty="0">
                <a:solidFill>
                  <a:srgbClr val="000000"/>
                </a:solidFill>
                <a:effectLst/>
              </a:rPr>
              <a:t> → represent total part completed of subject </a:t>
            </a:r>
            <a:r>
              <a:rPr lang="en-US" sz="2400" b="0" i="0" dirty="0" err="1">
                <a:solidFill>
                  <a:srgbClr val="000000"/>
                </a:solidFill>
                <a:effectLst/>
              </a:rPr>
              <a:t>i</a:t>
            </a:r>
            <a:endParaRPr lang="en-US" sz="2400" dirty="0">
              <a:effectLst/>
            </a:endParaRPr>
          </a:p>
          <a:p>
            <a:pPr marL="0" indent="0" algn="l" rtl="0">
              <a:buNone/>
            </a:pPr>
            <a:r>
              <a:rPr lang="en-US" sz="2400" b="1" i="0" dirty="0">
                <a:solidFill>
                  <a:srgbClr val="0070C0"/>
                </a:solidFill>
                <a:effectLst/>
              </a:rPr>
              <a:t>S(</a:t>
            </a:r>
            <a:r>
              <a:rPr lang="en-US" sz="2400" b="1" i="0" dirty="0" err="1">
                <a:solidFill>
                  <a:srgbClr val="0070C0"/>
                </a:solidFill>
                <a:effectLst/>
              </a:rPr>
              <a:t>i</a:t>
            </a:r>
            <a:r>
              <a:rPr lang="en-US" sz="2400" b="1" i="0" dirty="0">
                <a:solidFill>
                  <a:srgbClr val="0070C0"/>
                </a:solidFill>
                <a:effectLst/>
              </a:rPr>
              <a:t>)</a:t>
            </a:r>
            <a:r>
              <a:rPr lang="en-US" sz="2400" b="0" i="0" dirty="0">
                <a:solidFill>
                  <a:srgbClr val="000000"/>
                </a:solidFill>
                <a:effectLst/>
              </a:rPr>
              <a:t> → efficiency adjusted score for subject </a:t>
            </a:r>
            <a:r>
              <a:rPr lang="en-US" sz="2400" b="0" i="0" dirty="0" err="1">
                <a:solidFill>
                  <a:srgbClr val="000000"/>
                </a:solidFill>
                <a:effectLst/>
              </a:rPr>
              <a:t>i</a:t>
            </a:r>
            <a:endParaRPr lang="en-US" sz="2400" dirty="0">
              <a:effectLst/>
            </a:endParaRPr>
          </a:p>
          <a:p>
            <a:pPr marL="0" indent="0">
              <a:buNone/>
            </a:pPr>
            <a:endParaRPr lang="en-IN" sz="2400" dirty="0"/>
          </a:p>
        </p:txBody>
      </p:sp>
      <p:sp>
        <p:nvSpPr>
          <p:cNvPr id="4" name="Slide Number Placeholder 3">
            <a:extLst>
              <a:ext uri="{FF2B5EF4-FFF2-40B4-BE49-F238E27FC236}">
                <a16:creationId xmlns:a16="http://schemas.microsoft.com/office/drawing/2014/main" id="{084F21FD-83FE-CD6C-9FEC-6503B451C838}"/>
              </a:ext>
            </a:extLst>
          </p:cNvPr>
          <p:cNvSpPr>
            <a:spLocks noGrp="1"/>
          </p:cNvSpPr>
          <p:nvPr>
            <p:ph type="sldNum" sz="quarter" idx="12"/>
          </p:nvPr>
        </p:nvSpPr>
        <p:spPr/>
        <p:txBody>
          <a:bodyPr/>
          <a:lstStyle/>
          <a:p>
            <a:fld id="{8D0AFDD5-844D-364D-8AEC-50CF4D36D55D}" type="slidenum">
              <a:rPr lang="en-US" noProof="0" smtClean="0"/>
              <a:t>10</a:t>
            </a:fld>
            <a:endParaRPr lang="en-US" noProof="0"/>
          </a:p>
        </p:txBody>
      </p:sp>
      <p:sp>
        <p:nvSpPr>
          <p:cNvPr id="5" name="Footer Placeholder 4">
            <a:extLst>
              <a:ext uri="{FF2B5EF4-FFF2-40B4-BE49-F238E27FC236}">
                <a16:creationId xmlns:a16="http://schemas.microsoft.com/office/drawing/2014/main" id="{F23A16C3-C6D7-A788-9F95-AB73157243C6}"/>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8BCEBDAF-8E02-CBD2-993D-C3E887DF8AAD}"/>
              </a:ext>
            </a:extLst>
          </p:cNvPr>
          <p:cNvSpPr>
            <a:spLocks noGrp="1"/>
          </p:cNvSpPr>
          <p:nvPr>
            <p:ph type="dt" sz="half" idx="10"/>
          </p:nvPr>
        </p:nvSpPr>
        <p:spPr/>
        <p:txBody>
          <a:bodyPr/>
          <a:lstStyle/>
          <a:p>
            <a:r>
              <a:rPr lang="en-US" noProof="0"/>
              <a:t>20XX</a:t>
            </a:r>
          </a:p>
        </p:txBody>
      </p:sp>
      <p:sp>
        <p:nvSpPr>
          <p:cNvPr id="7" name="Rectangle 6">
            <a:extLst>
              <a:ext uri="{FF2B5EF4-FFF2-40B4-BE49-F238E27FC236}">
                <a16:creationId xmlns:a16="http://schemas.microsoft.com/office/drawing/2014/main" id="{B3255989-B5EA-BC31-3108-3F89C977E394}"/>
              </a:ext>
            </a:extLst>
          </p:cNvPr>
          <p:cNvSpPr/>
          <p:nvPr/>
        </p:nvSpPr>
        <p:spPr>
          <a:xfrm>
            <a:off x="1581982" y="322202"/>
            <a:ext cx="8539171" cy="94224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29B271DB-7D04-8566-F8B8-E4B1DF01FCE8}"/>
              </a:ext>
            </a:extLst>
          </p:cNvPr>
          <p:cNvSpPr/>
          <p:nvPr/>
        </p:nvSpPr>
        <p:spPr>
          <a:xfrm>
            <a:off x="1465441" y="254494"/>
            <a:ext cx="8539171" cy="942240"/>
          </a:xfrm>
          <a:prstGeom prst="rect">
            <a:avLst/>
          </a:prstGeom>
          <a:solidFill>
            <a:schemeClr val="accent3">
              <a:lumMod val="20000"/>
              <a:lumOff val="8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5400" dirty="0">
                <a:solidFill>
                  <a:schemeClr val="tx1"/>
                </a:solidFill>
              </a:rPr>
              <a:t>Formulation</a:t>
            </a:r>
          </a:p>
        </p:txBody>
      </p:sp>
      <p:sp>
        <p:nvSpPr>
          <p:cNvPr id="10" name="Content Placeholder 2">
            <a:extLst>
              <a:ext uri="{FF2B5EF4-FFF2-40B4-BE49-F238E27FC236}">
                <a16:creationId xmlns:a16="http://schemas.microsoft.com/office/drawing/2014/main" id="{2B6B93A7-AE5B-DDC0-9A1F-5EE6EBA0241D}"/>
              </a:ext>
            </a:extLst>
          </p:cNvPr>
          <p:cNvSpPr txBox="1">
            <a:spLocks/>
          </p:cNvSpPr>
          <p:nvPr/>
        </p:nvSpPr>
        <p:spPr>
          <a:xfrm>
            <a:off x="6675882" y="2460734"/>
            <a:ext cx="5801868" cy="38850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i="0" dirty="0">
                <a:solidFill>
                  <a:srgbClr val="0070C0"/>
                </a:solidFill>
                <a:effectLst/>
              </a:rPr>
              <a:t>grade(</a:t>
            </a:r>
            <a:r>
              <a:rPr lang="en-US" sz="2400" b="1" i="0" dirty="0" err="1">
                <a:solidFill>
                  <a:srgbClr val="0070C0"/>
                </a:solidFill>
                <a:effectLst/>
              </a:rPr>
              <a:t>i</a:t>
            </a:r>
            <a:r>
              <a:rPr lang="en-US" sz="2400" b="1" i="0" dirty="0">
                <a:solidFill>
                  <a:srgbClr val="0070C0"/>
                </a:solidFill>
                <a:effectLst/>
              </a:rPr>
              <a:t>)</a:t>
            </a:r>
            <a:r>
              <a:rPr lang="en-US" sz="2400" b="0" i="0" dirty="0">
                <a:solidFill>
                  <a:srgbClr val="0070C0"/>
                </a:solidFill>
                <a:effectLst/>
              </a:rPr>
              <a:t> </a:t>
            </a:r>
            <a:r>
              <a:rPr lang="en-US" sz="2400" b="0" i="0" dirty="0">
                <a:solidFill>
                  <a:srgbClr val="000000"/>
                </a:solidFill>
                <a:effectLst/>
              </a:rPr>
              <a:t>→ grade based on efficiency adjusted score for subject </a:t>
            </a:r>
            <a:r>
              <a:rPr lang="en-US" sz="2400" b="0" i="0" dirty="0" err="1">
                <a:solidFill>
                  <a:srgbClr val="000000"/>
                </a:solidFill>
                <a:effectLst/>
              </a:rPr>
              <a:t>i</a:t>
            </a:r>
            <a:endParaRPr lang="en-US" sz="2400" b="1" i="0" dirty="0">
              <a:solidFill>
                <a:srgbClr val="000000"/>
              </a:solidFill>
              <a:effectLst/>
            </a:endParaRPr>
          </a:p>
          <a:p>
            <a:pPr marL="0" indent="0" algn="l" rtl="0">
              <a:buNone/>
            </a:pPr>
            <a:r>
              <a:rPr lang="en-US" sz="2400" b="1" i="0" dirty="0">
                <a:solidFill>
                  <a:srgbClr val="0070C0"/>
                </a:solidFill>
                <a:effectLst/>
              </a:rPr>
              <a:t>penalty(</a:t>
            </a:r>
            <a:r>
              <a:rPr lang="en-US" sz="2400" b="1" i="0" dirty="0" err="1">
                <a:solidFill>
                  <a:srgbClr val="0070C0"/>
                </a:solidFill>
                <a:effectLst/>
              </a:rPr>
              <a:t>i</a:t>
            </a:r>
            <a:r>
              <a:rPr lang="en-US" sz="2400" b="1" i="0" dirty="0">
                <a:solidFill>
                  <a:srgbClr val="0070C0"/>
                </a:solidFill>
                <a:effectLst/>
              </a:rPr>
              <a:t>)</a:t>
            </a:r>
            <a:r>
              <a:rPr lang="en-US" sz="2400" b="0" i="0" dirty="0">
                <a:solidFill>
                  <a:srgbClr val="0070C0"/>
                </a:solidFill>
                <a:effectLst/>
              </a:rPr>
              <a:t> </a:t>
            </a:r>
            <a:r>
              <a:rPr lang="en-US" sz="2400" b="0" i="0" dirty="0">
                <a:solidFill>
                  <a:srgbClr val="000000"/>
                </a:solidFill>
                <a:effectLst/>
              </a:rPr>
              <a:t>→ penalty if you allocate hours less than the minimum hours required to pass the subject</a:t>
            </a:r>
            <a:endParaRPr lang="en-US" sz="2400" dirty="0">
              <a:effectLst/>
            </a:endParaRPr>
          </a:p>
          <a:p>
            <a:pPr marL="0" indent="0" algn="l" rtl="0">
              <a:buNone/>
            </a:pPr>
            <a:r>
              <a:rPr lang="en-US" sz="2400" b="1" i="0" dirty="0" err="1">
                <a:solidFill>
                  <a:srgbClr val="0070C0"/>
                </a:solidFill>
                <a:effectLst/>
              </a:rPr>
              <a:t>domain_penalty</a:t>
            </a:r>
            <a:r>
              <a:rPr lang="en-US" sz="2400" b="1" i="0" dirty="0">
                <a:solidFill>
                  <a:srgbClr val="0070C0"/>
                </a:solidFill>
                <a:effectLst/>
              </a:rPr>
              <a:t> </a:t>
            </a:r>
            <a:r>
              <a:rPr lang="en-US" sz="2400" b="0" i="0" dirty="0">
                <a:solidFill>
                  <a:srgbClr val="000000"/>
                </a:solidFill>
                <a:effectLst/>
              </a:rPr>
              <a:t>→ penalty for allocating hours greater than </a:t>
            </a:r>
            <a:r>
              <a:rPr lang="en-US" sz="2400" b="0" i="0" dirty="0" err="1">
                <a:solidFill>
                  <a:srgbClr val="000000"/>
                </a:solidFill>
                <a:effectLst/>
              </a:rPr>
              <a:t>Total_hour</a:t>
            </a:r>
            <a:endParaRPr lang="en-US" sz="2400" dirty="0">
              <a:effectLst/>
            </a:endParaRPr>
          </a:p>
          <a:p>
            <a:pPr marL="0" indent="0" algn="l" rtl="0">
              <a:buNone/>
            </a:pPr>
            <a:r>
              <a:rPr lang="en-US" sz="2400" b="1" i="0" dirty="0">
                <a:solidFill>
                  <a:srgbClr val="0070C0"/>
                </a:solidFill>
                <a:effectLst/>
              </a:rPr>
              <a:t>f</a:t>
            </a:r>
            <a:r>
              <a:rPr lang="en-US" sz="2400" b="1" i="0" dirty="0">
                <a:solidFill>
                  <a:srgbClr val="000000"/>
                </a:solidFill>
                <a:effectLst/>
              </a:rPr>
              <a:t> </a:t>
            </a:r>
            <a:r>
              <a:rPr lang="en-US" sz="2400" b="0" i="0" dirty="0">
                <a:solidFill>
                  <a:srgbClr val="000000"/>
                </a:solidFill>
                <a:effectLst/>
              </a:rPr>
              <a:t>→ final CGPA</a:t>
            </a:r>
            <a:endParaRPr lang="en-US" sz="2400" dirty="0">
              <a:effectLst/>
            </a:endParaRPr>
          </a:p>
          <a:p>
            <a:pPr marL="0" indent="0">
              <a:buFont typeface="Arial" panose="020B0604020202020204" pitchFamily="34" charset="0"/>
              <a:buNone/>
            </a:pPr>
            <a:endParaRPr lang="en-IN" dirty="0"/>
          </a:p>
        </p:txBody>
      </p:sp>
      <p:sp>
        <p:nvSpPr>
          <p:cNvPr id="11" name="TextBox 10">
            <a:extLst>
              <a:ext uri="{FF2B5EF4-FFF2-40B4-BE49-F238E27FC236}">
                <a16:creationId xmlns:a16="http://schemas.microsoft.com/office/drawing/2014/main" id="{E770B8B1-D48B-821D-F9AE-0FDD814BA9BA}"/>
              </a:ext>
            </a:extLst>
          </p:cNvPr>
          <p:cNvSpPr txBox="1"/>
          <p:nvPr/>
        </p:nvSpPr>
        <p:spPr>
          <a:xfrm>
            <a:off x="484632" y="1403783"/>
            <a:ext cx="2286203" cy="523220"/>
          </a:xfrm>
          <a:prstGeom prst="rect">
            <a:avLst/>
          </a:prstGeom>
          <a:noFill/>
        </p:spPr>
        <p:txBody>
          <a:bodyPr wrap="none" rtlCol="0">
            <a:spAutoFit/>
          </a:bodyPr>
          <a:lstStyle/>
          <a:p>
            <a:pPr marL="457200" indent="-457200">
              <a:buFont typeface="Wingdings" panose="05000000000000000000" pitchFamily="2" charset="2"/>
              <a:buChar char="ü"/>
            </a:pPr>
            <a:r>
              <a:rPr lang="en-IN" sz="2800" b="1" i="1" u="sng" dirty="0"/>
              <a:t>Parameters :</a:t>
            </a:r>
          </a:p>
        </p:txBody>
      </p:sp>
    </p:spTree>
    <p:extLst>
      <p:ext uri="{BB962C8B-B14F-4D97-AF65-F5344CB8AC3E}">
        <p14:creationId xmlns:p14="http://schemas.microsoft.com/office/powerpoint/2010/main" val="635956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A71A1F-C5E5-8E22-14C2-2B4EF8AAC5E6}"/>
              </a:ext>
            </a:extLst>
          </p:cNvPr>
          <p:cNvSpPr>
            <a:spLocks noGrp="1"/>
          </p:cNvSpPr>
          <p:nvPr>
            <p:ph idx="1"/>
          </p:nvPr>
        </p:nvSpPr>
        <p:spPr>
          <a:xfrm>
            <a:off x="484632" y="1994710"/>
            <a:ext cx="11000232" cy="4472651"/>
          </a:xfrm>
        </p:spPr>
        <p:txBody>
          <a:bodyPr/>
          <a:lstStyle/>
          <a:p>
            <a:pPr marL="0" indent="0">
              <a:buNone/>
            </a:pPr>
            <a:r>
              <a:rPr lang="en-IN" dirty="0"/>
              <a:t>Let </a:t>
            </a:r>
            <a:r>
              <a:rPr lang="en-IN" dirty="0">
                <a:solidFill>
                  <a:srgbClr val="0070C0"/>
                </a:solidFill>
              </a:rPr>
              <a:t>x(</a:t>
            </a:r>
            <a:r>
              <a:rPr lang="en-IN" dirty="0" err="1">
                <a:solidFill>
                  <a:srgbClr val="0070C0"/>
                </a:solidFill>
              </a:rPr>
              <a:t>i</a:t>
            </a:r>
            <a:r>
              <a:rPr lang="en-IN" dirty="0">
                <a:solidFill>
                  <a:srgbClr val="0070C0"/>
                </a:solidFill>
              </a:rPr>
              <a:t>)</a:t>
            </a:r>
            <a:r>
              <a:rPr lang="en-IN" dirty="0"/>
              <a:t> be the time spent on subject </a:t>
            </a:r>
            <a:r>
              <a:rPr lang="en-IN" dirty="0" err="1"/>
              <a:t>i</a:t>
            </a:r>
            <a:r>
              <a:rPr lang="en-IN" dirty="0"/>
              <a:t>, and then normalized subject completion factor </a:t>
            </a:r>
            <a:r>
              <a:rPr lang="en-IN" dirty="0">
                <a:solidFill>
                  <a:srgbClr val="0070C0"/>
                </a:solidFill>
              </a:rPr>
              <a:t>Y(</a:t>
            </a:r>
            <a:r>
              <a:rPr lang="en-IN" dirty="0" err="1">
                <a:solidFill>
                  <a:srgbClr val="0070C0"/>
                </a:solidFill>
              </a:rPr>
              <a:t>i</a:t>
            </a:r>
            <a:r>
              <a:rPr lang="en-IN" dirty="0">
                <a:solidFill>
                  <a:srgbClr val="0070C0"/>
                </a:solidFill>
              </a:rPr>
              <a:t>)</a:t>
            </a:r>
            <a:r>
              <a:rPr lang="en-IN" dirty="0"/>
              <a:t> can be calculated using the formula mentioned previously.</a:t>
            </a:r>
            <a:endParaRPr lang="en-US" dirty="0">
              <a:effectLst/>
            </a:endParaRPr>
          </a:p>
          <a:p>
            <a:pPr marL="0" indent="0">
              <a:buNone/>
            </a:pPr>
            <a:r>
              <a:rPr lang="en-IN" sz="2800" b="1" u="sng" dirty="0">
                <a:solidFill>
                  <a:schemeClr val="accent3"/>
                </a:solidFill>
              </a:rPr>
              <a:t>Efficiency Adjusted Score S(</a:t>
            </a:r>
            <a:r>
              <a:rPr lang="en-IN" sz="2800" b="1" u="sng" dirty="0" err="1">
                <a:solidFill>
                  <a:schemeClr val="accent3"/>
                </a:solidFill>
              </a:rPr>
              <a:t>i</a:t>
            </a:r>
            <a:r>
              <a:rPr lang="en-IN" sz="2800" b="1" u="sng" dirty="0">
                <a:solidFill>
                  <a:schemeClr val="accent3"/>
                </a:solidFill>
              </a:rPr>
              <a:t>) :</a:t>
            </a:r>
          </a:p>
          <a:p>
            <a:pPr marL="0" indent="0">
              <a:buNone/>
            </a:pPr>
            <a:r>
              <a:rPr lang="en-IN" b="1" i="0" u="sng" dirty="0">
                <a:solidFill>
                  <a:schemeClr val="accent3"/>
                </a:solidFill>
                <a:effectLst/>
              </a:rPr>
              <a:t> :</a:t>
            </a:r>
            <a:endParaRPr lang="en-IN" dirty="0">
              <a:solidFill>
                <a:schemeClr val="accent3"/>
              </a:solidFill>
              <a:effectLst/>
            </a:endParaRPr>
          </a:p>
          <a:p>
            <a:pPr marL="0" indent="0">
              <a:buNone/>
            </a:pPr>
            <a:endParaRPr lang="en-IN" b="1" u="sng" dirty="0">
              <a:solidFill>
                <a:schemeClr val="accent3"/>
              </a:solidFill>
            </a:endParaRPr>
          </a:p>
          <a:p>
            <a:pPr marL="0" indent="0">
              <a:buNone/>
            </a:pPr>
            <a:endParaRPr lang="en-IN" b="1" u="sng" dirty="0">
              <a:solidFill>
                <a:schemeClr val="accent3"/>
              </a:solidFill>
            </a:endParaRPr>
          </a:p>
        </p:txBody>
      </p:sp>
      <p:sp>
        <p:nvSpPr>
          <p:cNvPr id="4" name="Slide Number Placeholder 3">
            <a:extLst>
              <a:ext uri="{FF2B5EF4-FFF2-40B4-BE49-F238E27FC236}">
                <a16:creationId xmlns:a16="http://schemas.microsoft.com/office/drawing/2014/main" id="{DE2A47C3-D764-95E0-7484-AC2F9E98CD36}"/>
              </a:ext>
            </a:extLst>
          </p:cNvPr>
          <p:cNvSpPr>
            <a:spLocks noGrp="1"/>
          </p:cNvSpPr>
          <p:nvPr>
            <p:ph type="sldNum" sz="quarter" idx="12"/>
          </p:nvPr>
        </p:nvSpPr>
        <p:spPr/>
        <p:txBody>
          <a:bodyPr/>
          <a:lstStyle/>
          <a:p>
            <a:fld id="{8D0AFDD5-844D-364D-8AEC-50CF4D36D55D}" type="slidenum">
              <a:rPr lang="en-US" noProof="0" smtClean="0"/>
              <a:t>11</a:t>
            </a:fld>
            <a:endParaRPr lang="en-US" noProof="0"/>
          </a:p>
        </p:txBody>
      </p:sp>
      <p:sp>
        <p:nvSpPr>
          <p:cNvPr id="5" name="Footer Placeholder 4">
            <a:extLst>
              <a:ext uri="{FF2B5EF4-FFF2-40B4-BE49-F238E27FC236}">
                <a16:creationId xmlns:a16="http://schemas.microsoft.com/office/drawing/2014/main" id="{D22C4B26-F029-D1CD-5665-D0FC63524C80}"/>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E0284026-DCA8-E2EF-5BC8-1E4DB8F3D479}"/>
              </a:ext>
            </a:extLst>
          </p:cNvPr>
          <p:cNvSpPr>
            <a:spLocks noGrp="1"/>
          </p:cNvSpPr>
          <p:nvPr>
            <p:ph type="dt" sz="half" idx="10"/>
          </p:nvPr>
        </p:nvSpPr>
        <p:spPr/>
        <p:txBody>
          <a:bodyPr/>
          <a:lstStyle/>
          <a:p>
            <a:r>
              <a:rPr lang="en-US" noProof="0"/>
              <a:t>20XX</a:t>
            </a:r>
          </a:p>
        </p:txBody>
      </p:sp>
      <p:sp>
        <p:nvSpPr>
          <p:cNvPr id="7" name="Rectangle 6">
            <a:extLst>
              <a:ext uri="{FF2B5EF4-FFF2-40B4-BE49-F238E27FC236}">
                <a16:creationId xmlns:a16="http://schemas.microsoft.com/office/drawing/2014/main" id="{2431013D-5999-5399-B436-1014E2C07153}"/>
              </a:ext>
            </a:extLst>
          </p:cNvPr>
          <p:cNvSpPr/>
          <p:nvPr/>
        </p:nvSpPr>
        <p:spPr>
          <a:xfrm>
            <a:off x="1581982" y="271405"/>
            <a:ext cx="8539171" cy="94224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451D3858-7BC7-1AA9-83A9-00E2155849DE}"/>
              </a:ext>
            </a:extLst>
          </p:cNvPr>
          <p:cNvSpPr/>
          <p:nvPr/>
        </p:nvSpPr>
        <p:spPr>
          <a:xfrm>
            <a:off x="1465441" y="203697"/>
            <a:ext cx="8539171" cy="942240"/>
          </a:xfrm>
          <a:prstGeom prst="rect">
            <a:avLst/>
          </a:prstGeom>
          <a:solidFill>
            <a:schemeClr val="accent3">
              <a:lumMod val="20000"/>
              <a:lumOff val="8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5400" dirty="0">
                <a:solidFill>
                  <a:schemeClr val="tx1"/>
                </a:solidFill>
              </a:rPr>
              <a:t>Formulation</a:t>
            </a:r>
          </a:p>
        </p:txBody>
      </p:sp>
      <p:sp>
        <p:nvSpPr>
          <p:cNvPr id="12" name="TextBox 11">
            <a:extLst>
              <a:ext uri="{FF2B5EF4-FFF2-40B4-BE49-F238E27FC236}">
                <a16:creationId xmlns:a16="http://schemas.microsoft.com/office/drawing/2014/main" id="{B3AE9D11-1E20-6A0B-6195-6C18CFE5D3CB}"/>
              </a:ext>
            </a:extLst>
          </p:cNvPr>
          <p:cNvSpPr txBox="1"/>
          <p:nvPr/>
        </p:nvSpPr>
        <p:spPr>
          <a:xfrm>
            <a:off x="6827520" y="2868265"/>
            <a:ext cx="4163319" cy="523220"/>
          </a:xfrm>
          <a:prstGeom prst="rect">
            <a:avLst/>
          </a:prstGeom>
          <a:noFill/>
        </p:spPr>
        <p:txBody>
          <a:bodyPr wrap="square" rtlCol="0">
            <a:spAutoFit/>
          </a:bodyPr>
          <a:lstStyle/>
          <a:p>
            <a:pPr marL="0" indent="0">
              <a:buNone/>
            </a:pPr>
            <a:r>
              <a:rPr lang="en-IN" sz="2800" b="1" i="0" u="sng" dirty="0">
                <a:solidFill>
                  <a:schemeClr val="accent3"/>
                </a:solidFill>
                <a:effectLst/>
              </a:rPr>
              <a:t>Grade Assignment :</a:t>
            </a:r>
            <a:endParaRPr lang="en-IN" sz="2800" b="1" u="sng" dirty="0">
              <a:solidFill>
                <a:schemeClr val="accent3"/>
              </a:solidFill>
            </a:endParaRPr>
          </a:p>
        </p:txBody>
      </p:sp>
      <p:sp>
        <p:nvSpPr>
          <p:cNvPr id="13" name="TextBox 12">
            <a:extLst>
              <a:ext uri="{FF2B5EF4-FFF2-40B4-BE49-F238E27FC236}">
                <a16:creationId xmlns:a16="http://schemas.microsoft.com/office/drawing/2014/main" id="{63F7881A-F361-0BB0-1E2D-D4F590F7D4CB}"/>
              </a:ext>
            </a:extLst>
          </p:cNvPr>
          <p:cNvSpPr txBox="1"/>
          <p:nvPr/>
        </p:nvSpPr>
        <p:spPr>
          <a:xfrm>
            <a:off x="462278" y="3429000"/>
            <a:ext cx="4163319" cy="523220"/>
          </a:xfrm>
          <a:prstGeom prst="rect">
            <a:avLst/>
          </a:prstGeom>
          <a:noFill/>
        </p:spPr>
        <p:txBody>
          <a:bodyPr wrap="square" rtlCol="0">
            <a:spAutoFit/>
          </a:bodyPr>
          <a:lstStyle/>
          <a:p>
            <a:pPr marL="0" indent="0">
              <a:buNone/>
            </a:pPr>
            <a:r>
              <a:rPr lang="en-US" sz="2800" b="1" i="0" dirty="0">
                <a:solidFill>
                  <a:srgbClr val="000000"/>
                </a:solidFill>
                <a:effectLst/>
              </a:rPr>
              <a:t>S(</a:t>
            </a:r>
            <a:r>
              <a:rPr lang="en-US" sz="2800" b="1" i="0" dirty="0" err="1">
                <a:solidFill>
                  <a:srgbClr val="000000"/>
                </a:solidFill>
                <a:effectLst/>
              </a:rPr>
              <a:t>i</a:t>
            </a:r>
            <a:r>
              <a:rPr lang="en-US" sz="2800" b="1" i="0" dirty="0">
                <a:solidFill>
                  <a:srgbClr val="000000"/>
                </a:solidFill>
                <a:effectLst/>
              </a:rPr>
              <a:t>) = efficiency(</a:t>
            </a:r>
            <a:r>
              <a:rPr lang="en-US" sz="2800" b="1" i="0" dirty="0" err="1">
                <a:solidFill>
                  <a:srgbClr val="000000"/>
                </a:solidFill>
                <a:effectLst/>
              </a:rPr>
              <a:t>i</a:t>
            </a:r>
            <a:r>
              <a:rPr lang="en-US" sz="2800" b="1" i="0" dirty="0">
                <a:solidFill>
                  <a:srgbClr val="000000"/>
                </a:solidFill>
                <a:effectLst/>
              </a:rPr>
              <a:t>) * Y(</a:t>
            </a:r>
            <a:r>
              <a:rPr lang="en-US" sz="2800" b="1" i="0" dirty="0" err="1">
                <a:solidFill>
                  <a:srgbClr val="000000"/>
                </a:solidFill>
                <a:effectLst/>
              </a:rPr>
              <a:t>i</a:t>
            </a:r>
            <a:r>
              <a:rPr lang="en-US" sz="2800" b="1" i="0" dirty="0">
                <a:solidFill>
                  <a:srgbClr val="000000"/>
                </a:solidFill>
                <a:effectLst/>
              </a:rPr>
              <a:t>)</a:t>
            </a:r>
          </a:p>
        </p:txBody>
      </p:sp>
      <p:pic>
        <p:nvPicPr>
          <p:cNvPr id="14" name="Picture 13">
            <a:extLst>
              <a:ext uri="{FF2B5EF4-FFF2-40B4-BE49-F238E27FC236}">
                <a16:creationId xmlns:a16="http://schemas.microsoft.com/office/drawing/2014/main" id="{1DB1F5E8-5354-D871-F04D-5A0E1C1CDB17}"/>
              </a:ext>
            </a:extLst>
          </p:cNvPr>
          <p:cNvPicPr>
            <a:picLocks noChangeAspect="1"/>
          </p:cNvPicPr>
          <p:nvPr/>
        </p:nvPicPr>
        <p:blipFill>
          <a:blip r:embed="rId2"/>
          <a:stretch>
            <a:fillRect/>
          </a:stretch>
        </p:blipFill>
        <p:spPr>
          <a:xfrm>
            <a:off x="6906838" y="3393751"/>
            <a:ext cx="4600380" cy="3007153"/>
          </a:xfrm>
          <a:prstGeom prst="rect">
            <a:avLst/>
          </a:prstGeom>
        </p:spPr>
      </p:pic>
      <p:sp>
        <p:nvSpPr>
          <p:cNvPr id="15" name="Rectangle: Rounded Corners 14">
            <a:extLst>
              <a:ext uri="{FF2B5EF4-FFF2-40B4-BE49-F238E27FC236}">
                <a16:creationId xmlns:a16="http://schemas.microsoft.com/office/drawing/2014/main" id="{17339466-4A18-D45E-CD2E-76E0F5F3DD78}"/>
              </a:ext>
            </a:extLst>
          </p:cNvPr>
          <p:cNvSpPr/>
          <p:nvPr/>
        </p:nvSpPr>
        <p:spPr>
          <a:xfrm>
            <a:off x="2295525" y="4223064"/>
            <a:ext cx="3362325" cy="1872936"/>
          </a:xfrm>
          <a:prstGeom prst="roundRect">
            <a:avLst/>
          </a:prstGeom>
          <a:solidFill>
            <a:srgbClr val="F15574"/>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After the Calculation of </a:t>
            </a:r>
            <a:r>
              <a:rPr lang="en-IN" b="1" dirty="0">
                <a:solidFill>
                  <a:schemeClr val="bg1"/>
                </a:solidFill>
              </a:rPr>
              <a:t>S(</a:t>
            </a:r>
            <a:r>
              <a:rPr lang="en-IN" b="1" dirty="0" err="1">
                <a:solidFill>
                  <a:schemeClr val="bg1"/>
                </a:solidFill>
              </a:rPr>
              <a:t>i</a:t>
            </a:r>
            <a:r>
              <a:rPr lang="en-IN" b="1" dirty="0">
                <a:solidFill>
                  <a:schemeClr val="bg1"/>
                </a:solidFill>
              </a:rPr>
              <a:t>)</a:t>
            </a:r>
            <a:r>
              <a:rPr lang="en-IN" dirty="0">
                <a:solidFill>
                  <a:schemeClr val="bg1"/>
                </a:solidFill>
              </a:rPr>
              <a:t>, the grade Assignment is done with the help of this table.</a:t>
            </a:r>
          </a:p>
          <a:p>
            <a:pPr algn="ctr"/>
            <a:r>
              <a:rPr lang="en-IN" dirty="0">
                <a:solidFill>
                  <a:schemeClr val="bg1"/>
                </a:solidFill>
              </a:rPr>
              <a:t>This grade in subject </a:t>
            </a:r>
            <a:r>
              <a:rPr lang="en-IN" b="1" dirty="0">
                <a:solidFill>
                  <a:schemeClr val="bg1"/>
                </a:solidFill>
              </a:rPr>
              <a:t>x(</a:t>
            </a:r>
            <a:r>
              <a:rPr lang="en-IN" b="1" dirty="0" err="1">
                <a:solidFill>
                  <a:schemeClr val="bg1"/>
                </a:solidFill>
              </a:rPr>
              <a:t>i</a:t>
            </a:r>
            <a:r>
              <a:rPr lang="en-IN" b="1" dirty="0">
                <a:solidFill>
                  <a:schemeClr val="bg1"/>
                </a:solidFill>
              </a:rPr>
              <a:t>)</a:t>
            </a:r>
            <a:r>
              <a:rPr lang="en-IN" dirty="0">
                <a:solidFill>
                  <a:schemeClr val="bg1"/>
                </a:solidFill>
              </a:rPr>
              <a:t> represents the performance in individual subject.</a:t>
            </a:r>
          </a:p>
        </p:txBody>
      </p:sp>
      <p:cxnSp>
        <p:nvCxnSpPr>
          <p:cNvPr id="18" name="Connector: Elbow 17">
            <a:extLst>
              <a:ext uri="{FF2B5EF4-FFF2-40B4-BE49-F238E27FC236}">
                <a16:creationId xmlns:a16="http://schemas.microsoft.com/office/drawing/2014/main" id="{F7233905-8D45-71B6-0C87-F1D280215595}"/>
              </a:ext>
            </a:extLst>
          </p:cNvPr>
          <p:cNvCxnSpPr>
            <a:cxnSpLocks/>
            <a:stCxn id="15" idx="3"/>
            <a:endCxn id="14" idx="1"/>
          </p:cNvCxnSpPr>
          <p:nvPr/>
        </p:nvCxnSpPr>
        <p:spPr>
          <a:xfrm flipV="1">
            <a:off x="5657850" y="4897328"/>
            <a:ext cx="1248988" cy="26220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2423192E-4D82-7F61-CC68-7D4EAFFCEF8E}"/>
              </a:ext>
            </a:extLst>
          </p:cNvPr>
          <p:cNvSpPr txBox="1"/>
          <p:nvPr/>
        </p:nvSpPr>
        <p:spPr>
          <a:xfrm>
            <a:off x="484632" y="1403783"/>
            <a:ext cx="5008102" cy="523220"/>
          </a:xfrm>
          <a:prstGeom prst="rect">
            <a:avLst/>
          </a:prstGeom>
          <a:noFill/>
        </p:spPr>
        <p:txBody>
          <a:bodyPr wrap="none" rtlCol="0">
            <a:spAutoFit/>
          </a:bodyPr>
          <a:lstStyle/>
          <a:p>
            <a:pPr marL="457200" indent="-457200">
              <a:buFont typeface="Wingdings" panose="05000000000000000000" pitchFamily="2" charset="2"/>
              <a:buChar char="ü"/>
            </a:pPr>
            <a:r>
              <a:rPr lang="en-IN" sz="2800" b="1" i="1" u="sng" dirty="0"/>
              <a:t>Variable’s Values Determination :</a:t>
            </a:r>
          </a:p>
        </p:txBody>
      </p:sp>
    </p:spTree>
    <p:extLst>
      <p:ext uri="{BB962C8B-B14F-4D97-AF65-F5344CB8AC3E}">
        <p14:creationId xmlns:p14="http://schemas.microsoft.com/office/powerpoint/2010/main" val="1788767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A71A1F-C5E5-8E22-14C2-2B4EF8AAC5E6}"/>
              </a:ext>
            </a:extLst>
          </p:cNvPr>
          <p:cNvSpPr>
            <a:spLocks noGrp="1"/>
          </p:cNvSpPr>
          <p:nvPr>
            <p:ph idx="1"/>
          </p:nvPr>
        </p:nvSpPr>
        <p:spPr>
          <a:xfrm>
            <a:off x="484632" y="2184849"/>
            <a:ext cx="11000232" cy="4282512"/>
          </a:xfrm>
        </p:spPr>
        <p:txBody>
          <a:bodyPr/>
          <a:lstStyle/>
          <a:p>
            <a:pPr marL="0" indent="0">
              <a:buNone/>
            </a:pPr>
            <a:endParaRPr lang="en-IN" b="1" u="sng" dirty="0">
              <a:solidFill>
                <a:schemeClr val="accent3"/>
              </a:solidFill>
            </a:endParaRPr>
          </a:p>
          <a:p>
            <a:pPr marL="0" indent="0">
              <a:buNone/>
            </a:pPr>
            <a:endParaRPr lang="en-IN" b="1" u="sng" dirty="0">
              <a:solidFill>
                <a:schemeClr val="accent3"/>
              </a:solidFill>
            </a:endParaRPr>
          </a:p>
        </p:txBody>
      </p:sp>
      <p:sp>
        <p:nvSpPr>
          <p:cNvPr id="4" name="Slide Number Placeholder 3">
            <a:extLst>
              <a:ext uri="{FF2B5EF4-FFF2-40B4-BE49-F238E27FC236}">
                <a16:creationId xmlns:a16="http://schemas.microsoft.com/office/drawing/2014/main" id="{DE2A47C3-D764-95E0-7484-AC2F9E98CD36}"/>
              </a:ext>
            </a:extLst>
          </p:cNvPr>
          <p:cNvSpPr>
            <a:spLocks noGrp="1"/>
          </p:cNvSpPr>
          <p:nvPr>
            <p:ph type="sldNum" sz="quarter" idx="12"/>
          </p:nvPr>
        </p:nvSpPr>
        <p:spPr/>
        <p:txBody>
          <a:bodyPr/>
          <a:lstStyle/>
          <a:p>
            <a:fld id="{8D0AFDD5-844D-364D-8AEC-50CF4D36D55D}" type="slidenum">
              <a:rPr lang="en-US" noProof="0" smtClean="0"/>
              <a:t>12</a:t>
            </a:fld>
            <a:endParaRPr lang="en-US" noProof="0"/>
          </a:p>
        </p:txBody>
      </p:sp>
      <p:sp>
        <p:nvSpPr>
          <p:cNvPr id="5" name="Footer Placeholder 4">
            <a:extLst>
              <a:ext uri="{FF2B5EF4-FFF2-40B4-BE49-F238E27FC236}">
                <a16:creationId xmlns:a16="http://schemas.microsoft.com/office/drawing/2014/main" id="{D22C4B26-F029-D1CD-5665-D0FC63524C80}"/>
              </a:ext>
            </a:extLst>
          </p:cNvPr>
          <p:cNvSpPr>
            <a:spLocks noGrp="1"/>
          </p:cNvSpPr>
          <p:nvPr>
            <p:ph type="ftr" sz="quarter" idx="11"/>
          </p:nvPr>
        </p:nvSpPr>
        <p:spPr/>
        <p:txBody>
          <a:bodyPr/>
          <a:lstStyle/>
          <a:p>
            <a:r>
              <a:rPr lang="en-US" dirty="0"/>
              <a:t>CL643 Project</a:t>
            </a:r>
            <a:endParaRPr lang="en-US" noProof="0" dirty="0"/>
          </a:p>
        </p:txBody>
      </p:sp>
      <p:sp>
        <p:nvSpPr>
          <p:cNvPr id="6" name="Date Placeholder 5">
            <a:extLst>
              <a:ext uri="{FF2B5EF4-FFF2-40B4-BE49-F238E27FC236}">
                <a16:creationId xmlns:a16="http://schemas.microsoft.com/office/drawing/2014/main" id="{E0284026-DCA8-E2EF-5BC8-1E4DB8F3D479}"/>
              </a:ext>
            </a:extLst>
          </p:cNvPr>
          <p:cNvSpPr>
            <a:spLocks noGrp="1"/>
          </p:cNvSpPr>
          <p:nvPr>
            <p:ph type="dt" sz="half" idx="10"/>
          </p:nvPr>
        </p:nvSpPr>
        <p:spPr/>
        <p:txBody>
          <a:bodyPr/>
          <a:lstStyle/>
          <a:p>
            <a:r>
              <a:rPr lang="en-US" noProof="0" dirty="0"/>
              <a:t>2023</a:t>
            </a:r>
          </a:p>
        </p:txBody>
      </p:sp>
      <p:sp>
        <p:nvSpPr>
          <p:cNvPr id="7" name="Rectangle 6">
            <a:extLst>
              <a:ext uri="{FF2B5EF4-FFF2-40B4-BE49-F238E27FC236}">
                <a16:creationId xmlns:a16="http://schemas.microsoft.com/office/drawing/2014/main" id="{2431013D-5999-5399-B436-1014E2C07153}"/>
              </a:ext>
            </a:extLst>
          </p:cNvPr>
          <p:cNvSpPr/>
          <p:nvPr/>
        </p:nvSpPr>
        <p:spPr>
          <a:xfrm>
            <a:off x="1581982" y="271405"/>
            <a:ext cx="8539171" cy="94224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451D3858-7BC7-1AA9-83A9-00E2155849DE}"/>
              </a:ext>
            </a:extLst>
          </p:cNvPr>
          <p:cNvSpPr/>
          <p:nvPr/>
        </p:nvSpPr>
        <p:spPr>
          <a:xfrm>
            <a:off x="1465441" y="203697"/>
            <a:ext cx="8539171" cy="942240"/>
          </a:xfrm>
          <a:prstGeom prst="rect">
            <a:avLst/>
          </a:prstGeom>
          <a:solidFill>
            <a:schemeClr val="accent3">
              <a:lumMod val="20000"/>
              <a:lumOff val="8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5400" dirty="0">
                <a:solidFill>
                  <a:schemeClr val="tx1"/>
                </a:solidFill>
              </a:rPr>
              <a:t>Formulation</a:t>
            </a:r>
          </a:p>
        </p:txBody>
      </p:sp>
      <p:sp>
        <p:nvSpPr>
          <p:cNvPr id="9" name="TextBox 8">
            <a:extLst>
              <a:ext uri="{FF2B5EF4-FFF2-40B4-BE49-F238E27FC236}">
                <a16:creationId xmlns:a16="http://schemas.microsoft.com/office/drawing/2014/main" id="{A2612FE1-AFA1-BDD4-28D1-A1D3DE87334E}"/>
              </a:ext>
            </a:extLst>
          </p:cNvPr>
          <p:cNvSpPr txBox="1"/>
          <p:nvPr/>
        </p:nvSpPr>
        <p:spPr>
          <a:xfrm>
            <a:off x="484632" y="1403783"/>
            <a:ext cx="5008102" cy="523220"/>
          </a:xfrm>
          <a:prstGeom prst="rect">
            <a:avLst/>
          </a:prstGeom>
          <a:noFill/>
        </p:spPr>
        <p:txBody>
          <a:bodyPr wrap="none" rtlCol="0">
            <a:spAutoFit/>
          </a:bodyPr>
          <a:lstStyle/>
          <a:p>
            <a:pPr marL="457200" indent="-457200">
              <a:buFont typeface="Wingdings" panose="05000000000000000000" pitchFamily="2" charset="2"/>
              <a:buChar char="ü"/>
            </a:pPr>
            <a:r>
              <a:rPr lang="en-IN" sz="2800" b="1" i="1" u="sng" dirty="0"/>
              <a:t>Variable’s Values Determination :</a:t>
            </a:r>
          </a:p>
        </p:txBody>
      </p:sp>
      <p:pic>
        <p:nvPicPr>
          <p:cNvPr id="10" name="Picture 9">
            <a:extLst>
              <a:ext uri="{FF2B5EF4-FFF2-40B4-BE49-F238E27FC236}">
                <a16:creationId xmlns:a16="http://schemas.microsoft.com/office/drawing/2014/main" id="{F8CB9458-4145-42F6-E8D7-E10489FDB351}"/>
              </a:ext>
            </a:extLst>
          </p:cNvPr>
          <p:cNvPicPr>
            <a:picLocks noChangeAspect="1"/>
          </p:cNvPicPr>
          <p:nvPr/>
        </p:nvPicPr>
        <p:blipFill>
          <a:blip r:embed="rId2"/>
          <a:stretch>
            <a:fillRect/>
          </a:stretch>
        </p:blipFill>
        <p:spPr>
          <a:xfrm>
            <a:off x="628650" y="3182457"/>
            <a:ext cx="6900503" cy="181741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11" name="TextBox 10">
            <a:extLst>
              <a:ext uri="{FF2B5EF4-FFF2-40B4-BE49-F238E27FC236}">
                <a16:creationId xmlns:a16="http://schemas.microsoft.com/office/drawing/2014/main" id="{4DF1CA14-9266-EDB2-9DA5-93528F39FF63}"/>
              </a:ext>
            </a:extLst>
          </p:cNvPr>
          <p:cNvSpPr txBox="1"/>
          <p:nvPr/>
        </p:nvSpPr>
        <p:spPr>
          <a:xfrm>
            <a:off x="553762" y="2359736"/>
            <a:ext cx="5542238" cy="523220"/>
          </a:xfrm>
          <a:prstGeom prst="rect">
            <a:avLst/>
          </a:prstGeom>
          <a:noFill/>
        </p:spPr>
        <p:txBody>
          <a:bodyPr wrap="square" rtlCol="0">
            <a:spAutoFit/>
          </a:bodyPr>
          <a:lstStyle/>
          <a:p>
            <a:pPr marL="0" indent="0">
              <a:buNone/>
            </a:pPr>
            <a:r>
              <a:rPr lang="en-IN" sz="2800" b="1" u="sng" dirty="0">
                <a:solidFill>
                  <a:schemeClr val="accent3"/>
                </a:solidFill>
              </a:rPr>
              <a:t>CGPA Calculation (Performance Index) </a:t>
            </a:r>
            <a:r>
              <a:rPr lang="en-IN" sz="2800" b="1" i="0" u="sng" dirty="0">
                <a:solidFill>
                  <a:schemeClr val="accent3"/>
                </a:solidFill>
                <a:effectLst/>
              </a:rPr>
              <a:t> :</a:t>
            </a:r>
            <a:endParaRPr lang="en-IN" sz="2800" dirty="0">
              <a:solidFill>
                <a:schemeClr val="accent3"/>
              </a:solidFill>
              <a:effectLst/>
            </a:endParaRPr>
          </a:p>
        </p:txBody>
      </p:sp>
    </p:spTree>
    <p:extLst>
      <p:ext uri="{BB962C8B-B14F-4D97-AF65-F5344CB8AC3E}">
        <p14:creationId xmlns:p14="http://schemas.microsoft.com/office/powerpoint/2010/main" val="1869254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A71A1F-C5E5-8E22-14C2-2B4EF8AAC5E6}"/>
              </a:ext>
            </a:extLst>
          </p:cNvPr>
          <p:cNvSpPr>
            <a:spLocks noGrp="1"/>
          </p:cNvSpPr>
          <p:nvPr>
            <p:ph idx="1"/>
          </p:nvPr>
        </p:nvSpPr>
        <p:spPr>
          <a:xfrm>
            <a:off x="484632" y="2184849"/>
            <a:ext cx="11000232" cy="4282512"/>
          </a:xfrm>
        </p:spPr>
        <p:txBody>
          <a:bodyPr/>
          <a:lstStyle/>
          <a:p>
            <a:pPr marL="0" indent="0">
              <a:buNone/>
            </a:pPr>
            <a:endParaRPr lang="en-IN" b="1" u="sng" dirty="0">
              <a:solidFill>
                <a:schemeClr val="accent3"/>
              </a:solidFill>
            </a:endParaRPr>
          </a:p>
          <a:p>
            <a:pPr marL="0" indent="0">
              <a:buNone/>
            </a:pPr>
            <a:endParaRPr lang="en-IN" b="1" u="sng" dirty="0">
              <a:solidFill>
                <a:schemeClr val="accent3"/>
              </a:solidFill>
            </a:endParaRPr>
          </a:p>
        </p:txBody>
      </p:sp>
      <p:sp>
        <p:nvSpPr>
          <p:cNvPr id="4" name="Slide Number Placeholder 3">
            <a:extLst>
              <a:ext uri="{FF2B5EF4-FFF2-40B4-BE49-F238E27FC236}">
                <a16:creationId xmlns:a16="http://schemas.microsoft.com/office/drawing/2014/main" id="{DE2A47C3-D764-95E0-7484-AC2F9E98CD36}"/>
              </a:ext>
            </a:extLst>
          </p:cNvPr>
          <p:cNvSpPr>
            <a:spLocks noGrp="1"/>
          </p:cNvSpPr>
          <p:nvPr>
            <p:ph type="sldNum" sz="quarter" idx="12"/>
          </p:nvPr>
        </p:nvSpPr>
        <p:spPr/>
        <p:txBody>
          <a:bodyPr/>
          <a:lstStyle/>
          <a:p>
            <a:fld id="{8D0AFDD5-844D-364D-8AEC-50CF4D36D55D}" type="slidenum">
              <a:rPr lang="en-US" noProof="0" smtClean="0"/>
              <a:t>13</a:t>
            </a:fld>
            <a:endParaRPr lang="en-US" noProof="0"/>
          </a:p>
        </p:txBody>
      </p:sp>
      <p:sp>
        <p:nvSpPr>
          <p:cNvPr id="5" name="Footer Placeholder 4">
            <a:extLst>
              <a:ext uri="{FF2B5EF4-FFF2-40B4-BE49-F238E27FC236}">
                <a16:creationId xmlns:a16="http://schemas.microsoft.com/office/drawing/2014/main" id="{D22C4B26-F029-D1CD-5665-D0FC63524C80}"/>
              </a:ext>
            </a:extLst>
          </p:cNvPr>
          <p:cNvSpPr>
            <a:spLocks noGrp="1"/>
          </p:cNvSpPr>
          <p:nvPr>
            <p:ph type="ftr" sz="quarter" idx="11"/>
          </p:nvPr>
        </p:nvSpPr>
        <p:spPr/>
        <p:txBody>
          <a:bodyPr/>
          <a:lstStyle/>
          <a:p>
            <a:r>
              <a:rPr lang="en-US" dirty="0"/>
              <a:t>CL643 Project</a:t>
            </a:r>
            <a:endParaRPr lang="en-US" noProof="0" dirty="0"/>
          </a:p>
        </p:txBody>
      </p:sp>
      <p:sp>
        <p:nvSpPr>
          <p:cNvPr id="6" name="Date Placeholder 5">
            <a:extLst>
              <a:ext uri="{FF2B5EF4-FFF2-40B4-BE49-F238E27FC236}">
                <a16:creationId xmlns:a16="http://schemas.microsoft.com/office/drawing/2014/main" id="{E0284026-DCA8-E2EF-5BC8-1E4DB8F3D479}"/>
              </a:ext>
            </a:extLst>
          </p:cNvPr>
          <p:cNvSpPr>
            <a:spLocks noGrp="1"/>
          </p:cNvSpPr>
          <p:nvPr>
            <p:ph type="dt" sz="half" idx="10"/>
          </p:nvPr>
        </p:nvSpPr>
        <p:spPr/>
        <p:txBody>
          <a:bodyPr/>
          <a:lstStyle/>
          <a:p>
            <a:r>
              <a:rPr lang="en-US" noProof="0" dirty="0"/>
              <a:t>2023</a:t>
            </a:r>
          </a:p>
        </p:txBody>
      </p:sp>
      <p:sp>
        <p:nvSpPr>
          <p:cNvPr id="7" name="Rectangle 6">
            <a:extLst>
              <a:ext uri="{FF2B5EF4-FFF2-40B4-BE49-F238E27FC236}">
                <a16:creationId xmlns:a16="http://schemas.microsoft.com/office/drawing/2014/main" id="{2431013D-5999-5399-B436-1014E2C07153}"/>
              </a:ext>
            </a:extLst>
          </p:cNvPr>
          <p:cNvSpPr/>
          <p:nvPr/>
        </p:nvSpPr>
        <p:spPr>
          <a:xfrm>
            <a:off x="1581982" y="271405"/>
            <a:ext cx="8539171" cy="94224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451D3858-7BC7-1AA9-83A9-00E2155849DE}"/>
              </a:ext>
            </a:extLst>
          </p:cNvPr>
          <p:cNvSpPr/>
          <p:nvPr/>
        </p:nvSpPr>
        <p:spPr>
          <a:xfrm>
            <a:off x="1465441" y="203697"/>
            <a:ext cx="8539171" cy="942240"/>
          </a:xfrm>
          <a:prstGeom prst="rect">
            <a:avLst/>
          </a:prstGeom>
          <a:solidFill>
            <a:schemeClr val="accent3">
              <a:lumMod val="20000"/>
              <a:lumOff val="8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5400" dirty="0">
                <a:solidFill>
                  <a:schemeClr val="tx1"/>
                </a:solidFill>
              </a:rPr>
              <a:t>Formulation</a:t>
            </a:r>
          </a:p>
        </p:txBody>
      </p:sp>
      <p:sp>
        <p:nvSpPr>
          <p:cNvPr id="9" name="TextBox 8">
            <a:extLst>
              <a:ext uri="{FF2B5EF4-FFF2-40B4-BE49-F238E27FC236}">
                <a16:creationId xmlns:a16="http://schemas.microsoft.com/office/drawing/2014/main" id="{A2612FE1-AFA1-BDD4-28D1-A1D3DE87334E}"/>
              </a:ext>
            </a:extLst>
          </p:cNvPr>
          <p:cNvSpPr txBox="1"/>
          <p:nvPr/>
        </p:nvSpPr>
        <p:spPr>
          <a:xfrm>
            <a:off x="567097" y="1623738"/>
            <a:ext cx="2007281" cy="523220"/>
          </a:xfrm>
          <a:prstGeom prst="rect">
            <a:avLst/>
          </a:prstGeom>
          <a:noFill/>
        </p:spPr>
        <p:txBody>
          <a:bodyPr wrap="none" rtlCol="0">
            <a:spAutoFit/>
          </a:bodyPr>
          <a:lstStyle/>
          <a:p>
            <a:pPr marL="457200" indent="-457200">
              <a:buFont typeface="Wingdings" panose="05000000000000000000" pitchFamily="2" charset="2"/>
              <a:buChar char="ü"/>
            </a:pPr>
            <a:r>
              <a:rPr lang="en-IN" sz="2800" b="1" i="1" u="sng" dirty="0"/>
              <a:t>Penalties :</a:t>
            </a:r>
          </a:p>
        </p:txBody>
      </p:sp>
      <p:sp>
        <p:nvSpPr>
          <p:cNvPr id="11" name="TextBox 10">
            <a:extLst>
              <a:ext uri="{FF2B5EF4-FFF2-40B4-BE49-F238E27FC236}">
                <a16:creationId xmlns:a16="http://schemas.microsoft.com/office/drawing/2014/main" id="{4DF1CA14-9266-EDB2-9DA5-93528F39FF63}"/>
              </a:ext>
            </a:extLst>
          </p:cNvPr>
          <p:cNvSpPr txBox="1"/>
          <p:nvPr/>
        </p:nvSpPr>
        <p:spPr>
          <a:xfrm>
            <a:off x="553762" y="2359736"/>
            <a:ext cx="5542238" cy="523220"/>
          </a:xfrm>
          <a:prstGeom prst="rect">
            <a:avLst/>
          </a:prstGeom>
          <a:noFill/>
        </p:spPr>
        <p:txBody>
          <a:bodyPr wrap="square" rtlCol="0">
            <a:spAutoFit/>
          </a:bodyPr>
          <a:lstStyle/>
          <a:p>
            <a:pPr marL="0" indent="0">
              <a:buNone/>
            </a:pPr>
            <a:r>
              <a:rPr lang="en-IN" sz="2800" b="1" u="sng" dirty="0">
                <a:solidFill>
                  <a:schemeClr val="accent3"/>
                </a:solidFill>
              </a:rPr>
              <a:t>Grade Penalty</a:t>
            </a:r>
            <a:r>
              <a:rPr lang="en-IN" sz="2800" b="1" i="0" u="sng" dirty="0">
                <a:solidFill>
                  <a:schemeClr val="accent3"/>
                </a:solidFill>
                <a:effectLst/>
              </a:rPr>
              <a:t>:</a:t>
            </a:r>
            <a:endParaRPr lang="en-IN" sz="2800" dirty="0">
              <a:solidFill>
                <a:schemeClr val="accent3"/>
              </a:solidFill>
              <a:effectLst/>
            </a:endParaRPr>
          </a:p>
        </p:txBody>
      </p:sp>
      <p:pic>
        <p:nvPicPr>
          <p:cNvPr id="12" name="Picture 11">
            <a:extLst>
              <a:ext uri="{FF2B5EF4-FFF2-40B4-BE49-F238E27FC236}">
                <a16:creationId xmlns:a16="http://schemas.microsoft.com/office/drawing/2014/main" id="{0024BA00-5182-8080-537F-A91E6E8AEF5C}"/>
              </a:ext>
            </a:extLst>
          </p:cNvPr>
          <p:cNvPicPr>
            <a:picLocks noChangeAspect="1"/>
          </p:cNvPicPr>
          <p:nvPr/>
        </p:nvPicPr>
        <p:blipFill>
          <a:blip r:embed="rId2"/>
          <a:stretch>
            <a:fillRect/>
          </a:stretch>
        </p:blipFill>
        <p:spPr>
          <a:xfrm>
            <a:off x="6697215" y="2364113"/>
            <a:ext cx="4019550" cy="36957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13" name="TextBox 12">
            <a:extLst>
              <a:ext uri="{FF2B5EF4-FFF2-40B4-BE49-F238E27FC236}">
                <a16:creationId xmlns:a16="http://schemas.microsoft.com/office/drawing/2014/main" id="{F22F70E2-CE2D-2FC3-2B7F-BCB69C0825B6}"/>
              </a:ext>
            </a:extLst>
          </p:cNvPr>
          <p:cNvSpPr txBox="1"/>
          <p:nvPr/>
        </p:nvSpPr>
        <p:spPr>
          <a:xfrm>
            <a:off x="553762" y="3200586"/>
            <a:ext cx="5942288" cy="2523768"/>
          </a:xfrm>
          <a:prstGeom prst="rect">
            <a:avLst/>
          </a:prstGeom>
          <a:noFill/>
        </p:spPr>
        <p:txBody>
          <a:bodyPr wrap="square" rtlCol="0">
            <a:spAutoFit/>
          </a:bodyPr>
          <a:lstStyle/>
          <a:p>
            <a:r>
              <a:rPr lang="en-US" sz="2000" dirty="0"/>
              <a:t>To ensure successful completion of each subject, students must attain a minimum grade of (4). </a:t>
            </a:r>
          </a:p>
          <a:p>
            <a:endParaRPr lang="en-US" sz="2000" dirty="0"/>
          </a:p>
          <a:p>
            <a:r>
              <a:rPr lang="en-US" sz="2000" dirty="0"/>
              <a:t>This requirement is in place to emphasize the importance of not only maximizing their Cumulative Grade Point Average (CGPA) for overall performance but also ensuring a satisfactory level of achievement in each individual subject.</a:t>
            </a:r>
          </a:p>
          <a:p>
            <a:endParaRPr lang="en-US" dirty="0"/>
          </a:p>
        </p:txBody>
      </p:sp>
    </p:spTree>
    <p:extLst>
      <p:ext uri="{BB962C8B-B14F-4D97-AF65-F5344CB8AC3E}">
        <p14:creationId xmlns:p14="http://schemas.microsoft.com/office/powerpoint/2010/main" val="2878820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A71A1F-C5E5-8E22-14C2-2B4EF8AAC5E6}"/>
              </a:ext>
            </a:extLst>
          </p:cNvPr>
          <p:cNvSpPr>
            <a:spLocks noGrp="1"/>
          </p:cNvSpPr>
          <p:nvPr>
            <p:ph idx="1"/>
          </p:nvPr>
        </p:nvSpPr>
        <p:spPr>
          <a:xfrm>
            <a:off x="484632" y="2184849"/>
            <a:ext cx="11000232" cy="4282512"/>
          </a:xfrm>
        </p:spPr>
        <p:txBody>
          <a:bodyPr/>
          <a:lstStyle/>
          <a:p>
            <a:pPr marL="0" indent="0">
              <a:buNone/>
            </a:pPr>
            <a:endParaRPr lang="en-IN" b="1" u="sng" dirty="0">
              <a:solidFill>
                <a:schemeClr val="accent3"/>
              </a:solidFill>
            </a:endParaRPr>
          </a:p>
          <a:p>
            <a:pPr marL="0" indent="0">
              <a:buNone/>
            </a:pPr>
            <a:endParaRPr lang="en-IN" b="1" u="sng" dirty="0">
              <a:solidFill>
                <a:schemeClr val="accent3"/>
              </a:solidFill>
            </a:endParaRPr>
          </a:p>
        </p:txBody>
      </p:sp>
      <p:sp>
        <p:nvSpPr>
          <p:cNvPr id="4" name="Slide Number Placeholder 3">
            <a:extLst>
              <a:ext uri="{FF2B5EF4-FFF2-40B4-BE49-F238E27FC236}">
                <a16:creationId xmlns:a16="http://schemas.microsoft.com/office/drawing/2014/main" id="{DE2A47C3-D764-95E0-7484-AC2F9E98CD36}"/>
              </a:ext>
            </a:extLst>
          </p:cNvPr>
          <p:cNvSpPr>
            <a:spLocks noGrp="1"/>
          </p:cNvSpPr>
          <p:nvPr>
            <p:ph type="sldNum" sz="quarter" idx="12"/>
          </p:nvPr>
        </p:nvSpPr>
        <p:spPr/>
        <p:txBody>
          <a:bodyPr/>
          <a:lstStyle/>
          <a:p>
            <a:fld id="{8D0AFDD5-844D-364D-8AEC-50CF4D36D55D}" type="slidenum">
              <a:rPr lang="en-US" noProof="0" smtClean="0"/>
              <a:t>14</a:t>
            </a:fld>
            <a:endParaRPr lang="en-US" noProof="0"/>
          </a:p>
        </p:txBody>
      </p:sp>
      <p:sp>
        <p:nvSpPr>
          <p:cNvPr id="5" name="Footer Placeholder 4">
            <a:extLst>
              <a:ext uri="{FF2B5EF4-FFF2-40B4-BE49-F238E27FC236}">
                <a16:creationId xmlns:a16="http://schemas.microsoft.com/office/drawing/2014/main" id="{D22C4B26-F029-D1CD-5665-D0FC63524C80}"/>
              </a:ext>
            </a:extLst>
          </p:cNvPr>
          <p:cNvSpPr>
            <a:spLocks noGrp="1"/>
          </p:cNvSpPr>
          <p:nvPr>
            <p:ph type="ftr" sz="quarter" idx="11"/>
          </p:nvPr>
        </p:nvSpPr>
        <p:spPr/>
        <p:txBody>
          <a:bodyPr/>
          <a:lstStyle/>
          <a:p>
            <a:r>
              <a:rPr lang="en-US" dirty="0"/>
              <a:t>CL643 Project</a:t>
            </a:r>
            <a:endParaRPr lang="en-US" noProof="0" dirty="0"/>
          </a:p>
        </p:txBody>
      </p:sp>
      <p:sp>
        <p:nvSpPr>
          <p:cNvPr id="6" name="Date Placeholder 5">
            <a:extLst>
              <a:ext uri="{FF2B5EF4-FFF2-40B4-BE49-F238E27FC236}">
                <a16:creationId xmlns:a16="http://schemas.microsoft.com/office/drawing/2014/main" id="{E0284026-DCA8-E2EF-5BC8-1E4DB8F3D479}"/>
              </a:ext>
            </a:extLst>
          </p:cNvPr>
          <p:cNvSpPr>
            <a:spLocks noGrp="1"/>
          </p:cNvSpPr>
          <p:nvPr>
            <p:ph type="dt" sz="half" idx="10"/>
          </p:nvPr>
        </p:nvSpPr>
        <p:spPr/>
        <p:txBody>
          <a:bodyPr/>
          <a:lstStyle/>
          <a:p>
            <a:r>
              <a:rPr lang="en-US" noProof="0" dirty="0"/>
              <a:t>2023</a:t>
            </a:r>
          </a:p>
        </p:txBody>
      </p:sp>
      <p:sp>
        <p:nvSpPr>
          <p:cNvPr id="7" name="Rectangle 6">
            <a:extLst>
              <a:ext uri="{FF2B5EF4-FFF2-40B4-BE49-F238E27FC236}">
                <a16:creationId xmlns:a16="http://schemas.microsoft.com/office/drawing/2014/main" id="{2431013D-5999-5399-B436-1014E2C07153}"/>
              </a:ext>
            </a:extLst>
          </p:cNvPr>
          <p:cNvSpPr/>
          <p:nvPr/>
        </p:nvSpPr>
        <p:spPr>
          <a:xfrm>
            <a:off x="1581982" y="271405"/>
            <a:ext cx="8539171" cy="94224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451D3858-7BC7-1AA9-83A9-00E2155849DE}"/>
              </a:ext>
            </a:extLst>
          </p:cNvPr>
          <p:cNvSpPr/>
          <p:nvPr/>
        </p:nvSpPr>
        <p:spPr>
          <a:xfrm>
            <a:off x="1465441" y="203697"/>
            <a:ext cx="8539171" cy="942240"/>
          </a:xfrm>
          <a:prstGeom prst="rect">
            <a:avLst/>
          </a:prstGeom>
          <a:solidFill>
            <a:schemeClr val="accent3">
              <a:lumMod val="20000"/>
              <a:lumOff val="8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5400" dirty="0">
                <a:solidFill>
                  <a:schemeClr val="tx1"/>
                </a:solidFill>
              </a:rPr>
              <a:t>Formulation</a:t>
            </a:r>
          </a:p>
        </p:txBody>
      </p:sp>
      <p:sp>
        <p:nvSpPr>
          <p:cNvPr id="9" name="TextBox 8">
            <a:extLst>
              <a:ext uri="{FF2B5EF4-FFF2-40B4-BE49-F238E27FC236}">
                <a16:creationId xmlns:a16="http://schemas.microsoft.com/office/drawing/2014/main" id="{A2612FE1-AFA1-BDD4-28D1-A1D3DE87334E}"/>
              </a:ext>
            </a:extLst>
          </p:cNvPr>
          <p:cNvSpPr txBox="1"/>
          <p:nvPr/>
        </p:nvSpPr>
        <p:spPr>
          <a:xfrm>
            <a:off x="567097" y="1623738"/>
            <a:ext cx="2007281" cy="523220"/>
          </a:xfrm>
          <a:prstGeom prst="rect">
            <a:avLst/>
          </a:prstGeom>
          <a:noFill/>
        </p:spPr>
        <p:txBody>
          <a:bodyPr wrap="none" rtlCol="0">
            <a:spAutoFit/>
          </a:bodyPr>
          <a:lstStyle/>
          <a:p>
            <a:pPr marL="457200" indent="-457200">
              <a:buFont typeface="Wingdings" panose="05000000000000000000" pitchFamily="2" charset="2"/>
              <a:buChar char="ü"/>
            </a:pPr>
            <a:r>
              <a:rPr lang="en-IN" sz="2800" b="1" i="1" u="sng" dirty="0"/>
              <a:t>Penalties :</a:t>
            </a:r>
          </a:p>
        </p:txBody>
      </p:sp>
      <p:sp>
        <p:nvSpPr>
          <p:cNvPr id="11" name="TextBox 10">
            <a:extLst>
              <a:ext uri="{FF2B5EF4-FFF2-40B4-BE49-F238E27FC236}">
                <a16:creationId xmlns:a16="http://schemas.microsoft.com/office/drawing/2014/main" id="{4DF1CA14-9266-EDB2-9DA5-93528F39FF63}"/>
              </a:ext>
            </a:extLst>
          </p:cNvPr>
          <p:cNvSpPr txBox="1"/>
          <p:nvPr/>
        </p:nvSpPr>
        <p:spPr>
          <a:xfrm>
            <a:off x="553762" y="2359736"/>
            <a:ext cx="5542238" cy="523220"/>
          </a:xfrm>
          <a:prstGeom prst="rect">
            <a:avLst/>
          </a:prstGeom>
          <a:noFill/>
        </p:spPr>
        <p:txBody>
          <a:bodyPr wrap="square" rtlCol="0">
            <a:spAutoFit/>
          </a:bodyPr>
          <a:lstStyle/>
          <a:p>
            <a:pPr marL="0" indent="0">
              <a:buNone/>
            </a:pPr>
            <a:r>
              <a:rPr lang="en-IN" sz="2800" b="1" u="sng" dirty="0">
                <a:solidFill>
                  <a:schemeClr val="accent3"/>
                </a:solidFill>
              </a:rPr>
              <a:t>Domain Penalty </a:t>
            </a:r>
            <a:r>
              <a:rPr lang="en-IN" sz="2800" b="1" i="0" u="sng" dirty="0">
                <a:solidFill>
                  <a:schemeClr val="accent3"/>
                </a:solidFill>
                <a:effectLst/>
              </a:rPr>
              <a:t>:</a:t>
            </a:r>
            <a:endParaRPr lang="en-IN" sz="2800" dirty="0">
              <a:solidFill>
                <a:schemeClr val="accent3"/>
              </a:solidFill>
              <a:effectLst/>
            </a:endParaRPr>
          </a:p>
        </p:txBody>
      </p:sp>
      <p:sp>
        <p:nvSpPr>
          <p:cNvPr id="13" name="TextBox 12">
            <a:extLst>
              <a:ext uri="{FF2B5EF4-FFF2-40B4-BE49-F238E27FC236}">
                <a16:creationId xmlns:a16="http://schemas.microsoft.com/office/drawing/2014/main" id="{F22F70E2-CE2D-2FC3-2B7F-BCB69C0825B6}"/>
              </a:ext>
            </a:extLst>
          </p:cNvPr>
          <p:cNvSpPr txBox="1"/>
          <p:nvPr/>
        </p:nvSpPr>
        <p:spPr>
          <a:xfrm>
            <a:off x="553762" y="4704224"/>
            <a:ext cx="11222736" cy="830997"/>
          </a:xfrm>
          <a:prstGeom prst="rect">
            <a:avLst/>
          </a:prstGeom>
          <a:noFill/>
        </p:spPr>
        <p:txBody>
          <a:bodyPr wrap="square" rtlCol="0">
            <a:spAutoFit/>
          </a:bodyPr>
          <a:lstStyle/>
          <a:p>
            <a:r>
              <a:rPr lang="en-US" sz="2400" b="0" i="0" dirty="0">
                <a:effectLst/>
              </a:rPr>
              <a:t>We add up the time allocated for all subjects, called </a:t>
            </a:r>
            <a:r>
              <a:rPr lang="en-US" sz="2400" b="1" i="0" dirty="0">
                <a:effectLst/>
              </a:rPr>
              <a:t>sum(x)</a:t>
            </a:r>
            <a:r>
              <a:rPr lang="en-US" sz="2400" b="0" i="0" dirty="0">
                <a:effectLst/>
              </a:rPr>
              <a:t>. This total time should not be more than the total available time (</a:t>
            </a:r>
            <a:r>
              <a:rPr lang="en-US" sz="2400" b="1" i="0" dirty="0" err="1">
                <a:effectLst/>
              </a:rPr>
              <a:t>total_hour</a:t>
            </a:r>
            <a:r>
              <a:rPr lang="en-US" sz="2400" b="0" i="0" dirty="0">
                <a:effectLst/>
              </a:rPr>
              <a:t>). To make sure of this, we use a penalty system.</a:t>
            </a:r>
            <a:endParaRPr lang="en-US" sz="2400" dirty="0"/>
          </a:p>
        </p:txBody>
      </p:sp>
      <p:pic>
        <p:nvPicPr>
          <p:cNvPr id="10" name="Picture 9">
            <a:extLst>
              <a:ext uri="{FF2B5EF4-FFF2-40B4-BE49-F238E27FC236}">
                <a16:creationId xmlns:a16="http://schemas.microsoft.com/office/drawing/2014/main" id="{3AB8FAD9-AD47-B197-A455-720AB4E14BE6}"/>
              </a:ext>
            </a:extLst>
          </p:cNvPr>
          <p:cNvPicPr>
            <a:picLocks noChangeAspect="1"/>
          </p:cNvPicPr>
          <p:nvPr/>
        </p:nvPicPr>
        <p:blipFill rotWithShape="1">
          <a:blip r:embed="rId2"/>
          <a:srcRect t="10732"/>
          <a:stretch/>
        </p:blipFill>
        <p:spPr>
          <a:xfrm>
            <a:off x="553762" y="3102027"/>
            <a:ext cx="7513772" cy="138312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3303535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EBE8"/>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A71A1F-C5E5-8E22-14C2-2B4EF8AAC5E6}"/>
              </a:ext>
            </a:extLst>
          </p:cNvPr>
          <p:cNvSpPr>
            <a:spLocks noGrp="1"/>
          </p:cNvSpPr>
          <p:nvPr>
            <p:ph idx="1"/>
          </p:nvPr>
        </p:nvSpPr>
        <p:spPr>
          <a:xfrm>
            <a:off x="484632" y="2184849"/>
            <a:ext cx="11000232" cy="4282512"/>
          </a:xfrm>
        </p:spPr>
        <p:txBody>
          <a:bodyPr/>
          <a:lstStyle/>
          <a:p>
            <a:pPr marL="0" indent="0">
              <a:buNone/>
            </a:pPr>
            <a:endParaRPr lang="en-IN" b="1" u="sng" dirty="0">
              <a:solidFill>
                <a:schemeClr val="accent3"/>
              </a:solidFill>
            </a:endParaRPr>
          </a:p>
          <a:p>
            <a:pPr marL="0" indent="0">
              <a:buNone/>
            </a:pPr>
            <a:endParaRPr lang="en-IN" b="1" u="sng" dirty="0">
              <a:solidFill>
                <a:schemeClr val="accent3"/>
              </a:solidFill>
            </a:endParaRPr>
          </a:p>
        </p:txBody>
      </p:sp>
      <p:sp>
        <p:nvSpPr>
          <p:cNvPr id="4" name="Slide Number Placeholder 3">
            <a:extLst>
              <a:ext uri="{FF2B5EF4-FFF2-40B4-BE49-F238E27FC236}">
                <a16:creationId xmlns:a16="http://schemas.microsoft.com/office/drawing/2014/main" id="{DE2A47C3-D764-95E0-7484-AC2F9E98CD36}"/>
              </a:ext>
            </a:extLst>
          </p:cNvPr>
          <p:cNvSpPr>
            <a:spLocks noGrp="1"/>
          </p:cNvSpPr>
          <p:nvPr>
            <p:ph type="sldNum" sz="quarter" idx="12"/>
          </p:nvPr>
        </p:nvSpPr>
        <p:spPr/>
        <p:txBody>
          <a:bodyPr/>
          <a:lstStyle/>
          <a:p>
            <a:fld id="{8D0AFDD5-844D-364D-8AEC-50CF4D36D55D}" type="slidenum">
              <a:rPr lang="en-US" noProof="0" smtClean="0"/>
              <a:t>15</a:t>
            </a:fld>
            <a:endParaRPr lang="en-US" noProof="0"/>
          </a:p>
        </p:txBody>
      </p:sp>
      <p:sp>
        <p:nvSpPr>
          <p:cNvPr id="5" name="Footer Placeholder 4">
            <a:extLst>
              <a:ext uri="{FF2B5EF4-FFF2-40B4-BE49-F238E27FC236}">
                <a16:creationId xmlns:a16="http://schemas.microsoft.com/office/drawing/2014/main" id="{D22C4B26-F029-D1CD-5665-D0FC63524C80}"/>
              </a:ext>
            </a:extLst>
          </p:cNvPr>
          <p:cNvSpPr>
            <a:spLocks noGrp="1"/>
          </p:cNvSpPr>
          <p:nvPr>
            <p:ph type="ftr" sz="quarter" idx="11"/>
          </p:nvPr>
        </p:nvSpPr>
        <p:spPr/>
        <p:txBody>
          <a:bodyPr/>
          <a:lstStyle/>
          <a:p>
            <a:r>
              <a:rPr lang="en-US" dirty="0"/>
              <a:t>CL643 Project</a:t>
            </a:r>
            <a:endParaRPr lang="en-US" noProof="0" dirty="0"/>
          </a:p>
        </p:txBody>
      </p:sp>
      <p:sp>
        <p:nvSpPr>
          <p:cNvPr id="6" name="Date Placeholder 5">
            <a:extLst>
              <a:ext uri="{FF2B5EF4-FFF2-40B4-BE49-F238E27FC236}">
                <a16:creationId xmlns:a16="http://schemas.microsoft.com/office/drawing/2014/main" id="{E0284026-DCA8-E2EF-5BC8-1E4DB8F3D479}"/>
              </a:ext>
            </a:extLst>
          </p:cNvPr>
          <p:cNvSpPr>
            <a:spLocks noGrp="1"/>
          </p:cNvSpPr>
          <p:nvPr>
            <p:ph type="dt" sz="half" idx="10"/>
          </p:nvPr>
        </p:nvSpPr>
        <p:spPr/>
        <p:txBody>
          <a:bodyPr/>
          <a:lstStyle/>
          <a:p>
            <a:r>
              <a:rPr lang="en-US" noProof="0" dirty="0"/>
              <a:t>2023</a:t>
            </a:r>
          </a:p>
        </p:txBody>
      </p:sp>
      <p:sp>
        <p:nvSpPr>
          <p:cNvPr id="7" name="Rectangle 6">
            <a:extLst>
              <a:ext uri="{FF2B5EF4-FFF2-40B4-BE49-F238E27FC236}">
                <a16:creationId xmlns:a16="http://schemas.microsoft.com/office/drawing/2014/main" id="{2431013D-5999-5399-B436-1014E2C07153}"/>
              </a:ext>
            </a:extLst>
          </p:cNvPr>
          <p:cNvSpPr/>
          <p:nvPr/>
        </p:nvSpPr>
        <p:spPr>
          <a:xfrm>
            <a:off x="1581982" y="271405"/>
            <a:ext cx="8539171" cy="94224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451D3858-7BC7-1AA9-83A9-00E2155849DE}"/>
              </a:ext>
            </a:extLst>
          </p:cNvPr>
          <p:cNvSpPr/>
          <p:nvPr/>
        </p:nvSpPr>
        <p:spPr>
          <a:xfrm>
            <a:off x="1465441" y="203697"/>
            <a:ext cx="8539171" cy="942240"/>
          </a:xfrm>
          <a:prstGeom prst="rect">
            <a:avLst/>
          </a:prstGeom>
          <a:solidFill>
            <a:schemeClr val="accent3">
              <a:lumMod val="20000"/>
              <a:lumOff val="8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5400" dirty="0">
                <a:solidFill>
                  <a:schemeClr val="tx1"/>
                </a:solidFill>
              </a:rPr>
              <a:t>Formulation</a:t>
            </a:r>
          </a:p>
        </p:txBody>
      </p:sp>
      <p:sp>
        <p:nvSpPr>
          <p:cNvPr id="9" name="TextBox 8">
            <a:extLst>
              <a:ext uri="{FF2B5EF4-FFF2-40B4-BE49-F238E27FC236}">
                <a16:creationId xmlns:a16="http://schemas.microsoft.com/office/drawing/2014/main" id="{A2612FE1-AFA1-BDD4-28D1-A1D3DE87334E}"/>
              </a:ext>
            </a:extLst>
          </p:cNvPr>
          <p:cNvSpPr txBox="1"/>
          <p:nvPr/>
        </p:nvSpPr>
        <p:spPr>
          <a:xfrm>
            <a:off x="567097" y="1623738"/>
            <a:ext cx="3206327" cy="523220"/>
          </a:xfrm>
          <a:prstGeom prst="rect">
            <a:avLst/>
          </a:prstGeom>
          <a:noFill/>
        </p:spPr>
        <p:txBody>
          <a:bodyPr wrap="none" rtlCol="0">
            <a:spAutoFit/>
          </a:bodyPr>
          <a:lstStyle/>
          <a:p>
            <a:pPr marL="457200" indent="-457200">
              <a:buFont typeface="Wingdings" panose="05000000000000000000" pitchFamily="2" charset="2"/>
              <a:buChar char="ü"/>
            </a:pPr>
            <a:r>
              <a:rPr lang="en-IN" sz="2800" b="1" i="1" u="sng" dirty="0"/>
              <a:t>Objective Function :</a:t>
            </a:r>
          </a:p>
        </p:txBody>
      </p:sp>
      <p:pic>
        <p:nvPicPr>
          <p:cNvPr id="15" name="Picture 14">
            <a:extLst>
              <a:ext uri="{FF2B5EF4-FFF2-40B4-BE49-F238E27FC236}">
                <a16:creationId xmlns:a16="http://schemas.microsoft.com/office/drawing/2014/main" id="{B99E640E-15B0-6170-33F8-2F6DDDE6C258}"/>
              </a:ext>
            </a:extLst>
          </p:cNvPr>
          <p:cNvPicPr>
            <a:picLocks noChangeAspect="1"/>
          </p:cNvPicPr>
          <p:nvPr/>
        </p:nvPicPr>
        <p:blipFill>
          <a:blip r:embed="rId2"/>
          <a:stretch>
            <a:fillRect/>
          </a:stretch>
        </p:blipFill>
        <p:spPr>
          <a:xfrm>
            <a:off x="1247999" y="2282932"/>
            <a:ext cx="8232962" cy="117285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16" name="TextBox 15">
            <a:extLst>
              <a:ext uri="{FF2B5EF4-FFF2-40B4-BE49-F238E27FC236}">
                <a16:creationId xmlns:a16="http://schemas.microsoft.com/office/drawing/2014/main" id="{C3223492-0F52-8D2A-CFC5-B42E45070619}"/>
              </a:ext>
            </a:extLst>
          </p:cNvPr>
          <p:cNvSpPr txBox="1"/>
          <p:nvPr/>
        </p:nvSpPr>
        <p:spPr>
          <a:xfrm>
            <a:off x="1079206" y="3665101"/>
            <a:ext cx="9311640" cy="2677656"/>
          </a:xfrm>
          <a:prstGeom prst="rect">
            <a:avLst/>
          </a:prstGeom>
          <a:noFill/>
        </p:spPr>
        <p:txBody>
          <a:bodyPr wrap="square" rtlCol="0">
            <a:spAutoFit/>
          </a:bodyPr>
          <a:lstStyle/>
          <a:p>
            <a:r>
              <a:rPr lang="en-US" sz="2400" b="0" i="0" dirty="0">
                <a:effectLst/>
              </a:rPr>
              <a:t>The objective function is currently defined as -CGPA (-Performance), and the negative sign is utilized because the </a:t>
            </a:r>
            <a:r>
              <a:rPr lang="en-US" sz="2400" b="1" i="0" dirty="0">
                <a:effectLst/>
              </a:rPr>
              <a:t>Real Coded Genetic Algorithm </a:t>
            </a:r>
            <a:r>
              <a:rPr lang="en-US" sz="2400" b="0" i="0" dirty="0">
                <a:effectLst/>
              </a:rPr>
              <a:t>aims to minimize the fitness function. However, our objective is to maximize the overall CGPA or performance.</a:t>
            </a:r>
          </a:p>
          <a:p>
            <a:endParaRPr lang="en-US" sz="2400" b="0" i="0" dirty="0">
              <a:effectLst/>
            </a:endParaRPr>
          </a:p>
          <a:p>
            <a:r>
              <a:rPr lang="en-US" sz="2400" b="0" i="0" dirty="0">
                <a:effectLst/>
              </a:rPr>
              <a:t>Additionally, there are penalties applied, namely the </a:t>
            </a:r>
            <a:r>
              <a:rPr lang="en-US" sz="2400" b="1" i="0" dirty="0">
                <a:effectLst/>
              </a:rPr>
              <a:t>Grade Penalty </a:t>
            </a:r>
            <a:r>
              <a:rPr lang="en-US" sz="2400" b="0" i="0" dirty="0">
                <a:effectLst/>
              </a:rPr>
              <a:t>(Sum of Penalties) and </a:t>
            </a:r>
            <a:r>
              <a:rPr lang="en-US" sz="2400" b="1" i="0" dirty="0">
                <a:effectLst/>
              </a:rPr>
              <a:t>Domain Penalty</a:t>
            </a:r>
            <a:r>
              <a:rPr lang="en-US" b="0" i="0" dirty="0">
                <a:effectLst/>
              </a:rPr>
              <a:t>.</a:t>
            </a:r>
            <a:endParaRPr lang="en-IN" dirty="0"/>
          </a:p>
        </p:txBody>
      </p:sp>
    </p:spTree>
    <p:extLst>
      <p:ext uri="{BB962C8B-B14F-4D97-AF65-F5344CB8AC3E}">
        <p14:creationId xmlns:p14="http://schemas.microsoft.com/office/powerpoint/2010/main" val="2291765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A71A1F-C5E5-8E22-14C2-2B4EF8AAC5E6}"/>
              </a:ext>
            </a:extLst>
          </p:cNvPr>
          <p:cNvSpPr>
            <a:spLocks noGrp="1"/>
          </p:cNvSpPr>
          <p:nvPr>
            <p:ph idx="1"/>
          </p:nvPr>
        </p:nvSpPr>
        <p:spPr>
          <a:xfrm>
            <a:off x="484632" y="2184849"/>
            <a:ext cx="11000232" cy="4282512"/>
          </a:xfrm>
        </p:spPr>
        <p:txBody>
          <a:bodyPr/>
          <a:lstStyle/>
          <a:p>
            <a:pPr marL="0" indent="0">
              <a:buNone/>
            </a:pPr>
            <a:endParaRPr lang="en-IN" b="1" u="sng" dirty="0">
              <a:solidFill>
                <a:schemeClr val="accent3"/>
              </a:solidFill>
            </a:endParaRPr>
          </a:p>
          <a:p>
            <a:pPr marL="0" indent="0">
              <a:buNone/>
            </a:pPr>
            <a:endParaRPr lang="en-IN" b="1" u="sng" dirty="0">
              <a:solidFill>
                <a:schemeClr val="accent3"/>
              </a:solidFill>
            </a:endParaRPr>
          </a:p>
        </p:txBody>
      </p:sp>
      <p:sp>
        <p:nvSpPr>
          <p:cNvPr id="4" name="Slide Number Placeholder 3">
            <a:extLst>
              <a:ext uri="{FF2B5EF4-FFF2-40B4-BE49-F238E27FC236}">
                <a16:creationId xmlns:a16="http://schemas.microsoft.com/office/drawing/2014/main" id="{DE2A47C3-D764-95E0-7484-AC2F9E98CD36}"/>
              </a:ext>
            </a:extLst>
          </p:cNvPr>
          <p:cNvSpPr>
            <a:spLocks noGrp="1"/>
          </p:cNvSpPr>
          <p:nvPr>
            <p:ph type="sldNum" sz="quarter" idx="12"/>
          </p:nvPr>
        </p:nvSpPr>
        <p:spPr/>
        <p:txBody>
          <a:bodyPr/>
          <a:lstStyle/>
          <a:p>
            <a:fld id="{8D0AFDD5-844D-364D-8AEC-50CF4D36D55D}" type="slidenum">
              <a:rPr lang="en-US" noProof="0" smtClean="0"/>
              <a:t>16</a:t>
            </a:fld>
            <a:endParaRPr lang="en-US" noProof="0"/>
          </a:p>
        </p:txBody>
      </p:sp>
      <p:sp>
        <p:nvSpPr>
          <p:cNvPr id="5" name="Footer Placeholder 4">
            <a:extLst>
              <a:ext uri="{FF2B5EF4-FFF2-40B4-BE49-F238E27FC236}">
                <a16:creationId xmlns:a16="http://schemas.microsoft.com/office/drawing/2014/main" id="{D22C4B26-F029-D1CD-5665-D0FC63524C80}"/>
              </a:ext>
            </a:extLst>
          </p:cNvPr>
          <p:cNvSpPr>
            <a:spLocks noGrp="1"/>
          </p:cNvSpPr>
          <p:nvPr>
            <p:ph type="ftr" sz="quarter" idx="11"/>
          </p:nvPr>
        </p:nvSpPr>
        <p:spPr/>
        <p:txBody>
          <a:bodyPr/>
          <a:lstStyle/>
          <a:p>
            <a:r>
              <a:rPr lang="en-US" dirty="0"/>
              <a:t>CL643 Project</a:t>
            </a:r>
            <a:endParaRPr lang="en-US" noProof="0" dirty="0"/>
          </a:p>
        </p:txBody>
      </p:sp>
      <p:sp>
        <p:nvSpPr>
          <p:cNvPr id="6" name="Date Placeholder 5">
            <a:extLst>
              <a:ext uri="{FF2B5EF4-FFF2-40B4-BE49-F238E27FC236}">
                <a16:creationId xmlns:a16="http://schemas.microsoft.com/office/drawing/2014/main" id="{E0284026-DCA8-E2EF-5BC8-1E4DB8F3D479}"/>
              </a:ext>
            </a:extLst>
          </p:cNvPr>
          <p:cNvSpPr>
            <a:spLocks noGrp="1"/>
          </p:cNvSpPr>
          <p:nvPr>
            <p:ph type="dt" sz="half" idx="10"/>
          </p:nvPr>
        </p:nvSpPr>
        <p:spPr/>
        <p:txBody>
          <a:bodyPr/>
          <a:lstStyle/>
          <a:p>
            <a:r>
              <a:rPr lang="en-US" noProof="0" dirty="0"/>
              <a:t>2023</a:t>
            </a:r>
          </a:p>
        </p:txBody>
      </p:sp>
      <p:sp>
        <p:nvSpPr>
          <p:cNvPr id="7" name="Rectangle 6">
            <a:extLst>
              <a:ext uri="{FF2B5EF4-FFF2-40B4-BE49-F238E27FC236}">
                <a16:creationId xmlns:a16="http://schemas.microsoft.com/office/drawing/2014/main" id="{2431013D-5999-5399-B436-1014E2C07153}"/>
              </a:ext>
            </a:extLst>
          </p:cNvPr>
          <p:cNvSpPr/>
          <p:nvPr/>
        </p:nvSpPr>
        <p:spPr>
          <a:xfrm>
            <a:off x="1581982" y="271405"/>
            <a:ext cx="8539171" cy="94224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451D3858-7BC7-1AA9-83A9-00E2155849DE}"/>
              </a:ext>
            </a:extLst>
          </p:cNvPr>
          <p:cNvSpPr/>
          <p:nvPr/>
        </p:nvSpPr>
        <p:spPr>
          <a:xfrm>
            <a:off x="1465441" y="203697"/>
            <a:ext cx="8539171" cy="942240"/>
          </a:xfrm>
          <a:prstGeom prst="rect">
            <a:avLst/>
          </a:prstGeom>
          <a:solidFill>
            <a:schemeClr val="accent3">
              <a:lumMod val="20000"/>
              <a:lumOff val="8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5400" dirty="0">
                <a:solidFill>
                  <a:schemeClr val="tx1"/>
                </a:solidFill>
              </a:rPr>
              <a:t>Result</a:t>
            </a:r>
          </a:p>
        </p:txBody>
      </p:sp>
      <p:sp>
        <p:nvSpPr>
          <p:cNvPr id="9" name="TextBox 8">
            <a:extLst>
              <a:ext uri="{FF2B5EF4-FFF2-40B4-BE49-F238E27FC236}">
                <a16:creationId xmlns:a16="http://schemas.microsoft.com/office/drawing/2014/main" id="{A2612FE1-AFA1-BDD4-28D1-A1D3DE87334E}"/>
              </a:ext>
            </a:extLst>
          </p:cNvPr>
          <p:cNvSpPr txBox="1"/>
          <p:nvPr/>
        </p:nvSpPr>
        <p:spPr>
          <a:xfrm>
            <a:off x="631096" y="2174534"/>
            <a:ext cx="6529911" cy="461665"/>
          </a:xfrm>
          <a:prstGeom prst="rect">
            <a:avLst/>
          </a:prstGeom>
          <a:noFill/>
        </p:spPr>
        <p:txBody>
          <a:bodyPr wrap="square" rtlCol="0">
            <a:spAutoFit/>
          </a:bodyPr>
          <a:lstStyle/>
          <a:p>
            <a:r>
              <a:rPr lang="en-US" sz="2400" b="0" i="0" dirty="0">
                <a:solidFill>
                  <a:srgbClr val="000000"/>
                </a:solidFill>
                <a:effectLst/>
              </a:rPr>
              <a:t>We have used the following as data for our algorithm. </a:t>
            </a:r>
            <a:endParaRPr lang="en-US" sz="2400" dirty="0">
              <a:effectLst/>
            </a:endParaRPr>
          </a:p>
        </p:txBody>
      </p:sp>
      <p:pic>
        <p:nvPicPr>
          <p:cNvPr id="10" name="Picture 9">
            <a:extLst>
              <a:ext uri="{FF2B5EF4-FFF2-40B4-BE49-F238E27FC236}">
                <a16:creationId xmlns:a16="http://schemas.microsoft.com/office/drawing/2014/main" id="{9612B3D9-7696-6D0B-A4F8-7FDFF83BB2A6}"/>
              </a:ext>
            </a:extLst>
          </p:cNvPr>
          <p:cNvPicPr>
            <a:picLocks noChangeAspect="1"/>
          </p:cNvPicPr>
          <p:nvPr/>
        </p:nvPicPr>
        <p:blipFill rotWithShape="1">
          <a:blip r:embed="rId2"/>
          <a:srcRect l="2920" t="1020"/>
          <a:stretch/>
        </p:blipFill>
        <p:spPr>
          <a:xfrm>
            <a:off x="7494494" y="1281353"/>
            <a:ext cx="2752166" cy="5186008"/>
          </a:xfrm>
          <a:prstGeom prst="rect">
            <a:avLst/>
          </a:prstGeom>
        </p:spPr>
      </p:pic>
      <p:sp>
        <p:nvSpPr>
          <p:cNvPr id="11" name="TextBox 10">
            <a:extLst>
              <a:ext uri="{FF2B5EF4-FFF2-40B4-BE49-F238E27FC236}">
                <a16:creationId xmlns:a16="http://schemas.microsoft.com/office/drawing/2014/main" id="{323535F4-94B9-EB02-365F-D773E81497F1}"/>
              </a:ext>
            </a:extLst>
          </p:cNvPr>
          <p:cNvSpPr txBox="1"/>
          <p:nvPr/>
        </p:nvSpPr>
        <p:spPr>
          <a:xfrm>
            <a:off x="582098" y="2928028"/>
            <a:ext cx="6529911" cy="1569660"/>
          </a:xfrm>
          <a:prstGeom prst="rect">
            <a:avLst/>
          </a:prstGeom>
          <a:noFill/>
        </p:spPr>
        <p:txBody>
          <a:bodyPr wrap="square" rtlCol="0">
            <a:spAutoFit/>
          </a:bodyPr>
          <a:lstStyle/>
          <a:p>
            <a:r>
              <a:rPr lang="en-US" sz="2400" b="0" i="0" dirty="0">
                <a:solidFill>
                  <a:srgbClr val="000000"/>
                </a:solidFill>
                <a:effectLst/>
              </a:rPr>
              <a:t>Here Credit column signifies the credits for each subject, efficiency signifies the efficiencies for subjects and time signifies the total time to complete the syllabus for a particular subject.</a:t>
            </a:r>
            <a:endParaRPr lang="en-US" sz="2400" dirty="0">
              <a:effectLst/>
            </a:endParaRPr>
          </a:p>
        </p:txBody>
      </p:sp>
    </p:spTree>
    <p:extLst>
      <p:ext uri="{BB962C8B-B14F-4D97-AF65-F5344CB8AC3E}">
        <p14:creationId xmlns:p14="http://schemas.microsoft.com/office/powerpoint/2010/main" val="3890478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A71A1F-C5E5-8E22-14C2-2B4EF8AAC5E6}"/>
              </a:ext>
            </a:extLst>
          </p:cNvPr>
          <p:cNvSpPr>
            <a:spLocks noGrp="1"/>
          </p:cNvSpPr>
          <p:nvPr>
            <p:ph idx="1"/>
          </p:nvPr>
        </p:nvSpPr>
        <p:spPr>
          <a:xfrm>
            <a:off x="484632" y="2184849"/>
            <a:ext cx="11000232" cy="4282512"/>
          </a:xfrm>
        </p:spPr>
        <p:txBody>
          <a:bodyPr/>
          <a:lstStyle/>
          <a:p>
            <a:pPr marL="0" indent="0">
              <a:buNone/>
            </a:pPr>
            <a:endParaRPr lang="en-IN" b="1" u="sng" dirty="0">
              <a:solidFill>
                <a:schemeClr val="accent3"/>
              </a:solidFill>
            </a:endParaRPr>
          </a:p>
          <a:p>
            <a:pPr marL="0" indent="0">
              <a:buNone/>
            </a:pPr>
            <a:endParaRPr lang="en-IN" b="1" u="sng" dirty="0">
              <a:solidFill>
                <a:schemeClr val="accent3"/>
              </a:solidFill>
            </a:endParaRPr>
          </a:p>
        </p:txBody>
      </p:sp>
      <p:sp>
        <p:nvSpPr>
          <p:cNvPr id="4" name="Slide Number Placeholder 3">
            <a:extLst>
              <a:ext uri="{FF2B5EF4-FFF2-40B4-BE49-F238E27FC236}">
                <a16:creationId xmlns:a16="http://schemas.microsoft.com/office/drawing/2014/main" id="{DE2A47C3-D764-95E0-7484-AC2F9E98CD36}"/>
              </a:ext>
            </a:extLst>
          </p:cNvPr>
          <p:cNvSpPr>
            <a:spLocks noGrp="1"/>
          </p:cNvSpPr>
          <p:nvPr>
            <p:ph type="sldNum" sz="quarter" idx="12"/>
          </p:nvPr>
        </p:nvSpPr>
        <p:spPr/>
        <p:txBody>
          <a:bodyPr/>
          <a:lstStyle/>
          <a:p>
            <a:fld id="{8D0AFDD5-844D-364D-8AEC-50CF4D36D55D}" type="slidenum">
              <a:rPr lang="en-US" noProof="0" smtClean="0"/>
              <a:t>17</a:t>
            </a:fld>
            <a:endParaRPr lang="en-US" noProof="0"/>
          </a:p>
        </p:txBody>
      </p:sp>
      <p:sp>
        <p:nvSpPr>
          <p:cNvPr id="5" name="Footer Placeholder 4">
            <a:extLst>
              <a:ext uri="{FF2B5EF4-FFF2-40B4-BE49-F238E27FC236}">
                <a16:creationId xmlns:a16="http://schemas.microsoft.com/office/drawing/2014/main" id="{D22C4B26-F029-D1CD-5665-D0FC63524C80}"/>
              </a:ext>
            </a:extLst>
          </p:cNvPr>
          <p:cNvSpPr>
            <a:spLocks noGrp="1"/>
          </p:cNvSpPr>
          <p:nvPr>
            <p:ph type="ftr" sz="quarter" idx="11"/>
          </p:nvPr>
        </p:nvSpPr>
        <p:spPr/>
        <p:txBody>
          <a:bodyPr/>
          <a:lstStyle/>
          <a:p>
            <a:r>
              <a:rPr lang="en-US" dirty="0"/>
              <a:t>CL643 Project</a:t>
            </a:r>
            <a:endParaRPr lang="en-US" noProof="0" dirty="0"/>
          </a:p>
        </p:txBody>
      </p:sp>
      <p:sp>
        <p:nvSpPr>
          <p:cNvPr id="6" name="Date Placeholder 5">
            <a:extLst>
              <a:ext uri="{FF2B5EF4-FFF2-40B4-BE49-F238E27FC236}">
                <a16:creationId xmlns:a16="http://schemas.microsoft.com/office/drawing/2014/main" id="{E0284026-DCA8-E2EF-5BC8-1E4DB8F3D479}"/>
              </a:ext>
            </a:extLst>
          </p:cNvPr>
          <p:cNvSpPr>
            <a:spLocks noGrp="1"/>
          </p:cNvSpPr>
          <p:nvPr>
            <p:ph type="dt" sz="half" idx="10"/>
          </p:nvPr>
        </p:nvSpPr>
        <p:spPr/>
        <p:txBody>
          <a:bodyPr/>
          <a:lstStyle/>
          <a:p>
            <a:r>
              <a:rPr lang="en-US" noProof="0" dirty="0"/>
              <a:t>2023</a:t>
            </a:r>
          </a:p>
        </p:txBody>
      </p:sp>
      <p:sp>
        <p:nvSpPr>
          <p:cNvPr id="7" name="Rectangle 6">
            <a:extLst>
              <a:ext uri="{FF2B5EF4-FFF2-40B4-BE49-F238E27FC236}">
                <a16:creationId xmlns:a16="http://schemas.microsoft.com/office/drawing/2014/main" id="{2431013D-5999-5399-B436-1014E2C07153}"/>
              </a:ext>
            </a:extLst>
          </p:cNvPr>
          <p:cNvSpPr/>
          <p:nvPr/>
        </p:nvSpPr>
        <p:spPr>
          <a:xfrm>
            <a:off x="1581982" y="271405"/>
            <a:ext cx="8539171" cy="94224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451D3858-7BC7-1AA9-83A9-00E2155849DE}"/>
              </a:ext>
            </a:extLst>
          </p:cNvPr>
          <p:cNvSpPr/>
          <p:nvPr/>
        </p:nvSpPr>
        <p:spPr>
          <a:xfrm>
            <a:off x="1465441" y="203697"/>
            <a:ext cx="8539171" cy="942240"/>
          </a:xfrm>
          <a:prstGeom prst="rect">
            <a:avLst/>
          </a:prstGeom>
          <a:solidFill>
            <a:schemeClr val="accent3">
              <a:lumMod val="20000"/>
              <a:lumOff val="8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5400" dirty="0">
                <a:solidFill>
                  <a:schemeClr val="tx1"/>
                </a:solidFill>
              </a:rPr>
              <a:t>Result</a:t>
            </a:r>
          </a:p>
        </p:txBody>
      </p:sp>
      <p:sp>
        <p:nvSpPr>
          <p:cNvPr id="9" name="TextBox 8">
            <a:extLst>
              <a:ext uri="{FF2B5EF4-FFF2-40B4-BE49-F238E27FC236}">
                <a16:creationId xmlns:a16="http://schemas.microsoft.com/office/drawing/2014/main" id="{A2612FE1-AFA1-BDD4-28D1-A1D3DE87334E}"/>
              </a:ext>
            </a:extLst>
          </p:cNvPr>
          <p:cNvSpPr txBox="1"/>
          <p:nvPr/>
        </p:nvSpPr>
        <p:spPr>
          <a:xfrm>
            <a:off x="595884" y="1512775"/>
            <a:ext cx="11000232" cy="523220"/>
          </a:xfrm>
          <a:prstGeom prst="rect">
            <a:avLst/>
          </a:prstGeom>
          <a:noFill/>
        </p:spPr>
        <p:txBody>
          <a:bodyPr wrap="square" rtlCol="0">
            <a:spAutoFit/>
          </a:bodyPr>
          <a:lstStyle/>
          <a:p>
            <a:pPr algn="ctr"/>
            <a:r>
              <a:rPr lang="en-US" sz="2800" b="1" dirty="0">
                <a:effectLst/>
              </a:rPr>
              <a:t>Solution Vector (x) for the best solution out of </a:t>
            </a:r>
            <a:r>
              <a:rPr lang="en-US" sz="2800" b="1" dirty="0" err="1">
                <a:effectLst/>
              </a:rPr>
              <a:t>NRuns</a:t>
            </a:r>
            <a:endParaRPr lang="en-US" sz="2800" b="1" dirty="0">
              <a:effectLst/>
            </a:endParaRPr>
          </a:p>
        </p:txBody>
      </p:sp>
      <p:pic>
        <p:nvPicPr>
          <p:cNvPr id="10" name="Picture 9">
            <a:extLst>
              <a:ext uri="{FF2B5EF4-FFF2-40B4-BE49-F238E27FC236}">
                <a16:creationId xmlns:a16="http://schemas.microsoft.com/office/drawing/2014/main" id="{D87B580D-B759-279A-58F2-D7E1D5D3875B}"/>
              </a:ext>
            </a:extLst>
          </p:cNvPr>
          <p:cNvPicPr>
            <a:picLocks noChangeAspect="1"/>
          </p:cNvPicPr>
          <p:nvPr/>
        </p:nvPicPr>
        <p:blipFill>
          <a:blip r:embed="rId2"/>
          <a:stretch>
            <a:fillRect/>
          </a:stretch>
        </p:blipFill>
        <p:spPr>
          <a:xfrm>
            <a:off x="2053859" y="2085613"/>
            <a:ext cx="8084281" cy="4155826"/>
          </a:xfrm>
          <a:prstGeom prst="rect">
            <a:avLst/>
          </a:prstGeom>
        </p:spPr>
      </p:pic>
    </p:spTree>
    <p:extLst>
      <p:ext uri="{BB962C8B-B14F-4D97-AF65-F5344CB8AC3E}">
        <p14:creationId xmlns:p14="http://schemas.microsoft.com/office/powerpoint/2010/main" val="473851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A71A1F-C5E5-8E22-14C2-2B4EF8AAC5E6}"/>
              </a:ext>
            </a:extLst>
          </p:cNvPr>
          <p:cNvSpPr>
            <a:spLocks noGrp="1"/>
          </p:cNvSpPr>
          <p:nvPr>
            <p:ph idx="1"/>
          </p:nvPr>
        </p:nvSpPr>
        <p:spPr>
          <a:xfrm>
            <a:off x="484632" y="2184849"/>
            <a:ext cx="11000232" cy="4282512"/>
          </a:xfrm>
        </p:spPr>
        <p:txBody>
          <a:bodyPr/>
          <a:lstStyle/>
          <a:p>
            <a:pPr marL="0" indent="0">
              <a:buNone/>
            </a:pPr>
            <a:endParaRPr lang="en-IN" b="1" u="sng" dirty="0">
              <a:solidFill>
                <a:schemeClr val="accent3"/>
              </a:solidFill>
            </a:endParaRPr>
          </a:p>
          <a:p>
            <a:pPr marL="0" indent="0">
              <a:buNone/>
            </a:pPr>
            <a:endParaRPr lang="en-IN" b="1" u="sng" dirty="0">
              <a:solidFill>
                <a:schemeClr val="accent3"/>
              </a:solidFill>
            </a:endParaRPr>
          </a:p>
        </p:txBody>
      </p:sp>
      <p:sp>
        <p:nvSpPr>
          <p:cNvPr id="4" name="Slide Number Placeholder 3">
            <a:extLst>
              <a:ext uri="{FF2B5EF4-FFF2-40B4-BE49-F238E27FC236}">
                <a16:creationId xmlns:a16="http://schemas.microsoft.com/office/drawing/2014/main" id="{DE2A47C3-D764-95E0-7484-AC2F9E98CD36}"/>
              </a:ext>
            </a:extLst>
          </p:cNvPr>
          <p:cNvSpPr>
            <a:spLocks noGrp="1"/>
          </p:cNvSpPr>
          <p:nvPr>
            <p:ph type="sldNum" sz="quarter" idx="12"/>
          </p:nvPr>
        </p:nvSpPr>
        <p:spPr/>
        <p:txBody>
          <a:bodyPr/>
          <a:lstStyle/>
          <a:p>
            <a:fld id="{8D0AFDD5-844D-364D-8AEC-50CF4D36D55D}" type="slidenum">
              <a:rPr lang="en-US" noProof="0" smtClean="0"/>
              <a:t>18</a:t>
            </a:fld>
            <a:endParaRPr lang="en-US" noProof="0"/>
          </a:p>
        </p:txBody>
      </p:sp>
      <p:sp>
        <p:nvSpPr>
          <p:cNvPr id="5" name="Footer Placeholder 4">
            <a:extLst>
              <a:ext uri="{FF2B5EF4-FFF2-40B4-BE49-F238E27FC236}">
                <a16:creationId xmlns:a16="http://schemas.microsoft.com/office/drawing/2014/main" id="{D22C4B26-F029-D1CD-5665-D0FC63524C80}"/>
              </a:ext>
            </a:extLst>
          </p:cNvPr>
          <p:cNvSpPr>
            <a:spLocks noGrp="1"/>
          </p:cNvSpPr>
          <p:nvPr>
            <p:ph type="ftr" sz="quarter" idx="11"/>
          </p:nvPr>
        </p:nvSpPr>
        <p:spPr/>
        <p:txBody>
          <a:bodyPr/>
          <a:lstStyle/>
          <a:p>
            <a:r>
              <a:rPr lang="en-US" dirty="0"/>
              <a:t>CL643 Project</a:t>
            </a:r>
            <a:endParaRPr lang="en-US" noProof="0" dirty="0"/>
          </a:p>
        </p:txBody>
      </p:sp>
      <p:sp>
        <p:nvSpPr>
          <p:cNvPr id="6" name="Date Placeholder 5">
            <a:extLst>
              <a:ext uri="{FF2B5EF4-FFF2-40B4-BE49-F238E27FC236}">
                <a16:creationId xmlns:a16="http://schemas.microsoft.com/office/drawing/2014/main" id="{E0284026-DCA8-E2EF-5BC8-1E4DB8F3D479}"/>
              </a:ext>
            </a:extLst>
          </p:cNvPr>
          <p:cNvSpPr>
            <a:spLocks noGrp="1"/>
          </p:cNvSpPr>
          <p:nvPr>
            <p:ph type="dt" sz="half" idx="10"/>
          </p:nvPr>
        </p:nvSpPr>
        <p:spPr/>
        <p:txBody>
          <a:bodyPr/>
          <a:lstStyle/>
          <a:p>
            <a:r>
              <a:rPr lang="en-US" noProof="0" dirty="0"/>
              <a:t>2023</a:t>
            </a:r>
          </a:p>
        </p:txBody>
      </p:sp>
      <p:sp>
        <p:nvSpPr>
          <p:cNvPr id="7" name="Rectangle 6">
            <a:extLst>
              <a:ext uri="{FF2B5EF4-FFF2-40B4-BE49-F238E27FC236}">
                <a16:creationId xmlns:a16="http://schemas.microsoft.com/office/drawing/2014/main" id="{2431013D-5999-5399-B436-1014E2C07153}"/>
              </a:ext>
            </a:extLst>
          </p:cNvPr>
          <p:cNvSpPr/>
          <p:nvPr/>
        </p:nvSpPr>
        <p:spPr>
          <a:xfrm>
            <a:off x="1581982" y="271405"/>
            <a:ext cx="8539171" cy="94224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451D3858-7BC7-1AA9-83A9-00E2155849DE}"/>
              </a:ext>
            </a:extLst>
          </p:cNvPr>
          <p:cNvSpPr/>
          <p:nvPr/>
        </p:nvSpPr>
        <p:spPr>
          <a:xfrm>
            <a:off x="1465441" y="203697"/>
            <a:ext cx="8539171" cy="942240"/>
          </a:xfrm>
          <a:prstGeom prst="rect">
            <a:avLst/>
          </a:prstGeom>
          <a:solidFill>
            <a:schemeClr val="accent3">
              <a:lumMod val="20000"/>
              <a:lumOff val="8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5400" dirty="0">
                <a:solidFill>
                  <a:schemeClr val="tx1"/>
                </a:solidFill>
              </a:rPr>
              <a:t>Result</a:t>
            </a:r>
          </a:p>
        </p:txBody>
      </p:sp>
      <p:sp>
        <p:nvSpPr>
          <p:cNvPr id="9" name="TextBox 8">
            <a:extLst>
              <a:ext uri="{FF2B5EF4-FFF2-40B4-BE49-F238E27FC236}">
                <a16:creationId xmlns:a16="http://schemas.microsoft.com/office/drawing/2014/main" id="{A2612FE1-AFA1-BDD4-28D1-A1D3DE87334E}"/>
              </a:ext>
            </a:extLst>
          </p:cNvPr>
          <p:cNvSpPr txBox="1"/>
          <p:nvPr/>
        </p:nvSpPr>
        <p:spPr>
          <a:xfrm>
            <a:off x="595884" y="1512775"/>
            <a:ext cx="11000232" cy="523220"/>
          </a:xfrm>
          <a:prstGeom prst="rect">
            <a:avLst/>
          </a:prstGeom>
          <a:noFill/>
        </p:spPr>
        <p:txBody>
          <a:bodyPr wrap="square" rtlCol="0">
            <a:spAutoFit/>
          </a:bodyPr>
          <a:lstStyle/>
          <a:p>
            <a:pPr algn="ctr"/>
            <a:r>
              <a:rPr lang="en-US" sz="2800" b="1" dirty="0">
                <a:effectLst/>
              </a:rPr>
              <a:t>Best Fitness Function Value for Each Run</a:t>
            </a:r>
          </a:p>
        </p:txBody>
      </p:sp>
      <p:pic>
        <p:nvPicPr>
          <p:cNvPr id="11" name="Picture 10">
            <a:extLst>
              <a:ext uri="{FF2B5EF4-FFF2-40B4-BE49-F238E27FC236}">
                <a16:creationId xmlns:a16="http://schemas.microsoft.com/office/drawing/2014/main" id="{2C875F00-A7B7-41B9-C7FC-4CF8FD4E99B8}"/>
              </a:ext>
            </a:extLst>
          </p:cNvPr>
          <p:cNvPicPr>
            <a:picLocks noChangeAspect="1"/>
          </p:cNvPicPr>
          <p:nvPr/>
        </p:nvPicPr>
        <p:blipFill>
          <a:blip r:embed="rId2"/>
          <a:stretch>
            <a:fillRect/>
          </a:stretch>
        </p:blipFill>
        <p:spPr>
          <a:xfrm>
            <a:off x="1982369" y="2101114"/>
            <a:ext cx="8227262" cy="4242181"/>
          </a:xfrm>
          <a:prstGeom prst="rect">
            <a:avLst/>
          </a:prstGeom>
        </p:spPr>
      </p:pic>
    </p:spTree>
    <p:extLst>
      <p:ext uri="{BB962C8B-B14F-4D97-AF65-F5344CB8AC3E}">
        <p14:creationId xmlns:p14="http://schemas.microsoft.com/office/powerpoint/2010/main" val="1612880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A71A1F-C5E5-8E22-14C2-2B4EF8AAC5E6}"/>
              </a:ext>
            </a:extLst>
          </p:cNvPr>
          <p:cNvSpPr>
            <a:spLocks noGrp="1"/>
          </p:cNvSpPr>
          <p:nvPr>
            <p:ph idx="1"/>
          </p:nvPr>
        </p:nvSpPr>
        <p:spPr>
          <a:xfrm>
            <a:off x="484632" y="2184849"/>
            <a:ext cx="11000232" cy="4282512"/>
          </a:xfrm>
        </p:spPr>
        <p:txBody>
          <a:bodyPr/>
          <a:lstStyle/>
          <a:p>
            <a:pPr marL="0" indent="0">
              <a:buNone/>
            </a:pPr>
            <a:endParaRPr lang="en-IN" b="1" u="sng" dirty="0">
              <a:solidFill>
                <a:schemeClr val="accent3"/>
              </a:solidFill>
            </a:endParaRPr>
          </a:p>
          <a:p>
            <a:pPr marL="0" indent="0">
              <a:buNone/>
            </a:pPr>
            <a:endParaRPr lang="en-IN" b="1" u="sng" dirty="0">
              <a:solidFill>
                <a:schemeClr val="accent3"/>
              </a:solidFill>
            </a:endParaRPr>
          </a:p>
        </p:txBody>
      </p:sp>
      <p:sp>
        <p:nvSpPr>
          <p:cNvPr id="4" name="Slide Number Placeholder 3">
            <a:extLst>
              <a:ext uri="{FF2B5EF4-FFF2-40B4-BE49-F238E27FC236}">
                <a16:creationId xmlns:a16="http://schemas.microsoft.com/office/drawing/2014/main" id="{DE2A47C3-D764-95E0-7484-AC2F9E98CD36}"/>
              </a:ext>
            </a:extLst>
          </p:cNvPr>
          <p:cNvSpPr>
            <a:spLocks noGrp="1"/>
          </p:cNvSpPr>
          <p:nvPr>
            <p:ph type="sldNum" sz="quarter" idx="12"/>
          </p:nvPr>
        </p:nvSpPr>
        <p:spPr/>
        <p:txBody>
          <a:bodyPr/>
          <a:lstStyle/>
          <a:p>
            <a:fld id="{8D0AFDD5-844D-364D-8AEC-50CF4D36D55D}" type="slidenum">
              <a:rPr lang="en-US" noProof="0" smtClean="0"/>
              <a:t>19</a:t>
            </a:fld>
            <a:endParaRPr lang="en-US" noProof="0"/>
          </a:p>
        </p:txBody>
      </p:sp>
      <p:sp>
        <p:nvSpPr>
          <p:cNvPr id="5" name="Footer Placeholder 4">
            <a:extLst>
              <a:ext uri="{FF2B5EF4-FFF2-40B4-BE49-F238E27FC236}">
                <a16:creationId xmlns:a16="http://schemas.microsoft.com/office/drawing/2014/main" id="{D22C4B26-F029-D1CD-5665-D0FC63524C80}"/>
              </a:ext>
            </a:extLst>
          </p:cNvPr>
          <p:cNvSpPr>
            <a:spLocks noGrp="1"/>
          </p:cNvSpPr>
          <p:nvPr>
            <p:ph type="ftr" sz="quarter" idx="11"/>
          </p:nvPr>
        </p:nvSpPr>
        <p:spPr/>
        <p:txBody>
          <a:bodyPr/>
          <a:lstStyle/>
          <a:p>
            <a:r>
              <a:rPr lang="en-US" dirty="0"/>
              <a:t>CL643 Project</a:t>
            </a:r>
            <a:endParaRPr lang="en-US" noProof="0" dirty="0"/>
          </a:p>
        </p:txBody>
      </p:sp>
      <p:sp>
        <p:nvSpPr>
          <p:cNvPr id="6" name="Date Placeholder 5">
            <a:extLst>
              <a:ext uri="{FF2B5EF4-FFF2-40B4-BE49-F238E27FC236}">
                <a16:creationId xmlns:a16="http://schemas.microsoft.com/office/drawing/2014/main" id="{E0284026-DCA8-E2EF-5BC8-1E4DB8F3D479}"/>
              </a:ext>
            </a:extLst>
          </p:cNvPr>
          <p:cNvSpPr>
            <a:spLocks noGrp="1"/>
          </p:cNvSpPr>
          <p:nvPr>
            <p:ph type="dt" sz="half" idx="10"/>
          </p:nvPr>
        </p:nvSpPr>
        <p:spPr/>
        <p:txBody>
          <a:bodyPr/>
          <a:lstStyle/>
          <a:p>
            <a:r>
              <a:rPr lang="en-US" noProof="0" dirty="0"/>
              <a:t>2023</a:t>
            </a:r>
          </a:p>
        </p:txBody>
      </p:sp>
      <p:sp>
        <p:nvSpPr>
          <p:cNvPr id="7" name="Rectangle 6">
            <a:extLst>
              <a:ext uri="{FF2B5EF4-FFF2-40B4-BE49-F238E27FC236}">
                <a16:creationId xmlns:a16="http://schemas.microsoft.com/office/drawing/2014/main" id="{2431013D-5999-5399-B436-1014E2C07153}"/>
              </a:ext>
            </a:extLst>
          </p:cNvPr>
          <p:cNvSpPr/>
          <p:nvPr/>
        </p:nvSpPr>
        <p:spPr>
          <a:xfrm>
            <a:off x="1581982" y="271405"/>
            <a:ext cx="8539171" cy="94224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451D3858-7BC7-1AA9-83A9-00E2155849DE}"/>
              </a:ext>
            </a:extLst>
          </p:cNvPr>
          <p:cNvSpPr/>
          <p:nvPr/>
        </p:nvSpPr>
        <p:spPr>
          <a:xfrm>
            <a:off x="1465441" y="203697"/>
            <a:ext cx="8539171" cy="942240"/>
          </a:xfrm>
          <a:prstGeom prst="rect">
            <a:avLst/>
          </a:prstGeom>
          <a:solidFill>
            <a:schemeClr val="accent3">
              <a:lumMod val="20000"/>
              <a:lumOff val="8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5400" dirty="0">
                <a:solidFill>
                  <a:schemeClr val="tx1"/>
                </a:solidFill>
              </a:rPr>
              <a:t>Result</a:t>
            </a:r>
          </a:p>
        </p:txBody>
      </p:sp>
      <p:sp>
        <p:nvSpPr>
          <p:cNvPr id="9" name="TextBox 8">
            <a:extLst>
              <a:ext uri="{FF2B5EF4-FFF2-40B4-BE49-F238E27FC236}">
                <a16:creationId xmlns:a16="http://schemas.microsoft.com/office/drawing/2014/main" id="{A2612FE1-AFA1-BDD4-28D1-A1D3DE87334E}"/>
              </a:ext>
            </a:extLst>
          </p:cNvPr>
          <p:cNvSpPr txBox="1"/>
          <p:nvPr/>
        </p:nvSpPr>
        <p:spPr>
          <a:xfrm>
            <a:off x="595884" y="1512775"/>
            <a:ext cx="11000232" cy="523220"/>
          </a:xfrm>
          <a:prstGeom prst="rect">
            <a:avLst/>
          </a:prstGeom>
          <a:noFill/>
        </p:spPr>
        <p:txBody>
          <a:bodyPr wrap="square" rtlCol="0">
            <a:spAutoFit/>
          </a:bodyPr>
          <a:lstStyle/>
          <a:p>
            <a:pPr algn="ctr"/>
            <a:r>
              <a:rPr lang="en-US" sz="2800" b="1" dirty="0">
                <a:effectLst/>
              </a:rPr>
              <a:t>Best </a:t>
            </a:r>
            <a:r>
              <a:rPr lang="en-US" sz="2800" b="1" dirty="0"/>
              <a:t>CGPA (Performance) </a:t>
            </a:r>
            <a:r>
              <a:rPr lang="en-US" sz="2800" b="1" dirty="0">
                <a:effectLst/>
              </a:rPr>
              <a:t>Value for Each Run</a:t>
            </a:r>
          </a:p>
        </p:txBody>
      </p:sp>
      <p:pic>
        <p:nvPicPr>
          <p:cNvPr id="10" name="Picture 9">
            <a:extLst>
              <a:ext uri="{FF2B5EF4-FFF2-40B4-BE49-F238E27FC236}">
                <a16:creationId xmlns:a16="http://schemas.microsoft.com/office/drawing/2014/main" id="{14B8083F-DA1F-CEAA-83D7-646E4273CE60}"/>
              </a:ext>
            </a:extLst>
          </p:cNvPr>
          <p:cNvPicPr>
            <a:picLocks noChangeAspect="1"/>
          </p:cNvPicPr>
          <p:nvPr/>
        </p:nvPicPr>
        <p:blipFill>
          <a:blip r:embed="rId2"/>
          <a:stretch>
            <a:fillRect/>
          </a:stretch>
        </p:blipFill>
        <p:spPr>
          <a:xfrm>
            <a:off x="1812711" y="2105931"/>
            <a:ext cx="8414795" cy="4220546"/>
          </a:xfrm>
          <a:prstGeom prst="rect">
            <a:avLst/>
          </a:prstGeom>
        </p:spPr>
      </p:pic>
    </p:spTree>
    <p:extLst>
      <p:ext uri="{BB962C8B-B14F-4D97-AF65-F5344CB8AC3E}">
        <p14:creationId xmlns:p14="http://schemas.microsoft.com/office/powerpoint/2010/main" val="3263547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dirty="0"/>
              <a:t>INDEX</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en-US" dirty="0"/>
              <a:t>Introduction</a:t>
            </a:r>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p:txBody>
          <a:bodyPr/>
          <a:lstStyle/>
          <a:p>
            <a:r>
              <a:rPr lang="en-US" dirty="0"/>
              <a:t>Problem</a:t>
            </a:r>
          </a:p>
          <a:p>
            <a:endParaRPr lang="en-US" dirty="0"/>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p:txBody>
          <a:bodyPr/>
          <a:lstStyle/>
          <a:p>
            <a:r>
              <a:rPr lang="en-US" dirty="0"/>
              <a:t>Data</a:t>
            </a:r>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p:txBody>
          <a:bodyPr/>
          <a:lstStyle/>
          <a:p>
            <a:r>
              <a:rPr lang="en-US" dirty="0"/>
              <a:t>Formulation</a:t>
            </a:r>
          </a:p>
          <a:p>
            <a:endParaRPr lang="en-US" dirty="0"/>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a:lstStyle/>
          <a:p>
            <a:r>
              <a:rPr lang="en-US" dirty="0"/>
              <a:t>Result</a:t>
            </a:r>
          </a:p>
          <a:p>
            <a:endParaRPr lang="en-US" dirty="0"/>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t>CL 643   Project</a:t>
            </a:r>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2023</a:t>
            </a:r>
          </a:p>
        </p:txBody>
      </p:sp>
    </p:spTree>
    <p:extLst>
      <p:ext uri="{BB962C8B-B14F-4D97-AF65-F5344CB8AC3E}">
        <p14:creationId xmlns:p14="http://schemas.microsoft.com/office/powerpoint/2010/main" val="681978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A71A1F-C5E5-8E22-14C2-2B4EF8AAC5E6}"/>
              </a:ext>
            </a:extLst>
          </p:cNvPr>
          <p:cNvSpPr>
            <a:spLocks noGrp="1"/>
          </p:cNvSpPr>
          <p:nvPr>
            <p:ph idx="1"/>
          </p:nvPr>
        </p:nvSpPr>
        <p:spPr>
          <a:xfrm>
            <a:off x="484632" y="2184849"/>
            <a:ext cx="11000232" cy="4282512"/>
          </a:xfrm>
        </p:spPr>
        <p:txBody>
          <a:bodyPr/>
          <a:lstStyle/>
          <a:p>
            <a:pPr marL="0" indent="0">
              <a:buNone/>
            </a:pPr>
            <a:endParaRPr lang="en-IN" b="1" u="sng" dirty="0">
              <a:solidFill>
                <a:schemeClr val="accent3"/>
              </a:solidFill>
            </a:endParaRPr>
          </a:p>
          <a:p>
            <a:pPr marL="0" indent="0">
              <a:buNone/>
            </a:pPr>
            <a:endParaRPr lang="en-IN" b="1" u="sng" dirty="0">
              <a:solidFill>
                <a:schemeClr val="accent3"/>
              </a:solidFill>
            </a:endParaRPr>
          </a:p>
        </p:txBody>
      </p:sp>
      <p:sp>
        <p:nvSpPr>
          <p:cNvPr id="4" name="Slide Number Placeholder 3">
            <a:extLst>
              <a:ext uri="{FF2B5EF4-FFF2-40B4-BE49-F238E27FC236}">
                <a16:creationId xmlns:a16="http://schemas.microsoft.com/office/drawing/2014/main" id="{DE2A47C3-D764-95E0-7484-AC2F9E98CD36}"/>
              </a:ext>
            </a:extLst>
          </p:cNvPr>
          <p:cNvSpPr>
            <a:spLocks noGrp="1"/>
          </p:cNvSpPr>
          <p:nvPr>
            <p:ph type="sldNum" sz="quarter" idx="12"/>
          </p:nvPr>
        </p:nvSpPr>
        <p:spPr/>
        <p:txBody>
          <a:bodyPr/>
          <a:lstStyle/>
          <a:p>
            <a:fld id="{8D0AFDD5-844D-364D-8AEC-50CF4D36D55D}" type="slidenum">
              <a:rPr lang="en-US" noProof="0" smtClean="0"/>
              <a:t>20</a:t>
            </a:fld>
            <a:endParaRPr lang="en-US" noProof="0"/>
          </a:p>
        </p:txBody>
      </p:sp>
      <p:sp>
        <p:nvSpPr>
          <p:cNvPr id="5" name="Footer Placeholder 4">
            <a:extLst>
              <a:ext uri="{FF2B5EF4-FFF2-40B4-BE49-F238E27FC236}">
                <a16:creationId xmlns:a16="http://schemas.microsoft.com/office/drawing/2014/main" id="{D22C4B26-F029-D1CD-5665-D0FC63524C80}"/>
              </a:ext>
            </a:extLst>
          </p:cNvPr>
          <p:cNvSpPr>
            <a:spLocks noGrp="1"/>
          </p:cNvSpPr>
          <p:nvPr>
            <p:ph type="ftr" sz="quarter" idx="11"/>
          </p:nvPr>
        </p:nvSpPr>
        <p:spPr/>
        <p:txBody>
          <a:bodyPr/>
          <a:lstStyle/>
          <a:p>
            <a:r>
              <a:rPr lang="en-US" dirty="0"/>
              <a:t>CL643 Project</a:t>
            </a:r>
            <a:endParaRPr lang="en-US" noProof="0" dirty="0"/>
          </a:p>
        </p:txBody>
      </p:sp>
      <p:sp>
        <p:nvSpPr>
          <p:cNvPr id="6" name="Date Placeholder 5">
            <a:extLst>
              <a:ext uri="{FF2B5EF4-FFF2-40B4-BE49-F238E27FC236}">
                <a16:creationId xmlns:a16="http://schemas.microsoft.com/office/drawing/2014/main" id="{E0284026-DCA8-E2EF-5BC8-1E4DB8F3D479}"/>
              </a:ext>
            </a:extLst>
          </p:cNvPr>
          <p:cNvSpPr>
            <a:spLocks noGrp="1"/>
          </p:cNvSpPr>
          <p:nvPr>
            <p:ph type="dt" sz="half" idx="10"/>
          </p:nvPr>
        </p:nvSpPr>
        <p:spPr/>
        <p:txBody>
          <a:bodyPr/>
          <a:lstStyle/>
          <a:p>
            <a:r>
              <a:rPr lang="en-US" noProof="0" dirty="0"/>
              <a:t>2023</a:t>
            </a:r>
          </a:p>
        </p:txBody>
      </p:sp>
      <p:sp>
        <p:nvSpPr>
          <p:cNvPr id="7" name="Rectangle 6">
            <a:extLst>
              <a:ext uri="{FF2B5EF4-FFF2-40B4-BE49-F238E27FC236}">
                <a16:creationId xmlns:a16="http://schemas.microsoft.com/office/drawing/2014/main" id="{2431013D-5999-5399-B436-1014E2C07153}"/>
              </a:ext>
            </a:extLst>
          </p:cNvPr>
          <p:cNvSpPr/>
          <p:nvPr/>
        </p:nvSpPr>
        <p:spPr>
          <a:xfrm>
            <a:off x="1581982" y="271405"/>
            <a:ext cx="8539171" cy="94224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451D3858-7BC7-1AA9-83A9-00E2155849DE}"/>
              </a:ext>
            </a:extLst>
          </p:cNvPr>
          <p:cNvSpPr/>
          <p:nvPr/>
        </p:nvSpPr>
        <p:spPr>
          <a:xfrm>
            <a:off x="1465441" y="203697"/>
            <a:ext cx="8539171" cy="942240"/>
          </a:xfrm>
          <a:prstGeom prst="rect">
            <a:avLst/>
          </a:prstGeom>
          <a:solidFill>
            <a:schemeClr val="accent3">
              <a:lumMod val="20000"/>
              <a:lumOff val="8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5400" dirty="0">
                <a:solidFill>
                  <a:schemeClr val="tx1"/>
                </a:solidFill>
              </a:rPr>
              <a:t>Result</a:t>
            </a:r>
          </a:p>
        </p:txBody>
      </p:sp>
      <p:sp>
        <p:nvSpPr>
          <p:cNvPr id="9" name="TextBox 8">
            <a:extLst>
              <a:ext uri="{FF2B5EF4-FFF2-40B4-BE49-F238E27FC236}">
                <a16:creationId xmlns:a16="http://schemas.microsoft.com/office/drawing/2014/main" id="{A2612FE1-AFA1-BDD4-28D1-A1D3DE87334E}"/>
              </a:ext>
            </a:extLst>
          </p:cNvPr>
          <p:cNvSpPr txBox="1"/>
          <p:nvPr/>
        </p:nvSpPr>
        <p:spPr>
          <a:xfrm>
            <a:off x="595884" y="1457278"/>
            <a:ext cx="11000232" cy="523220"/>
          </a:xfrm>
          <a:prstGeom prst="rect">
            <a:avLst/>
          </a:prstGeom>
          <a:noFill/>
        </p:spPr>
        <p:txBody>
          <a:bodyPr wrap="square" rtlCol="0">
            <a:spAutoFit/>
          </a:bodyPr>
          <a:lstStyle/>
          <a:p>
            <a:pPr algn="ctr"/>
            <a:r>
              <a:rPr lang="en-US" sz="2800" b="1" dirty="0"/>
              <a:t>Best Fitness Function Value for every Iteration for each Run</a:t>
            </a:r>
            <a:endParaRPr lang="en-US" sz="2800" b="1" dirty="0">
              <a:effectLst/>
            </a:endParaRPr>
          </a:p>
        </p:txBody>
      </p:sp>
      <p:pic>
        <p:nvPicPr>
          <p:cNvPr id="13" name="Picture 12">
            <a:extLst>
              <a:ext uri="{FF2B5EF4-FFF2-40B4-BE49-F238E27FC236}">
                <a16:creationId xmlns:a16="http://schemas.microsoft.com/office/drawing/2014/main" id="{4E836F82-D1F6-8550-8B22-2C94C6B59A7D}"/>
              </a:ext>
            </a:extLst>
          </p:cNvPr>
          <p:cNvPicPr>
            <a:picLocks noChangeAspect="1"/>
          </p:cNvPicPr>
          <p:nvPr/>
        </p:nvPicPr>
        <p:blipFill>
          <a:blip r:embed="rId2"/>
          <a:stretch>
            <a:fillRect/>
          </a:stretch>
        </p:blipFill>
        <p:spPr>
          <a:xfrm>
            <a:off x="1969625" y="2035995"/>
            <a:ext cx="8252749" cy="4268219"/>
          </a:xfrm>
          <a:prstGeom prst="rect">
            <a:avLst/>
          </a:prstGeom>
        </p:spPr>
      </p:pic>
    </p:spTree>
    <p:extLst>
      <p:ext uri="{BB962C8B-B14F-4D97-AF65-F5344CB8AC3E}">
        <p14:creationId xmlns:p14="http://schemas.microsoft.com/office/powerpoint/2010/main" val="2925759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a:xfrm>
            <a:off x="5547224" y="1201699"/>
            <a:ext cx="5648215" cy="1162762"/>
          </a:xfrm>
        </p:spPr>
        <p:txBody>
          <a:bodyPr/>
          <a:lstStyle/>
          <a:p>
            <a:r>
              <a:rPr lang="en-US" dirty="0"/>
              <a:t>Conclusion</a:t>
            </a:r>
            <a:br>
              <a:rPr lang="en-US" dirty="0"/>
            </a:br>
            <a:endParaRPr lang="en-US" dirty="0"/>
          </a:p>
        </p:txBody>
      </p:sp>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a:xfrm>
            <a:off x="5663456" y="2380434"/>
            <a:ext cx="5413515" cy="3105966"/>
          </a:xfrm>
        </p:spPr>
        <p:txBody>
          <a:bodyPr/>
          <a:lstStyle/>
          <a:p>
            <a:r>
              <a:rPr lang="en-US" sz="2400" b="0" i="0" dirty="0">
                <a:solidFill>
                  <a:srgbClr val="000000"/>
                </a:solidFill>
                <a:effectLst/>
              </a:rPr>
              <a:t>In conclusion, our project offers a valuable solution for students facing the challenge of juggling multiple subjects and limited study time. By employing optimization modeling, we've provided a tool to assist students in </a:t>
            </a:r>
            <a:r>
              <a:rPr lang="en-US" sz="2400" b="1" i="0" dirty="0">
                <a:solidFill>
                  <a:srgbClr val="000000"/>
                </a:solidFill>
                <a:effectLst/>
              </a:rPr>
              <a:t>strategically allocating</a:t>
            </a:r>
            <a:r>
              <a:rPr lang="en-US" sz="2400" b="0" i="0" dirty="0">
                <a:solidFill>
                  <a:srgbClr val="000000"/>
                </a:solidFill>
                <a:effectLst/>
              </a:rPr>
              <a:t> their study hours across various subjects.</a:t>
            </a:r>
            <a:endParaRPr lang="en-US" sz="2400" dirty="0">
              <a:effectLst/>
            </a:endParaRPr>
          </a:p>
          <a:p>
            <a:endParaRPr lang="en-US" dirty="0"/>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21</a:t>
            </a:fld>
            <a:endParaRPr lang="en-US" dirty="0"/>
          </a:p>
        </p:txBody>
      </p:sp>
      <p:pic>
        <p:nvPicPr>
          <p:cNvPr id="7" name="Picture Placeholder 6">
            <a:extLst>
              <a:ext uri="{FF2B5EF4-FFF2-40B4-BE49-F238E27FC236}">
                <a16:creationId xmlns:a16="http://schemas.microsoft.com/office/drawing/2014/main" id="{78DE8FDE-66D2-B62E-0978-954B0C7C3962}"/>
              </a:ext>
            </a:extLst>
          </p:cNvPr>
          <p:cNvPicPr>
            <a:picLocks noGrp="1" noChangeAspect="1"/>
          </p:cNvPicPr>
          <p:nvPr>
            <p:ph type="pic" sz="quarter" idx="13"/>
          </p:nvPr>
        </p:nvPicPr>
        <p:blipFill rotWithShape="1">
          <a:blip r:embed="rId2"/>
          <a:srcRect l="21085" r="21085"/>
          <a:stretch/>
        </p:blipFill>
        <p:spPr>
          <a:xfrm>
            <a:off x="0" y="0"/>
            <a:ext cx="4641448" cy="6858000"/>
          </a:xfrm>
        </p:spPr>
      </p:pic>
    </p:spTree>
    <p:extLst>
      <p:ext uri="{BB962C8B-B14F-4D97-AF65-F5344CB8AC3E}">
        <p14:creationId xmlns:p14="http://schemas.microsoft.com/office/powerpoint/2010/main" val="591722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1365002" y="2756916"/>
            <a:ext cx="4873752" cy="1709928"/>
          </a:xfrm>
        </p:spPr>
        <p:txBody>
          <a:bodyPr/>
          <a:lstStyle/>
          <a:p>
            <a:r>
              <a:rPr lang="en-US" dirty="0"/>
              <a:t>Thank you</a:t>
            </a:r>
          </a:p>
        </p:txBody>
      </p:sp>
      <p:pic>
        <p:nvPicPr>
          <p:cNvPr id="7" name="Picture Placeholder 6">
            <a:extLst>
              <a:ext uri="{FF2B5EF4-FFF2-40B4-BE49-F238E27FC236}">
                <a16:creationId xmlns:a16="http://schemas.microsoft.com/office/drawing/2014/main" id="{6033BD59-4D9B-9D74-3C15-4DC2180FC301}"/>
              </a:ext>
            </a:extLst>
          </p:cNvPr>
          <p:cNvPicPr>
            <a:picLocks noGrp="1" noChangeAspect="1"/>
          </p:cNvPicPr>
          <p:nvPr>
            <p:ph type="pic" sz="quarter" idx="10"/>
          </p:nvPr>
        </p:nvPicPr>
        <p:blipFill>
          <a:blip r:embed="rId2"/>
          <a:srcRect l="14723" r="14723"/>
          <a:stretch>
            <a:fillRect/>
          </a:stretch>
        </p:blipFill>
        <p:spPr/>
      </p:pic>
    </p:spTree>
    <p:extLst>
      <p:ext uri="{BB962C8B-B14F-4D97-AF65-F5344CB8AC3E}">
        <p14:creationId xmlns:p14="http://schemas.microsoft.com/office/powerpoint/2010/main" val="2397583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149096" y="1015879"/>
            <a:ext cx="6149788" cy="1310999"/>
          </a:xfrm>
        </p:spPr>
        <p:txBody>
          <a:bodyPr/>
          <a:lstStyle/>
          <a:p>
            <a:pPr>
              <a:lnSpc>
                <a:spcPct val="100000"/>
              </a:lnSpc>
            </a:pPr>
            <a:r>
              <a:rPr lang="en-US" sz="3600" dirty="0">
                <a:sym typeface="DM Sans Medium"/>
              </a:rPr>
              <a:t>Task Allocation for</a:t>
            </a:r>
            <a:br>
              <a:rPr lang="en-US" sz="3600" dirty="0">
                <a:sym typeface="DM Sans Medium"/>
              </a:rPr>
            </a:br>
            <a:r>
              <a:rPr lang="en-US" sz="3600" dirty="0">
                <a:sym typeface="DM Sans Medium"/>
              </a:rPr>
              <a:t>Performance Optimization</a:t>
            </a:r>
            <a:br>
              <a:rPr lang="en-US" sz="3600" dirty="0">
                <a:sym typeface="DM Sans Medium"/>
              </a:rPr>
            </a:br>
            <a:endParaRPr lang="en-US" sz="3600"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149096" y="2326878"/>
            <a:ext cx="6071078" cy="3346808"/>
          </a:xfrm>
        </p:spPr>
        <p:txBody>
          <a:bodyPr/>
          <a:lstStyle/>
          <a:p>
            <a:r>
              <a:rPr lang="en-US" sz="1800" b="0" i="0" dirty="0">
                <a:solidFill>
                  <a:srgbClr val="000000"/>
                </a:solidFill>
                <a:effectLst/>
              </a:rPr>
              <a:t>In today’s academic landscape, every single student wants to achieve a good cumulative grade point average (CGPA) or every person wants to maximize his performance. But because different subjects need different amount of time and focus depending on the interest in the subject, it’s hard to figure out to study best for given time bounds. </a:t>
            </a:r>
          </a:p>
          <a:p>
            <a:endParaRPr lang="en-US" sz="1800" dirty="0">
              <a:solidFill>
                <a:srgbClr val="000000"/>
              </a:solidFill>
            </a:endParaRPr>
          </a:p>
          <a:p>
            <a:r>
              <a:rPr lang="en-US" sz="1800" b="0" i="0" dirty="0">
                <a:solidFill>
                  <a:srgbClr val="000000"/>
                </a:solidFill>
                <a:effectLst/>
              </a:rPr>
              <a:t>Recognizing this challenge, our project delves into the realm of optimization modeling to assist students in </a:t>
            </a:r>
            <a:r>
              <a:rPr lang="en-US" sz="1800" b="1" i="0" dirty="0">
                <a:solidFill>
                  <a:srgbClr val="000000"/>
                </a:solidFill>
                <a:effectLst/>
              </a:rPr>
              <a:t>maximizing their Performance by allocating their study hours effectively across tasks.</a:t>
            </a:r>
            <a:endParaRPr lang="en-US" sz="1800" dirty="0"/>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3</a:t>
            </a:fld>
            <a:endParaRPr lang="en-US" dirty="0"/>
          </a:p>
        </p:txBody>
      </p:sp>
      <p:pic>
        <p:nvPicPr>
          <p:cNvPr id="9" name="Picture Placeholder 8">
            <a:extLst>
              <a:ext uri="{FF2B5EF4-FFF2-40B4-BE49-F238E27FC236}">
                <a16:creationId xmlns:a16="http://schemas.microsoft.com/office/drawing/2014/main" id="{50950DF4-71F1-3FBF-5397-FB4ADA7BBA0B}"/>
              </a:ext>
            </a:extLst>
          </p:cNvPr>
          <p:cNvPicPr>
            <a:picLocks noGrp="1" noChangeAspect="1"/>
          </p:cNvPicPr>
          <p:nvPr>
            <p:ph type="pic" sz="quarter" idx="13"/>
          </p:nvPr>
        </p:nvPicPr>
        <p:blipFill>
          <a:blip r:embed="rId2"/>
          <a:srcRect l="32772" r="32772"/>
          <a:stretch>
            <a:fillRect/>
          </a:stretch>
        </p:blipFill>
        <p:spPr>
          <a:xfrm>
            <a:off x="8695764" y="0"/>
            <a:ext cx="3639671" cy="6858000"/>
          </a:xfrm>
        </p:spPr>
      </p:pic>
    </p:spTree>
    <p:extLst>
      <p:ext uri="{BB962C8B-B14F-4D97-AF65-F5344CB8AC3E}">
        <p14:creationId xmlns:p14="http://schemas.microsoft.com/office/powerpoint/2010/main" val="378000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F96B0C1-6B31-49C6-C880-BA4A148F5877}"/>
              </a:ext>
            </a:extLst>
          </p:cNvPr>
          <p:cNvSpPr>
            <a:spLocks noGrp="1"/>
          </p:cNvSpPr>
          <p:nvPr>
            <p:ph type="sldNum" sz="quarter" idx="12"/>
          </p:nvPr>
        </p:nvSpPr>
        <p:spPr/>
        <p:txBody>
          <a:bodyPr/>
          <a:lstStyle/>
          <a:p>
            <a:fld id="{8D0AFDD5-844D-364D-8AEC-50CF4D36D55D}" type="slidenum">
              <a:rPr lang="en-US" noProof="0" smtClean="0"/>
              <a:t>4</a:t>
            </a:fld>
            <a:endParaRPr lang="en-US" noProof="0"/>
          </a:p>
        </p:txBody>
      </p:sp>
      <p:sp>
        <p:nvSpPr>
          <p:cNvPr id="5" name="Footer Placeholder 4">
            <a:extLst>
              <a:ext uri="{FF2B5EF4-FFF2-40B4-BE49-F238E27FC236}">
                <a16:creationId xmlns:a16="http://schemas.microsoft.com/office/drawing/2014/main" id="{CD41F10B-FE7C-8220-71CB-CB012E73AB75}"/>
              </a:ext>
            </a:extLst>
          </p:cNvPr>
          <p:cNvSpPr>
            <a:spLocks noGrp="1"/>
          </p:cNvSpPr>
          <p:nvPr>
            <p:ph type="ftr" sz="quarter" idx="11"/>
          </p:nvPr>
        </p:nvSpPr>
        <p:spPr/>
        <p:txBody>
          <a:bodyPr/>
          <a:lstStyle/>
          <a:p>
            <a:r>
              <a:rPr lang="en-US" dirty="0"/>
              <a:t>CL643</a:t>
            </a:r>
            <a:r>
              <a:rPr lang="en-US" noProof="0" dirty="0"/>
              <a:t> Project</a:t>
            </a:r>
          </a:p>
        </p:txBody>
      </p:sp>
      <p:sp>
        <p:nvSpPr>
          <p:cNvPr id="6" name="Date Placeholder 5">
            <a:extLst>
              <a:ext uri="{FF2B5EF4-FFF2-40B4-BE49-F238E27FC236}">
                <a16:creationId xmlns:a16="http://schemas.microsoft.com/office/drawing/2014/main" id="{AD5A70D9-E5D6-4553-AC92-A7DF50400A18}"/>
              </a:ext>
            </a:extLst>
          </p:cNvPr>
          <p:cNvSpPr>
            <a:spLocks noGrp="1"/>
          </p:cNvSpPr>
          <p:nvPr>
            <p:ph type="dt" sz="half" idx="10"/>
          </p:nvPr>
        </p:nvSpPr>
        <p:spPr/>
        <p:txBody>
          <a:bodyPr/>
          <a:lstStyle/>
          <a:p>
            <a:r>
              <a:rPr lang="en-US" noProof="0" dirty="0"/>
              <a:t>2023</a:t>
            </a:r>
          </a:p>
        </p:txBody>
      </p:sp>
      <p:sp>
        <p:nvSpPr>
          <p:cNvPr id="13" name="Rectangle: Rounded Corners 12">
            <a:extLst>
              <a:ext uri="{FF2B5EF4-FFF2-40B4-BE49-F238E27FC236}">
                <a16:creationId xmlns:a16="http://schemas.microsoft.com/office/drawing/2014/main" id="{F4DCE72F-F38F-648A-EE7C-0052786F163F}"/>
              </a:ext>
            </a:extLst>
          </p:cNvPr>
          <p:cNvSpPr/>
          <p:nvPr/>
        </p:nvSpPr>
        <p:spPr>
          <a:xfrm>
            <a:off x="829231" y="3505201"/>
            <a:ext cx="1565237" cy="914400"/>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ln w="0"/>
                <a:solidFill>
                  <a:schemeClr val="accent1"/>
                </a:solidFill>
                <a:effectLst>
                  <a:outerShdw blurRad="38100" dist="25400" dir="5400000" algn="ctr" rotWithShape="0">
                    <a:srgbClr val="6E747A">
                      <a:alpha val="43000"/>
                    </a:srgbClr>
                  </a:outerShdw>
                </a:effectLst>
              </a:rPr>
              <a:t>K Hours</a:t>
            </a:r>
          </a:p>
        </p:txBody>
      </p:sp>
      <p:cxnSp>
        <p:nvCxnSpPr>
          <p:cNvPr id="34" name="Straight Connector 33">
            <a:extLst>
              <a:ext uri="{FF2B5EF4-FFF2-40B4-BE49-F238E27FC236}">
                <a16:creationId xmlns:a16="http://schemas.microsoft.com/office/drawing/2014/main" id="{DD527C02-F048-29BA-62C8-D89A48B86427}"/>
              </a:ext>
            </a:extLst>
          </p:cNvPr>
          <p:cNvCxnSpPr>
            <a:stCxn id="13" idx="3"/>
          </p:cNvCxnSpPr>
          <p:nvPr/>
        </p:nvCxnSpPr>
        <p:spPr>
          <a:xfrm flipV="1">
            <a:off x="2394468" y="3944471"/>
            <a:ext cx="994187" cy="1793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B966752B-1905-5B4D-3030-1B1FF401DC1B}"/>
              </a:ext>
            </a:extLst>
          </p:cNvPr>
          <p:cNvCxnSpPr>
            <a:cxnSpLocks/>
          </p:cNvCxnSpPr>
          <p:nvPr/>
        </p:nvCxnSpPr>
        <p:spPr>
          <a:xfrm flipV="1">
            <a:off x="3397624" y="1837765"/>
            <a:ext cx="0" cy="4303059"/>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8411B276-F4B5-C8BB-0EA0-02E46BCD595F}"/>
              </a:ext>
            </a:extLst>
          </p:cNvPr>
          <p:cNvCxnSpPr/>
          <p:nvPr/>
        </p:nvCxnSpPr>
        <p:spPr>
          <a:xfrm>
            <a:off x="3397624" y="1837765"/>
            <a:ext cx="13447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9602ABB3-7703-999F-6CCA-48B3207123B0}"/>
              </a:ext>
            </a:extLst>
          </p:cNvPr>
          <p:cNvCxnSpPr/>
          <p:nvPr/>
        </p:nvCxnSpPr>
        <p:spPr>
          <a:xfrm>
            <a:off x="3397624" y="2653554"/>
            <a:ext cx="13447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559C51CB-E0E5-613F-2F08-33B485D90C9F}"/>
              </a:ext>
            </a:extLst>
          </p:cNvPr>
          <p:cNvCxnSpPr/>
          <p:nvPr/>
        </p:nvCxnSpPr>
        <p:spPr>
          <a:xfrm>
            <a:off x="3397622" y="6140824"/>
            <a:ext cx="13447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D696C9D1-AE2E-805F-2A26-67F1A4A740AD}"/>
              </a:ext>
            </a:extLst>
          </p:cNvPr>
          <p:cNvCxnSpPr/>
          <p:nvPr/>
        </p:nvCxnSpPr>
        <p:spPr>
          <a:xfrm>
            <a:off x="3397624" y="5396753"/>
            <a:ext cx="13447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3053D6D9-06EE-7B17-55E7-AB5C10640AC6}"/>
              </a:ext>
            </a:extLst>
          </p:cNvPr>
          <p:cNvCxnSpPr/>
          <p:nvPr/>
        </p:nvCxnSpPr>
        <p:spPr>
          <a:xfrm>
            <a:off x="3415549" y="4338918"/>
            <a:ext cx="13447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5170BFDE-CC62-B4C9-A291-37A8FAC3AE43}"/>
              </a:ext>
            </a:extLst>
          </p:cNvPr>
          <p:cNvCxnSpPr/>
          <p:nvPr/>
        </p:nvCxnSpPr>
        <p:spPr>
          <a:xfrm>
            <a:off x="3397621" y="3505201"/>
            <a:ext cx="13447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4BD7C9F5-1667-2147-14CE-1F318B3B2578}"/>
              </a:ext>
            </a:extLst>
          </p:cNvPr>
          <p:cNvCxnSpPr/>
          <p:nvPr/>
        </p:nvCxnSpPr>
        <p:spPr>
          <a:xfrm>
            <a:off x="3397620" y="3953436"/>
            <a:ext cx="13447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Rectangle: Rounded Corners 51">
            <a:extLst>
              <a:ext uri="{FF2B5EF4-FFF2-40B4-BE49-F238E27FC236}">
                <a16:creationId xmlns:a16="http://schemas.microsoft.com/office/drawing/2014/main" id="{BCCC6944-52A5-4CA4-4959-AD2A52C17B90}"/>
              </a:ext>
            </a:extLst>
          </p:cNvPr>
          <p:cNvSpPr/>
          <p:nvPr/>
        </p:nvSpPr>
        <p:spPr>
          <a:xfrm>
            <a:off x="4758464" y="1518401"/>
            <a:ext cx="1911275" cy="638727"/>
          </a:xfrm>
          <a:prstGeom prst="roundRect">
            <a:avLst/>
          </a:prstGeom>
          <a:solidFill>
            <a:srgbClr val="0070C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ln w="0"/>
                <a:solidFill>
                  <a:schemeClr val="accent1"/>
                </a:solidFill>
                <a:effectLst>
                  <a:outerShdw blurRad="38100" dist="25400" dir="5400000" algn="ctr" rotWithShape="0">
                    <a:srgbClr val="6E747A">
                      <a:alpha val="43000"/>
                    </a:srgbClr>
                  </a:outerShdw>
                </a:effectLst>
              </a:rPr>
              <a:t>X1 Hours</a:t>
            </a:r>
          </a:p>
        </p:txBody>
      </p:sp>
      <p:sp>
        <p:nvSpPr>
          <p:cNvPr id="57" name="Rectangle: Rounded Corners 56">
            <a:extLst>
              <a:ext uri="{FF2B5EF4-FFF2-40B4-BE49-F238E27FC236}">
                <a16:creationId xmlns:a16="http://schemas.microsoft.com/office/drawing/2014/main" id="{7C0A58F0-4D45-5FDD-5948-FD2FFC953E49}"/>
              </a:ext>
            </a:extLst>
          </p:cNvPr>
          <p:cNvSpPr/>
          <p:nvPr/>
        </p:nvSpPr>
        <p:spPr>
          <a:xfrm>
            <a:off x="4758465" y="2338033"/>
            <a:ext cx="1911274" cy="638727"/>
          </a:xfrm>
          <a:prstGeom prst="roundRect">
            <a:avLst/>
          </a:prstGeom>
          <a:solidFill>
            <a:srgbClr val="0070C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ln w="0"/>
                <a:solidFill>
                  <a:schemeClr val="accent1"/>
                </a:solidFill>
                <a:effectLst>
                  <a:outerShdw blurRad="38100" dist="25400" dir="5400000" algn="ctr" rotWithShape="0">
                    <a:srgbClr val="6E747A">
                      <a:alpha val="43000"/>
                    </a:srgbClr>
                  </a:outerShdw>
                </a:effectLst>
              </a:rPr>
              <a:t>X2 Hours</a:t>
            </a:r>
          </a:p>
        </p:txBody>
      </p:sp>
      <p:sp>
        <p:nvSpPr>
          <p:cNvPr id="58" name="Rectangle: Rounded Corners 57">
            <a:extLst>
              <a:ext uri="{FF2B5EF4-FFF2-40B4-BE49-F238E27FC236}">
                <a16:creationId xmlns:a16="http://schemas.microsoft.com/office/drawing/2014/main" id="{94C1B11D-5653-8706-7D11-D748EBAE2A06}"/>
              </a:ext>
            </a:extLst>
          </p:cNvPr>
          <p:cNvSpPr/>
          <p:nvPr/>
        </p:nvSpPr>
        <p:spPr>
          <a:xfrm>
            <a:off x="4754875" y="5826234"/>
            <a:ext cx="1914863" cy="638727"/>
          </a:xfrm>
          <a:prstGeom prst="roundRect">
            <a:avLst/>
          </a:prstGeom>
          <a:solidFill>
            <a:srgbClr val="0070C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err="1">
                <a:ln w="0"/>
                <a:solidFill>
                  <a:schemeClr val="accent1"/>
                </a:solidFill>
                <a:effectLst>
                  <a:outerShdw blurRad="38100" dist="25400" dir="5400000" algn="ctr" rotWithShape="0">
                    <a:srgbClr val="6E747A">
                      <a:alpha val="43000"/>
                    </a:srgbClr>
                  </a:outerShdw>
                </a:effectLst>
              </a:rPr>
              <a:t>Xn</a:t>
            </a:r>
            <a:r>
              <a:rPr lang="en-IN" sz="2800" dirty="0">
                <a:ln w="0"/>
                <a:solidFill>
                  <a:schemeClr val="accent1"/>
                </a:solidFill>
                <a:effectLst>
                  <a:outerShdw blurRad="38100" dist="25400" dir="5400000" algn="ctr" rotWithShape="0">
                    <a:srgbClr val="6E747A">
                      <a:alpha val="43000"/>
                    </a:srgbClr>
                  </a:outerShdw>
                </a:effectLst>
              </a:rPr>
              <a:t>  Hours</a:t>
            </a:r>
          </a:p>
        </p:txBody>
      </p:sp>
      <p:sp>
        <p:nvSpPr>
          <p:cNvPr id="59" name="Rectangle: Rounded Corners 58">
            <a:extLst>
              <a:ext uri="{FF2B5EF4-FFF2-40B4-BE49-F238E27FC236}">
                <a16:creationId xmlns:a16="http://schemas.microsoft.com/office/drawing/2014/main" id="{EC0CF0F8-CEA2-D3A1-E41A-E043788CDE97}"/>
              </a:ext>
            </a:extLst>
          </p:cNvPr>
          <p:cNvSpPr/>
          <p:nvPr/>
        </p:nvSpPr>
        <p:spPr>
          <a:xfrm>
            <a:off x="4758465" y="3157665"/>
            <a:ext cx="1911274" cy="638727"/>
          </a:xfrm>
          <a:prstGeom prst="roundRect">
            <a:avLst/>
          </a:prstGeom>
          <a:solidFill>
            <a:srgbClr val="0070C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ln w="0"/>
                <a:solidFill>
                  <a:schemeClr val="accent1"/>
                </a:solidFill>
                <a:effectLst>
                  <a:outerShdw blurRad="38100" dist="25400" dir="5400000" algn="ctr" rotWithShape="0">
                    <a:srgbClr val="6E747A">
                      <a:alpha val="43000"/>
                    </a:srgbClr>
                  </a:outerShdw>
                </a:effectLst>
              </a:rPr>
              <a:t>X3  Hours</a:t>
            </a:r>
          </a:p>
        </p:txBody>
      </p:sp>
      <p:sp>
        <p:nvSpPr>
          <p:cNvPr id="60" name="Rectangle: Rounded Corners 59">
            <a:extLst>
              <a:ext uri="{FF2B5EF4-FFF2-40B4-BE49-F238E27FC236}">
                <a16:creationId xmlns:a16="http://schemas.microsoft.com/office/drawing/2014/main" id="{D067341D-8A23-EC03-A23E-ADB458119268}"/>
              </a:ext>
            </a:extLst>
          </p:cNvPr>
          <p:cNvSpPr/>
          <p:nvPr/>
        </p:nvSpPr>
        <p:spPr>
          <a:xfrm>
            <a:off x="4758464" y="5089835"/>
            <a:ext cx="1911273" cy="638727"/>
          </a:xfrm>
          <a:prstGeom prst="roundRect">
            <a:avLst/>
          </a:prstGeom>
          <a:solidFill>
            <a:srgbClr val="0070C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ln w="0"/>
                <a:solidFill>
                  <a:schemeClr val="accent1"/>
                </a:solidFill>
                <a:effectLst>
                  <a:outerShdw blurRad="38100" dist="25400" dir="5400000" algn="ctr" rotWithShape="0">
                    <a:srgbClr val="6E747A">
                      <a:alpha val="43000"/>
                    </a:srgbClr>
                  </a:outerShdw>
                </a:effectLst>
              </a:rPr>
              <a:t>Xn-1 Hours</a:t>
            </a:r>
          </a:p>
        </p:txBody>
      </p:sp>
      <p:cxnSp>
        <p:nvCxnSpPr>
          <p:cNvPr id="61" name="Straight Arrow Connector 60">
            <a:extLst>
              <a:ext uri="{FF2B5EF4-FFF2-40B4-BE49-F238E27FC236}">
                <a16:creationId xmlns:a16="http://schemas.microsoft.com/office/drawing/2014/main" id="{7C0E323F-3841-5B1D-DCB7-99BF4C7C26FF}"/>
              </a:ext>
            </a:extLst>
          </p:cNvPr>
          <p:cNvCxnSpPr/>
          <p:nvPr/>
        </p:nvCxnSpPr>
        <p:spPr>
          <a:xfrm>
            <a:off x="3397619" y="4706471"/>
            <a:ext cx="13447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1616AD9F-156C-6245-0CD4-92F3797CB1C3}"/>
              </a:ext>
            </a:extLst>
          </p:cNvPr>
          <p:cNvCxnSpPr>
            <a:cxnSpLocks/>
          </p:cNvCxnSpPr>
          <p:nvPr/>
        </p:nvCxnSpPr>
        <p:spPr>
          <a:xfrm>
            <a:off x="5392267" y="3962401"/>
            <a:ext cx="0" cy="184363"/>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C4635AAD-A4D4-248F-D098-C0872B42AC0E}"/>
              </a:ext>
            </a:extLst>
          </p:cNvPr>
          <p:cNvCxnSpPr>
            <a:cxnSpLocks/>
          </p:cNvCxnSpPr>
          <p:nvPr/>
        </p:nvCxnSpPr>
        <p:spPr>
          <a:xfrm>
            <a:off x="5385995" y="4199380"/>
            <a:ext cx="0" cy="184363"/>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24DFF3EF-114E-8CDF-2007-316BBA97B1D6}"/>
              </a:ext>
            </a:extLst>
          </p:cNvPr>
          <p:cNvCxnSpPr>
            <a:cxnSpLocks/>
          </p:cNvCxnSpPr>
          <p:nvPr/>
        </p:nvCxnSpPr>
        <p:spPr>
          <a:xfrm>
            <a:off x="5385995" y="4436357"/>
            <a:ext cx="0" cy="184363"/>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6C780C79-5305-7EC0-2E11-DBECD214A09B}"/>
              </a:ext>
            </a:extLst>
          </p:cNvPr>
          <p:cNvCxnSpPr>
            <a:cxnSpLocks/>
          </p:cNvCxnSpPr>
          <p:nvPr/>
        </p:nvCxnSpPr>
        <p:spPr>
          <a:xfrm>
            <a:off x="5392267" y="4706471"/>
            <a:ext cx="0" cy="184363"/>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C0A483A4-DB9D-52E5-A249-2799CCB3E684}"/>
              </a:ext>
            </a:extLst>
          </p:cNvPr>
          <p:cNvSpPr txBox="1"/>
          <p:nvPr/>
        </p:nvSpPr>
        <p:spPr>
          <a:xfrm>
            <a:off x="3632048" y="1516924"/>
            <a:ext cx="723275" cy="369332"/>
          </a:xfrm>
          <a:prstGeom prst="rect">
            <a:avLst/>
          </a:prstGeom>
          <a:noFill/>
        </p:spPr>
        <p:txBody>
          <a:bodyPr wrap="none" rtlCol="0">
            <a:spAutoFit/>
          </a:bodyPr>
          <a:lstStyle/>
          <a:p>
            <a:r>
              <a:rPr lang="en-IN" dirty="0"/>
              <a:t>Task 1</a:t>
            </a:r>
          </a:p>
        </p:txBody>
      </p:sp>
      <p:cxnSp>
        <p:nvCxnSpPr>
          <p:cNvPr id="70" name="Straight Connector 69">
            <a:extLst>
              <a:ext uri="{FF2B5EF4-FFF2-40B4-BE49-F238E27FC236}">
                <a16:creationId xmlns:a16="http://schemas.microsoft.com/office/drawing/2014/main" id="{08327E44-E8AB-CD7F-4F52-D4C6E6BFDC4C}"/>
              </a:ext>
            </a:extLst>
          </p:cNvPr>
          <p:cNvCxnSpPr>
            <a:cxnSpLocks/>
          </p:cNvCxnSpPr>
          <p:nvPr/>
        </p:nvCxnSpPr>
        <p:spPr>
          <a:xfrm>
            <a:off x="5392267" y="3912507"/>
            <a:ext cx="0" cy="184363"/>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73" name="TextBox 72">
            <a:extLst>
              <a:ext uri="{FF2B5EF4-FFF2-40B4-BE49-F238E27FC236}">
                <a16:creationId xmlns:a16="http://schemas.microsoft.com/office/drawing/2014/main" id="{CBC960DD-DC8A-3CD6-9F8E-84A202AC7EE0}"/>
              </a:ext>
            </a:extLst>
          </p:cNvPr>
          <p:cNvSpPr txBox="1"/>
          <p:nvPr/>
        </p:nvSpPr>
        <p:spPr>
          <a:xfrm>
            <a:off x="3614384" y="3209625"/>
            <a:ext cx="723275" cy="369332"/>
          </a:xfrm>
          <a:prstGeom prst="rect">
            <a:avLst/>
          </a:prstGeom>
          <a:noFill/>
        </p:spPr>
        <p:txBody>
          <a:bodyPr wrap="none" rtlCol="0">
            <a:spAutoFit/>
          </a:bodyPr>
          <a:lstStyle/>
          <a:p>
            <a:r>
              <a:rPr lang="en-IN" dirty="0"/>
              <a:t>Task 3</a:t>
            </a:r>
          </a:p>
        </p:txBody>
      </p:sp>
      <p:sp>
        <p:nvSpPr>
          <p:cNvPr id="74" name="TextBox 73">
            <a:extLst>
              <a:ext uri="{FF2B5EF4-FFF2-40B4-BE49-F238E27FC236}">
                <a16:creationId xmlns:a16="http://schemas.microsoft.com/office/drawing/2014/main" id="{9C7B2411-59C9-549E-AFBF-83B3AB5DD930}"/>
              </a:ext>
            </a:extLst>
          </p:cNvPr>
          <p:cNvSpPr txBox="1"/>
          <p:nvPr/>
        </p:nvSpPr>
        <p:spPr>
          <a:xfrm>
            <a:off x="3632047" y="2352347"/>
            <a:ext cx="723275" cy="369332"/>
          </a:xfrm>
          <a:prstGeom prst="rect">
            <a:avLst/>
          </a:prstGeom>
          <a:noFill/>
        </p:spPr>
        <p:txBody>
          <a:bodyPr wrap="none" rtlCol="0">
            <a:spAutoFit/>
          </a:bodyPr>
          <a:lstStyle/>
          <a:p>
            <a:r>
              <a:rPr lang="en-IN" dirty="0"/>
              <a:t>Task 2</a:t>
            </a:r>
          </a:p>
        </p:txBody>
      </p:sp>
      <p:sp>
        <p:nvSpPr>
          <p:cNvPr id="78" name="TextBox 77">
            <a:extLst>
              <a:ext uri="{FF2B5EF4-FFF2-40B4-BE49-F238E27FC236}">
                <a16:creationId xmlns:a16="http://schemas.microsoft.com/office/drawing/2014/main" id="{163E6E6A-C9F0-451F-344B-E8CAEFC9D07E}"/>
              </a:ext>
            </a:extLst>
          </p:cNvPr>
          <p:cNvSpPr txBox="1"/>
          <p:nvPr/>
        </p:nvSpPr>
        <p:spPr>
          <a:xfrm>
            <a:off x="3631856" y="5121868"/>
            <a:ext cx="889987" cy="369332"/>
          </a:xfrm>
          <a:prstGeom prst="rect">
            <a:avLst/>
          </a:prstGeom>
          <a:noFill/>
        </p:spPr>
        <p:txBody>
          <a:bodyPr wrap="none" rtlCol="0">
            <a:spAutoFit/>
          </a:bodyPr>
          <a:lstStyle/>
          <a:p>
            <a:r>
              <a:rPr lang="en-IN" dirty="0"/>
              <a:t>Task n-1</a:t>
            </a:r>
          </a:p>
        </p:txBody>
      </p:sp>
      <p:sp>
        <p:nvSpPr>
          <p:cNvPr id="79" name="TextBox 78">
            <a:extLst>
              <a:ext uri="{FF2B5EF4-FFF2-40B4-BE49-F238E27FC236}">
                <a16:creationId xmlns:a16="http://schemas.microsoft.com/office/drawing/2014/main" id="{FF190FE3-EA78-3BC5-EDAD-522E2F9A0397}"/>
              </a:ext>
            </a:extLst>
          </p:cNvPr>
          <p:cNvSpPr txBox="1"/>
          <p:nvPr/>
        </p:nvSpPr>
        <p:spPr>
          <a:xfrm>
            <a:off x="3618508" y="5864002"/>
            <a:ext cx="723275" cy="369332"/>
          </a:xfrm>
          <a:prstGeom prst="rect">
            <a:avLst/>
          </a:prstGeom>
          <a:noFill/>
        </p:spPr>
        <p:txBody>
          <a:bodyPr wrap="none" rtlCol="0">
            <a:spAutoFit/>
          </a:bodyPr>
          <a:lstStyle/>
          <a:p>
            <a:r>
              <a:rPr lang="en-IN" dirty="0"/>
              <a:t>Task n</a:t>
            </a:r>
          </a:p>
        </p:txBody>
      </p:sp>
      <p:sp>
        <p:nvSpPr>
          <p:cNvPr id="90" name="Right Brace 89">
            <a:extLst>
              <a:ext uri="{FF2B5EF4-FFF2-40B4-BE49-F238E27FC236}">
                <a16:creationId xmlns:a16="http://schemas.microsoft.com/office/drawing/2014/main" id="{3A50C494-A4CA-B774-EC25-95BC0D30B62D}"/>
              </a:ext>
            </a:extLst>
          </p:cNvPr>
          <p:cNvSpPr/>
          <p:nvPr/>
        </p:nvSpPr>
        <p:spPr>
          <a:xfrm>
            <a:off x="7319679" y="1548042"/>
            <a:ext cx="591670" cy="488250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91" name="TextBox 90">
            <a:extLst>
              <a:ext uri="{FF2B5EF4-FFF2-40B4-BE49-F238E27FC236}">
                <a16:creationId xmlns:a16="http://schemas.microsoft.com/office/drawing/2014/main" id="{1496AAF9-1AB1-2DE5-B6D8-3BFED905658D}"/>
              </a:ext>
            </a:extLst>
          </p:cNvPr>
          <p:cNvSpPr txBox="1"/>
          <p:nvPr/>
        </p:nvSpPr>
        <p:spPr>
          <a:xfrm>
            <a:off x="8079305" y="3796392"/>
            <a:ext cx="2812814" cy="830997"/>
          </a:xfrm>
          <a:prstGeom prst="rect">
            <a:avLst/>
          </a:prstGeom>
          <a:noFill/>
        </p:spPr>
        <p:txBody>
          <a:bodyPr wrap="square" rtlCol="0">
            <a:spAutoFit/>
          </a:bodyPr>
          <a:lstStyle/>
          <a:p>
            <a:r>
              <a:rPr lang="en-IN" sz="2400" dirty="0"/>
              <a:t>Maximize Performance with Constraints</a:t>
            </a:r>
          </a:p>
        </p:txBody>
      </p:sp>
      <p:sp>
        <p:nvSpPr>
          <p:cNvPr id="92" name="Rectangle 91">
            <a:extLst>
              <a:ext uri="{FF2B5EF4-FFF2-40B4-BE49-F238E27FC236}">
                <a16:creationId xmlns:a16="http://schemas.microsoft.com/office/drawing/2014/main" id="{19349946-A042-FF2F-8DBC-098FAAB79DAB}"/>
              </a:ext>
            </a:extLst>
          </p:cNvPr>
          <p:cNvSpPr/>
          <p:nvPr/>
        </p:nvSpPr>
        <p:spPr>
          <a:xfrm>
            <a:off x="1581982" y="322202"/>
            <a:ext cx="8539171" cy="94224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93" name="Rectangle 92">
            <a:extLst>
              <a:ext uri="{FF2B5EF4-FFF2-40B4-BE49-F238E27FC236}">
                <a16:creationId xmlns:a16="http://schemas.microsoft.com/office/drawing/2014/main" id="{2E1D86EC-A5CF-FC35-AB20-E3028F2F9E90}"/>
              </a:ext>
            </a:extLst>
          </p:cNvPr>
          <p:cNvSpPr/>
          <p:nvPr/>
        </p:nvSpPr>
        <p:spPr>
          <a:xfrm>
            <a:off x="1465441" y="254494"/>
            <a:ext cx="8539171" cy="942240"/>
          </a:xfrm>
          <a:prstGeom prst="rect">
            <a:avLst/>
          </a:prstGeom>
          <a:solidFill>
            <a:schemeClr val="accent3">
              <a:lumMod val="20000"/>
              <a:lumOff val="8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5400" dirty="0">
                <a:solidFill>
                  <a:schemeClr val="tx1"/>
                </a:solidFill>
              </a:rPr>
              <a:t>Problem</a:t>
            </a:r>
          </a:p>
        </p:txBody>
      </p:sp>
    </p:spTree>
    <p:extLst>
      <p:ext uri="{BB962C8B-B14F-4D97-AF65-F5344CB8AC3E}">
        <p14:creationId xmlns:p14="http://schemas.microsoft.com/office/powerpoint/2010/main" val="854209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6661B5-2ADE-962C-40A5-B92CA6047BEE}"/>
              </a:ext>
            </a:extLst>
          </p:cNvPr>
          <p:cNvSpPr>
            <a:spLocks noGrp="1"/>
          </p:cNvSpPr>
          <p:nvPr>
            <p:ph idx="1"/>
          </p:nvPr>
        </p:nvSpPr>
        <p:spPr>
          <a:xfrm>
            <a:off x="464312" y="1404275"/>
            <a:ext cx="11000232" cy="4996629"/>
          </a:xfrm>
        </p:spPr>
        <p:txBody>
          <a:bodyPr/>
          <a:lstStyle/>
          <a:p>
            <a:r>
              <a:rPr lang="en-IN" sz="2000" dirty="0"/>
              <a:t>In the previous slide, the flowchart of the problem can be seen which shows that K hours need to be distributed into several tasks (subjects) of Xi hours in such a way that the </a:t>
            </a:r>
            <a:r>
              <a:rPr lang="en-IN" sz="2000" b="1" dirty="0"/>
              <a:t>CGPA</a:t>
            </a:r>
            <a:r>
              <a:rPr lang="en-IN" sz="2000" dirty="0"/>
              <a:t> of a student is maximized.  </a:t>
            </a:r>
          </a:p>
          <a:p>
            <a:r>
              <a:rPr lang="en-US" sz="2000" b="0" i="0" dirty="0">
                <a:effectLst/>
              </a:rPr>
              <a:t>Each task demands a specific time (time(</a:t>
            </a:r>
            <a:r>
              <a:rPr lang="en-US" sz="2000" b="0" i="0" dirty="0" err="1">
                <a:effectLst/>
              </a:rPr>
              <a:t>i</a:t>
            </a:r>
            <a:r>
              <a:rPr lang="en-US" sz="2000" b="0" i="0" dirty="0">
                <a:effectLst/>
              </a:rPr>
              <a:t>)) for its complete execution. Allocating Xi hours to each subject corresponds to completing a portion of the subjects, with each subject carrying a distinct weightage and completion time. The objective is to maximize the overall CGPA by strategically distributing time across subjects in a manner that optimally aligns with their individual weights and completion times.</a:t>
            </a:r>
          </a:p>
          <a:p>
            <a:r>
              <a:rPr lang="en-IN" sz="2000" dirty="0"/>
              <a:t>Each task/subject </a:t>
            </a:r>
            <a:r>
              <a:rPr lang="en-IN" sz="2000" b="1" dirty="0" err="1"/>
              <a:t>i</a:t>
            </a:r>
            <a:r>
              <a:rPr lang="en-IN" sz="2000" dirty="0"/>
              <a:t>, has =&gt; 1. Credit ( credit(</a:t>
            </a:r>
            <a:r>
              <a:rPr lang="en-IN" sz="2000" dirty="0" err="1"/>
              <a:t>i</a:t>
            </a:r>
            <a:r>
              <a:rPr lang="en-IN" sz="2000" dirty="0"/>
              <a:t>) )</a:t>
            </a:r>
          </a:p>
          <a:p>
            <a:pPr marL="0" indent="0">
              <a:buNone/>
            </a:pPr>
            <a:r>
              <a:rPr lang="en-IN" sz="2000" dirty="0"/>
              <a:t>                                                2. Efficiency ( efficiency(</a:t>
            </a:r>
            <a:r>
              <a:rPr lang="en-IN" sz="2000" dirty="0" err="1"/>
              <a:t>i</a:t>
            </a:r>
            <a:r>
              <a:rPr lang="en-IN" sz="2000" dirty="0"/>
              <a:t>) )</a:t>
            </a:r>
          </a:p>
          <a:p>
            <a:pPr marL="0" indent="0">
              <a:buNone/>
            </a:pPr>
            <a:r>
              <a:rPr lang="en-IN" sz="2000" dirty="0"/>
              <a:t>                                                3. Completion Time ( time(</a:t>
            </a:r>
            <a:r>
              <a:rPr lang="en-IN" sz="2000" dirty="0" err="1"/>
              <a:t>i</a:t>
            </a:r>
            <a:r>
              <a:rPr lang="en-IN" sz="2000" dirty="0"/>
              <a:t>) )</a:t>
            </a:r>
          </a:p>
          <a:p>
            <a:pPr marL="0" indent="0">
              <a:buNone/>
            </a:pPr>
            <a:r>
              <a:rPr lang="en-IN" sz="2000" b="1" u="sng" dirty="0"/>
              <a:t>Objectives:</a:t>
            </a:r>
          </a:p>
          <a:p>
            <a:pPr marL="0" indent="0">
              <a:buNone/>
            </a:pPr>
            <a:r>
              <a:rPr lang="en-IN" sz="2000" b="1" i="1" dirty="0"/>
              <a:t>Maximize Overall CGPA (Performance)</a:t>
            </a:r>
          </a:p>
          <a:p>
            <a:pPr marL="0" indent="0">
              <a:buNone/>
            </a:pPr>
            <a:r>
              <a:rPr lang="en-IN" sz="2000" b="1" u="sng" dirty="0"/>
              <a:t>Constraints:</a:t>
            </a:r>
          </a:p>
          <a:p>
            <a:pPr marL="0" indent="0">
              <a:buNone/>
            </a:pPr>
            <a:r>
              <a:rPr lang="en-IN" sz="2000" dirty="0"/>
              <a:t>1. Σ(time allocated) &lt;= Total Hours (k)</a:t>
            </a:r>
          </a:p>
          <a:p>
            <a:pPr marL="0" indent="0">
              <a:buNone/>
            </a:pPr>
            <a:r>
              <a:rPr lang="en-IN" sz="2000" dirty="0"/>
              <a:t>2. Grade in every subject should be greater than or equal to 4. (i.e. to pass the subject)</a:t>
            </a:r>
          </a:p>
          <a:p>
            <a:pPr marL="0" indent="0">
              <a:buNone/>
            </a:pPr>
            <a:endParaRPr lang="en-IN" sz="2000" dirty="0"/>
          </a:p>
        </p:txBody>
      </p:sp>
      <p:sp>
        <p:nvSpPr>
          <p:cNvPr id="4" name="Slide Number Placeholder 3">
            <a:extLst>
              <a:ext uri="{FF2B5EF4-FFF2-40B4-BE49-F238E27FC236}">
                <a16:creationId xmlns:a16="http://schemas.microsoft.com/office/drawing/2014/main" id="{6CFB9C3C-57B4-079A-81B5-ECA0A82BD916}"/>
              </a:ext>
            </a:extLst>
          </p:cNvPr>
          <p:cNvSpPr>
            <a:spLocks noGrp="1"/>
          </p:cNvSpPr>
          <p:nvPr>
            <p:ph type="sldNum" sz="quarter" idx="12"/>
          </p:nvPr>
        </p:nvSpPr>
        <p:spPr/>
        <p:txBody>
          <a:bodyPr/>
          <a:lstStyle/>
          <a:p>
            <a:fld id="{8D0AFDD5-844D-364D-8AEC-50CF4D36D55D}" type="slidenum">
              <a:rPr lang="en-US" noProof="0" smtClean="0"/>
              <a:t>5</a:t>
            </a:fld>
            <a:endParaRPr lang="en-US" noProof="0"/>
          </a:p>
        </p:txBody>
      </p:sp>
      <p:sp>
        <p:nvSpPr>
          <p:cNvPr id="5" name="Footer Placeholder 4">
            <a:extLst>
              <a:ext uri="{FF2B5EF4-FFF2-40B4-BE49-F238E27FC236}">
                <a16:creationId xmlns:a16="http://schemas.microsoft.com/office/drawing/2014/main" id="{6250CA2E-8484-A27E-90E5-7C29FB980353}"/>
              </a:ext>
            </a:extLst>
          </p:cNvPr>
          <p:cNvSpPr>
            <a:spLocks noGrp="1"/>
          </p:cNvSpPr>
          <p:nvPr>
            <p:ph type="ftr" sz="quarter" idx="11"/>
          </p:nvPr>
        </p:nvSpPr>
        <p:spPr/>
        <p:txBody>
          <a:bodyPr/>
          <a:lstStyle/>
          <a:p>
            <a:r>
              <a:rPr lang="en-US" dirty="0"/>
              <a:t>CL643 Project</a:t>
            </a:r>
            <a:endParaRPr lang="en-US" noProof="0" dirty="0"/>
          </a:p>
        </p:txBody>
      </p:sp>
      <p:sp>
        <p:nvSpPr>
          <p:cNvPr id="6" name="Date Placeholder 5">
            <a:extLst>
              <a:ext uri="{FF2B5EF4-FFF2-40B4-BE49-F238E27FC236}">
                <a16:creationId xmlns:a16="http://schemas.microsoft.com/office/drawing/2014/main" id="{D93F6B92-2292-8B40-48AB-85EF21154BB8}"/>
              </a:ext>
            </a:extLst>
          </p:cNvPr>
          <p:cNvSpPr>
            <a:spLocks noGrp="1"/>
          </p:cNvSpPr>
          <p:nvPr>
            <p:ph type="dt" sz="half" idx="10"/>
          </p:nvPr>
        </p:nvSpPr>
        <p:spPr/>
        <p:txBody>
          <a:bodyPr/>
          <a:lstStyle/>
          <a:p>
            <a:r>
              <a:rPr lang="en-US" noProof="0" dirty="0"/>
              <a:t>2023</a:t>
            </a:r>
          </a:p>
        </p:txBody>
      </p:sp>
      <p:sp>
        <p:nvSpPr>
          <p:cNvPr id="7" name="Rectangle 6">
            <a:extLst>
              <a:ext uri="{FF2B5EF4-FFF2-40B4-BE49-F238E27FC236}">
                <a16:creationId xmlns:a16="http://schemas.microsoft.com/office/drawing/2014/main" id="{F55D7158-E5D8-C3F9-45F6-F6D0BBC1D863}"/>
              </a:ext>
            </a:extLst>
          </p:cNvPr>
          <p:cNvSpPr/>
          <p:nvPr/>
        </p:nvSpPr>
        <p:spPr>
          <a:xfrm>
            <a:off x="1581982" y="322202"/>
            <a:ext cx="8539171" cy="94224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3BDAC3F3-9477-8552-711A-DDBBCE06200C}"/>
              </a:ext>
            </a:extLst>
          </p:cNvPr>
          <p:cNvSpPr/>
          <p:nvPr/>
        </p:nvSpPr>
        <p:spPr>
          <a:xfrm>
            <a:off x="1465441" y="254494"/>
            <a:ext cx="8539171" cy="942240"/>
          </a:xfrm>
          <a:prstGeom prst="rect">
            <a:avLst/>
          </a:prstGeom>
          <a:solidFill>
            <a:schemeClr val="accent3">
              <a:lumMod val="20000"/>
              <a:lumOff val="8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5400" dirty="0">
                <a:solidFill>
                  <a:schemeClr val="tx1"/>
                </a:solidFill>
              </a:rPr>
              <a:t>Problem</a:t>
            </a:r>
          </a:p>
        </p:txBody>
      </p:sp>
    </p:spTree>
    <p:extLst>
      <p:ext uri="{BB962C8B-B14F-4D97-AF65-F5344CB8AC3E}">
        <p14:creationId xmlns:p14="http://schemas.microsoft.com/office/powerpoint/2010/main" val="4038719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a:xfrm>
            <a:off x="607538" y="767020"/>
            <a:ext cx="3974951" cy="1938528"/>
          </a:xfrm>
        </p:spPr>
        <p:txBody>
          <a:bodyPr/>
          <a:lstStyle/>
          <a:p>
            <a:r>
              <a:rPr lang="en-US" dirty="0"/>
              <a:t>Primary</a:t>
            </a:r>
            <a:br>
              <a:rPr lang="en-US" dirty="0"/>
            </a:br>
            <a:r>
              <a:rPr lang="en-US" dirty="0"/>
              <a:t>Objective</a:t>
            </a:r>
          </a:p>
        </p:txBody>
      </p:sp>
      <p:sp>
        <p:nvSpPr>
          <p:cNvPr id="12" name="Text Placeholder 10">
            <a:extLst>
              <a:ext uri="{FF2B5EF4-FFF2-40B4-BE49-F238E27FC236}">
                <a16:creationId xmlns:a16="http://schemas.microsoft.com/office/drawing/2014/main" id="{B27BBE02-BD8C-C2BE-25D9-12AB9F1EF3F7}"/>
              </a:ext>
            </a:extLst>
          </p:cNvPr>
          <p:cNvSpPr txBox="1">
            <a:spLocks/>
          </p:cNvSpPr>
          <p:nvPr/>
        </p:nvSpPr>
        <p:spPr>
          <a:xfrm>
            <a:off x="607538" y="3017251"/>
            <a:ext cx="6131858" cy="47190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ltLang="zh-CN" sz="3200" b="1" dirty="0">
                <a:solidFill>
                  <a:srgbClr val="C00000"/>
                </a:solidFill>
              </a:rPr>
              <a:t>‘’ Maximize Overall CGPA ’’ </a:t>
            </a:r>
          </a:p>
        </p:txBody>
      </p:sp>
      <p:pic>
        <p:nvPicPr>
          <p:cNvPr id="27" name="Picture Placeholder 26">
            <a:extLst>
              <a:ext uri="{FF2B5EF4-FFF2-40B4-BE49-F238E27FC236}">
                <a16:creationId xmlns:a16="http://schemas.microsoft.com/office/drawing/2014/main" id="{86F83AFD-C445-643B-FC36-57348A9CB457}"/>
              </a:ext>
            </a:extLst>
          </p:cNvPr>
          <p:cNvPicPr>
            <a:picLocks noGrp="1" noChangeAspect="1"/>
          </p:cNvPicPr>
          <p:nvPr>
            <p:ph type="pic" sz="quarter" idx="10"/>
          </p:nvPr>
        </p:nvPicPr>
        <p:blipFill>
          <a:blip r:embed="rId2"/>
          <a:srcRect/>
          <a:stretch>
            <a:fillRect/>
          </a:stretch>
        </p:blipFill>
        <p:spPr/>
        <p:style>
          <a:lnRef idx="2">
            <a:schemeClr val="dk1">
              <a:shade val="15000"/>
            </a:schemeClr>
          </a:lnRef>
          <a:fillRef idx="1">
            <a:schemeClr val="dk1"/>
          </a:fillRef>
          <a:effectRef idx="0">
            <a:schemeClr val="dk1"/>
          </a:effectRef>
          <a:fontRef idx="minor">
            <a:schemeClr val="lt1"/>
          </a:fontRef>
        </p:style>
      </p:pic>
    </p:spTree>
    <p:extLst>
      <p:ext uri="{BB962C8B-B14F-4D97-AF65-F5344CB8AC3E}">
        <p14:creationId xmlns:p14="http://schemas.microsoft.com/office/powerpoint/2010/main" val="375226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graphicFrame>
        <p:nvGraphicFramePr>
          <p:cNvPr id="14" name="Content Placeholder 13">
            <a:extLst>
              <a:ext uri="{FF2B5EF4-FFF2-40B4-BE49-F238E27FC236}">
                <a16:creationId xmlns:a16="http://schemas.microsoft.com/office/drawing/2014/main" id="{DA114D53-FAB3-91E5-14AB-5B375DA2617E}"/>
              </a:ext>
            </a:extLst>
          </p:cNvPr>
          <p:cNvGraphicFramePr>
            <a:graphicFrameLocks noGrp="1"/>
          </p:cNvGraphicFramePr>
          <p:nvPr>
            <p:ph idx="1"/>
            <p:extLst>
              <p:ext uri="{D42A27DB-BD31-4B8C-83A1-F6EECF244321}">
                <p14:modId xmlns:p14="http://schemas.microsoft.com/office/powerpoint/2010/main" val="3045287563"/>
              </p:ext>
            </p:extLst>
          </p:nvPr>
        </p:nvGraphicFramePr>
        <p:xfrm>
          <a:off x="885578" y="1547284"/>
          <a:ext cx="10063607" cy="46634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307912261"/>
                    </a:ext>
                  </a:extLst>
                </a:gridCol>
                <a:gridCol w="2214880">
                  <a:extLst>
                    <a:ext uri="{9D8B030D-6E8A-4147-A177-3AD203B41FA5}">
                      <a16:colId xmlns:a16="http://schemas.microsoft.com/office/drawing/2014/main" val="205469312"/>
                    </a:ext>
                  </a:extLst>
                </a:gridCol>
                <a:gridCol w="2621280">
                  <a:extLst>
                    <a:ext uri="{9D8B030D-6E8A-4147-A177-3AD203B41FA5}">
                      <a16:colId xmlns:a16="http://schemas.microsoft.com/office/drawing/2014/main" val="2233447510"/>
                    </a:ext>
                  </a:extLst>
                </a:gridCol>
                <a:gridCol w="2782104">
                  <a:extLst>
                    <a:ext uri="{9D8B030D-6E8A-4147-A177-3AD203B41FA5}">
                      <a16:colId xmlns:a16="http://schemas.microsoft.com/office/drawing/2014/main" val="2618575971"/>
                    </a:ext>
                  </a:extLst>
                </a:gridCol>
                <a:gridCol w="2237063">
                  <a:extLst>
                    <a:ext uri="{9D8B030D-6E8A-4147-A177-3AD203B41FA5}">
                      <a16:colId xmlns:a16="http://schemas.microsoft.com/office/drawing/2014/main" val="706485337"/>
                    </a:ext>
                  </a:extLst>
                </a:gridCol>
              </a:tblGrid>
              <a:tr h="336711">
                <a:tc>
                  <a:txBody>
                    <a:bodyPr/>
                    <a:lstStyle/>
                    <a:p>
                      <a:pPr algn="ctr"/>
                      <a:endParaRPr lang="en-US" sz="2000" b="0" i="0" dirty="0">
                        <a:ln>
                          <a:solidFill>
                            <a:srgbClr val="C95B3A"/>
                          </a:solidFill>
                        </a:ln>
                        <a:solidFill>
                          <a:schemeClr val="tx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000" b="0" i="0" dirty="0">
                          <a:solidFill>
                            <a:schemeClr val="tx1"/>
                          </a:solidFill>
                          <a:latin typeface="Univers Condensed Light" panose="020B0306020202040204" pitchFamily="34" charset="0"/>
                          <a:cs typeface="Posterama" panose="020B0504020200020000" pitchFamily="34" charset="0"/>
                        </a:rPr>
                        <a:t>Subjects</a:t>
                      </a: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000" b="0" i="0" dirty="0">
                          <a:solidFill>
                            <a:schemeClr val="tx1"/>
                          </a:solidFill>
                          <a:latin typeface="Univers Condensed Light" panose="020B0306020202040204" pitchFamily="34" charset="0"/>
                          <a:cs typeface="Posterama" panose="020B0504020200020000" pitchFamily="34" charset="0"/>
                        </a:rPr>
                        <a:t>Credits (credit(</a:t>
                      </a:r>
                      <a:r>
                        <a:rPr lang="en-US" sz="2000" b="0" i="0" dirty="0" err="1">
                          <a:solidFill>
                            <a:schemeClr val="tx1"/>
                          </a:solidFill>
                          <a:latin typeface="Univers Condensed Light" panose="020B0306020202040204" pitchFamily="34" charset="0"/>
                          <a:cs typeface="Posterama" panose="020B0504020200020000" pitchFamily="34" charset="0"/>
                        </a:rPr>
                        <a:t>i</a:t>
                      </a:r>
                      <a:r>
                        <a:rPr lang="en-US" sz="2000" b="0" i="0" dirty="0">
                          <a:solidFill>
                            <a:schemeClr val="tx1"/>
                          </a:solidFill>
                          <a:latin typeface="Univers Condensed Light" panose="020B0306020202040204" pitchFamily="34" charset="0"/>
                          <a:cs typeface="Posterama" panose="020B0504020200020000" pitchFamily="34" charset="0"/>
                        </a:rPr>
                        <a:t>))</a:t>
                      </a: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000" b="0" i="0" dirty="0">
                          <a:solidFill>
                            <a:schemeClr val="tx1"/>
                          </a:solidFill>
                          <a:latin typeface="Univers Condensed Light" panose="020B0306020202040204" pitchFamily="34" charset="0"/>
                          <a:cs typeface="Posterama" panose="020B0504020200020000" pitchFamily="34" charset="0"/>
                        </a:rPr>
                        <a:t>Efficiency </a:t>
                      </a:r>
                    </a:p>
                    <a:p>
                      <a:pPr algn="ctr"/>
                      <a:r>
                        <a:rPr lang="en-US" sz="2000" b="0" i="0" dirty="0">
                          <a:solidFill>
                            <a:schemeClr val="tx1"/>
                          </a:solidFill>
                          <a:latin typeface="Univers Condensed Light" panose="020B0306020202040204" pitchFamily="34" charset="0"/>
                          <a:cs typeface="Posterama" panose="020B0504020200020000" pitchFamily="34" charset="0"/>
                        </a:rPr>
                        <a:t>(efficiency(</a:t>
                      </a:r>
                      <a:r>
                        <a:rPr lang="en-US" sz="2000" b="0" i="0" dirty="0" err="1">
                          <a:solidFill>
                            <a:schemeClr val="tx1"/>
                          </a:solidFill>
                          <a:latin typeface="Univers Condensed Light" panose="020B0306020202040204" pitchFamily="34" charset="0"/>
                          <a:cs typeface="Posterama" panose="020B0504020200020000" pitchFamily="34" charset="0"/>
                        </a:rPr>
                        <a:t>i</a:t>
                      </a:r>
                      <a:r>
                        <a:rPr lang="en-US" sz="2000" b="0" i="0" dirty="0">
                          <a:solidFill>
                            <a:schemeClr val="tx1"/>
                          </a:solidFill>
                          <a:latin typeface="Univers Condensed Light" panose="020B0306020202040204" pitchFamily="34" charset="0"/>
                          <a:cs typeface="Posterama" panose="020B0504020200020000" pitchFamily="34" charset="0"/>
                        </a:rPr>
                        <a:t>))</a:t>
                      </a: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000" b="0" i="0" dirty="0">
                          <a:solidFill>
                            <a:schemeClr val="tx1"/>
                          </a:solidFill>
                          <a:latin typeface="Univers Condensed Light" panose="020B0306020202040204" pitchFamily="34" charset="0"/>
                          <a:cs typeface="Posterama" panose="020B0504020200020000" pitchFamily="34" charset="0"/>
                        </a:rPr>
                        <a:t>Completion time</a:t>
                      </a:r>
                      <a:br>
                        <a:rPr lang="en-US" sz="2000" b="0" i="0" dirty="0">
                          <a:solidFill>
                            <a:schemeClr val="tx1"/>
                          </a:solidFill>
                          <a:latin typeface="Univers Condensed Light" panose="020B0306020202040204" pitchFamily="34" charset="0"/>
                          <a:cs typeface="Posterama" panose="020B0504020200020000" pitchFamily="34" charset="0"/>
                        </a:rPr>
                      </a:br>
                      <a:r>
                        <a:rPr lang="en-US" sz="2000" b="0" i="0" dirty="0">
                          <a:solidFill>
                            <a:schemeClr val="tx1"/>
                          </a:solidFill>
                          <a:latin typeface="Univers Condensed Light" panose="020B0306020202040204" pitchFamily="34" charset="0"/>
                          <a:cs typeface="Posterama" panose="020B0504020200020000" pitchFamily="34" charset="0"/>
                        </a:rPr>
                        <a:t>(time(</a:t>
                      </a:r>
                      <a:r>
                        <a:rPr lang="en-US" sz="2000" b="0" i="0" dirty="0" err="1">
                          <a:solidFill>
                            <a:schemeClr val="tx1"/>
                          </a:solidFill>
                          <a:latin typeface="Univers Condensed Light" panose="020B0306020202040204" pitchFamily="34" charset="0"/>
                          <a:cs typeface="Posterama" panose="020B0504020200020000" pitchFamily="34" charset="0"/>
                        </a:rPr>
                        <a:t>i</a:t>
                      </a:r>
                      <a:r>
                        <a:rPr lang="en-US" sz="2000" b="0" i="0" dirty="0">
                          <a:solidFill>
                            <a:schemeClr val="tx1"/>
                          </a:solidFill>
                          <a:latin typeface="Univers Condensed Light" panose="020B0306020202040204" pitchFamily="34" charset="0"/>
                          <a:cs typeface="Posterama" panose="020B0504020200020000" pitchFamily="34" charset="0"/>
                        </a:rPr>
                        <a:t>) in </a:t>
                      </a:r>
                      <a:r>
                        <a:rPr lang="en-US" sz="2000" b="0" i="0" dirty="0" err="1">
                          <a:solidFill>
                            <a:schemeClr val="tx1"/>
                          </a:solidFill>
                          <a:latin typeface="Univers Condensed Light" panose="020B0306020202040204" pitchFamily="34" charset="0"/>
                          <a:cs typeface="Posterama" panose="020B0504020200020000" pitchFamily="34" charset="0"/>
                        </a:rPr>
                        <a:t>hrs</a:t>
                      </a:r>
                      <a:r>
                        <a:rPr lang="en-US" sz="2000" b="0" i="0" dirty="0">
                          <a:solidFill>
                            <a:schemeClr val="tx1"/>
                          </a:solidFill>
                          <a:latin typeface="Univers Condensed Light" panose="020B0306020202040204" pitchFamily="34" charset="0"/>
                          <a:cs typeface="Posterama" panose="020B0504020200020000" pitchFamily="34" charset="0"/>
                        </a:rPr>
                        <a:t>)</a:t>
                      </a: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3910302437"/>
                  </a:ext>
                </a:extLst>
              </a:tr>
              <a:tr h="336711">
                <a:tc>
                  <a:txBody>
                    <a:bodyPr/>
                    <a:lstStyle/>
                    <a:p>
                      <a:pPr algn="ctr"/>
                      <a:endParaRPr lang="en-US" sz="2000" b="0" i="0" dirty="0">
                        <a:solidFill>
                          <a:schemeClr val="bg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1</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9</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0.76</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8</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454227287"/>
                  </a:ext>
                </a:extLst>
              </a:tr>
              <a:tr h="336711">
                <a:tc>
                  <a:txBody>
                    <a:bodyPr/>
                    <a:lstStyle/>
                    <a:p>
                      <a:pPr algn="ctr"/>
                      <a:endParaRPr lang="en-US" sz="2000" b="0" i="0" dirty="0">
                        <a:solidFill>
                          <a:schemeClr val="bg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0.68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21463532"/>
                  </a:ext>
                </a:extLst>
              </a:tr>
              <a:tr h="336711">
                <a:tc>
                  <a:txBody>
                    <a:bodyPr/>
                    <a:lstStyle/>
                    <a:p>
                      <a:pPr algn="ctr"/>
                      <a:endParaRPr lang="en-US" sz="2000" b="0" i="0" dirty="0">
                        <a:solidFill>
                          <a:schemeClr val="bg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0.84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944132588"/>
                  </a:ext>
                </a:extLst>
              </a:tr>
              <a:tr h="336711">
                <a:tc>
                  <a:txBody>
                    <a:bodyPr/>
                    <a:lstStyle/>
                    <a:p>
                      <a:pPr algn="ctr"/>
                      <a:endParaRPr lang="en-US" sz="2000" b="0" i="0" dirty="0">
                        <a:solidFill>
                          <a:schemeClr val="bg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0.73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696221205"/>
                  </a:ext>
                </a:extLst>
              </a:tr>
              <a:tr h="336711">
                <a:tc>
                  <a:txBody>
                    <a:bodyPr/>
                    <a:lstStyle/>
                    <a:p>
                      <a:pPr algn="ctr"/>
                      <a:endParaRPr lang="en-US" sz="2000" b="0" i="0" dirty="0">
                        <a:solidFill>
                          <a:schemeClr val="bg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0.79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2154300309"/>
                  </a:ext>
                </a:extLst>
              </a:tr>
              <a:tr h="336711">
                <a:tc>
                  <a:txBody>
                    <a:bodyPr/>
                    <a:lstStyle/>
                    <a:p>
                      <a:pPr algn="ctr"/>
                      <a:endParaRPr lang="en-US" sz="2000" b="0" i="0" dirty="0">
                        <a:solidFill>
                          <a:schemeClr val="bg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0.77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215686689"/>
                  </a:ext>
                </a:extLst>
              </a:tr>
              <a:tr h="336711">
                <a:tc>
                  <a:txBody>
                    <a:bodyPr/>
                    <a:lstStyle/>
                    <a:p>
                      <a:pPr algn="ctr"/>
                      <a:endParaRPr lang="en-US" sz="2000" b="0" i="0" dirty="0">
                        <a:solidFill>
                          <a:schemeClr val="bg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0.69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395164437"/>
                  </a:ext>
                </a:extLst>
              </a:tr>
              <a:tr h="336711">
                <a:tc>
                  <a:txBody>
                    <a:bodyPr/>
                    <a:lstStyle/>
                    <a:p>
                      <a:pPr algn="ctr"/>
                      <a:endParaRPr lang="en-US" sz="2000" b="0" i="0" dirty="0">
                        <a:solidFill>
                          <a:schemeClr val="bg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0.63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222475529"/>
                  </a:ext>
                </a:extLst>
              </a:tr>
              <a:tr h="336711">
                <a:tc>
                  <a:txBody>
                    <a:bodyPr/>
                    <a:lstStyle/>
                    <a:p>
                      <a:pPr algn="ctr"/>
                      <a:endParaRPr lang="en-US" sz="2000" b="0" i="0" dirty="0">
                        <a:solidFill>
                          <a:schemeClr val="bg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0.87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2699612661"/>
                  </a:ext>
                </a:extLst>
              </a:tr>
              <a:tr h="336711">
                <a:tc>
                  <a:txBody>
                    <a:bodyPr/>
                    <a:lstStyle/>
                    <a:p>
                      <a:pPr algn="ctr"/>
                      <a:endParaRPr lang="en-US" sz="2000" b="0" i="0" dirty="0">
                        <a:solidFill>
                          <a:schemeClr val="bg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10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0.75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569835577"/>
                  </a:ext>
                </a:extLst>
              </a:tr>
            </a:tbl>
          </a:graphicData>
        </a:graphic>
      </p:graphicFrame>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7</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20XX</a:t>
            </a:r>
          </a:p>
        </p:txBody>
      </p:sp>
      <p:sp>
        <p:nvSpPr>
          <p:cNvPr id="5" name="Rectangle 4">
            <a:extLst>
              <a:ext uri="{FF2B5EF4-FFF2-40B4-BE49-F238E27FC236}">
                <a16:creationId xmlns:a16="http://schemas.microsoft.com/office/drawing/2014/main" id="{3C22A4A0-F96B-E281-F053-7B325FD34E6F}"/>
              </a:ext>
            </a:extLst>
          </p:cNvPr>
          <p:cNvSpPr/>
          <p:nvPr/>
        </p:nvSpPr>
        <p:spPr>
          <a:xfrm>
            <a:off x="1581982" y="322202"/>
            <a:ext cx="8539171" cy="94224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D05DA1AE-51DE-FE6C-424D-686CB97201B0}"/>
              </a:ext>
            </a:extLst>
          </p:cNvPr>
          <p:cNvSpPr/>
          <p:nvPr/>
        </p:nvSpPr>
        <p:spPr>
          <a:xfrm>
            <a:off x="1465441" y="254494"/>
            <a:ext cx="8539171" cy="942240"/>
          </a:xfrm>
          <a:prstGeom prst="rect">
            <a:avLst/>
          </a:prstGeom>
          <a:solidFill>
            <a:schemeClr val="accent3">
              <a:lumMod val="20000"/>
              <a:lumOff val="8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5400" dirty="0">
                <a:solidFill>
                  <a:schemeClr val="tx1"/>
                </a:solidFill>
              </a:rPr>
              <a:t>Data</a:t>
            </a:r>
          </a:p>
        </p:txBody>
      </p:sp>
    </p:spTree>
    <p:extLst>
      <p:ext uri="{BB962C8B-B14F-4D97-AF65-F5344CB8AC3E}">
        <p14:creationId xmlns:p14="http://schemas.microsoft.com/office/powerpoint/2010/main" val="2011023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D72620B3-A9EB-F9BE-BA54-754D8F7930AA}"/>
              </a:ext>
            </a:extLst>
          </p:cNvPr>
          <p:cNvPicPr>
            <a:picLocks noGrp="1" noChangeAspect="1"/>
          </p:cNvPicPr>
          <p:nvPr>
            <p:ph idx="1"/>
          </p:nvPr>
        </p:nvPicPr>
        <p:blipFill>
          <a:blip r:embed="rId2"/>
          <a:stretch>
            <a:fillRect/>
          </a:stretch>
        </p:blipFill>
        <p:spPr>
          <a:xfrm>
            <a:off x="838200" y="1902628"/>
            <a:ext cx="10234547" cy="960203"/>
          </a:xfrm>
        </p:spPr>
      </p:pic>
      <p:sp>
        <p:nvSpPr>
          <p:cNvPr id="4" name="Slide Number Placeholder 3">
            <a:extLst>
              <a:ext uri="{FF2B5EF4-FFF2-40B4-BE49-F238E27FC236}">
                <a16:creationId xmlns:a16="http://schemas.microsoft.com/office/drawing/2014/main" id="{6924A923-0DF2-54D8-F87A-F2B4B3691B26}"/>
              </a:ext>
            </a:extLst>
          </p:cNvPr>
          <p:cNvSpPr>
            <a:spLocks noGrp="1"/>
          </p:cNvSpPr>
          <p:nvPr>
            <p:ph type="sldNum" sz="quarter" idx="12"/>
          </p:nvPr>
        </p:nvSpPr>
        <p:spPr/>
        <p:txBody>
          <a:bodyPr/>
          <a:lstStyle/>
          <a:p>
            <a:fld id="{8D0AFDD5-844D-364D-8AEC-50CF4D36D55D}" type="slidenum">
              <a:rPr lang="en-US" noProof="0" smtClean="0"/>
              <a:t>8</a:t>
            </a:fld>
            <a:endParaRPr lang="en-US" noProof="0" dirty="0"/>
          </a:p>
        </p:txBody>
      </p:sp>
      <p:sp>
        <p:nvSpPr>
          <p:cNvPr id="5" name="Footer Placeholder 4">
            <a:extLst>
              <a:ext uri="{FF2B5EF4-FFF2-40B4-BE49-F238E27FC236}">
                <a16:creationId xmlns:a16="http://schemas.microsoft.com/office/drawing/2014/main" id="{06B78E98-ACEF-878F-3BD6-FB4A8EEB783E}"/>
              </a:ext>
            </a:extLst>
          </p:cNvPr>
          <p:cNvSpPr>
            <a:spLocks noGrp="1"/>
          </p:cNvSpPr>
          <p:nvPr>
            <p:ph type="ftr" sz="quarter" idx="11"/>
          </p:nvPr>
        </p:nvSpPr>
        <p:spPr/>
        <p:txBody>
          <a:bodyPr/>
          <a:lstStyle/>
          <a:p>
            <a:r>
              <a:rPr lang="en-US" dirty="0"/>
              <a:t>CL643 Project</a:t>
            </a:r>
            <a:r>
              <a:rPr lang="en-US" noProof="0" dirty="0"/>
              <a:t> </a:t>
            </a:r>
          </a:p>
        </p:txBody>
      </p:sp>
      <p:sp>
        <p:nvSpPr>
          <p:cNvPr id="6" name="Date Placeholder 5">
            <a:extLst>
              <a:ext uri="{FF2B5EF4-FFF2-40B4-BE49-F238E27FC236}">
                <a16:creationId xmlns:a16="http://schemas.microsoft.com/office/drawing/2014/main" id="{34992BFA-BF13-05E2-0A21-61D1C3EDE755}"/>
              </a:ext>
            </a:extLst>
          </p:cNvPr>
          <p:cNvSpPr>
            <a:spLocks noGrp="1"/>
          </p:cNvSpPr>
          <p:nvPr>
            <p:ph type="dt" sz="half" idx="10"/>
          </p:nvPr>
        </p:nvSpPr>
        <p:spPr/>
        <p:txBody>
          <a:bodyPr/>
          <a:lstStyle/>
          <a:p>
            <a:r>
              <a:rPr lang="en-US" noProof="0" dirty="0"/>
              <a:t>2023</a:t>
            </a:r>
          </a:p>
        </p:txBody>
      </p:sp>
      <p:sp>
        <p:nvSpPr>
          <p:cNvPr id="8" name="Rectangle 7">
            <a:extLst>
              <a:ext uri="{FF2B5EF4-FFF2-40B4-BE49-F238E27FC236}">
                <a16:creationId xmlns:a16="http://schemas.microsoft.com/office/drawing/2014/main" id="{89A52274-9CB9-2B8D-EF5E-F54EB7913C73}"/>
              </a:ext>
            </a:extLst>
          </p:cNvPr>
          <p:cNvSpPr/>
          <p:nvPr/>
        </p:nvSpPr>
        <p:spPr>
          <a:xfrm>
            <a:off x="1581982" y="322202"/>
            <a:ext cx="8539171" cy="94224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1932DCB6-1DEB-D2E9-28D5-5E29C43314F6}"/>
              </a:ext>
            </a:extLst>
          </p:cNvPr>
          <p:cNvSpPr/>
          <p:nvPr/>
        </p:nvSpPr>
        <p:spPr>
          <a:xfrm>
            <a:off x="1465441" y="254494"/>
            <a:ext cx="8539171" cy="942240"/>
          </a:xfrm>
          <a:prstGeom prst="rect">
            <a:avLst/>
          </a:prstGeom>
          <a:solidFill>
            <a:schemeClr val="accent3">
              <a:lumMod val="20000"/>
              <a:lumOff val="8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5400" dirty="0">
                <a:solidFill>
                  <a:schemeClr val="tx1"/>
                </a:solidFill>
              </a:rPr>
              <a:t>Formulation</a:t>
            </a:r>
          </a:p>
        </p:txBody>
      </p:sp>
      <p:sp>
        <p:nvSpPr>
          <p:cNvPr id="12" name="Rectangle 11">
            <a:extLst>
              <a:ext uri="{FF2B5EF4-FFF2-40B4-BE49-F238E27FC236}">
                <a16:creationId xmlns:a16="http://schemas.microsoft.com/office/drawing/2014/main" id="{1E085583-BCC8-A682-7DF0-B5DBCB17F1F6}"/>
              </a:ext>
            </a:extLst>
          </p:cNvPr>
          <p:cNvSpPr/>
          <p:nvPr/>
        </p:nvSpPr>
        <p:spPr>
          <a:xfrm>
            <a:off x="987911" y="3157817"/>
            <a:ext cx="10051667" cy="542365"/>
          </a:xfrm>
          <a:prstGeom prst="rect">
            <a:avLst/>
          </a:prstGeom>
          <a:solidFill>
            <a:srgbClr val="7755B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Continuous Variables  </a:t>
            </a:r>
          </a:p>
        </p:txBody>
      </p:sp>
      <p:cxnSp>
        <p:nvCxnSpPr>
          <p:cNvPr id="14" name="Straight Connector 13">
            <a:extLst>
              <a:ext uri="{FF2B5EF4-FFF2-40B4-BE49-F238E27FC236}">
                <a16:creationId xmlns:a16="http://schemas.microsoft.com/office/drawing/2014/main" id="{E07510E4-9CE6-7F78-F603-888EF83C2D65}"/>
              </a:ext>
            </a:extLst>
          </p:cNvPr>
          <p:cNvCxnSpPr/>
          <p:nvPr/>
        </p:nvCxnSpPr>
        <p:spPr>
          <a:xfrm>
            <a:off x="10629145" y="2862831"/>
            <a:ext cx="0" cy="1196812"/>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6D2AA978-D32A-00E9-4B75-0384580F7B0C}"/>
              </a:ext>
            </a:extLst>
          </p:cNvPr>
          <p:cNvSpPr/>
          <p:nvPr/>
        </p:nvSpPr>
        <p:spPr>
          <a:xfrm>
            <a:off x="9843248" y="4005698"/>
            <a:ext cx="1577787" cy="8090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Time</a:t>
            </a:r>
            <a:r>
              <a:rPr lang="en-IN" dirty="0"/>
              <a:t> </a:t>
            </a:r>
            <a:r>
              <a:rPr lang="en-IN" dirty="0">
                <a:solidFill>
                  <a:schemeClr val="tx1"/>
                </a:solidFill>
              </a:rPr>
              <a:t>Allocated to Subject J</a:t>
            </a:r>
          </a:p>
        </p:txBody>
      </p:sp>
      <p:sp>
        <p:nvSpPr>
          <p:cNvPr id="16" name="TextBox 15">
            <a:extLst>
              <a:ext uri="{FF2B5EF4-FFF2-40B4-BE49-F238E27FC236}">
                <a16:creationId xmlns:a16="http://schemas.microsoft.com/office/drawing/2014/main" id="{5BA01EAE-2AE2-24B7-AA26-861D9996B2A3}"/>
              </a:ext>
            </a:extLst>
          </p:cNvPr>
          <p:cNvSpPr txBox="1"/>
          <p:nvPr/>
        </p:nvSpPr>
        <p:spPr>
          <a:xfrm>
            <a:off x="987911" y="4119305"/>
            <a:ext cx="8151590" cy="369332"/>
          </a:xfrm>
          <a:prstGeom prst="rect">
            <a:avLst/>
          </a:prstGeom>
          <a:noFill/>
        </p:spPr>
        <p:txBody>
          <a:bodyPr wrap="none" rtlCol="0">
            <a:spAutoFit/>
          </a:bodyPr>
          <a:lstStyle/>
          <a:p>
            <a:r>
              <a:rPr lang="en-IN" dirty="0"/>
              <a:t>Domain of Decision Variables: 0 </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xj</a:t>
            </a:r>
            <a:r>
              <a:rPr lang="en-IN" dirty="0">
                <a:latin typeface="Times New Roman" panose="02020603050405020304" pitchFamily="18" charset="0"/>
                <a:cs typeface="Times New Roman" panose="02020603050405020304" pitchFamily="18" charset="0"/>
              </a:rPr>
              <a:t> ≤ time(j) , time(j) is the completion time for subject j</a:t>
            </a:r>
            <a:endParaRPr lang="en-IN" dirty="0"/>
          </a:p>
        </p:txBody>
      </p:sp>
      <p:sp>
        <p:nvSpPr>
          <p:cNvPr id="17" name="TextBox 16">
            <a:extLst>
              <a:ext uri="{FF2B5EF4-FFF2-40B4-BE49-F238E27FC236}">
                <a16:creationId xmlns:a16="http://schemas.microsoft.com/office/drawing/2014/main" id="{44053007-2BE1-E68A-91C7-66B7C02C3D63}"/>
              </a:ext>
            </a:extLst>
          </p:cNvPr>
          <p:cNvSpPr txBox="1"/>
          <p:nvPr/>
        </p:nvSpPr>
        <p:spPr>
          <a:xfrm>
            <a:off x="987911" y="5120280"/>
            <a:ext cx="10051667" cy="830997"/>
          </a:xfrm>
          <a:prstGeom prst="rect">
            <a:avLst/>
          </a:prstGeom>
          <a:noFill/>
        </p:spPr>
        <p:txBody>
          <a:bodyPr wrap="square" rtlCol="0">
            <a:spAutoFit/>
          </a:bodyPr>
          <a:lstStyle/>
          <a:p>
            <a:r>
              <a:rPr lang="en-IN" sz="2400" dirty="0"/>
              <a:t>Now, these decision variables can be found by turning the constraints into mathematical equations and solving them using Metaheuristic Techniques.</a:t>
            </a:r>
          </a:p>
        </p:txBody>
      </p:sp>
      <p:sp>
        <p:nvSpPr>
          <p:cNvPr id="18" name="TextBox 17">
            <a:extLst>
              <a:ext uri="{FF2B5EF4-FFF2-40B4-BE49-F238E27FC236}">
                <a16:creationId xmlns:a16="http://schemas.microsoft.com/office/drawing/2014/main" id="{60529989-666D-7FEA-1F6E-0F555DB47149}"/>
              </a:ext>
            </a:extLst>
          </p:cNvPr>
          <p:cNvSpPr txBox="1"/>
          <p:nvPr/>
        </p:nvSpPr>
        <p:spPr>
          <a:xfrm>
            <a:off x="977611" y="1536167"/>
            <a:ext cx="2582758" cy="523220"/>
          </a:xfrm>
          <a:prstGeom prst="rect">
            <a:avLst/>
          </a:prstGeom>
          <a:noFill/>
        </p:spPr>
        <p:txBody>
          <a:bodyPr wrap="none" rtlCol="0">
            <a:spAutoFit/>
          </a:bodyPr>
          <a:lstStyle/>
          <a:p>
            <a:r>
              <a:rPr lang="en-IN" sz="2800" b="1" dirty="0">
                <a:solidFill>
                  <a:srgbClr val="00B050"/>
                </a:solidFill>
              </a:rPr>
              <a:t>Decision</a:t>
            </a:r>
            <a:r>
              <a:rPr lang="en-IN" sz="2000" b="1" dirty="0">
                <a:solidFill>
                  <a:srgbClr val="00B050"/>
                </a:solidFill>
              </a:rPr>
              <a:t> </a:t>
            </a:r>
            <a:r>
              <a:rPr lang="en-IN" sz="2800" b="1" dirty="0">
                <a:solidFill>
                  <a:srgbClr val="00B050"/>
                </a:solidFill>
              </a:rPr>
              <a:t>Variables</a:t>
            </a:r>
          </a:p>
        </p:txBody>
      </p:sp>
    </p:spTree>
    <p:extLst>
      <p:ext uri="{BB962C8B-B14F-4D97-AF65-F5344CB8AC3E}">
        <p14:creationId xmlns:p14="http://schemas.microsoft.com/office/powerpoint/2010/main" val="3185571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11">
            <a:extLst>
              <a:ext uri="{FF2B5EF4-FFF2-40B4-BE49-F238E27FC236}">
                <a16:creationId xmlns:a16="http://schemas.microsoft.com/office/drawing/2014/main" id="{06B88277-225E-EBFB-EC23-5ACC0C6AE994}"/>
              </a:ext>
            </a:extLst>
          </p:cNvPr>
          <p:cNvGraphicFramePr>
            <a:graphicFrameLocks noGrp="1"/>
          </p:cNvGraphicFramePr>
          <p:nvPr>
            <p:ph idx="1"/>
            <p:extLst>
              <p:ext uri="{D42A27DB-BD31-4B8C-83A1-F6EECF244321}">
                <p14:modId xmlns:p14="http://schemas.microsoft.com/office/powerpoint/2010/main" val="3051029538"/>
              </p:ext>
            </p:extLst>
          </p:nvPr>
        </p:nvGraphicFramePr>
        <p:xfrm>
          <a:off x="133351" y="3279656"/>
          <a:ext cx="8296274" cy="3132137"/>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a:extLst>
              <a:ext uri="{FF2B5EF4-FFF2-40B4-BE49-F238E27FC236}">
                <a16:creationId xmlns:a16="http://schemas.microsoft.com/office/drawing/2014/main" id="{65537E1A-D90C-4D97-0A00-19A65748B005}"/>
              </a:ext>
            </a:extLst>
          </p:cNvPr>
          <p:cNvSpPr>
            <a:spLocks noGrp="1"/>
          </p:cNvSpPr>
          <p:nvPr>
            <p:ph type="sldNum" sz="quarter" idx="12"/>
          </p:nvPr>
        </p:nvSpPr>
        <p:spPr/>
        <p:txBody>
          <a:bodyPr/>
          <a:lstStyle/>
          <a:p>
            <a:fld id="{8D0AFDD5-844D-364D-8AEC-50CF4D36D55D}" type="slidenum">
              <a:rPr lang="en-US" noProof="0" smtClean="0"/>
              <a:t>9</a:t>
            </a:fld>
            <a:endParaRPr lang="en-US" noProof="0"/>
          </a:p>
        </p:txBody>
      </p:sp>
      <p:sp>
        <p:nvSpPr>
          <p:cNvPr id="5" name="Footer Placeholder 4">
            <a:extLst>
              <a:ext uri="{FF2B5EF4-FFF2-40B4-BE49-F238E27FC236}">
                <a16:creationId xmlns:a16="http://schemas.microsoft.com/office/drawing/2014/main" id="{69E2C6DD-9CBD-0339-E09B-149A91121F7E}"/>
              </a:ext>
            </a:extLst>
          </p:cNvPr>
          <p:cNvSpPr>
            <a:spLocks noGrp="1"/>
          </p:cNvSpPr>
          <p:nvPr>
            <p:ph type="ftr" sz="quarter" idx="11"/>
          </p:nvPr>
        </p:nvSpPr>
        <p:spPr/>
        <p:txBody>
          <a:bodyPr/>
          <a:lstStyle/>
          <a:p>
            <a:r>
              <a:rPr lang="en-US" dirty="0"/>
              <a:t>CL643 Project</a:t>
            </a:r>
          </a:p>
        </p:txBody>
      </p:sp>
      <p:sp>
        <p:nvSpPr>
          <p:cNvPr id="6" name="Date Placeholder 5">
            <a:extLst>
              <a:ext uri="{FF2B5EF4-FFF2-40B4-BE49-F238E27FC236}">
                <a16:creationId xmlns:a16="http://schemas.microsoft.com/office/drawing/2014/main" id="{8D6BD5CF-2DF4-BFBE-55DD-989C78CC84CC}"/>
              </a:ext>
            </a:extLst>
          </p:cNvPr>
          <p:cNvSpPr>
            <a:spLocks noGrp="1"/>
          </p:cNvSpPr>
          <p:nvPr>
            <p:ph type="dt" sz="half" idx="10"/>
          </p:nvPr>
        </p:nvSpPr>
        <p:spPr/>
        <p:txBody>
          <a:bodyPr/>
          <a:lstStyle/>
          <a:p>
            <a:r>
              <a:rPr lang="en-US" noProof="0" dirty="0"/>
              <a:t>2023</a:t>
            </a:r>
          </a:p>
        </p:txBody>
      </p:sp>
      <p:sp>
        <p:nvSpPr>
          <p:cNvPr id="7" name="Rectangle 6">
            <a:extLst>
              <a:ext uri="{FF2B5EF4-FFF2-40B4-BE49-F238E27FC236}">
                <a16:creationId xmlns:a16="http://schemas.microsoft.com/office/drawing/2014/main" id="{B26888DF-52B4-5AE8-E2ED-0E030C4DF8CD}"/>
              </a:ext>
            </a:extLst>
          </p:cNvPr>
          <p:cNvSpPr/>
          <p:nvPr/>
        </p:nvSpPr>
        <p:spPr>
          <a:xfrm>
            <a:off x="1581982" y="322202"/>
            <a:ext cx="8539171" cy="94224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9D38DA16-27D6-399A-A6EA-D6507B6B97D6}"/>
              </a:ext>
            </a:extLst>
          </p:cNvPr>
          <p:cNvSpPr/>
          <p:nvPr/>
        </p:nvSpPr>
        <p:spPr>
          <a:xfrm>
            <a:off x="1465441" y="254494"/>
            <a:ext cx="8539171" cy="942240"/>
          </a:xfrm>
          <a:prstGeom prst="rect">
            <a:avLst/>
          </a:prstGeom>
          <a:solidFill>
            <a:schemeClr val="accent3">
              <a:lumMod val="20000"/>
              <a:lumOff val="8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5400" dirty="0">
                <a:solidFill>
                  <a:schemeClr val="tx1"/>
                </a:solidFill>
              </a:rPr>
              <a:t>Formulation</a:t>
            </a:r>
          </a:p>
        </p:txBody>
      </p:sp>
      <p:sp>
        <p:nvSpPr>
          <p:cNvPr id="9" name="TextBox 8">
            <a:extLst>
              <a:ext uri="{FF2B5EF4-FFF2-40B4-BE49-F238E27FC236}">
                <a16:creationId xmlns:a16="http://schemas.microsoft.com/office/drawing/2014/main" id="{842DA723-DFBF-2B66-AD1B-2368131EF621}"/>
              </a:ext>
            </a:extLst>
          </p:cNvPr>
          <p:cNvSpPr txBox="1"/>
          <p:nvPr/>
        </p:nvSpPr>
        <p:spPr>
          <a:xfrm>
            <a:off x="2473140" y="3316167"/>
            <a:ext cx="3616696" cy="830997"/>
          </a:xfrm>
          <a:prstGeom prst="rect">
            <a:avLst/>
          </a:prstGeom>
          <a:noFill/>
        </p:spPr>
        <p:txBody>
          <a:bodyPr wrap="none" rtlCol="0">
            <a:spAutoFit/>
          </a:bodyPr>
          <a:lstStyle/>
          <a:p>
            <a:r>
              <a:rPr lang="en-IN" sz="2400" b="1" i="0" dirty="0">
                <a:solidFill>
                  <a:schemeClr val="bg1"/>
                </a:solidFill>
                <a:effectLst/>
              </a:rPr>
              <a:t>Normalized Completed Subject</a:t>
            </a:r>
            <a:endParaRPr lang="en-IN" sz="2400" dirty="0">
              <a:solidFill>
                <a:schemeClr val="bg1"/>
              </a:solidFill>
              <a:effectLst/>
            </a:endParaRPr>
          </a:p>
          <a:p>
            <a:endParaRPr lang="en-IN" sz="2400" dirty="0">
              <a:solidFill>
                <a:schemeClr val="bg1"/>
              </a:solidFill>
            </a:endParaRPr>
          </a:p>
        </p:txBody>
      </p:sp>
      <p:sp>
        <p:nvSpPr>
          <p:cNvPr id="14" name="TextBox 13">
            <a:extLst>
              <a:ext uri="{FF2B5EF4-FFF2-40B4-BE49-F238E27FC236}">
                <a16:creationId xmlns:a16="http://schemas.microsoft.com/office/drawing/2014/main" id="{41F40FBA-438D-4CF5-0E2F-F797A859D8BF}"/>
              </a:ext>
            </a:extLst>
          </p:cNvPr>
          <p:cNvSpPr txBox="1"/>
          <p:nvPr/>
        </p:nvSpPr>
        <p:spPr>
          <a:xfrm>
            <a:off x="3050381" y="3244334"/>
            <a:ext cx="6100762" cy="369332"/>
          </a:xfrm>
          <a:prstGeom prst="rect">
            <a:avLst/>
          </a:prstGeom>
          <a:noFill/>
        </p:spPr>
        <p:txBody>
          <a:bodyPr wrap="square">
            <a:spAutoFit/>
          </a:bodyPr>
          <a:lstStyle/>
          <a:p>
            <a:endParaRPr lang="en-IN" dirty="0"/>
          </a:p>
        </p:txBody>
      </p:sp>
      <p:sp>
        <p:nvSpPr>
          <p:cNvPr id="16" name="TextBox 15">
            <a:extLst>
              <a:ext uri="{FF2B5EF4-FFF2-40B4-BE49-F238E27FC236}">
                <a16:creationId xmlns:a16="http://schemas.microsoft.com/office/drawing/2014/main" id="{C09A9E74-C237-98C4-05E0-391A72148B33}"/>
              </a:ext>
            </a:extLst>
          </p:cNvPr>
          <p:cNvSpPr txBox="1"/>
          <p:nvPr/>
        </p:nvSpPr>
        <p:spPr>
          <a:xfrm>
            <a:off x="3050381" y="3244334"/>
            <a:ext cx="6100762" cy="369332"/>
          </a:xfrm>
          <a:prstGeom prst="rect">
            <a:avLst/>
          </a:prstGeom>
          <a:noFill/>
        </p:spPr>
        <p:txBody>
          <a:bodyPr wrap="square">
            <a:spAutoFit/>
          </a:bodyPr>
          <a:lstStyle/>
          <a:p>
            <a:endParaRPr lang="en-IN" dirty="0"/>
          </a:p>
        </p:txBody>
      </p:sp>
      <p:sp>
        <p:nvSpPr>
          <p:cNvPr id="18" name="TextBox 17">
            <a:extLst>
              <a:ext uri="{FF2B5EF4-FFF2-40B4-BE49-F238E27FC236}">
                <a16:creationId xmlns:a16="http://schemas.microsoft.com/office/drawing/2014/main" id="{6124E8EA-6060-514D-A124-C9ED63A9E3AC}"/>
              </a:ext>
            </a:extLst>
          </p:cNvPr>
          <p:cNvSpPr txBox="1"/>
          <p:nvPr/>
        </p:nvSpPr>
        <p:spPr>
          <a:xfrm>
            <a:off x="3050381" y="3244334"/>
            <a:ext cx="6100762" cy="369332"/>
          </a:xfrm>
          <a:prstGeom prst="rect">
            <a:avLst/>
          </a:prstGeom>
          <a:noFill/>
        </p:spPr>
        <p:txBody>
          <a:bodyPr wrap="square">
            <a:spAutoFit/>
          </a:bodyPr>
          <a:lstStyle/>
          <a:p>
            <a:endParaRPr lang="en-IN" dirty="0"/>
          </a:p>
        </p:txBody>
      </p:sp>
      <p:sp>
        <p:nvSpPr>
          <p:cNvPr id="22" name="TextBox 21">
            <a:extLst>
              <a:ext uri="{FF2B5EF4-FFF2-40B4-BE49-F238E27FC236}">
                <a16:creationId xmlns:a16="http://schemas.microsoft.com/office/drawing/2014/main" id="{074BB71D-5EE3-F687-1BDC-4540A1A06BA8}"/>
              </a:ext>
            </a:extLst>
          </p:cNvPr>
          <p:cNvSpPr txBox="1"/>
          <p:nvPr/>
        </p:nvSpPr>
        <p:spPr>
          <a:xfrm>
            <a:off x="6193631" y="-98463"/>
            <a:ext cx="6100762" cy="369332"/>
          </a:xfrm>
          <a:prstGeom prst="rect">
            <a:avLst/>
          </a:prstGeom>
          <a:noFill/>
        </p:spPr>
        <p:txBody>
          <a:bodyPr wrap="square">
            <a:spAutoFit/>
          </a:bodyPr>
          <a:lstStyle/>
          <a:p>
            <a:endParaRPr lang="en-IN" dirty="0"/>
          </a:p>
        </p:txBody>
      </p:sp>
      <p:sp>
        <p:nvSpPr>
          <p:cNvPr id="24" name="TextBox 23">
            <a:extLst>
              <a:ext uri="{FF2B5EF4-FFF2-40B4-BE49-F238E27FC236}">
                <a16:creationId xmlns:a16="http://schemas.microsoft.com/office/drawing/2014/main" id="{9CE2E5AF-3598-CD93-22D7-9C6D9BF3219B}"/>
              </a:ext>
            </a:extLst>
          </p:cNvPr>
          <p:cNvSpPr txBox="1"/>
          <p:nvPr/>
        </p:nvSpPr>
        <p:spPr>
          <a:xfrm>
            <a:off x="8429626" y="1549692"/>
            <a:ext cx="3663762" cy="3970318"/>
          </a:xfrm>
          <a:prstGeom prst="rect">
            <a:avLst/>
          </a:prstGeom>
          <a:noFill/>
        </p:spPr>
        <p:txBody>
          <a:bodyPr wrap="square">
            <a:spAutoFit/>
          </a:bodyPr>
          <a:lstStyle/>
          <a:p>
            <a:r>
              <a:rPr lang="en-IN" dirty="0"/>
              <a:t>Here, </a:t>
            </a:r>
          </a:p>
          <a:p>
            <a:endParaRPr lang="en-IN" dirty="0"/>
          </a:p>
          <a:p>
            <a:pPr marL="342900" indent="-342900">
              <a:buFont typeface="Arial" panose="020B0604020202020204" pitchFamily="34" charset="0"/>
              <a:buChar char="•"/>
            </a:pPr>
            <a:r>
              <a:rPr lang="en-IN" b="1" dirty="0"/>
              <a:t>Y(</a:t>
            </a:r>
            <a:r>
              <a:rPr lang="en-IN" b="1" dirty="0" err="1"/>
              <a:t>i</a:t>
            </a:r>
            <a:r>
              <a:rPr lang="en-IN" b="1" dirty="0"/>
              <a:t>) </a:t>
            </a:r>
            <a:r>
              <a:rPr lang="en-IN" dirty="0"/>
              <a:t>denotes the portion of the subject completed (normalized) between 0-1.</a:t>
            </a:r>
          </a:p>
          <a:p>
            <a:pPr marL="342900" indent="-342900">
              <a:buFont typeface="Arial" panose="020B0604020202020204" pitchFamily="34" charset="0"/>
              <a:buChar char="•"/>
            </a:pPr>
            <a:r>
              <a:rPr lang="en-IN" b="1" dirty="0"/>
              <a:t>time(</a:t>
            </a:r>
            <a:r>
              <a:rPr lang="en-IN" b="1" dirty="0" err="1"/>
              <a:t>i</a:t>
            </a:r>
            <a:r>
              <a:rPr lang="en-IN" b="1" dirty="0"/>
              <a:t>)</a:t>
            </a:r>
            <a:r>
              <a:rPr lang="en-IN" dirty="0"/>
              <a:t> is the completion time for subject </a:t>
            </a:r>
            <a:r>
              <a:rPr lang="en-IN" dirty="0" err="1"/>
              <a:t>i</a:t>
            </a:r>
            <a:r>
              <a:rPr lang="en-IN" dirty="0"/>
              <a:t>, and </a:t>
            </a:r>
          </a:p>
          <a:p>
            <a:pPr marL="342900" indent="-342900">
              <a:buFont typeface="Arial" panose="020B0604020202020204" pitchFamily="34" charset="0"/>
              <a:buChar char="•"/>
            </a:pPr>
            <a:r>
              <a:rPr lang="en-IN" b="1" dirty="0"/>
              <a:t>x(</a:t>
            </a:r>
            <a:r>
              <a:rPr lang="en-IN" b="1" dirty="0" err="1"/>
              <a:t>i</a:t>
            </a:r>
            <a:r>
              <a:rPr lang="en-IN" b="1" dirty="0"/>
              <a:t>)</a:t>
            </a:r>
            <a:r>
              <a:rPr lang="en-IN" dirty="0"/>
              <a:t> is the time spent on the subject </a:t>
            </a:r>
            <a:r>
              <a:rPr lang="en-IN" dirty="0" err="1"/>
              <a:t>i</a:t>
            </a:r>
            <a:endParaRPr lang="en-IN" dirty="0"/>
          </a:p>
          <a:p>
            <a:endParaRPr lang="en-IN" dirty="0"/>
          </a:p>
          <a:p>
            <a:r>
              <a:rPr lang="en-IN" dirty="0"/>
              <a:t>So, Y(</a:t>
            </a:r>
            <a:r>
              <a:rPr lang="en-IN" dirty="0" err="1"/>
              <a:t>i</a:t>
            </a:r>
            <a:r>
              <a:rPr lang="en-IN" dirty="0"/>
              <a:t>) is calculated given by the formula, where we have assumed that, </a:t>
            </a:r>
            <a:r>
              <a:rPr lang="en-IN" b="1" dirty="0"/>
              <a:t>To complete half of the subject 1/4</a:t>
            </a:r>
            <a:r>
              <a:rPr lang="en-IN" b="1" baseline="30000" dirty="0"/>
              <a:t>th</a:t>
            </a:r>
            <a:r>
              <a:rPr lang="en-IN" b="1" dirty="0"/>
              <a:t> of the completion time is required and to complete the remaining half 3/4</a:t>
            </a:r>
            <a:r>
              <a:rPr lang="en-IN" b="1" baseline="30000" dirty="0"/>
              <a:t>th</a:t>
            </a:r>
            <a:r>
              <a:rPr lang="en-IN" b="1" dirty="0"/>
              <a:t> time is required,</a:t>
            </a:r>
          </a:p>
        </p:txBody>
      </p:sp>
      <p:pic>
        <p:nvPicPr>
          <p:cNvPr id="26" name="Picture 25">
            <a:extLst>
              <a:ext uri="{FF2B5EF4-FFF2-40B4-BE49-F238E27FC236}">
                <a16:creationId xmlns:a16="http://schemas.microsoft.com/office/drawing/2014/main" id="{25019235-B7B5-E682-C0CA-FB0F52F2A167}"/>
              </a:ext>
            </a:extLst>
          </p:cNvPr>
          <p:cNvPicPr>
            <a:picLocks noChangeAspect="1"/>
          </p:cNvPicPr>
          <p:nvPr/>
        </p:nvPicPr>
        <p:blipFill>
          <a:blip r:embed="rId3"/>
          <a:stretch>
            <a:fillRect/>
          </a:stretch>
        </p:blipFill>
        <p:spPr>
          <a:xfrm>
            <a:off x="133351" y="1706525"/>
            <a:ext cx="6657975" cy="1304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66459313"/>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{713B9DB4-FD43-499C-AD9E-DBDE2D777C1A}tf11429527_win32</Template>
  <TotalTime>874</TotalTime>
  <Words>1199</Words>
  <Application>Microsoft Office PowerPoint</Application>
  <PresentationFormat>Widescreen</PresentationFormat>
  <Paragraphs>214</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Century Gothic</vt:lpstr>
      <vt:lpstr>Karla</vt:lpstr>
      <vt:lpstr>Times New Roman</vt:lpstr>
      <vt:lpstr>Univers Condensed Light</vt:lpstr>
      <vt:lpstr>Wingdings</vt:lpstr>
      <vt:lpstr>Office Theme</vt:lpstr>
      <vt:lpstr>CL-643 PROJECT</vt:lpstr>
      <vt:lpstr>INDEX</vt:lpstr>
      <vt:lpstr>Task Allocation for Performance Optimization </vt:lpstr>
      <vt:lpstr>PowerPoint Presentation</vt:lpstr>
      <vt:lpstr>PowerPoint Presentation</vt:lpstr>
      <vt:lpstr>Primary 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CL-643 PROJECT</dc:title>
  <dc:creator>PRIYANSH SANJEEV SHRIVASTAV</dc:creator>
  <cp:lastModifiedBy>PRIYANSH SANJEEV SHRIVASTAV</cp:lastModifiedBy>
  <cp:revision>6</cp:revision>
  <dcterms:created xsi:type="dcterms:W3CDTF">2023-11-29T04:58:19Z</dcterms:created>
  <dcterms:modified xsi:type="dcterms:W3CDTF">2023-11-29T19:39:19Z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