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C913-ABF6-3FF9-B586-FF80C7C7E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594C-C921-B0D6-5689-79DE15AA7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0DAE-3F68-A88A-1F25-0821818D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CAC8-87A1-60EE-CA39-858CC95F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02EC-44FE-06E2-DC8D-B276FA6D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947A-4195-E452-8B70-1FC2E69D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F8693-6447-E0A5-78DB-56995C222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56CE-0C2A-284A-122F-22F90460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8EFE-69D9-FA00-10F3-97F4DE57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796D-36FC-08C3-CF87-A3C6A52D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0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C164A-4310-614B-EC2C-FD6F71107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B0D1-B27F-48DD-D229-A99C995B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D49E-56A9-02CF-D53E-BA493324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7835-467C-A15D-C673-26A76737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5906-DAC0-9AC8-A04D-6BAAA312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5CFB-FF4F-9EAD-122F-6D6A1DA1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35A7-5A9B-463B-6060-F61D8C23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2E40-62AA-FF09-6466-7DDB5109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856F-F669-F2B8-C493-9E63B288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7291C-638B-61FB-D9D9-5820B7DD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8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D5A1-BD4C-2391-794D-BB151B60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59BC-DC7E-A76D-5555-CACABDFE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30F4-284E-EBC3-E766-5037D407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DCE6-6871-F37D-FB9E-081E6B01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47D0-5676-95B1-F09B-DDACF04F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DEB0-671B-94FC-1CCE-A55A30FB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0205-1205-E9A8-F2AC-968A2A448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A1CC7-0A58-354A-538D-D7609DF22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66835-3E45-B855-0A21-9491C3C0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3F790-E62E-D05B-DB34-B2342407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08CD-0A5B-B48F-43A9-AB49AFB7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5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C697-A9B5-8055-2306-3A7B9148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88EA4-F0E3-7751-8CC6-E7B0D4D2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99D9B-64F0-DDCD-F49B-9C4B3A49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7B82F-661B-25A0-AB0E-7F2940EC5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56450-7C2E-9C60-C1EA-E6FC117C2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57C20-C17D-3E21-32FB-8548511C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E9297-4798-FC1C-EE99-6B4038D7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6FD5D-B74F-3CC1-AB39-63E60A0B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388B-624D-2775-1C4D-81662DF8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E63D3-53A5-CB2B-17C6-BE3D87BA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28F99-F2F9-C6C7-2E9E-1D76682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D5D91-D496-187A-C8F3-000BC2D4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88F51-730C-2995-FC78-B625F147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C9542-FB58-1A5D-B839-52AF9EDE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13B66-74A3-79FB-07FE-EB587763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BB29-93D6-359B-0D5D-0A735F05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F833-1433-D186-9159-8537DC89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119C7-5DF4-78DA-2C33-4E14D0F3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6233F-4E28-860D-7808-1B09330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1281C-3ABA-6FE9-5FA4-0C077D0E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C3A5-C510-12A7-FBCE-23F36B21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0E16-3C1D-D9C4-D60A-E18ECAB5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16F26-2BB1-1E78-18C2-51B3622D5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62098-3A4A-AE54-A896-2CEC42AB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7A10-0F78-01EA-ACD4-5EB9611C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0245A-3EE8-92E9-69C1-E407EAE7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96645-B3B1-4CDC-6149-3735B8D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2045-9A75-B82C-A8DA-ED4D2B6C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A8368-E289-9CD3-B9D3-602F431C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577D-4CE9-E13A-36AC-48C6E780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19C6-5EDA-3440-BC60-5927BC1197B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B827-628A-A431-35BE-42A0DE7C6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0861-26E5-9EF0-52BA-4B10FAA5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editor/intellisense" TargetMode="External"/><Relationship Id="rId3" Type="http://schemas.openxmlformats.org/officeDocument/2006/relationships/hyperlink" Target="https://code.visualstudio.com/docs/getstarted/userinterface" TargetMode="External"/><Relationship Id="rId7" Type="http://schemas.openxmlformats.org/officeDocument/2006/relationships/hyperlink" Target="https://code.visualstudio.com/docs/editor/extension-marketplace" TargetMode="External"/><Relationship Id="rId12" Type="http://schemas.openxmlformats.org/officeDocument/2006/relationships/hyperlink" Target="https://code.visualstudio.com/docs/python/python-tutorial" TargetMode="External"/><Relationship Id="rId2" Type="http://schemas.openxmlformats.org/officeDocument/2006/relationships/hyperlink" Target="https://code.visualstudio.com/docs/setup/setup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/editor/codebasics" TargetMode="External"/><Relationship Id="rId11" Type="http://schemas.openxmlformats.org/officeDocument/2006/relationships/hyperlink" Target="https://code.visualstudio.com/docs/editor/command-line" TargetMode="External"/><Relationship Id="rId5" Type="http://schemas.openxmlformats.org/officeDocument/2006/relationships/hyperlink" Target="https://code.visualstudio.com/docs/getstarted/settings" TargetMode="External"/><Relationship Id="rId10" Type="http://schemas.openxmlformats.org/officeDocument/2006/relationships/hyperlink" Target="https://code.visualstudio.com/docs/editor/debugging" TargetMode="External"/><Relationship Id="rId4" Type="http://schemas.openxmlformats.org/officeDocument/2006/relationships/hyperlink" Target="https://code.visualstudio.com/docs/getstarted/themes" TargetMode="External"/><Relationship Id="rId9" Type="http://schemas.openxmlformats.org/officeDocument/2006/relationships/hyperlink" Target="https://code.visualstudio.com/docs/editor/artificial-intelligen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sourcecontrol/overview" TargetMode="External"/><Relationship Id="rId2" Type="http://schemas.openxmlformats.org/officeDocument/2006/relationships/hyperlink" Target="https://docs.github.com/en/get-started/quickstart/set-up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sourcecontrol/git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FCC1-8C5F-0AF0-420D-0A036B396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ISM6562 – Big Data for Business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C7FB1-BE17-1E9B-46D9-943710A07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Dev Environment</a:t>
            </a:r>
          </a:p>
        </p:txBody>
      </p:sp>
    </p:spTree>
    <p:extLst>
      <p:ext uri="{BB962C8B-B14F-4D97-AF65-F5344CB8AC3E}">
        <p14:creationId xmlns:p14="http://schemas.microsoft.com/office/powerpoint/2010/main" val="5393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1DFE-20BE-A70E-9346-8697A4B7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81AF-CBF5-6240-CA96-B6F41ACC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familiar with GitHub, Shell and SQL.</a:t>
            </a:r>
          </a:p>
          <a:p>
            <a:r>
              <a:rPr lang="en-US" dirty="0"/>
              <a:t>You should have made significant progress with </a:t>
            </a:r>
            <a:r>
              <a:rPr lang="en-US" dirty="0" err="1"/>
              <a:t>DataCamp</a:t>
            </a:r>
            <a:r>
              <a:rPr lang="en-US" dirty="0"/>
              <a:t> Python track.</a:t>
            </a:r>
          </a:p>
          <a:p>
            <a:r>
              <a:rPr lang="en-US" dirty="0"/>
              <a:t>In today’s class, we will focus on the environmental foundations for big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21446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33ED-EDAC-5566-3E4E-06B49CEF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5E16-2D39-41DD-AEF5-76E72DE8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aspects of Big Data Development environments</a:t>
            </a:r>
          </a:p>
          <a:p>
            <a:pPr lvl="1"/>
            <a:r>
              <a:rPr lang="en-US" dirty="0"/>
              <a:t>Hardware and OS</a:t>
            </a:r>
          </a:p>
          <a:p>
            <a:pPr lvl="2"/>
            <a:r>
              <a:rPr lang="en-US" dirty="0"/>
              <a:t>Linux</a:t>
            </a:r>
          </a:p>
          <a:p>
            <a:pPr lvl="1"/>
            <a:r>
              <a:rPr lang="en-US" dirty="0"/>
              <a:t>Programming language and module/package management</a:t>
            </a:r>
          </a:p>
          <a:p>
            <a:pPr lvl="2"/>
            <a:r>
              <a:rPr lang="en-US" dirty="0"/>
              <a:t>Python/</a:t>
            </a:r>
            <a:r>
              <a:rPr lang="en-US" dirty="0" err="1"/>
              <a:t>Miniconda</a:t>
            </a:r>
            <a:r>
              <a:rPr lang="en-US" dirty="0"/>
              <a:t>/Anaconda</a:t>
            </a:r>
          </a:p>
          <a:p>
            <a:pPr lvl="1"/>
            <a:r>
              <a:rPr lang="en-US" dirty="0"/>
              <a:t>Integrated Development Environments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Lab/</a:t>
            </a:r>
            <a:r>
              <a:rPr lang="en-US" dirty="0" err="1"/>
              <a:t>Jupyter</a:t>
            </a:r>
            <a:r>
              <a:rPr lang="en-US" dirty="0"/>
              <a:t> Notebook, and </a:t>
            </a:r>
            <a:r>
              <a:rPr lang="en-US" dirty="0" err="1"/>
              <a:t>iPython</a:t>
            </a:r>
            <a:endParaRPr lang="en-US" dirty="0"/>
          </a:p>
          <a:p>
            <a:pPr lvl="2"/>
            <a:r>
              <a:rPr lang="en-US" dirty="0"/>
              <a:t>VS Code</a:t>
            </a:r>
          </a:p>
          <a:p>
            <a:pPr lvl="1"/>
            <a:r>
              <a:rPr lang="en-US" dirty="0"/>
              <a:t>Version control and collaboration</a:t>
            </a:r>
          </a:p>
          <a:p>
            <a:pPr lvl="2"/>
            <a:r>
              <a:rPr lang="en-US" dirty="0"/>
              <a:t>Git/GitHub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3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907D-3909-2A56-8D7C-5F0110AB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C08C-B48D-CE68-E960-4FFF4027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virtual machines?</a:t>
            </a:r>
          </a:p>
          <a:p>
            <a:pPr lvl="1"/>
            <a:r>
              <a:rPr lang="en-US" dirty="0"/>
              <a:t>How do these compare to Docker images?</a:t>
            </a:r>
          </a:p>
          <a:p>
            <a:r>
              <a:rPr lang="en-US" dirty="0"/>
              <a:t>VM software</a:t>
            </a:r>
          </a:p>
          <a:p>
            <a:pPr lvl="1"/>
            <a:r>
              <a:rPr lang="en-US" dirty="0"/>
              <a:t>VirtualBox, Parallels, VMWare, MS Hyper-V</a:t>
            </a:r>
          </a:p>
          <a:p>
            <a:r>
              <a:rPr lang="en-US" dirty="0"/>
              <a:t>Our classroom VM’s live:</a:t>
            </a:r>
          </a:p>
          <a:p>
            <a:pPr lvl="1"/>
            <a:r>
              <a:rPr lang="en-US" dirty="0"/>
              <a:t>Logging in and using classroom cloud-based VM’s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Common distros</a:t>
            </a:r>
          </a:p>
          <a:p>
            <a:pPr lvl="1"/>
            <a:r>
              <a:rPr lang="en-US" dirty="0"/>
              <a:t>Terminal/shell basics</a:t>
            </a:r>
          </a:p>
          <a:p>
            <a:pPr lvl="1"/>
            <a:r>
              <a:rPr lang="en-US" dirty="0"/>
              <a:t>Basic updating and maintenance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1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568E-CB65-CEC0-B6D5-7E2243F1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and Package </a:t>
            </a:r>
            <a:r>
              <a:rPr lang="en-US" dirty="0" err="1"/>
              <a:t>Mgmt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2E6F-E8DF-F614-C1C6-B4B4C265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You will also find Java and Scala are common in BD</a:t>
            </a:r>
          </a:p>
          <a:p>
            <a:r>
              <a:rPr lang="en-US" dirty="0"/>
              <a:t>Anaconda/</a:t>
            </a:r>
            <a:r>
              <a:rPr lang="en-US" dirty="0" err="1"/>
              <a:t>Miniconda</a:t>
            </a:r>
            <a:endParaRPr lang="en-US" dirty="0"/>
          </a:p>
          <a:p>
            <a:pPr lvl="1"/>
            <a:r>
              <a:rPr lang="en-US" dirty="0"/>
              <a:t>Updating the packages</a:t>
            </a:r>
          </a:p>
          <a:p>
            <a:pPr lvl="1"/>
            <a:r>
              <a:rPr lang="en-US" dirty="0"/>
              <a:t>Installing new packages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2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8A2D-26F7-9CF6-35E1-356F583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65B3-A4DF-87F6-69F8-FA673302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Demonstrate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r>
              <a:rPr lang="en-US" dirty="0"/>
              <a:t>Installing and updating modules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update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update –all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Conda</a:t>
            </a:r>
            <a:r>
              <a:rPr lang="en-US" dirty="0"/>
              <a:t> Forge vs Main Channel</a:t>
            </a:r>
          </a:p>
          <a:p>
            <a:r>
              <a:rPr lang="en-US" dirty="0"/>
              <a:t>Introduction to </a:t>
            </a:r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7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2EC1-4D59-AAF2-CB38-6FD00E49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E0D6-62DD-9FB7-DACD-6409C6B7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2624"/>
            <a:ext cx="10740775" cy="5635375"/>
          </a:xfrm>
        </p:spPr>
        <p:txBody>
          <a:bodyPr>
            <a:normAutofit/>
          </a:bodyPr>
          <a:lstStyle/>
          <a:p>
            <a:r>
              <a:rPr lang="en-US" dirty="0"/>
              <a:t>To become familiar with </a:t>
            </a:r>
            <a:r>
              <a:rPr lang="en-US" dirty="0" err="1"/>
              <a:t>VSCode</a:t>
            </a:r>
            <a:r>
              <a:rPr lang="en-US" dirty="0"/>
              <a:t>; recommended topics:</a:t>
            </a:r>
          </a:p>
          <a:p>
            <a:pPr lvl="1"/>
            <a:r>
              <a:rPr lang="en-US" dirty="0">
                <a:hlinkClick r:id="rId2"/>
              </a:rPr>
              <a:t>Setup</a:t>
            </a:r>
            <a:r>
              <a:rPr lang="en-US" dirty="0"/>
              <a:t> (if you want to install on your local machine)</a:t>
            </a:r>
          </a:p>
          <a:p>
            <a:pPr lvl="1"/>
            <a:r>
              <a:rPr lang="en-US" dirty="0">
                <a:hlinkClick r:id="rId2"/>
              </a:rPr>
              <a:t>Introduction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Overview of user interface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Themes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Settings - optional and a bit more advanced</a:t>
            </a:r>
            <a:r>
              <a:rPr lang="en-US" dirty="0"/>
              <a:t>] </a:t>
            </a:r>
          </a:p>
          <a:p>
            <a:pPr lvl="1"/>
            <a:r>
              <a:rPr lang="en-US" dirty="0">
                <a:hlinkClick r:id="rId6"/>
              </a:rPr>
              <a:t>Basic Editing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Extension Marketplace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Intellisence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9"/>
              </a:rPr>
              <a:t>AI Tools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10"/>
              </a:rPr>
              <a:t>Debugging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11"/>
              </a:rPr>
              <a:t>Command Line Interface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12"/>
              </a:rPr>
              <a:t>OPTIONAL: VSCode and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3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9733-DB1A-158D-3493-0EEC5567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and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933B-A503-A1FD-177F-EB70ED74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Introduction to Git</a:t>
            </a:r>
          </a:p>
          <a:p>
            <a:pPr lvl="1"/>
            <a:r>
              <a:rPr lang="en-US" dirty="0"/>
              <a:t>Git in VM</a:t>
            </a:r>
          </a:p>
          <a:p>
            <a:pPr lvl="1"/>
            <a:r>
              <a:rPr lang="en-US" dirty="0"/>
              <a:t>Initializing Git</a:t>
            </a:r>
          </a:p>
          <a:p>
            <a:pPr lvl="2"/>
            <a:r>
              <a:rPr lang="en-US" dirty="0">
                <a:hlinkClick r:id="rId2"/>
              </a:rPr>
              <a:t>https://docs.github.com/en/get-started/quickstart/set-up-git</a:t>
            </a:r>
            <a:endParaRPr lang="en-US" dirty="0"/>
          </a:p>
          <a:p>
            <a:pPr lvl="1"/>
            <a:r>
              <a:rPr lang="en-US" dirty="0"/>
              <a:t>Create a personal repository</a:t>
            </a:r>
          </a:p>
          <a:p>
            <a:pPr lvl="2"/>
            <a:r>
              <a:rPr lang="en-US" dirty="0"/>
              <a:t>Create new repo on GitHub</a:t>
            </a:r>
          </a:p>
          <a:p>
            <a:pPr lvl="2"/>
            <a:r>
              <a:rPr lang="en-US" dirty="0"/>
              <a:t>Clone repo into local machine (Dev01)</a:t>
            </a:r>
          </a:p>
          <a:p>
            <a:pPr lvl="2"/>
            <a:r>
              <a:rPr lang="en-US" dirty="0"/>
              <a:t>Open terminal – move into directory, check status of repo</a:t>
            </a:r>
          </a:p>
          <a:p>
            <a:pPr lvl="2"/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(and open folder for cloned repo)</a:t>
            </a:r>
          </a:p>
          <a:p>
            <a:pPr lvl="2"/>
            <a:r>
              <a:rPr lang="en-US" dirty="0"/>
              <a:t>Create a </a:t>
            </a:r>
            <a:r>
              <a:rPr lang="en-US" dirty="0" err="1"/>
              <a:t>Hello_World.ipynb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Add </a:t>
            </a:r>
            <a:r>
              <a:rPr lang="en-US" dirty="0" err="1"/>
              <a:t>Hello_World.ipynb</a:t>
            </a:r>
            <a:r>
              <a:rPr lang="en-US" dirty="0"/>
              <a:t> to staging</a:t>
            </a:r>
          </a:p>
          <a:p>
            <a:pPr lvl="2"/>
            <a:r>
              <a:rPr lang="en-US" dirty="0"/>
              <a:t>Commit staged changes to repo</a:t>
            </a:r>
          </a:p>
          <a:p>
            <a:pPr lvl="2"/>
            <a:r>
              <a:rPr lang="en-US" dirty="0"/>
              <a:t>Sync repo to remote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NOTE: This will require you to use a GitHub Token for your password</a:t>
            </a:r>
          </a:p>
          <a:p>
            <a:r>
              <a:rPr lang="en-US" dirty="0"/>
              <a:t>To become familiar with Git/GitHub in </a:t>
            </a:r>
            <a:r>
              <a:rPr lang="en-US" dirty="0" err="1"/>
              <a:t>VSCode</a:t>
            </a:r>
            <a:r>
              <a:rPr lang="en-US" dirty="0"/>
              <a:t>; recommended topics:</a:t>
            </a:r>
          </a:p>
          <a:p>
            <a:pPr lvl="1"/>
            <a:r>
              <a:rPr lang="en-US" dirty="0">
                <a:hlinkClick r:id="rId3"/>
              </a:rPr>
              <a:t>Using Git source control in </a:t>
            </a:r>
            <a:r>
              <a:rPr lang="en-US" dirty="0" err="1">
                <a:hlinkClick r:id="rId3"/>
              </a:rPr>
              <a:t>VSCode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Collaborate on GitHub</a:t>
            </a:r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3272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386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ISM6562 – Big Data for Business Applications</vt:lpstr>
      <vt:lpstr>By now…</vt:lpstr>
      <vt:lpstr>Agenda </vt:lpstr>
      <vt:lpstr>Hardware and OS</vt:lpstr>
      <vt:lpstr>Programming Language and Package Mgmt</vt:lpstr>
      <vt:lpstr>Integrated Development Environments</vt:lpstr>
      <vt:lpstr>VSCode</vt:lpstr>
      <vt:lpstr>Version Control and Collaboration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ISM6562 – Big Data for Business Applications</dc:title>
  <dc:creator>Timothy Smith</dc:creator>
  <cp:lastModifiedBy>Timothy Smith</cp:lastModifiedBy>
  <cp:revision>13</cp:revision>
  <dcterms:created xsi:type="dcterms:W3CDTF">2023-02-20T14:04:04Z</dcterms:created>
  <dcterms:modified xsi:type="dcterms:W3CDTF">2023-09-01T18:54:55Z</dcterms:modified>
</cp:coreProperties>
</file>