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  <p:embeddedFont>
      <p:font typeface="Canva Sans Medium" charset="1" panose="020B0603030501040103"/>
      <p:regular r:id="rId14"/>
    </p:embeddedFont>
    <p:embeddedFont>
      <p:font typeface="Canva Sans Medium Italics" charset="1" panose="020B0603030501040103"/>
      <p:regular r:id="rId15"/>
    </p:embeddedFont>
    <p:embeddedFont>
      <p:font typeface="Open Sans" charset="1" panose="020B0606030504020204"/>
      <p:regular r:id="rId16"/>
    </p:embeddedFont>
    <p:embeddedFont>
      <p:font typeface="Open Sans Bold" charset="1" panose="020B0806030504020204"/>
      <p:regular r:id="rId17"/>
    </p:embeddedFont>
    <p:embeddedFont>
      <p:font typeface="Open Sans Italics" charset="1" panose="020B0606030504020204"/>
      <p:regular r:id="rId18"/>
    </p:embeddedFont>
    <p:embeddedFont>
      <p:font typeface="Open Sans Bold Italics" charset="1" panose="020B0806030504020204"/>
      <p:regular r:id="rId19"/>
    </p:embeddedFont>
    <p:embeddedFont>
      <p:font typeface="Open Sans Light" charset="1" panose="020B0306030504020204"/>
      <p:regular r:id="rId20"/>
    </p:embeddedFont>
    <p:embeddedFont>
      <p:font typeface="Open Sans Light Italics" charset="1" panose="020B0306030504020204"/>
      <p:regular r:id="rId21"/>
    </p:embeddedFont>
    <p:embeddedFont>
      <p:font typeface="Open Sans Ultra-Bold" charset="1" panose="00000000000000000000"/>
      <p:regular r:id="rId22"/>
    </p:embeddedFont>
    <p:embeddedFont>
      <p:font typeface="Open Sans Ultra-Bold Italics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VAFuq1nrSMA.mp4" Type="http://schemas.openxmlformats.org/officeDocument/2006/relationships/video"/><Relationship Id="rId6" Target="../media/VAFuq1nrSMA.mp4" Type="http://schemas.microsoft.com/office/2007/relationships/media"/><Relationship Id="rId7" Target="../media/image4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jpe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962468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3" id="3">
            <a:hlinkClick action="ppaction://media"/>
          </p:cNvPr>
          <p:cNvPicPr>
            <a:picLocks noChangeAspect="true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4">
            <a:alphaModFix amt="87000"/>
          </a:blip>
          <a:srcRect l="0" t="0" r="0" b="0"/>
          <a:stretch>
            <a:fillRect/>
          </a:stretch>
        </p:blipFill>
        <p:spPr>
          <a:xfrm flipH="false" flipV="false" rot="0">
            <a:off x="4636942" y="5849352"/>
            <a:ext cx="7537234" cy="4239694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0583717" y="1012590"/>
            <a:ext cx="4124755" cy="777668"/>
            <a:chOff x="0" y="0"/>
            <a:chExt cx="5499673" cy="1036890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5499673" cy="1036890"/>
              <a:chOff x="0" y="0"/>
              <a:chExt cx="2522128" cy="475514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2522128" cy="475514"/>
              </a:xfrm>
              <a:custGeom>
                <a:avLst/>
                <a:gdLst/>
                <a:ahLst/>
                <a:cxnLst/>
                <a:rect r="r" b="b" t="t" l="l"/>
                <a:pathLst>
                  <a:path h="475514" w="2522128">
                    <a:moveTo>
                      <a:pt x="2318928" y="0"/>
                    </a:moveTo>
                    <a:cubicBezTo>
                      <a:pt x="2431153" y="0"/>
                      <a:pt x="2522128" y="106447"/>
                      <a:pt x="2522128" y="237757"/>
                    </a:cubicBezTo>
                    <a:cubicBezTo>
                      <a:pt x="2522128" y="369066"/>
                      <a:pt x="2431153" y="475514"/>
                      <a:pt x="2318928" y="475514"/>
                    </a:cubicBezTo>
                    <a:lnTo>
                      <a:pt x="203200" y="475514"/>
                    </a:lnTo>
                    <a:cubicBezTo>
                      <a:pt x="90976" y="475514"/>
                      <a:pt x="0" y="369066"/>
                      <a:pt x="0" y="237757"/>
                    </a:cubicBezTo>
                    <a:cubicBezTo>
                      <a:pt x="0" y="106447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FFFFFF"/>
                </a:solidFill>
                <a:miter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47625"/>
                <a:ext cx="812800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9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760307" y="172370"/>
              <a:ext cx="3979060" cy="6445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99"/>
                </a:lnSpc>
              </a:pPr>
              <a:r>
                <a:rPr lang="en-US" sz="2999">
                  <a:solidFill>
                    <a:srgbClr val="FFFFFF"/>
                  </a:solidFill>
                  <a:latin typeface="Canva Sans Bold"/>
                </a:rPr>
                <a:t>Secure Yourself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455671" y="2712411"/>
            <a:ext cx="984563" cy="984563"/>
          </a:xfrm>
          <a:custGeom>
            <a:avLst/>
            <a:gdLst/>
            <a:ahLst/>
            <a:cxnLst/>
            <a:rect r="r" b="b" t="t" l="l"/>
            <a:pathLst>
              <a:path h="984563" w="984563">
                <a:moveTo>
                  <a:pt x="0" y="0"/>
                </a:moveTo>
                <a:lnTo>
                  <a:pt x="984563" y="0"/>
                </a:lnTo>
                <a:lnTo>
                  <a:pt x="984563" y="984564"/>
                </a:lnTo>
                <a:lnTo>
                  <a:pt x="0" y="98456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-273100" y="4232792"/>
            <a:ext cx="7848749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155">
                <a:solidFill>
                  <a:srgbClr val="FFFFFF"/>
                </a:solidFill>
                <a:latin typeface="Open Sans"/>
              </a:rPr>
              <a:t>Problem Statement :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172381" y="4192588"/>
            <a:ext cx="10385320" cy="183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DD59"/>
                </a:solidFill>
                <a:latin typeface="Canva Sans"/>
              </a:rPr>
              <a:t>RESILIENT AID: A BLOCKCHAIN SOLUTION FOR SECURE FUND TRANSFERS</a:t>
            </a:r>
          </a:p>
          <a:p>
            <a:pPr algn="ctr">
              <a:lnSpc>
                <a:spcPts val="490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942975"/>
            <a:ext cx="5349686" cy="736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5"/>
              </a:lnSpc>
            </a:pPr>
            <a:r>
              <a:rPr lang="en-US" sz="4289">
                <a:solidFill>
                  <a:srgbClr val="FFFFFF"/>
                </a:solidFill>
                <a:latin typeface="Canva Sans Bold"/>
              </a:rPr>
              <a:t>Team : Rizzling Devs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2065813"/>
            <a:ext cx="654694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Canva Sans Bold"/>
              </a:rPr>
              <a:t>Domain : Blockchain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440234" y="2713520"/>
            <a:ext cx="332794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Canva Sans Bold"/>
              </a:rPr>
              <a:t>ReliefDAO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947123" y="1809308"/>
            <a:ext cx="139794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Canva Sans Bold"/>
              </a:rPr>
              <a:t>with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9314111" y="66806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4848412" y="10287000"/>
            <a:ext cx="9609199" cy="66806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390955" y="333934"/>
            <a:ext cx="984563" cy="984563"/>
          </a:xfrm>
          <a:custGeom>
            <a:avLst/>
            <a:gdLst/>
            <a:ahLst/>
            <a:cxnLst/>
            <a:rect r="r" b="b" t="t" l="l"/>
            <a:pathLst>
              <a:path h="984563" w="984563">
                <a:moveTo>
                  <a:pt x="0" y="0"/>
                </a:moveTo>
                <a:lnTo>
                  <a:pt x="984563" y="0"/>
                </a:lnTo>
                <a:lnTo>
                  <a:pt x="984563" y="984563"/>
                </a:lnTo>
                <a:lnTo>
                  <a:pt x="0" y="9845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75518" y="561303"/>
            <a:ext cx="1746360" cy="472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0"/>
              </a:lnSpc>
            </a:pPr>
            <a:r>
              <a:rPr lang="en-US" sz="2728">
                <a:solidFill>
                  <a:srgbClr val="FFDD59"/>
                </a:solidFill>
                <a:latin typeface="Canva Sans Bold"/>
              </a:rPr>
              <a:t>ReliefDAO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31970" y="1860894"/>
            <a:ext cx="8432750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spc="124">
                <a:solidFill>
                  <a:srgbClr val="FFFFFF"/>
                </a:solidFill>
                <a:latin typeface="Open Sans"/>
              </a:rPr>
              <a:t>Understanding Our Problem Statement :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81892" y="7552051"/>
            <a:ext cx="5555456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Canva Sans Bold"/>
              </a:rPr>
              <a:t>To facilitate fund transfers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4223575"/>
            <a:ext cx="6870502" cy="101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Canva Sans Bold"/>
              </a:rPr>
              <a:t>For both residents - Humanitarian </a:t>
            </a:r>
          </a:p>
          <a:p>
            <a:pPr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Canva Sans Bold"/>
              </a:rPr>
              <a:t>       organisation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7561714"/>
            <a:ext cx="7146873" cy="101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Canva Sans Bold"/>
              </a:rPr>
              <a:t>To automate transactions to intended recepients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81892" y="4260405"/>
            <a:ext cx="4890939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Canva Sans Bold"/>
              </a:rPr>
              <a:t>For victims of war zone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44000" y="1870419"/>
            <a:ext cx="8899013" cy="1393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7"/>
              </a:lnSpc>
            </a:pPr>
            <a:r>
              <a:rPr lang="en-US" sz="2998">
                <a:solidFill>
                  <a:srgbClr val="FFDD59"/>
                </a:solidFill>
                <a:latin typeface="Canva Sans"/>
              </a:rPr>
              <a:t>RESILIENT AID: A BLOCKCHAIN SOLUTION FOR SECURE FUND TRANSFERS</a:t>
            </a:r>
          </a:p>
          <a:p>
            <a:pPr algn="ctr">
              <a:lnSpc>
                <a:spcPts val="2870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14997244" y="411275"/>
            <a:ext cx="2980279" cy="664637"/>
            <a:chOff x="0" y="0"/>
            <a:chExt cx="3973706" cy="886183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3973706" cy="886183"/>
              <a:chOff x="0" y="0"/>
              <a:chExt cx="1822326" cy="4064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822326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822326">
                    <a:moveTo>
                      <a:pt x="1619126" y="0"/>
                    </a:moveTo>
                    <a:cubicBezTo>
                      <a:pt x="1731350" y="0"/>
                      <a:pt x="1822326" y="90976"/>
                      <a:pt x="1822326" y="203200"/>
                    </a:cubicBezTo>
                    <a:cubicBezTo>
                      <a:pt x="1822326" y="315424"/>
                      <a:pt x="1731350" y="406400"/>
                      <a:pt x="161912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FFFFFF"/>
                </a:solidFill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47625"/>
                <a:ext cx="812800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9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549348" y="181895"/>
              <a:ext cx="2875010" cy="484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Canva Sans Bold"/>
                </a:rPr>
                <a:t>Secure Yourself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8001000" y="28575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4848412" y="10287000"/>
            <a:ext cx="8296088" cy="28575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390955" y="438709"/>
            <a:ext cx="984563" cy="984563"/>
          </a:xfrm>
          <a:custGeom>
            <a:avLst/>
            <a:gdLst/>
            <a:ahLst/>
            <a:cxnLst/>
            <a:rect r="r" b="b" t="t" l="l"/>
            <a:pathLst>
              <a:path h="984563" w="984563">
                <a:moveTo>
                  <a:pt x="0" y="0"/>
                </a:moveTo>
                <a:lnTo>
                  <a:pt x="984563" y="0"/>
                </a:lnTo>
                <a:lnTo>
                  <a:pt x="984563" y="984563"/>
                </a:lnTo>
                <a:lnTo>
                  <a:pt x="0" y="9845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883236" y="4600870"/>
            <a:ext cx="3475222" cy="1085260"/>
            <a:chOff x="0" y="0"/>
            <a:chExt cx="915285" cy="2858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15285" cy="285830"/>
            </a:xfrm>
            <a:custGeom>
              <a:avLst/>
              <a:gdLst/>
              <a:ahLst/>
              <a:cxnLst/>
              <a:rect r="r" b="b" t="t" l="l"/>
              <a:pathLst>
                <a:path h="285830" w="915285">
                  <a:moveTo>
                    <a:pt x="113615" y="0"/>
                  </a:moveTo>
                  <a:lnTo>
                    <a:pt x="801670" y="0"/>
                  </a:lnTo>
                  <a:cubicBezTo>
                    <a:pt x="864417" y="0"/>
                    <a:pt x="915285" y="50867"/>
                    <a:pt x="915285" y="113615"/>
                  </a:cubicBezTo>
                  <a:lnTo>
                    <a:pt x="915285" y="172215"/>
                  </a:lnTo>
                  <a:cubicBezTo>
                    <a:pt x="915285" y="234963"/>
                    <a:pt x="864417" y="285830"/>
                    <a:pt x="801670" y="285830"/>
                  </a:cubicBezTo>
                  <a:lnTo>
                    <a:pt x="113615" y="285830"/>
                  </a:lnTo>
                  <a:cubicBezTo>
                    <a:pt x="50867" y="285830"/>
                    <a:pt x="0" y="234963"/>
                    <a:pt x="0" y="172215"/>
                  </a:cubicBezTo>
                  <a:lnTo>
                    <a:pt x="0" y="113615"/>
                  </a:lnTo>
                  <a:cubicBezTo>
                    <a:pt x="0" y="50867"/>
                    <a:pt x="50867" y="0"/>
                    <a:pt x="113615" y="0"/>
                  </a:cubicBezTo>
                  <a:close/>
                </a:path>
              </a:pathLst>
            </a:custGeom>
            <a:solidFill>
              <a:srgbClr val="7D7D7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47625"/>
              <a:ext cx="812800" cy="765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  <a:r>
                <a:rPr lang="en-US" sz="2199" spc="219">
                  <a:solidFill>
                    <a:srgbClr val="FFFFFF"/>
                  </a:solidFill>
                  <a:latin typeface="Open Sans Bold"/>
                </a:rPr>
                <a:t>SOLUTION APPROACH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-5400000">
            <a:off x="1884641" y="3540873"/>
            <a:ext cx="1451768" cy="723655"/>
            <a:chOff x="0" y="0"/>
            <a:chExt cx="1098465" cy="5475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98465" cy="547545"/>
            </a:xfrm>
            <a:custGeom>
              <a:avLst/>
              <a:gdLst/>
              <a:ahLst/>
              <a:cxnLst/>
              <a:rect r="r" b="b" t="t" l="l"/>
              <a:pathLst>
                <a:path h="547545" w="1098465">
                  <a:moveTo>
                    <a:pt x="1098465" y="273773"/>
                  </a:moveTo>
                  <a:lnTo>
                    <a:pt x="692065" y="0"/>
                  </a:lnTo>
                  <a:lnTo>
                    <a:pt x="692065" y="203200"/>
                  </a:lnTo>
                  <a:lnTo>
                    <a:pt x="0" y="203200"/>
                  </a:lnTo>
                  <a:lnTo>
                    <a:pt x="0" y="344345"/>
                  </a:lnTo>
                  <a:lnTo>
                    <a:pt x="692065" y="344345"/>
                  </a:lnTo>
                  <a:lnTo>
                    <a:pt x="692065" y="547545"/>
                  </a:lnTo>
                  <a:lnTo>
                    <a:pt x="1098465" y="273773"/>
                  </a:lnTo>
                  <a:close/>
                </a:path>
              </a:pathLst>
            </a:custGeom>
            <a:solidFill>
              <a:srgbClr val="7D7D7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250825"/>
              <a:ext cx="711200" cy="358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64098">
            <a:off x="4329898" y="4925305"/>
            <a:ext cx="1451768" cy="723655"/>
            <a:chOff x="0" y="0"/>
            <a:chExt cx="1098465" cy="54754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98465" cy="547545"/>
            </a:xfrm>
            <a:custGeom>
              <a:avLst/>
              <a:gdLst/>
              <a:ahLst/>
              <a:cxnLst/>
              <a:rect r="r" b="b" t="t" l="l"/>
              <a:pathLst>
                <a:path h="547545" w="1098465">
                  <a:moveTo>
                    <a:pt x="1098465" y="273773"/>
                  </a:moveTo>
                  <a:lnTo>
                    <a:pt x="692065" y="0"/>
                  </a:lnTo>
                  <a:lnTo>
                    <a:pt x="692065" y="203200"/>
                  </a:lnTo>
                  <a:lnTo>
                    <a:pt x="0" y="203200"/>
                  </a:lnTo>
                  <a:lnTo>
                    <a:pt x="0" y="344345"/>
                  </a:lnTo>
                  <a:lnTo>
                    <a:pt x="692065" y="344345"/>
                  </a:lnTo>
                  <a:lnTo>
                    <a:pt x="692065" y="547545"/>
                  </a:lnTo>
                  <a:lnTo>
                    <a:pt x="1098465" y="273773"/>
                  </a:lnTo>
                  <a:close/>
                </a:path>
              </a:pathLst>
            </a:custGeom>
            <a:solidFill>
              <a:srgbClr val="7D7D7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250825"/>
              <a:ext cx="711200" cy="358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3112097">
            <a:off x="3763166" y="3977754"/>
            <a:ext cx="1451768" cy="723655"/>
            <a:chOff x="0" y="0"/>
            <a:chExt cx="1098465" cy="54754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98465" cy="547545"/>
            </a:xfrm>
            <a:custGeom>
              <a:avLst/>
              <a:gdLst/>
              <a:ahLst/>
              <a:cxnLst/>
              <a:rect r="r" b="b" t="t" l="l"/>
              <a:pathLst>
                <a:path h="547545" w="1098465">
                  <a:moveTo>
                    <a:pt x="1098465" y="273773"/>
                  </a:moveTo>
                  <a:lnTo>
                    <a:pt x="692065" y="0"/>
                  </a:lnTo>
                  <a:lnTo>
                    <a:pt x="692065" y="203200"/>
                  </a:lnTo>
                  <a:lnTo>
                    <a:pt x="0" y="203200"/>
                  </a:lnTo>
                  <a:lnTo>
                    <a:pt x="0" y="344345"/>
                  </a:lnTo>
                  <a:lnTo>
                    <a:pt x="692065" y="344345"/>
                  </a:lnTo>
                  <a:lnTo>
                    <a:pt x="692065" y="547545"/>
                  </a:lnTo>
                  <a:lnTo>
                    <a:pt x="1098465" y="273773"/>
                  </a:lnTo>
                  <a:close/>
                </a:path>
              </a:pathLst>
            </a:custGeom>
            <a:solidFill>
              <a:srgbClr val="7D7D7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250825"/>
              <a:ext cx="711200" cy="358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5400000">
            <a:off x="1884641" y="6050187"/>
            <a:ext cx="1451768" cy="723655"/>
            <a:chOff x="0" y="0"/>
            <a:chExt cx="1098465" cy="54754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98465" cy="547545"/>
            </a:xfrm>
            <a:custGeom>
              <a:avLst/>
              <a:gdLst/>
              <a:ahLst/>
              <a:cxnLst/>
              <a:rect r="r" b="b" t="t" l="l"/>
              <a:pathLst>
                <a:path h="547545" w="1098465">
                  <a:moveTo>
                    <a:pt x="1098465" y="273773"/>
                  </a:moveTo>
                  <a:lnTo>
                    <a:pt x="692065" y="0"/>
                  </a:lnTo>
                  <a:lnTo>
                    <a:pt x="692065" y="203200"/>
                  </a:lnTo>
                  <a:lnTo>
                    <a:pt x="0" y="203200"/>
                  </a:lnTo>
                  <a:lnTo>
                    <a:pt x="0" y="344345"/>
                  </a:lnTo>
                  <a:lnTo>
                    <a:pt x="692065" y="344345"/>
                  </a:lnTo>
                  <a:lnTo>
                    <a:pt x="692065" y="547545"/>
                  </a:lnTo>
                  <a:lnTo>
                    <a:pt x="1098465" y="273773"/>
                  </a:lnTo>
                  <a:close/>
                </a:path>
              </a:pathLst>
            </a:custGeom>
            <a:solidFill>
              <a:srgbClr val="7D7D7D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250825"/>
              <a:ext cx="711200" cy="358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2154780">
            <a:off x="3842647" y="5698045"/>
            <a:ext cx="1325514" cy="660721"/>
            <a:chOff x="0" y="0"/>
            <a:chExt cx="1098465" cy="54754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98465" cy="547545"/>
            </a:xfrm>
            <a:custGeom>
              <a:avLst/>
              <a:gdLst/>
              <a:ahLst/>
              <a:cxnLst/>
              <a:rect r="r" b="b" t="t" l="l"/>
              <a:pathLst>
                <a:path h="547545" w="1098465">
                  <a:moveTo>
                    <a:pt x="1098465" y="273773"/>
                  </a:moveTo>
                  <a:lnTo>
                    <a:pt x="692065" y="0"/>
                  </a:lnTo>
                  <a:lnTo>
                    <a:pt x="692065" y="203200"/>
                  </a:lnTo>
                  <a:lnTo>
                    <a:pt x="0" y="203200"/>
                  </a:lnTo>
                  <a:lnTo>
                    <a:pt x="0" y="344345"/>
                  </a:lnTo>
                  <a:lnTo>
                    <a:pt x="692065" y="344345"/>
                  </a:lnTo>
                  <a:lnTo>
                    <a:pt x="692065" y="547545"/>
                  </a:lnTo>
                  <a:lnTo>
                    <a:pt x="1098465" y="273773"/>
                  </a:lnTo>
                  <a:close/>
                </a:path>
              </a:pathLst>
            </a:custGeom>
            <a:solidFill>
              <a:srgbClr val="7D7D7D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250825"/>
              <a:ext cx="711200" cy="358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375518" y="763787"/>
            <a:ext cx="1746360" cy="472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0"/>
              </a:lnSpc>
            </a:pPr>
            <a:r>
              <a:rPr lang="en-US" sz="2728">
                <a:solidFill>
                  <a:srgbClr val="FFDD59"/>
                </a:solidFill>
                <a:latin typeface="Canva Sans Bold"/>
              </a:rPr>
              <a:t>ReliefDAO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83236" y="2429628"/>
            <a:ext cx="433863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Canva Sans Bold"/>
              </a:rPr>
              <a:t>User needs no internet</a:t>
            </a:r>
            <a:r>
              <a:rPr lang="en-US" sz="3000">
                <a:solidFill>
                  <a:srgbClr val="000000"/>
                </a:solidFill>
                <a:latin typeface="Canva Sans Bold"/>
              </a:rPr>
              <a:t>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66003" y="7376023"/>
            <a:ext cx="3423047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Canva Sans Bold"/>
              </a:rPr>
              <a:t>Global fundraising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052864" y="3224652"/>
            <a:ext cx="2948136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FFFFFF"/>
                </a:solidFill>
                <a:latin typeface="Canva Sans Bold"/>
              </a:rPr>
              <a:t>Trusted Contact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946694" y="5020061"/>
            <a:ext cx="305350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Canva Sans Bold"/>
              </a:rPr>
              <a:t>DAO Facilitation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094321" y="6527763"/>
            <a:ext cx="367560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Canva Sans Bold"/>
              </a:rPr>
              <a:t>User empowerment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0319593" y="1376505"/>
            <a:ext cx="4448026" cy="968821"/>
            <a:chOff x="0" y="0"/>
            <a:chExt cx="812800" cy="177035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177035"/>
            </a:xfrm>
            <a:custGeom>
              <a:avLst/>
              <a:gdLst/>
              <a:ahLst/>
              <a:cxnLst/>
              <a:rect r="r" b="b" t="t" l="l"/>
              <a:pathLst>
                <a:path h="177035" w="812800">
                  <a:moveTo>
                    <a:pt x="88518" y="0"/>
                  </a:moveTo>
                  <a:lnTo>
                    <a:pt x="724282" y="0"/>
                  </a:lnTo>
                  <a:cubicBezTo>
                    <a:pt x="773169" y="0"/>
                    <a:pt x="812800" y="39631"/>
                    <a:pt x="812800" y="88518"/>
                  </a:cubicBezTo>
                  <a:lnTo>
                    <a:pt x="812800" y="88518"/>
                  </a:lnTo>
                  <a:cubicBezTo>
                    <a:pt x="812800" y="111994"/>
                    <a:pt x="803474" y="134509"/>
                    <a:pt x="786874" y="151109"/>
                  </a:cubicBezTo>
                  <a:cubicBezTo>
                    <a:pt x="770274" y="167709"/>
                    <a:pt x="747759" y="177035"/>
                    <a:pt x="724282" y="177035"/>
                  </a:cubicBezTo>
                  <a:lnTo>
                    <a:pt x="88518" y="177035"/>
                  </a:lnTo>
                  <a:cubicBezTo>
                    <a:pt x="39631" y="177035"/>
                    <a:pt x="0" y="137405"/>
                    <a:pt x="0" y="88518"/>
                  </a:cubicBezTo>
                  <a:lnTo>
                    <a:pt x="0" y="88518"/>
                  </a:lnTo>
                  <a:cubicBezTo>
                    <a:pt x="0" y="39631"/>
                    <a:pt x="39631" y="0"/>
                    <a:pt x="88518" y="0"/>
                  </a:cubicBezTo>
                  <a:close/>
                </a:path>
              </a:pathLst>
            </a:custGeom>
            <a:solidFill>
              <a:srgbClr val="E8AD2A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47625"/>
              <a:ext cx="812800" cy="765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10468520" y="1511703"/>
            <a:ext cx="4127989" cy="560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38"/>
              </a:lnSpc>
            </a:pPr>
            <a:r>
              <a:rPr lang="en-US" sz="3241">
                <a:solidFill>
                  <a:srgbClr val="000000"/>
                </a:solidFill>
                <a:latin typeface="Canva Sans Bold"/>
              </a:rPr>
              <a:t>Secure Intermediary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10319593" y="3281802"/>
            <a:ext cx="5794410" cy="873311"/>
            <a:chOff x="0" y="0"/>
            <a:chExt cx="860360" cy="12967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60360" cy="129670"/>
            </a:xfrm>
            <a:custGeom>
              <a:avLst/>
              <a:gdLst/>
              <a:ahLst/>
              <a:cxnLst/>
              <a:rect r="r" b="b" t="t" l="l"/>
              <a:pathLst>
                <a:path h="129670" w="860360">
                  <a:moveTo>
                    <a:pt x="64835" y="0"/>
                  </a:moveTo>
                  <a:lnTo>
                    <a:pt x="795525" y="0"/>
                  </a:lnTo>
                  <a:cubicBezTo>
                    <a:pt x="831332" y="0"/>
                    <a:pt x="860360" y="29028"/>
                    <a:pt x="860360" y="64835"/>
                  </a:cubicBezTo>
                  <a:lnTo>
                    <a:pt x="860360" y="64835"/>
                  </a:lnTo>
                  <a:cubicBezTo>
                    <a:pt x="860360" y="100642"/>
                    <a:pt x="831332" y="129670"/>
                    <a:pt x="795525" y="129670"/>
                  </a:cubicBezTo>
                  <a:lnTo>
                    <a:pt x="64835" y="129670"/>
                  </a:lnTo>
                  <a:cubicBezTo>
                    <a:pt x="29028" y="129670"/>
                    <a:pt x="0" y="100642"/>
                    <a:pt x="0" y="64835"/>
                  </a:cubicBezTo>
                  <a:lnTo>
                    <a:pt x="0" y="64835"/>
                  </a:lnTo>
                  <a:cubicBezTo>
                    <a:pt x="0" y="29028"/>
                    <a:pt x="29028" y="0"/>
                    <a:pt x="64835" y="0"/>
                  </a:cubicBezTo>
                  <a:close/>
                </a:path>
              </a:pathLst>
            </a:custGeom>
            <a:solidFill>
              <a:srgbClr val="E8AD2A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47625"/>
              <a:ext cx="812800" cy="765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10468520" y="3426031"/>
            <a:ext cx="6589365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 Bold"/>
              </a:rPr>
              <a:t>Holds tokens on user’s behalf</a:t>
            </a:r>
          </a:p>
        </p:txBody>
      </p:sp>
      <p:sp>
        <p:nvSpPr>
          <p:cNvPr name="AutoShape 37" id="37"/>
          <p:cNvSpPr/>
          <p:nvPr/>
        </p:nvSpPr>
        <p:spPr>
          <a:xfrm>
            <a:off x="8001000" y="3502147"/>
            <a:ext cx="2329747" cy="220345"/>
          </a:xfrm>
          <a:prstGeom prst="line">
            <a:avLst/>
          </a:prstGeom>
          <a:ln cap="flat" w="38100">
            <a:solidFill>
              <a:srgbClr val="FFFFFF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38" id="38"/>
          <p:cNvSpPr/>
          <p:nvPr/>
        </p:nvSpPr>
        <p:spPr>
          <a:xfrm flipV="true">
            <a:off x="8001000" y="1827569"/>
            <a:ext cx="2318593" cy="1674578"/>
          </a:xfrm>
          <a:prstGeom prst="line">
            <a:avLst/>
          </a:prstGeom>
          <a:ln cap="flat" w="38100">
            <a:solidFill>
              <a:srgbClr val="FFFFFF"/>
            </a:solidFill>
            <a:prstDash val="sysDot"/>
            <a:headEnd type="none" len="sm" w="sm"/>
            <a:tailEnd type="arrow" len="sm" w="med"/>
          </a:ln>
        </p:spPr>
      </p:sp>
      <p:grpSp>
        <p:nvGrpSpPr>
          <p:cNvPr name="Group 39" id="39"/>
          <p:cNvGrpSpPr/>
          <p:nvPr/>
        </p:nvGrpSpPr>
        <p:grpSpPr>
          <a:xfrm rot="0">
            <a:off x="14997244" y="411275"/>
            <a:ext cx="2980279" cy="664637"/>
            <a:chOff x="0" y="0"/>
            <a:chExt cx="3973706" cy="886183"/>
          </a:xfrm>
        </p:grpSpPr>
        <p:grpSp>
          <p:nvGrpSpPr>
            <p:cNvPr name="Group 40" id="40"/>
            <p:cNvGrpSpPr/>
            <p:nvPr/>
          </p:nvGrpSpPr>
          <p:grpSpPr>
            <a:xfrm rot="0">
              <a:off x="0" y="0"/>
              <a:ext cx="3973706" cy="886183"/>
              <a:chOff x="0" y="0"/>
              <a:chExt cx="1822326" cy="406400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0"/>
                <a:ext cx="1822326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822326">
                    <a:moveTo>
                      <a:pt x="1619126" y="0"/>
                    </a:moveTo>
                    <a:cubicBezTo>
                      <a:pt x="1731350" y="0"/>
                      <a:pt x="1822326" y="90976"/>
                      <a:pt x="1822326" y="203200"/>
                    </a:cubicBezTo>
                    <a:cubicBezTo>
                      <a:pt x="1822326" y="315424"/>
                      <a:pt x="1731350" y="406400"/>
                      <a:pt x="161912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FFFFFF"/>
                </a:solidFill>
                <a:miter/>
              </a:ln>
            </p:spPr>
          </p:sp>
          <p:sp>
            <p:nvSpPr>
              <p:cNvPr name="TextBox 42" id="42"/>
              <p:cNvSpPr txBox="true"/>
              <p:nvPr/>
            </p:nvSpPr>
            <p:spPr>
              <a:xfrm>
                <a:off x="0" y="47625"/>
                <a:ext cx="812800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99"/>
                  </a:lnSpc>
                </a:pPr>
              </a:p>
            </p:txBody>
          </p:sp>
        </p:grpSp>
        <p:sp>
          <p:nvSpPr>
            <p:cNvPr name="TextBox 43" id="43"/>
            <p:cNvSpPr txBox="true"/>
            <p:nvPr/>
          </p:nvSpPr>
          <p:spPr>
            <a:xfrm rot="0">
              <a:off x="549348" y="181895"/>
              <a:ext cx="2875010" cy="484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Canva Sans Bold"/>
                </a:rPr>
                <a:t>Secure Yourself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8001000" y="28575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4848412" y="10287000"/>
            <a:ext cx="8296088" cy="28575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390955" y="438709"/>
            <a:ext cx="984563" cy="984563"/>
          </a:xfrm>
          <a:custGeom>
            <a:avLst/>
            <a:gdLst/>
            <a:ahLst/>
            <a:cxnLst/>
            <a:rect r="r" b="b" t="t" l="l"/>
            <a:pathLst>
              <a:path h="984563" w="984563">
                <a:moveTo>
                  <a:pt x="0" y="0"/>
                </a:moveTo>
                <a:lnTo>
                  <a:pt x="984563" y="0"/>
                </a:lnTo>
                <a:lnTo>
                  <a:pt x="984563" y="984563"/>
                </a:lnTo>
                <a:lnTo>
                  <a:pt x="0" y="9845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883236" y="4600870"/>
            <a:ext cx="3475222" cy="1085260"/>
            <a:chOff x="0" y="0"/>
            <a:chExt cx="915285" cy="2858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15285" cy="285830"/>
            </a:xfrm>
            <a:custGeom>
              <a:avLst/>
              <a:gdLst/>
              <a:ahLst/>
              <a:cxnLst/>
              <a:rect r="r" b="b" t="t" l="l"/>
              <a:pathLst>
                <a:path h="285830" w="915285">
                  <a:moveTo>
                    <a:pt x="113615" y="0"/>
                  </a:moveTo>
                  <a:lnTo>
                    <a:pt x="801670" y="0"/>
                  </a:lnTo>
                  <a:cubicBezTo>
                    <a:pt x="864417" y="0"/>
                    <a:pt x="915285" y="50867"/>
                    <a:pt x="915285" y="113615"/>
                  </a:cubicBezTo>
                  <a:lnTo>
                    <a:pt x="915285" y="172215"/>
                  </a:lnTo>
                  <a:cubicBezTo>
                    <a:pt x="915285" y="234963"/>
                    <a:pt x="864417" y="285830"/>
                    <a:pt x="801670" y="285830"/>
                  </a:cubicBezTo>
                  <a:lnTo>
                    <a:pt x="113615" y="285830"/>
                  </a:lnTo>
                  <a:cubicBezTo>
                    <a:pt x="50867" y="285830"/>
                    <a:pt x="0" y="234963"/>
                    <a:pt x="0" y="172215"/>
                  </a:cubicBezTo>
                  <a:lnTo>
                    <a:pt x="0" y="113615"/>
                  </a:lnTo>
                  <a:cubicBezTo>
                    <a:pt x="0" y="50867"/>
                    <a:pt x="50867" y="0"/>
                    <a:pt x="113615" y="0"/>
                  </a:cubicBezTo>
                  <a:close/>
                </a:path>
              </a:pathLst>
            </a:custGeom>
            <a:solidFill>
              <a:srgbClr val="7D7D7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47625"/>
              <a:ext cx="812800" cy="765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  <a:r>
                <a:rPr lang="en-US" sz="2199" spc="219">
                  <a:solidFill>
                    <a:srgbClr val="FFFFFF"/>
                  </a:solidFill>
                  <a:latin typeface="Open Sans Bold"/>
                </a:rPr>
                <a:t>SOLUTION APPROACH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-5400000">
            <a:off x="1884641" y="3540873"/>
            <a:ext cx="1451768" cy="723655"/>
            <a:chOff x="0" y="0"/>
            <a:chExt cx="1098465" cy="5475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98465" cy="547545"/>
            </a:xfrm>
            <a:custGeom>
              <a:avLst/>
              <a:gdLst/>
              <a:ahLst/>
              <a:cxnLst/>
              <a:rect r="r" b="b" t="t" l="l"/>
              <a:pathLst>
                <a:path h="547545" w="1098465">
                  <a:moveTo>
                    <a:pt x="1098465" y="273773"/>
                  </a:moveTo>
                  <a:lnTo>
                    <a:pt x="692065" y="0"/>
                  </a:lnTo>
                  <a:lnTo>
                    <a:pt x="692065" y="203200"/>
                  </a:lnTo>
                  <a:lnTo>
                    <a:pt x="0" y="203200"/>
                  </a:lnTo>
                  <a:lnTo>
                    <a:pt x="0" y="344345"/>
                  </a:lnTo>
                  <a:lnTo>
                    <a:pt x="692065" y="344345"/>
                  </a:lnTo>
                  <a:lnTo>
                    <a:pt x="692065" y="547545"/>
                  </a:lnTo>
                  <a:lnTo>
                    <a:pt x="1098465" y="273773"/>
                  </a:lnTo>
                  <a:close/>
                </a:path>
              </a:pathLst>
            </a:custGeom>
            <a:solidFill>
              <a:srgbClr val="7D7D7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250825"/>
              <a:ext cx="711200" cy="358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64098">
            <a:off x="4329898" y="4925305"/>
            <a:ext cx="1451768" cy="723655"/>
            <a:chOff x="0" y="0"/>
            <a:chExt cx="1098465" cy="54754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98465" cy="547545"/>
            </a:xfrm>
            <a:custGeom>
              <a:avLst/>
              <a:gdLst/>
              <a:ahLst/>
              <a:cxnLst/>
              <a:rect r="r" b="b" t="t" l="l"/>
              <a:pathLst>
                <a:path h="547545" w="1098465">
                  <a:moveTo>
                    <a:pt x="1098465" y="273773"/>
                  </a:moveTo>
                  <a:lnTo>
                    <a:pt x="692065" y="0"/>
                  </a:lnTo>
                  <a:lnTo>
                    <a:pt x="692065" y="203200"/>
                  </a:lnTo>
                  <a:lnTo>
                    <a:pt x="0" y="203200"/>
                  </a:lnTo>
                  <a:lnTo>
                    <a:pt x="0" y="344345"/>
                  </a:lnTo>
                  <a:lnTo>
                    <a:pt x="692065" y="344345"/>
                  </a:lnTo>
                  <a:lnTo>
                    <a:pt x="692065" y="547545"/>
                  </a:lnTo>
                  <a:lnTo>
                    <a:pt x="1098465" y="273773"/>
                  </a:lnTo>
                  <a:close/>
                </a:path>
              </a:pathLst>
            </a:custGeom>
            <a:solidFill>
              <a:srgbClr val="7D7D7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250825"/>
              <a:ext cx="711200" cy="358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3112097">
            <a:off x="3763166" y="3977754"/>
            <a:ext cx="1451768" cy="723655"/>
            <a:chOff x="0" y="0"/>
            <a:chExt cx="1098465" cy="54754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98465" cy="547545"/>
            </a:xfrm>
            <a:custGeom>
              <a:avLst/>
              <a:gdLst/>
              <a:ahLst/>
              <a:cxnLst/>
              <a:rect r="r" b="b" t="t" l="l"/>
              <a:pathLst>
                <a:path h="547545" w="1098465">
                  <a:moveTo>
                    <a:pt x="1098465" y="273773"/>
                  </a:moveTo>
                  <a:lnTo>
                    <a:pt x="692065" y="0"/>
                  </a:lnTo>
                  <a:lnTo>
                    <a:pt x="692065" y="203200"/>
                  </a:lnTo>
                  <a:lnTo>
                    <a:pt x="0" y="203200"/>
                  </a:lnTo>
                  <a:lnTo>
                    <a:pt x="0" y="344345"/>
                  </a:lnTo>
                  <a:lnTo>
                    <a:pt x="692065" y="344345"/>
                  </a:lnTo>
                  <a:lnTo>
                    <a:pt x="692065" y="547545"/>
                  </a:lnTo>
                  <a:lnTo>
                    <a:pt x="1098465" y="273773"/>
                  </a:lnTo>
                  <a:close/>
                </a:path>
              </a:pathLst>
            </a:custGeom>
            <a:solidFill>
              <a:srgbClr val="7D7D7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250825"/>
              <a:ext cx="711200" cy="358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5400000">
            <a:off x="1884641" y="6050187"/>
            <a:ext cx="1451768" cy="723655"/>
            <a:chOff x="0" y="0"/>
            <a:chExt cx="1098465" cy="54754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98465" cy="547545"/>
            </a:xfrm>
            <a:custGeom>
              <a:avLst/>
              <a:gdLst/>
              <a:ahLst/>
              <a:cxnLst/>
              <a:rect r="r" b="b" t="t" l="l"/>
              <a:pathLst>
                <a:path h="547545" w="1098465">
                  <a:moveTo>
                    <a:pt x="1098465" y="273773"/>
                  </a:moveTo>
                  <a:lnTo>
                    <a:pt x="692065" y="0"/>
                  </a:lnTo>
                  <a:lnTo>
                    <a:pt x="692065" y="203200"/>
                  </a:lnTo>
                  <a:lnTo>
                    <a:pt x="0" y="203200"/>
                  </a:lnTo>
                  <a:lnTo>
                    <a:pt x="0" y="344345"/>
                  </a:lnTo>
                  <a:lnTo>
                    <a:pt x="692065" y="344345"/>
                  </a:lnTo>
                  <a:lnTo>
                    <a:pt x="692065" y="547545"/>
                  </a:lnTo>
                  <a:lnTo>
                    <a:pt x="1098465" y="273773"/>
                  </a:lnTo>
                  <a:close/>
                </a:path>
              </a:pathLst>
            </a:custGeom>
            <a:solidFill>
              <a:srgbClr val="7D7D7D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250825"/>
              <a:ext cx="711200" cy="358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2154780">
            <a:off x="3842647" y="5698045"/>
            <a:ext cx="1325514" cy="660721"/>
            <a:chOff x="0" y="0"/>
            <a:chExt cx="1098465" cy="54754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98465" cy="547545"/>
            </a:xfrm>
            <a:custGeom>
              <a:avLst/>
              <a:gdLst/>
              <a:ahLst/>
              <a:cxnLst/>
              <a:rect r="r" b="b" t="t" l="l"/>
              <a:pathLst>
                <a:path h="547545" w="1098465">
                  <a:moveTo>
                    <a:pt x="1098465" y="273773"/>
                  </a:moveTo>
                  <a:lnTo>
                    <a:pt x="692065" y="0"/>
                  </a:lnTo>
                  <a:lnTo>
                    <a:pt x="692065" y="203200"/>
                  </a:lnTo>
                  <a:lnTo>
                    <a:pt x="0" y="203200"/>
                  </a:lnTo>
                  <a:lnTo>
                    <a:pt x="0" y="344345"/>
                  </a:lnTo>
                  <a:lnTo>
                    <a:pt x="692065" y="344345"/>
                  </a:lnTo>
                  <a:lnTo>
                    <a:pt x="692065" y="547545"/>
                  </a:lnTo>
                  <a:lnTo>
                    <a:pt x="1098465" y="273773"/>
                  </a:lnTo>
                  <a:close/>
                </a:path>
              </a:pathLst>
            </a:custGeom>
            <a:solidFill>
              <a:srgbClr val="7D7D7D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250825"/>
              <a:ext cx="711200" cy="358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375518" y="763787"/>
            <a:ext cx="1746360" cy="472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0"/>
              </a:lnSpc>
            </a:pPr>
            <a:r>
              <a:rPr lang="en-US" sz="2728">
                <a:solidFill>
                  <a:srgbClr val="FFDD59"/>
                </a:solidFill>
                <a:latin typeface="Canva Sans Bold"/>
              </a:rPr>
              <a:t>ReliefDAO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83236" y="2429628"/>
            <a:ext cx="433863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Canva Sans Bold"/>
              </a:rPr>
              <a:t>User needs no internet</a:t>
            </a:r>
            <a:r>
              <a:rPr lang="en-US" sz="3000">
                <a:solidFill>
                  <a:srgbClr val="000000"/>
                </a:solidFill>
                <a:latin typeface="Canva Sans Bold"/>
              </a:rPr>
              <a:t>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66003" y="7376023"/>
            <a:ext cx="3423047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Canva Sans Bold"/>
              </a:rPr>
              <a:t>Global fundraising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052864" y="3224652"/>
            <a:ext cx="2948136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FFFFFF"/>
                </a:solidFill>
                <a:latin typeface="Canva Sans Bold"/>
              </a:rPr>
              <a:t>Trusted Contact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946694" y="5020061"/>
            <a:ext cx="305350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Canva Sans Bold"/>
              </a:rPr>
              <a:t>DAO Facilitation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094321" y="6527763"/>
            <a:ext cx="367560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Canva Sans Bold"/>
              </a:rPr>
              <a:t>User empowerment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0317789" y="972208"/>
            <a:ext cx="4116128" cy="929526"/>
            <a:chOff x="0" y="0"/>
            <a:chExt cx="812800" cy="183551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183551"/>
            </a:xfrm>
            <a:custGeom>
              <a:avLst/>
              <a:gdLst/>
              <a:ahLst/>
              <a:cxnLst/>
              <a:rect r="r" b="b" t="t" l="l"/>
              <a:pathLst>
                <a:path h="183551" w="812800">
                  <a:moveTo>
                    <a:pt x="91775" y="0"/>
                  </a:moveTo>
                  <a:lnTo>
                    <a:pt x="721025" y="0"/>
                  </a:lnTo>
                  <a:cubicBezTo>
                    <a:pt x="745365" y="0"/>
                    <a:pt x="768708" y="9669"/>
                    <a:pt x="785920" y="26880"/>
                  </a:cubicBezTo>
                  <a:cubicBezTo>
                    <a:pt x="803131" y="44092"/>
                    <a:pt x="812800" y="67435"/>
                    <a:pt x="812800" y="91775"/>
                  </a:cubicBezTo>
                  <a:lnTo>
                    <a:pt x="812800" y="91775"/>
                  </a:lnTo>
                  <a:cubicBezTo>
                    <a:pt x="812800" y="116116"/>
                    <a:pt x="803131" y="139459"/>
                    <a:pt x="785920" y="156671"/>
                  </a:cubicBezTo>
                  <a:cubicBezTo>
                    <a:pt x="768708" y="173882"/>
                    <a:pt x="745365" y="183551"/>
                    <a:pt x="721025" y="183551"/>
                  </a:cubicBezTo>
                  <a:lnTo>
                    <a:pt x="91775" y="183551"/>
                  </a:lnTo>
                  <a:cubicBezTo>
                    <a:pt x="67435" y="183551"/>
                    <a:pt x="44092" y="173882"/>
                    <a:pt x="26880" y="156671"/>
                  </a:cubicBezTo>
                  <a:cubicBezTo>
                    <a:pt x="9669" y="139459"/>
                    <a:pt x="0" y="116116"/>
                    <a:pt x="0" y="91775"/>
                  </a:cubicBezTo>
                  <a:lnTo>
                    <a:pt x="0" y="91775"/>
                  </a:lnTo>
                  <a:cubicBezTo>
                    <a:pt x="0" y="67435"/>
                    <a:pt x="9669" y="44092"/>
                    <a:pt x="26880" y="26880"/>
                  </a:cubicBezTo>
                  <a:cubicBezTo>
                    <a:pt x="44092" y="9669"/>
                    <a:pt x="67435" y="0"/>
                    <a:pt x="91775" y="0"/>
                  </a:cubicBezTo>
                  <a:close/>
                </a:path>
              </a:pathLst>
            </a:custGeom>
            <a:solidFill>
              <a:srgbClr val="7D7D7D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47625"/>
              <a:ext cx="812800" cy="765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10455604" y="1101868"/>
            <a:ext cx="3819971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Canva Sans Bold"/>
              </a:rPr>
              <a:t>Secure Intermediary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10315054" y="2673259"/>
            <a:ext cx="5849044" cy="1007114"/>
            <a:chOff x="0" y="0"/>
            <a:chExt cx="868472" cy="149537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68472" cy="149537"/>
            </a:xfrm>
            <a:custGeom>
              <a:avLst/>
              <a:gdLst/>
              <a:ahLst/>
              <a:cxnLst/>
              <a:rect r="r" b="b" t="t" l="l"/>
              <a:pathLst>
                <a:path h="149537" w="868472">
                  <a:moveTo>
                    <a:pt x="74769" y="0"/>
                  </a:moveTo>
                  <a:lnTo>
                    <a:pt x="793703" y="0"/>
                  </a:lnTo>
                  <a:cubicBezTo>
                    <a:pt x="834997" y="0"/>
                    <a:pt x="868472" y="33475"/>
                    <a:pt x="868472" y="74769"/>
                  </a:cubicBezTo>
                  <a:lnTo>
                    <a:pt x="868472" y="74769"/>
                  </a:lnTo>
                  <a:cubicBezTo>
                    <a:pt x="868472" y="116062"/>
                    <a:pt x="834997" y="149537"/>
                    <a:pt x="793703" y="149537"/>
                  </a:cubicBezTo>
                  <a:lnTo>
                    <a:pt x="74769" y="149537"/>
                  </a:lnTo>
                  <a:cubicBezTo>
                    <a:pt x="33475" y="149537"/>
                    <a:pt x="0" y="116062"/>
                    <a:pt x="0" y="74769"/>
                  </a:cubicBezTo>
                  <a:lnTo>
                    <a:pt x="0" y="74769"/>
                  </a:lnTo>
                  <a:cubicBezTo>
                    <a:pt x="0" y="33475"/>
                    <a:pt x="33475" y="0"/>
                    <a:pt x="74769" y="0"/>
                  </a:cubicBezTo>
                  <a:close/>
                </a:path>
              </a:pathLst>
            </a:custGeom>
            <a:solidFill>
              <a:srgbClr val="7D7D7D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47625"/>
              <a:ext cx="812800" cy="765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10315054" y="2880692"/>
            <a:ext cx="6589365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Canva Sans Bold"/>
              </a:rPr>
              <a:t>Holds tokens on user’s behalf</a:t>
            </a:r>
          </a:p>
        </p:txBody>
      </p:sp>
      <p:grpSp>
        <p:nvGrpSpPr>
          <p:cNvPr name="Group 37" id="37"/>
          <p:cNvGrpSpPr/>
          <p:nvPr/>
        </p:nvGrpSpPr>
        <p:grpSpPr>
          <a:xfrm rot="0">
            <a:off x="11054495" y="4081018"/>
            <a:ext cx="3379422" cy="1453393"/>
            <a:chOff x="0" y="0"/>
            <a:chExt cx="870680" cy="374455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70680" cy="374455"/>
            </a:xfrm>
            <a:custGeom>
              <a:avLst/>
              <a:gdLst/>
              <a:ahLst/>
              <a:cxnLst/>
              <a:rect r="r" b="b" t="t" l="l"/>
              <a:pathLst>
                <a:path h="374455" w="870680">
                  <a:moveTo>
                    <a:pt x="118557" y="0"/>
                  </a:moveTo>
                  <a:lnTo>
                    <a:pt x="752123" y="0"/>
                  </a:lnTo>
                  <a:cubicBezTo>
                    <a:pt x="783566" y="0"/>
                    <a:pt x="813722" y="12491"/>
                    <a:pt x="835956" y="34725"/>
                  </a:cubicBezTo>
                  <a:cubicBezTo>
                    <a:pt x="858189" y="56958"/>
                    <a:pt x="870680" y="87114"/>
                    <a:pt x="870680" y="118557"/>
                  </a:cubicBezTo>
                  <a:lnTo>
                    <a:pt x="870680" y="255897"/>
                  </a:lnTo>
                  <a:cubicBezTo>
                    <a:pt x="870680" y="287341"/>
                    <a:pt x="858189" y="317496"/>
                    <a:pt x="835956" y="339730"/>
                  </a:cubicBezTo>
                  <a:cubicBezTo>
                    <a:pt x="813722" y="361964"/>
                    <a:pt x="783566" y="374455"/>
                    <a:pt x="752123" y="374455"/>
                  </a:cubicBezTo>
                  <a:lnTo>
                    <a:pt x="118557" y="374455"/>
                  </a:lnTo>
                  <a:cubicBezTo>
                    <a:pt x="87114" y="374455"/>
                    <a:pt x="56958" y="361964"/>
                    <a:pt x="34725" y="339730"/>
                  </a:cubicBezTo>
                  <a:cubicBezTo>
                    <a:pt x="12491" y="317496"/>
                    <a:pt x="0" y="287341"/>
                    <a:pt x="0" y="255897"/>
                  </a:cubicBezTo>
                  <a:lnTo>
                    <a:pt x="0" y="118557"/>
                  </a:lnTo>
                  <a:cubicBezTo>
                    <a:pt x="0" y="87114"/>
                    <a:pt x="12491" y="56958"/>
                    <a:pt x="34725" y="34725"/>
                  </a:cubicBezTo>
                  <a:cubicBezTo>
                    <a:pt x="56958" y="12491"/>
                    <a:pt x="87114" y="0"/>
                    <a:pt x="118557" y="0"/>
                  </a:cubicBezTo>
                  <a:close/>
                </a:path>
              </a:pathLst>
            </a:custGeom>
            <a:solidFill>
              <a:srgbClr val="E8AD2A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47625"/>
              <a:ext cx="812800" cy="765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11220833" y="4276592"/>
            <a:ext cx="3080442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 Bold"/>
              </a:rPr>
              <a:t>Trusted contact transfers funds</a:t>
            </a:r>
          </a:p>
        </p:txBody>
      </p:sp>
      <p:grpSp>
        <p:nvGrpSpPr>
          <p:cNvPr name="Group 41" id="41"/>
          <p:cNvGrpSpPr/>
          <p:nvPr/>
        </p:nvGrpSpPr>
        <p:grpSpPr>
          <a:xfrm rot="0">
            <a:off x="11043183" y="6095749"/>
            <a:ext cx="4280736" cy="1327899"/>
            <a:chOff x="0" y="0"/>
            <a:chExt cx="848118" cy="263089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48118" cy="263089"/>
            </a:xfrm>
            <a:custGeom>
              <a:avLst/>
              <a:gdLst/>
              <a:ahLst/>
              <a:cxnLst/>
              <a:rect r="r" b="b" t="t" l="l"/>
              <a:pathLst>
                <a:path h="263089" w="848118">
                  <a:moveTo>
                    <a:pt x="121711" y="0"/>
                  </a:moveTo>
                  <a:lnTo>
                    <a:pt x="726407" y="0"/>
                  </a:lnTo>
                  <a:cubicBezTo>
                    <a:pt x="793626" y="0"/>
                    <a:pt x="848118" y="54492"/>
                    <a:pt x="848118" y="121711"/>
                  </a:cubicBezTo>
                  <a:lnTo>
                    <a:pt x="848118" y="141378"/>
                  </a:lnTo>
                  <a:cubicBezTo>
                    <a:pt x="848118" y="208597"/>
                    <a:pt x="793626" y="263089"/>
                    <a:pt x="726407" y="263089"/>
                  </a:cubicBezTo>
                  <a:lnTo>
                    <a:pt x="121711" y="263089"/>
                  </a:lnTo>
                  <a:cubicBezTo>
                    <a:pt x="54492" y="263089"/>
                    <a:pt x="0" y="208597"/>
                    <a:pt x="0" y="141378"/>
                  </a:cubicBezTo>
                  <a:lnTo>
                    <a:pt x="0" y="121711"/>
                  </a:lnTo>
                  <a:cubicBezTo>
                    <a:pt x="0" y="54492"/>
                    <a:pt x="54492" y="0"/>
                    <a:pt x="121711" y="0"/>
                  </a:cubicBezTo>
                  <a:close/>
                </a:path>
              </a:pathLst>
            </a:custGeom>
            <a:solidFill>
              <a:srgbClr val="E8AD2A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47625"/>
              <a:ext cx="812800" cy="765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11273570" y="6248786"/>
            <a:ext cx="4020630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 Bold"/>
              </a:rPr>
              <a:t>Exchanges tokens for equivalent funds </a:t>
            </a:r>
          </a:p>
        </p:txBody>
      </p:sp>
      <p:sp>
        <p:nvSpPr>
          <p:cNvPr name="AutoShape 45" id="45"/>
          <p:cNvSpPr/>
          <p:nvPr/>
        </p:nvSpPr>
        <p:spPr>
          <a:xfrm flipV="true">
            <a:off x="9000200" y="4816646"/>
            <a:ext cx="2054295" cy="489164"/>
          </a:xfrm>
          <a:prstGeom prst="line">
            <a:avLst/>
          </a:prstGeom>
          <a:ln cap="flat" w="38100">
            <a:solidFill>
              <a:srgbClr val="FFFFFF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46" id="46"/>
          <p:cNvSpPr/>
          <p:nvPr/>
        </p:nvSpPr>
        <p:spPr>
          <a:xfrm>
            <a:off x="9000200" y="5305811"/>
            <a:ext cx="2042983" cy="1507703"/>
          </a:xfrm>
          <a:prstGeom prst="line">
            <a:avLst/>
          </a:prstGeom>
          <a:ln cap="flat" w="38100">
            <a:solidFill>
              <a:srgbClr val="FFFFFF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47" id="47"/>
          <p:cNvSpPr/>
          <p:nvPr/>
        </p:nvSpPr>
        <p:spPr>
          <a:xfrm flipV="true">
            <a:off x="8001000" y="3166442"/>
            <a:ext cx="2314054" cy="335705"/>
          </a:xfrm>
          <a:prstGeom prst="line">
            <a:avLst/>
          </a:prstGeom>
          <a:ln cap="flat" w="38100">
            <a:solidFill>
              <a:srgbClr val="FFFFFF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48" id="48"/>
          <p:cNvSpPr/>
          <p:nvPr/>
        </p:nvSpPr>
        <p:spPr>
          <a:xfrm flipV="true">
            <a:off x="8001000" y="1423272"/>
            <a:ext cx="2316789" cy="2078874"/>
          </a:xfrm>
          <a:prstGeom prst="line">
            <a:avLst/>
          </a:prstGeom>
          <a:ln cap="flat" w="38100">
            <a:solidFill>
              <a:srgbClr val="FFFFFF"/>
            </a:solidFill>
            <a:prstDash val="sysDot"/>
            <a:headEnd type="none" len="sm" w="sm"/>
            <a:tailEnd type="arrow" len="sm" w="med"/>
          </a:ln>
        </p:spPr>
      </p:sp>
      <p:grpSp>
        <p:nvGrpSpPr>
          <p:cNvPr name="Group 49" id="49"/>
          <p:cNvGrpSpPr/>
          <p:nvPr/>
        </p:nvGrpSpPr>
        <p:grpSpPr>
          <a:xfrm rot="0">
            <a:off x="14997244" y="411275"/>
            <a:ext cx="2980279" cy="664637"/>
            <a:chOff x="0" y="0"/>
            <a:chExt cx="3973706" cy="886183"/>
          </a:xfrm>
        </p:grpSpPr>
        <p:grpSp>
          <p:nvGrpSpPr>
            <p:cNvPr name="Group 50" id="50"/>
            <p:cNvGrpSpPr/>
            <p:nvPr/>
          </p:nvGrpSpPr>
          <p:grpSpPr>
            <a:xfrm rot="0">
              <a:off x="0" y="0"/>
              <a:ext cx="3973706" cy="886183"/>
              <a:chOff x="0" y="0"/>
              <a:chExt cx="1822326" cy="406400"/>
            </a:xfrm>
          </p:grpSpPr>
          <p:sp>
            <p:nvSpPr>
              <p:cNvPr name="Freeform 51" id="51"/>
              <p:cNvSpPr/>
              <p:nvPr/>
            </p:nvSpPr>
            <p:spPr>
              <a:xfrm flipH="false" flipV="false" rot="0">
                <a:off x="0" y="0"/>
                <a:ext cx="1822326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822326">
                    <a:moveTo>
                      <a:pt x="1619126" y="0"/>
                    </a:moveTo>
                    <a:cubicBezTo>
                      <a:pt x="1731350" y="0"/>
                      <a:pt x="1822326" y="90976"/>
                      <a:pt x="1822326" y="203200"/>
                    </a:cubicBezTo>
                    <a:cubicBezTo>
                      <a:pt x="1822326" y="315424"/>
                      <a:pt x="1731350" y="406400"/>
                      <a:pt x="161912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FFFFFF"/>
                </a:solidFill>
                <a:miter/>
              </a:ln>
            </p:spPr>
          </p:sp>
          <p:sp>
            <p:nvSpPr>
              <p:cNvPr name="TextBox 52" id="52"/>
              <p:cNvSpPr txBox="true"/>
              <p:nvPr/>
            </p:nvSpPr>
            <p:spPr>
              <a:xfrm>
                <a:off x="0" y="47625"/>
                <a:ext cx="812800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99"/>
                  </a:lnSpc>
                </a:pPr>
              </a:p>
            </p:txBody>
          </p:sp>
        </p:grpSp>
        <p:sp>
          <p:nvSpPr>
            <p:cNvPr name="TextBox 53" id="53"/>
            <p:cNvSpPr txBox="true"/>
            <p:nvPr/>
          </p:nvSpPr>
          <p:spPr>
            <a:xfrm rot="0">
              <a:off x="549348" y="181895"/>
              <a:ext cx="2875010" cy="484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Canva Sans Bold"/>
                </a:rPr>
                <a:t>Secure Yourself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8001000" y="28575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4848412" y="10287000"/>
            <a:ext cx="8296088" cy="28575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390955" y="438709"/>
            <a:ext cx="984563" cy="984563"/>
          </a:xfrm>
          <a:custGeom>
            <a:avLst/>
            <a:gdLst/>
            <a:ahLst/>
            <a:cxnLst/>
            <a:rect r="r" b="b" t="t" l="l"/>
            <a:pathLst>
              <a:path h="984563" w="984563">
                <a:moveTo>
                  <a:pt x="0" y="0"/>
                </a:moveTo>
                <a:lnTo>
                  <a:pt x="984563" y="0"/>
                </a:lnTo>
                <a:lnTo>
                  <a:pt x="984563" y="984563"/>
                </a:lnTo>
                <a:lnTo>
                  <a:pt x="0" y="9845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883236" y="4600870"/>
            <a:ext cx="3475222" cy="1085260"/>
            <a:chOff x="0" y="0"/>
            <a:chExt cx="915285" cy="2858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15285" cy="285830"/>
            </a:xfrm>
            <a:custGeom>
              <a:avLst/>
              <a:gdLst/>
              <a:ahLst/>
              <a:cxnLst/>
              <a:rect r="r" b="b" t="t" l="l"/>
              <a:pathLst>
                <a:path h="285830" w="915285">
                  <a:moveTo>
                    <a:pt x="113615" y="0"/>
                  </a:moveTo>
                  <a:lnTo>
                    <a:pt x="801670" y="0"/>
                  </a:lnTo>
                  <a:cubicBezTo>
                    <a:pt x="864417" y="0"/>
                    <a:pt x="915285" y="50867"/>
                    <a:pt x="915285" y="113615"/>
                  </a:cubicBezTo>
                  <a:lnTo>
                    <a:pt x="915285" y="172215"/>
                  </a:lnTo>
                  <a:cubicBezTo>
                    <a:pt x="915285" y="234963"/>
                    <a:pt x="864417" y="285830"/>
                    <a:pt x="801670" y="285830"/>
                  </a:cubicBezTo>
                  <a:lnTo>
                    <a:pt x="113615" y="285830"/>
                  </a:lnTo>
                  <a:cubicBezTo>
                    <a:pt x="50867" y="285830"/>
                    <a:pt x="0" y="234963"/>
                    <a:pt x="0" y="172215"/>
                  </a:cubicBezTo>
                  <a:lnTo>
                    <a:pt x="0" y="113615"/>
                  </a:lnTo>
                  <a:cubicBezTo>
                    <a:pt x="0" y="50867"/>
                    <a:pt x="50867" y="0"/>
                    <a:pt x="113615" y="0"/>
                  </a:cubicBezTo>
                  <a:close/>
                </a:path>
              </a:pathLst>
            </a:custGeom>
            <a:solidFill>
              <a:srgbClr val="7D7D7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47625"/>
              <a:ext cx="812800" cy="765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  <a:r>
                <a:rPr lang="en-US" sz="2199" spc="219">
                  <a:solidFill>
                    <a:srgbClr val="FFFFFF"/>
                  </a:solidFill>
                  <a:latin typeface="Open Sans Bold"/>
                </a:rPr>
                <a:t>SOLUTION APPROACH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-5400000">
            <a:off x="1884641" y="3540873"/>
            <a:ext cx="1451768" cy="723655"/>
            <a:chOff x="0" y="0"/>
            <a:chExt cx="1098465" cy="5475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98465" cy="547545"/>
            </a:xfrm>
            <a:custGeom>
              <a:avLst/>
              <a:gdLst/>
              <a:ahLst/>
              <a:cxnLst/>
              <a:rect r="r" b="b" t="t" l="l"/>
              <a:pathLst>
                <a:path h="547545" w="1098465">
                  <a:moveTo>
                    <a:pt x="1098465" y="273773"/>
                  </a:moveTo>
                  <a:lnTo>
                    <a:pt x="692065" y="0"/>
                  </a:lnTo>
                  <a:lnTo>
                    <a:pt x="692065" y="203200"/>
                  </a:lnTo>
                  <a:lnTo>
                    <a:pt x="0" y="203200"/>
                  </a:lnTo>
                  <a:lnTo>
                    <a:pt x="0" y="344345"/>
                  </a:lnTo>
                  <a:lnTo>
                    <a:pt x="692065" y="344345"/>
                  </a:lnTo>
                  <a:lnTo>
                    <a:pt x="692065" y="547545"/>
                  </a:lnTo>
                  <a:lnTo>
                    <a:pt x="1098465" y="273773"/>
                  </a:lnTo>
                  <a:close/>
                </a:path>
              </a:pathLst>
            </a:custGeom>
            <a:solidFill>
              <a:srgbClr val="7D7D7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250825"/>
              <a:ext cx="711200" cy="358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64098">
            <a:off x="4329898" y="4925305"/>
            <a:ext cx="1451768" cy="723655"/>
            <a:chOff x="0" y="0"/>
            <a:chExt cx="1098465" cy="54754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98465" cy="547545"/>
            </a:xfrm>
            <a:custGeom>
              <a:avLst/>
              <a:gdLst/>
              <a:ahLst/>
              <a:cxnLst/>
              <a:rect r="r" b="b" t="t" l="l"/>
              <a:pathLst>
                <a:path h="547545" w="1098465">
                  <a:moveTo>
                    <a:pt x="1098465" y="273773"/>
                  </a:moveTo>
                  <a:lnTo>
                    <a:pt x="692065" y="0"/>
                  </a:lnTo>
                  <a:lnTo>
                    <a:pt x="692065" y="203200"/>
                  </a:lnTo>
                  <a:lnTo>
                    <a:pt x="0" y="203200"/>
                  </a:lnTo>
                  <a:lnTo>
                    <a:pt x="0" y="344345"/>
                  </a:lnTo>
                  <a:lnTo>
                    <a:pt x="692065" y="344345"/>
                  </a:lnTo>
                  <a:lnTo>
                    <a:pt x="692065" y="547545"/>
                  </a:lnTo>
                  <a:lnTo>
                    <a:pt x="1098465" y="273773"/>
                  </a:lnTo>
                  <a:close/>
                </a:path>
              </a:pathLst>
            </a:custGeom>
            <a:solidFill>
              <a:srgbClr val="7D7D7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250825"/>
              <a:ext cx="711200" cy="358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3112097">
            <a:off x="3763166" y="3977754"/>
            <a:ext cx="1451768" cy="723655"/>
            <a:chOff x="0" y="0"/>
            <a:chExt cx="1098465" cy="54754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98465" cy="547545"/>
            </a:xfrm>
            <a:custGeom>
              <a:avLst/>
              <a:gdLst/>
              <a:ahLst/>
              <a:cxnLst/>
              <a:rect r="r" b="b" t="t" l="l"/>
              <a:pathLst>
                <a:path h="547545" w="1098465">
                  <a:moveTo>
                    <a:pt x="1098465" y="273773"/>
                  </a:moveTo>
                  <a:lnTo>
                    <a:pt x="692065" y="0"/>
                  </a:lnTo>
                  <a:lnTo>
                    <a:pt x="692065" y="203200"/>
                  </a:lnTo>
                  <a:lnTo>
                    <a:pt x="0" y="203200"/>
                  </a:lnTo>
                  <a:lnTo>
                    <a:pt x="0" y="344345"/>
                  </a:lnTo>
                  <a:lnTo>
                    <a:pt x="692065" y="344345"/>
                  </a:lnTo>
                  <a:lnTo>
                    <a:pt x="692065" y="547545"/>
                  </a:lnTo>
                  <a:lnTo>
                    <a:pt x="1098465" y="273773"/>
                  </a:lnTo>
                  <a:close/>
                </a:path>
              </a:pathLst>
            </a:custGeom>
            <a:solidFill>
              <a:srgbClr val="7D7D7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250825"/>
              <a:ext cx="711200" cy="358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5400000">
            <a:off x="1884641" y="6050187"/>
            <a:ext cx="1451768" cy="723655"/>
            <a:chOff x="0" y="0"/>
            <a:chExt cx="1098465" cy="54754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98465" cy="547545"/>
            </a:xfrm>
            <a:custGeom>
              <a:avLst/>
              <a:gdLst/>
              <a:ahLst/>
              <a:cxnLst/>
              <a:rect r="r" b="b" t="t" l="l"/>
              <a:pathLst>
                <a:path h="547545" w="1098465">
                  <a:moveTo>
                    <a:pt x="1098465" y="273773"/>
                  </a:moveTo>
                  <a:lnTo>
                    <a:pt x="692065" y="0"/>
                  </a:lnTo>
                  <a:lnTo>
                    <a:pt x="692065" y="203200"/>
                  </a:lnTo>
                  <a:lnTo>
                    <a:pt x="0" y="203200"/>
                  </a:lnTo>
                  <a:lnTo>
                    <a:pt x="0" y="344345"/>
                  </a:lnTo>
                  <a:lnTo>
                    <a:pt x="692065" y="344345"/>
                  </a:lnTo>
                  <a:lnTo>
                    <a:pt x="692065" y="547545"/>
                  </a:lnTo>
                  <a:lnTo>
                    <a:pt x="1098465" y="273773"/>
                  </a:lnTo>
                  <a:close/>
                </a:path>
              </a:pathLst>
            </a:custGeom>
            <a:solidFill>
              <a:srgbClr val="7D7D7D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250825"/>
              <a:ext cx="711200" cy="358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2154780">
            <a:off x="3842647" y="5698045"/>
            <a:ext cx="1325514" cy="660721"/>
            <a:chOff x="0" y="0"/>
            <a:chExt cx="1098465" cy="54754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98465" cy="547545"/>
            </a:xfrm>
            <a:custGeom>
              <a:avLst/>
              <a:gdLst/>
              <a:ahLst/>
              <a:cxnLst/>
              <a:rect r="r" b="b" t="t" l="l"/>
              <a:pathLst>
                <a:path h="547545" w="1098465">
                  <a:moveTo>
                    <a:pt x="1098465" y="273773"/>
                  </a:moveTo>
                  <a:lnTo>
                    <a:pt x="692065" y="0"/>
                  </a:lnTo>
                  <a:lnTo>
                    <a:pt x="692065" y="203200"/>
                  </a:lnTo>
                  <a:lnTo>
                    <a:pt x="0" y="203200"/>
                  </a:lnTo>
                  <a:lnTo>
                    <a:pt x="0" y="344345"/>
                  </a:lnTo>
                  <a:lnTo>
                    <a:pt x="692065" y="344345"/>
                  </a:lnTo>
                  <a:lnTo>
                    <a:pt x="692065" y="547545"/>
                  </a:lnTo>
                  <a:lnTo>
                    <a:pt x="1098465" y="273773"/>
                  </a:lnTo>
                  <a:close/>
                </a:path>
              </a:pathLst>
            </a:custGeom>
            <a:solidFill>
              <a:srgbClr val="7D7D7D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250825"/>
              <a:ext cx="711200" cy="358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375518" y="763787"/>
            <a:ext cx="1746360" cy="472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0"/>
              </a:lnSpc>
            </a:pPr>
            <a:r>
              <a:rPr lang="en-US" sz="2728">
                <a:solidFill>
                  <a:srgbClr val="FFDD59"/>
                </a:solidFill>
                <a:latin typeface="Canva Sans Bold"/>
              </a:rPr>
              <a:t>ReliefDAO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83236" y="2424341"/>
            <a:ext cx="433863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Canva Sans Bold"/>
              </a:rPr>
              <a:t>User needs no internet</a:t>
            </a:r>
            <a:r>
              <a:rPr lang="en-US" sz="3000">
                <a:solidFill>
                  <a:srgbClr val="000000"/>
                </a:solidFill>
                <a:latin typeface="Canva Sans Bold"/>
              </a:rPr>
              <a:t>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66003" y="7376023"/>
            <a:ext cx="3423047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Canva Sans Bold"/>
              </a:rPr>
              <a:t>Global fundraising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235951" y="3146359"/>
            <a:ext cx="2948136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FFFFFF"/>
                </a:solidFill>
                <a:latin typeface="Canva Sans Bold"/>
              </a:rPr>
              <a:t>Trusted Contact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946694" y="5020061"/>
            <a:ext cx="305350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Canva Sans Bold"/>
              </a:rPr>
              <a:t>DAO Facilitation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094321" y="6527763"/>
            <a:ext cx="367560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Canva Sans Bold"/>
              </a:rPr>
              <a:t>User empowerment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0708506" y="4245580"/>
            <a:ext cx="3154769" cy="1440550"/>
            <a:chOff x="0" y="0"/>
            <a:chExt cx="812800" cy="371146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371146"/>
            </a:xfrm>
            <a:custGeom>
              <a:avLst/>
              <a:gdLst/>
              <a:ahLst/>
              <a:cxnLst/>
              <a:rect r="r" b="b" t="t" l="l"/>
              <a:pathLst>
                <a:path h="371146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244146"/>
                  </a:lnTo>
                  <a:cubicBezTo>
                    <a:pt x="812800" y="314286"/>
                    <a:pt x="755940" y="371146"/>
                    <a:pt x="685800" y="371146"/>
                  </a:cubicBezTo>
                  <a:lnTo>
                    <a:pt x="127000" y="371146"/>
                  </a:lnTo>
                  <a:cubicBezTo>
                    <a:pt x="93318" y="371146"/>
                    <a:pt x="61015" y="357765"/>
                    <a:pt x="37197" y="333948"/>
                  </a:cubicBezTo>
                  <a:cubicBezTo>
                    <a:pt x="13380" y="310131"/>
                    <a:pt x="0" y="277828"/>
                    <a:pt x="0" y="244146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7D7D7D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47625"/>
              <a:ext cx="812800" cy="765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10874175" y="4452304"/>
            <a:ext cx="2989099" cy="1008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75"/>
              </a:lnSpc>
            </a:pPr>
            <a:r>
              <a:rPr lang="en-US" sz="2911">
                <a:solidFill>
                  <a:srgbClr val="FFFFFF"/>
                </a:solidFill>
                <a:latin typeface="Canva Sans Bold"/>
              </a:rPr>
              <a:t>Trusted contact transfers funds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11043183" y="6095749"/>
            <a:ext cx="4102474" cy="1327899"/>
            <a:chOff x="0" y="0"/>
            <a:chExt cx="812800" cy="263089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263089"/>
            </a:xfrm>
            <a:custGeom>
              <a:avLst/>
              <a:gdLst/>
              <a:ahLst/>
              <a:cxnLst/>
              <a:rect r="r" b="b" t="t" l="l"/>
              <a:pathLst>
                <a:path h="263089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36089"/>
                  </a:lnTo>
                  <a:cubicBezTo>
                    <a:pt x="812800" y="206229"/>
                    <a:pt x="755940" y="263089"/>
                    <a:pt x="685800" y="263089"/>
                  </a:cubicBezTo>
                  <a:lnTo>
                    <a:pt x="127000" y="263089"/>
                  </a:lnTo>
                  <a:cubicBezTo>
                    <a:pt x="93318" y="263089"/>
                    <a:pt x="61015" y="249709"/>
                    <a:pt x="37197" y="225892"/>
                  </a:cubicBezTo>
                  <a:cubicBezTo>
                    <a:pt x="13380" y="202075"/>
                    <a:pt x="0" y="169772"/>
                    <a:pt x="0" y="136089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7D7D7D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47625"/>
              <a:ext cx="812800" cy="765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11273570" y="6250331"/>
            <a:ext cx="3872087" cy="1011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44"/>
              </a:lnSpc>
            </a:pPr>
            <a:r>
              <a:rPr lang="en-US" sz="2889">
                <a:solidFill>
                  <a:srgbClr val="FFFFFF"/>
                </a:solidFill>
                <a:latin typeface="Canva Sans Bold"/>
              </a:rPr>
              <a:t>Exchanges tokens for equivalent funds </a:t>
            </a:r>
          </a:p>
        </p:txBody>
      </p:sp>
      <p:grpSp>
        <p:nvGrpSpPr>
          <p:cNvPr name="Group 37" id="37"/>
          <p:cNvGrpSpPr/>
          <p:nvPr/>
        </p:nvGrpSpPr>
        <p:grpSpPr>
          <a:xfrm rot="0">
            <a:off x="5094321" y="8627374"/>
            <a:ext cx="5222997" cy="930476"/>
            <a:chOff x="0" y="0"/>
            <a:chExt cx="923738" cy="164564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923738" cy="164564"/>
            </a:xfrm>
            <a:custGeom>
              <a:avLst/>
              <a:gdLst/>
              <a:ahLst/>
              <a:cxnLst/>
              <a:rect r="r" b="b" t="t" l="l"/>
              <a:pathLst>
                <a:path h="164564" w="923738">
                  <a:moveTo>
                    <a:pt x="82282" y="0"/>
                  </a:moveTo>
                  <a:lnTo>
                    <a:pt x="841456" y="0"/>
                  </a:lnTo>
                  <a:cubicBezTo>
                    <a:pt x="863278" y="0"/>
                    <a:pt x="884207" y="8669"/>
                    <a:pt x="899638" y="24100"/>
                  </a:cubicBezTo>
                  <a:cubicBezTo>
                    <a:pt x="915069" y="39531"/>
                    <a:pt x="923738" y="60459"/>
                    <a:pt x="923738" y="82282"/>
                  </a:cubicBezTo>
                  <a:lnTo>
                    <a:pt x="923738" y="82282"/>
                  </a:lnTo>
                  <a:cubicBezTo>
                    <a:pt x="923738" y="104104"/>
                    <a:pt x="915069" y="125033"/>
                    <a:pt x="899638" y="140464"/>
                  </a:cubicBezTo>
                  <a:cubicBezTo>
                    <a:pt x="884207" y="155895"/>
                    <a:pt x="863278" y="164564"/>
                    <a:pt x="841456" y="164564"/>
                  </a:cubicBezTo>
                  <a:lnTo>
                    <a:pt x="82282" y="164564"/>
                  </a:lnTo>
                  <a:cubicBezTo>
                    <a:pt x="60459" y="164564"/>
                    <a:pt x="39531" y="155895"/>
                    <a:pt x="24100" y="140464"/>
                  </a:cubicBezTo>
                  <a:cubicBezTo>
                    <a:pt x="8669" y="125033"/>
                    <a:pt x="0" y="104104"/>
                    <a:pt x="0" y="82282"/>
                  </a:cubicBezTo>
                  <a:lnTo>
                    <a:pt x="0" y="82282"/>
                  </a:lnTo>
                  <a:cubicBezTo>
                    <a:pt x="0" y="60459"/>
                    <a:pt x="8669" y="39531"/>
                    <a:pt x="24100" y="24100"/>
                  </a:cubicBezTo>
                  <a:cubicBezTo>
                    <a:pt x="39531" y="8669"/>
                    <a:pt x="60459" y="0"/>
                    <a:pt x="82282" y="0"/>
                  </a:cubicBezTo>
                  <a:close/>
                </a:path>
              </a:pathLst>
            </a:custGeom>
            <a:solidFill>
              <a:srgbClr val="E8AD2A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47625"/>
              <a:ext cx="812800" cy="765175"/>
            </a:xfrm>
            <a:prstGeom prst="rect">
              <a:avLst/>
            </a:prstGeom>
          </p:spPr>
          <p:txBody>
            <a:bodyPr anchor="ctr" rtlCol="false" tIns="49277" lIns="49277" bIns="49277" rIns="49277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5563746" y="8604088"/>
            <a:ext cx="11695554" cy="953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01"/>
              </a:lnSpc>
            </a:pPr>
            <a:r>
              <a:rPr lang="en-US" sz="2715">
                <a:solidFill>
                  <a:srgbClr val="000000"/>
                </a:solidFill>
                <a:latin typeface="Canva Sans Bold"/>
              </a:rPr>
              <a:t>User gets back the unused </a:t>
            </a:r>
          </a:p>
          <a:p>
            <a:pPr>
              <a:lnSpc>
                <a:spcPts val="3801"/>
              </a:lnSpc>
            </a:pPr>
            <a:r>
              <a:rPr lang="en-US" sz="2715">
                <a:solidFill>
                  <a:srgbClr val="000000"/>
                </a:solidFill>
                <a:latin typeface="Canva Sans Bold"/>
              </a:rPr>
              <a:t>tokens in DAO contract </a:t>
            </a:r>
          </a:p>
        </p:txBody>
      </p:sp>
      <p:sp>
        <p:nvSpPr>
          <p:cNvPr name="AutoShape 41" id="41"/>
          <p:cNvSpPr/>
          <p:nvPr/>
        </p:nvSpPr>
        <p:spPr>
          <a:xfrm flipV="true">
            <a:off x="9000200" y="4963345"/>
            <a:ext cx="1708306" cy="342466"/>
          </a:xfrm>
          <a:prstGeom prst="line">
            <a:avLst/>
          </a:prstGeom>
          <a:ln cap="flat" w="38100">
            <a:solidFill>
              <a:srgbClr val="FFFFFF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42" id="42"/>
          <p:cNvSpPr/>
          <p:nvPr/>
        </p:nvSpPr>
        <p:spPr>
          <a:xfrm>
            <a:off x="9000200" y="5305811"/>
            <a:ext cx="2042983" cy="1507703"/>
          </a:xfrm>
          <a:prstGeom prst="line">
            <a:avLst/>
          </a:prstGeom>
          <a:ln cap="flat" w="38100">
            <a:solidFill>
              <a:srgbClr val="FFFFFF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43" id="43"/>
          <p:cNvSpPr/>
          <p:nvPr/>
        </p:nvSpPr>
        <p:spPr>
          <a:xfrm flipV="true">
            <a:off x="8184088" y="3166442"/>
            <a:ext cx="2130967" cy="257412"/>
          </a:xfrm>
          <a:prstGeom prst="line">
            <a:avLst/>
          </a:prstGeom>
          <a:ln cap="flat" w="38100">
            <a:solidFill>
              <a:srgbClr val="FFFFFF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44" id="44"/>
          <p:cNvSpPr/>
          <p:nvPr/>
        </p:nvSpPr>
        <p:spPr>
          <a:xfrm flipV="true">
            <a:off x="8184088" y="1075912"/>
            <a:ext cx="2384504" cy="2347942"/>
          </a:xfrm>
          <a:prstGeom prst="line">
            <a:avLst/>
          </a:prstGeom>
          <a:ln cap="flat" w="38100">
            <a:solidFill>
              <a:srgbClr val="FFFFFF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45" id="45"/>
          <p:cNvSpPr/>
          <p:nvPr/>
        </p:nvSpPr>
        <p:spPr>
          <a:xfrm>
            <a:off x="6932125" y="7042113"/>
            <a:ext cx="0" cy="1585261"/>
          </a:xfrm>
          <a:prstGeom prst="line">
            <a:avLst/>
          </a:prstGeom>
          <a:ln cap="flat" w="38100">
            <a:solidFill>
              <a:srgbClr val="FFFFFF"/>
            </a:solidFill>
            <a:prstDash val="sysDot"/>
            <a:headEnd type="none" len="sm" w="sm"/>
            <a:tailEnd type="arrow" len="sm" w="med"/>
          </a:ln>
        </p:spPr>
      </p:sp>
      <p:grpSp>
        <p:nvGrpSpPr>
          <p:cNvPr name="Group 46" id="46"/>
          <p:cNvGrpSpPr/>
          <p:nvPr/>
        </p:nvGrpSpPr>
        <p:grpSpPr>
          <a:xfrm rot="0">
            <a:off x="10568592" y="611149"/>
            <a:ext cx="4116128" cy="929526"/>
            <a:chOff x="0" y="0"/>
            <a:chExt cx="812800" cy="183551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183551"/>
            </a:xfrm>
            <a:custGeom>
              <a:avLst/>
              <a:gdLst/>
              <a:ahLst/>
              <a:cxnLst/>
              <a:rect r="r" b="b" t="t" l="l"/>
              <a:pathLst>
                <a:path h="183551" w="812800">
                  <a:moveTo>
                    <a:pt x="91775" y="0"/>
                  </a:moveTo>
                  <a:lnTo>
                    <a:pt x="721025" y="0"/>
                  </a:lnTo>
                  <a:cubicBezTo>
                    <a:pt x="745365" y="0"/>
                    <a:pt x="768708" y="9669"/>
                    <a:pt x="785920" y="26880"/>
                  </a:cubicBezTo>
                  <a:cubicBezTo>
                    <a:pt x="803131" y="44092"/>
                    <a:pt x="812800" y="67435"/>
                    <a:pt x="812800" y="91775"/>
                  </a:cubicBezTo>
                  <a:lnTo>
                    <a:pt x="812800" y="91775"/>
                  </a:lnTo>
                  <a:cubicBezTo>
                    <a:pt x="812800" y="116116"/>
                    <a:pt x="803131" y="139459"/>
                    <a:pt x="785920" y="156671"/>
                  </a:cubicBezTo>
                  <a:cubicBezTo>
                    <a:pt x="768708" y="173882"/>
                    <a:pt x="745365" y="183551"/>
                    <a:pt x="721025" y="183551"/>
                  </a:cubicBezTo>
                  <a:lnTo>
                    <a:pt x="91775" y="183551"/>
                  </a:lnTo>
                  <a:cubicBezTo>
                    <a:pt x="67435" y="183551"/>
                    <a:pt x="44092" y="173882"/>
                    <a:pt x="26880" y="156671"/>
                  </a:cubicBezTo>
                  <a:cubicBezTo>
                    <a:pt x="9669" y="139459"/>
                    <a:pt x="0" y="116116"/>
                    <a:pt x="0" y="91775"/>
                  </a:cubicBezTo>
                  <a:lnTo>
                    <a:pt x="0" y="91775"/>
                  </a:lnTo>
                  <a:cubicBezTo>
                    <a:pt x="0" y="67435"/>
                    <a:pt x="9669" y="44092"/>
                    <a:pt x="26880" y="26880"/>
                  </a:cubicBezTo>
                  <a:cubicBezTo>
                    <a:pt x="44092" y="9669"/>
                    <a:pt x="67435" y="0"/>
                    <a:pt x="91775" y="0"/>
                  </a:cubicBezTo>
                  <a:close/>
                </a:path>
              </a:pathLst>
            </a:custGeom>
            <a:solidFill>
              <a:srgbClr val="7D7D7D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47625"/>
              <a:ext cx="812800" cy="765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TextBox 49" id="49"/>
          <p:cNvSpPr txBox="true"/>
          <p:nvPr/>
        </p:nvSpPr>
        <p:spPr>
          <a:xfrm rot="0">
            <a:off x="10748326" y="750100"/>
            <a:ext cx="3819971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Canva Sans Bold"/>
              </a:rPr>
              <a:t>Secure Intermediary</a:t>
            </a:r>
          </a:p>
        </p:txBody>
      </p:sp>
      <p:grpSp>
        <p:nvGrpSpPr>
          <p:cNvPr name="Group 50" id="50"/>
          <p:cNvGrpSpPr/>
          <p:nvPr/>
        </p:nvGrpSpPr>
        <p:grpSpPr>
          <a:xfrm rot="0">
            <a:off x="10568592" y="2416740"/>
            <a:ext cx="5849044" cy="1007114"/>
            <a:chOff x="0" y="0"/>
            <a:chExt cx="868472" cy="149537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68472" cy="149537"/>
            </a:xfrm>
            <a:custGeom>
              <a:avLst/>
              <a:gdLst/>
              <a:ahLst/>
              <a:cxnLst/>
              <a:rect r="r" b="b" t="t" l="l"/>
              <a:pathLst>
                <a:path h="149537" w="868472">
                  <a:moveTo>
                    <a:pt x="74769" y="0"/>
                  </a:moveTo>
                  <a:lnTo>
                    <a:pt x="793703" y="0"/>
                  </a:lnTo>
                  <a:cubicBezTo>
                    <a:pt x="834997" y="0"/>
                    <a:pt x="868472" y="33475"/>
                    <a:pt x="868472" y="74769"/>
                  </a:cubicBezTo>
                  <a:lnTo>
                    <a:pt x="868472" y="74769"/>
                  </a:lnTo>
                  <a:cubicBezTo>
                    <a:pt x="868472" y="116062"/>
                    <a:pt x="834997" y="149537"/>
                    <a:pt x="793703" y="149537"/>
                  </a:cubicBezTo>
                  <a:lnTo>
                    <a:pt x="74769" y="149537"/>
                  </a:lnTo>
                  <a:cubicBezTo>
                    <a:pt x="33475" y="149537"/>
                    <a:pt x="0" y="116062"/>
                    <a:pt x="0" y="74769"/>
                  </a:cubicBezTo>
                  <a:lnTo>
                    <a:pt x="0" y="74769"/>
                  </a:lnTo>
                  <a:cubicBezTo>
                    <a:pt x="0" y="33475"/>
                    <a:pt x="33475" y="0"/>
                    <a:pt x="74769" y="0"/>
                  </a:cubicBezTo>
                  <a:close/>
                </a:path>
              </a:pathLst>
            </a:custGeom>
            <a:solidFill>
              <a:srgbClr val="7D7D7D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47625"/>
              <a:ext cx="812800" cy="765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TextBox 53" id="53"/>
          <p:cNvSpPr txBox="true"/>
          <p:nvPr/>
        </p:nvSpPr>
        <p:spPr>
          <a:xfrm rot="0">
            <a:off x="10669935" y="2633177"/>
            <a:ext cx="6589365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Canva Sans Bold"/>
              </a:rPr>
              <a:t>Holds tokens on user’s behalf</a:t>
            </a:r>
          </a:p>
        </p:txBody>
      </p:sp>
      <p:grpSp>
        <p:nvGrpSpPr>
          <p:cNvPr name="Group 54" id="54"/>
          <p:cNvGrpSpPr/>
          <p:nvPr/>
        </p:nvGrpSpPr>
        <p:grpSpPr>
          <a:xfrm rot="0">
            <a:off x="14997244" y="411275"/>
            <a:ext cx="2980279" cy="664637"/>
            <a:chOff x="0" y="0"/>
            <a:chExt cx="3973706" cy="886183"/>
          </a:xfrm>
        </p:grpSpPr>
        <p:grpSp>
          <p:nvGrpSpPr>
            <p:cNvPr name="Group 55" id="55"/>
            <p:cNvGrpSpPr/>
            <p:nvPr/>
          </p:nvGrpSpPr>
          <p:grpSpPr>
            <a:xfrm rot="0">
              <a:off x="0" y="0"/>
              <a:ext cx="3973706" cy="886183"/>
              <a:chOff x="0" y="0"/>
              <a:chExt cx="1822326" cy="406400"/>
            </a:xfrm>
          </p:grpSpPr>
          <p:sp>
            <p:nvSpPr>
              <p:cNvPr name="Freeform 56" id="56"/>
              <p:cNvSpPr/>
              <p:nvPr/>
            </p:nvSpPr>
            <p:spPr>
              <a:xfrm flipH="false" flipV="false" rot="0">
                <a:off x="0" y="0"/>
                <a:ext cx="1822326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822326">
                    <a:moveTo>
                      <a:pt x="1619126" y="0"/>
                    </a:moveTo>
                    <a:cubicBezTo>
                      <a:pt x="1731350" y="0"/>
                      <a:pt x="1822326" y="90976"/>
                      <a:pt x="1822326" y="203200"/>
                    </a:cubicBezTo>
                    <a:cubicBezTo>
                      <a:pt x="1822326" y="315424"/>
                      <a:pt x="1731350" y="406400"/>
                      <a:pt x="161912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FFFFFF"/>
                </a:solidFill>
                <a:miter/>
              </a:ln>
            </p:spPr>
          </p:sp>
          <p:sp>
            <p:nvSpPr>
              <p:cNvPr name="TextBox 57" id="57"/>
              <p:cNvSpPr txBox="true"/>
              <p:nvPr/>
            </p:nvSpPr>
            <p:spPr>
              <a:xfrm>
                <a:off x="0" y="47625"/>
                <a:ext cx="812800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99"/>
                  </a:lnSpc>
                </a:pPr>
              </a:p>
            </p:txBody>
          </p:sp>
        </p:grpSp>
        <p:sp>
          <p:nvSpPr>
            <p:cNvPr name="TextBox 58" id="58"/>
            <p:cNvSpPr txBox="true"/>
            <p:nvPr/>
          </p:nvSpPr>
          <p:spPr>
            <a:xfrm rot="0">
              <a:off x="549348" y="181895"/>
              <a:ext cx="2875010" cy="484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Canva Sans Bold"/>
                </a:rPr>
                <a:t>Secure Yourself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8597597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4848412" y="10287000"/>
            <a:ext cx="8892685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390955" y="438709"/>
            <a:ext cx="984563" cy="984563"/>
          </a:xfrm>
          <a:custGeom>
            <a:avLst/>
            <a:gdLst/>
            <a:ahLst/>
            <a:cxnLst/>
            <a:rect r="r" b="b" t="t" l="l"/>
            <a:pathLst>
              <a:path h="984563" w="984563">
                <a:moveTo>
                  <a:pt x="0" y="0"/>
                </a:moveTo>
                <a:lnTo>
                  <a:pt x="984563" y="0"/>
                </a:lnTo>
                <a:lnTo>
                  <a:pt x="984563" y="984563"/>
                </a:lnTo>
                <a:lnTo>
                  <a:pt x="0" y="9845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888267" y="2143997"/>
            <a:ext cx="12812976" cy="7447542"/>
          </a:xfrm>
          <a:custGeom>
            <a:avLst/>
            <a:gdLst/>
            <a:ahLst/>
            <a:cxnLst/>
            <a:rect r="r" b="b" t="t" l="l"/>
            <a:pathLst>
              <a:path h="7447542" w="12812976">
                <a:moveTo>
                  <a:pt x="0" y="0"/>
                </a:moveTo>
                <a:lnTo>
                  <a:pt x="12812976" y="0"/>
                </a:lnTo>
                <a:lnTo>
                  <a:pt x="12812976" y="7447543"/>
                </a:lnTo>
                <a:lnTo>
                  <a:pt x="0" y="74475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75518" y="763787"/>
            <a:ext cx="1746360" cy="472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0"/>
              </a:lnSpc>
            </a:pPr>
            <a:r>
              <a:rPr lang="en-US" sz="2728">
                <a:solidFill>
                  <a:srgbClr val="FFDD59"/>
                </a:solidFill>
                <a:latin typeface="Canva Sans Bold"/>
              </a:rPr>
              <a:t>ReliefDAO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88267" y="1367968"/>
            <a:ext cx="2851993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Canva Sans Bold"/>
              </a:rPr>
              <a:t>Process Flow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4997244" y="411275"/>
            <a:ext cx="2980279" cy="664637"/>
            <a:chOff x="0" y="0"/>
            <a:chExt cx="3973706" cy="886183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3973706" cy="886183"/>
              <a:chOff x="0" y="0"/>
              <a:chExt cx="1822326" cy="4064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822326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822326">
                    <a:moveTo>
                      <a:pt x="1619126" y="0"/>
                    </a:moveTo>
                    <a:cubicBezTo>
                      <a:pt x="1731350" y="0"/>
                      <a:pt x="1822326" y="90976"/>
                      <a:pt x="1822326" y="203200"/>
                    </a:cubicBezTo>
                    <a:cubicBezTo>
                      <a:pt x="1822326" y="315424"/>
                      <a:pt x="1731350" y="406400"/>
                      <a:pt x="161912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FFFFFF"/>
                </a:solidFill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47625"/>
                <a:ext cx="812800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9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549348" y="181895"/>
              <a:ext cx="2875010" cy="484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Canva Sans Bold"/>
                </a:rPr>
                <a:t>Secure Yourself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8001000" y="9525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997244" y="411275"/>
            <a:ext cx="2980279" cy="664637"/>
            <a:chOff x="0" y="0"/>
            <a:chExt cx="1822326" cy="406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22326" cy="406400"/>
            </a:xfrm>
            <a:custGeom>
              <a:avLst/>
              <a:gdLst/>
              <a:ahLst/>
              <a:cxnLst/>
              <a:rect r="r" b="b" t="t" l="l"/>
              <a:pathLst>
                <a:path h="406400" w="1822326">
                  <a:moveTo>
                    <a:pt x="1619126" y="0"/>
                  </a:moveTo>
                  <a:cubicBezTo>
                    <a:pt x="1731350" y="0"/>
                    <a:pt x="1822326" y="90976"/>
                    <a:pt x="1822326" y="203200"/>
                  </a:cubicBezTo>
                  <a:cubicBezTo>
                    <a:pt x="1822326" y="315424"/>
                    <a:pt x="1731350" y="406400"/>
                    <a:pt x="161912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FFFF"/>
              </a:solidFill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47625"/>
              <a:ext cx="812800" cy="358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4848412" y="10287000"/>
            <a:ext cx="8296088" cy="9525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390955" y="438709"/>
            <a:ext cx="2730923" cy="984563"/>
            <a:chOff x="0" y="0"/>
            <a:chExt cx="3641231" cy="131275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12751" cy="1312751"/>
            </a:xfrm>
            <a:custGeom>
              <a:avLst/>
              <a:gdLst/>
              <a:ahLst/>
              <a:cxnLst/>
              <a:rect r="r" b="b" t="t" l="l"/>
              <a:pathLst>
                <a:path h="1312751" w="1312751">
                  <a:moveTo>
                    <a:pt x="0" y="0"/>
                  </a:moveTo>
                  <a:lnTo>
                    <a:pt x="1312751" y="0"/>
                  </a:lnTo>
                  <a:lnTo>
                    <a:pt x="1312751" y="1312751"/>
                  </a:lnTo>
                  <a:lnTo>
                    <a:pt x="0" y="13127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1312751" y="452488"/>
              <a:ext cx="2328480" cy="6111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20"/>
                </a:lnSpc>
              </a:pPr>
              <a:r>
                <a:rPr lang="en-US" sz="2728">
                  <a:solidFill>
                    <a:srgbClr val="FFDD59"/>
                  </a:solidFill>
                  <a:latin typeface="Canva Sans Bold"/>
                </a:rPr>
                <a:t>ReliefDAO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83814" y="2467847"/>
            <a:ext cx="3169145" cy="7352857"/>
            <a:chOff x="0" y="0"/>
            <a:chExt cx="4225527" cy="9803809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2451493"/>
              <a:ext cx="4225527" cy="2157048"/>
              <a:chOff x="0" y="0"/>
              <a:chExt cx="812800" cy="414918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414918"/>
              </a:xfrm>
              <a:custGeom>
                <a:avLst/>
                <a:gdLst/>
                <a:ahLst/>
                <a:cxnLst/>
                <a:rect r="r" b="b" t="t" l="l"/>
                <a:pathLst>
                  <a:path h="414918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414918"/>
                    </a:lnTo>
                    <a:lnTo>
                      <a:pt x="0" y="414918"/>
                    </a:lnTo>
                    <a:close/>
                  </a:path>
                </a:pathLst>
              </a:custGeom>
              <a:solidFill>
                <a:srgbClr val="E8AD2A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47625"/>
                <a:ext cx="812800" cy="765175"/>
              </a:xfrm>
              <a:prstGeom prst="rect">
                <a:avLst/>
              </a:prstGeom>
            </p:spPr>
            <p:txBody>
              <a:bodyPr anchor="ctr" rtlCol="false" tIns="67361" lIns="67361" bIns="67361" rIns="67361"/>
              <a:lstStyle/>
              <a:p>
                <a:pPr algn="ctr">
                  <a:lnSpc>
                    <a:spcPts val="2199"/>
                  </a:lnSpc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415263" y="0"/>
              <a:ext cx="3316650" cy="3316650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8AD2A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99"/>
                  </a:lnSpc>
                </a:pPr>
              </a:p>
            </p:txBody>
          </p:sp>
        </p:grpSp>
        <p:sp>
          <p:nvSpPr>
            <p:cNvPr name="Freeform 17" id="17"/>
            <p:cNvSpPr/>
            <p:nvPr/>
          </p:nvSpPr>
          <p:spPr>
            <a:xfrm flipH="false" flipV="false" rot="0">
              <a:off x="758661" y="343398"/>
              <a:ext cx="2629854" cy="2629854"/>
            </a:xfrm>
            <a:custGeom>
              <a:avLst/>
              <a:gdLst/>
              <a:ahLst/>
              <a:cxnLst/>
              <a:rect r="r" b="b" t="t" l="l"/>
              <a:pathLst>
                <a:path h="2629854" w="2629854">
                  <a:moveTo>
                    <a:pt x="0" y="0"/>
                  </a:moveTo>
                  <a:lnTo>
                    <a:pt x="2629854" y="0"/>
                  </a:lnTo>
                  <a:lnTo>
                    <a:pt x="2629854" y="2629854"/>
                  </a:lnTo>
                  <a:lnTo>
                    <a:pt x="0" y="26298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  <a:ln cap="rnd">
              <a:noFill/>
              <a:round/>
            </a:ln>
          </p:spPr>
        </p:sp>
        <p:grpSp>
          <p:nvGrpSpPr>
            <p:cNvPr name="Group 18" id="18"/>
            <p:cNvGrpSpPr/>
            <p:nvPr/>
          </p:nvGrpSpPr>
          <p:grpSpPr>
            <a:xfrm rot="0">
              <a:off x="0" y="4878572"/>
              <a:ext cx="4225527" cy="4925237"/>
              <a:chOff x="0" y="0"/>
              <a:chExt cx="812800" cy="947392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947392"/>
              </a:xfrm>
              <a:custGeom>
                <a:avLst/>
                <a:gdLst/>
                <a:ahLst/>
                <a:cxnLst/>
                <a:rect r="r" b="b" t="t" l="l"/>
                <a:pathLst>
                  <a:path h="947392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947392"/>
                    </a:lnTo>
                    <a:lnTo>
                      <a:pt x="0" y="947392"/>
                    </a:lnTo>
                    <a:close/>
                  </a:path>
                </a:pathLst>
              </a:custGeom>
              <a:solidFill>
                <a:srgbClr val="E8AD2A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47625"/>
                <a:ext cx="812800" cy="765175"/>
              </a:xfrm>
              <a:prstGeom prst="rect">
                <a:avLst/>
              </a:prstGeom>
            </p:spPr>
            <p:txBody>
              <a:bodyPr anchor="ctr" rtlCol="false" tIns="67361" lIns="67361" bIns="67361" rIns="67361"/>
              <a:lstStyle/>
              <a:p>
                <a:pPr algn="ctr">
                  <a:lnSpc>
                    <a:spcPts val="2199"/>
                  </a:lnSpc>
                </a:pPr>
              </a:p>
            </p:txBody>
          </p:sp>
        </p:grpSp>
      </p:grpSp>
      <p:grpSp>
        <p:nvGrpSpPr>
          <p:cNvPr name="Group 21" id="21"/>
          <p:cNvGrpSpPr/>
          <p:nvPr/>
        </p:nvGrpSpPr>
        <p:grpSpPr>
          <a:xfrm rot="0">
            <a:off x="14224193" y="2467847"/>
            <a:ext cx="3169145" cy="7352857"/>
            <a:chOff x="0" y="0"/>
            <a:chExt cx="4225527" cy="9803809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2451493"/>
              <a:ext cx="4225527" cy="2157048"/>
              <a:chOff x="0" y="0"/>
              <a:chExt cx="812800" cy="41491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414918"/>
              </a:xfrm>
              <a:custGeom>
                <a:avLst/>
                <a:gdLst/>
                <a:ahLst/>
                <a:cxnLst/>
                <a:rect r="r" b="b" t="t" l="l"/>
                <a:pathLst>
                  <a:path h="414918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414918"/>
                    </a:lnTo>
                    <a:lnTo>
                      <a:pt x="0" y="414918"/>
                    </a:lnTo>
                    <a:close/>
                  </a:path>
                </a:pathLst>
              </a:custGeom>
              <a:solidFill>
                <a:srgbClr val="E8AD2A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47625"/>
                <a:ext cx="812800" cy="765175"/>
              </a:xfrm>
              <a:prstGeom prst="rect">
                <a:avLst/>
              </a:prstGeom>
            </p:spPr>
            <p:txBody>
              <a:bodyPr anchor="ctr" rtlCol="false" tIns="67361" lIns="67361" bIns="67361" rIns="67361"/>
              <a:lstStyle/>
              <a:p>
                <a:pPr algn="ctr">
                  <a:lnSpc>
                    <a:spcPts val="2199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415263" y="0"/>
              <a:ext cx="3316650" cy="3316650"/>
              <a:chOff x="0" y="0"/>
              <a:chExt cx="812800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8AD2A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99"/>
                  </a:lnSpc>
                </a:pPr>
              </a:p>
            </p:txBody>
          </p:sp>
        </p:grpSp>
        <p:sp>
          <p:nvSpPr>
            <p:cNvPr name="Freeform 28" id="28"/>
            <p:cNvSpPr/>
            <p:nvPr/>
          </p:nvSpPr>
          <p:spPr>
            <a:xfrm flipH="false" flipV="false" rot="0">
              <a:off x="758661" y="343398"/>
              <a:ext cx="2629854" cy="2629854"/>
            </a:xfrm>
            <a:custGeom>
              <a:avLst/>
              <a:gdLst/>
              <a:ahLst/>
              <a:cxnLst/>
              <a:rect r="r" b="b" t="t" l="l"/>
              <a:pathLst>
                <a:path h="2629854" w="2629854">
                  <a:moveTo>
                    <a:pt x="0" y="0"/>
                  </a:moveTo>
                  <a:lnTo>
                    <a:pt x="2629854" y="0"/>
                  </a:lnTo>
                  <a:lnTo>
                    <a:pt x="2629854" y="2629854"/>
                  </a:lnTo>
                  <a:lnTo>
                    <a:pt x="0" y="26298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  <a:ln cap="rnd">
              <a:noFill/>
              <a:round/>
            </a:ln>
          </p:spPr>
        </p:sp>
        <p:grpSp>
          <p:nvGrpSpPr>
            <p:cNvPr name="Group 29" id="29"/>
            <p:cNvGrpSpPr/>
            <p:nvPr/>
          </p:nvGrpSpPr>
          <p:grpSpPr>
            <a:xfrm rot="0">
              <a:off x="0" y="4878572"/>
              <a:ext cx="4225527" cy="4925237"/>
              <a:chOff x="0" y="0"/>
              <a:chExt cx="812800" cy="947392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812800" cy="947392"/>
              </a:xfrm>
              <a:custGeom>
                <a:avLst/>
                <a:gdLst/>
                <a:ahLst/>
                <a:cxnLst/>
                <a:rect r="r" b="b" t="t" l="l"/>
                <a:pathLst>
                  <a:path h="947392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947392"/>
                    </a:lnTo>
                    <a:lnTo>
                      <a:pt x="0" y="947392"/>
                    </a:lnTo>
                    <a:close/>
                  </a:path>
                </a:pathLst>
              </a:custGeom>
              <a:solidFill>
                <a:srgbClr val="E8AD2A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47625"/>
                <a:ext cx="812800" cy="765175"/>
              </a:xfrm>
              <a:prstGeom prst="rect">
                <a:avLst/>
              </a:prstGeom>
            </p:spPr>
            <p:txBody>
              <a:bodyPr anchor="ctr" rtlCol="false" tIns="67361" lIns="67361" bIns="67361" rIns="67361"/>
              <a:lstStyle/>
              <a:p>
                <a:pPr algn="ctr">
                  <a:lnSpc>
                    <a:spcPts val="2199"/>
                  </a:lnSpc>
                </a:pPr>
              </a:p>
            </p:txBody>
          </p:sp>
        </p:grpSp>
      </p:grpSp>
      <p:grpSp>
        <p:nvGrpSpPr>
          <p:cNvPr name="Group 32" id="32"/>
          <p:cNvGrpSpPr/>
          <p:nvPr/>
        </p:nvGrpSpPr>
        <p:grpSpPr>
          <a:xfrm rot="0">
            <a:off x="9769172" y="2467847"/>
            <a:ext cx="3169145" cy="7352857"/>
            <a:chOff x="0" y="0"/>
            <a:chExt cx="4225527" cy="9803809"/>
          </a:xfrm>
        </p:grpSpPr>
        <p:grpSp>
          <p:nvGrpSpPr>
            <p:cNvPr name="Group 33" id="33"/>
            <p:cNvGrpSpPr/>
            <p:nvPr/>
          </p:nvGrpSpPr>
          <p:grpSpPr>
            <a:xfrm rot="0">
              <a:off x="0" y="2451493"/>
              <a:ext cx="4225527" cy="2157048"/>
              <a:chOff x="0" y="0"/>
              <a:chExt cx="812800" cy="414918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812800" cy="414918"/>
              </a:xfrm>
              <a:custGeom>
                <a:avLst/>
                <a:gdLst/>
                <a:ahLst/>
                <a:cxnLst/>
                <a:rect r="r" b="b" t="t" l="l"/>
                <a:pathLst>
                  <a:path h="414918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414918"/>
                    </a:lnTo>
                    <a:lnTo>
                      <a:pt x="0" y="414918"/>
                    </a:lnTo>
                    <a:close/>
                  </a:path>
                </a:pathLst>
              </a:custGeom>
              <a:solidFill>
                <a:srgbClr val="E8AD2A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47625"/>
                <a:ext cx="812800" cy="765175"/>
              </a:xfrm>
              <a:prstGeom prst="rect">
                <a:avLst/>
              </a:prstGeom>
            </p:spPr>
            <p:txBody>
              <a:bodyPr anchor="ctr" rtlCol="false" tIns="67361" lIns="67361" bIns="67361" rIns="67361"/>
              <a:lstStyle/>
              <a:p>
                <a:pPr algn="ctr">
                  <a:lnSpc>
                    <a:spcPts val="2199"/>
                  </a:lnSpc>
                </a:pPr>
              </a:p>
            </p:txBody>
          </p:sp>
        </p:grpSp>
        <p:grpSp>
          <p:nvGrpSpPr>
            <p:cNvPr name="Group 36" id="36"/>
            <p:cNvGrpSpPr/>
            <p:nvPr/>
          </p:nvGrpSpPr>
          <p:grpSpPr>
            <a:xfrm rot="0">
              <a:off x="415263" y="0"/>
              <a:ext cx="3316650" cy="3316650"/>
              <a:chOff x="0" y="0"/>
              <a:chExt cx="812800" cy="812800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8AD2A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99"/>
                  </a:lnSpc>
                </a:pPr>
              </a:p>
            </p:txBody>
          </p:sp>
        </p:grpSp>
        <p:sp>
          <p:nvSpPr>
            <p:cNvPr name="Freeform 39" id="39"/>
            <p:cNvSpPr/>
            <p:nvPr/>
          </p:nvSpPr>
          <p:spPr>
            <a:xfrm flipH="false" flipV="false" rot="0">
              <a:off x="758661" y="343398"/>
              <a:ext cx="2629854" cy="2629854"/>
            </a:xfrm>
            <a:custGeom>
              <a:avLst/>
              <a:gdLst/>
              <a:ahLst/>
              <a:cxnLst/>
              <a:rect r="r" b="b" t="t" l="l"/>
              <a:pathLst>
                <a:path h="2629854" w="2629854">
                  <a:moveTo>
                    <a:pt x="0" y="0"/>
                  </a:moveTo>
                  <a:lnTo>
                    <a:pt x="2629854" y="0"/>
                  </a:lnTo>
                  <a:lnTo>
                    <a:pt x="2629854" y="2629854"/>
                  </a:lnTo>
                  <a:lnTo>
                    <a:pt x="0" y="26298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  <a:ln cap="rnd">
              <a:noFill/>
              <a:round/>
            </a:ln>
          </p:spPr>
        </p:sp>
        <p:grpSp>
          <p:nvGrpSpPr>
            <p:cNvPr name="Group 40" id="40"/>
            <p:cNvGrpSpPr/>
            <p:nvPr/>
          </p:nvGrpSpPr>
          <p:grpSpPr>
            <a:xfrm rot="0">
              <a:off x="0" y="4878572"/>
              <a:ext cx="4225527" cy="4925237"/>
              <a:chOff x="0" y="0"/>
              <a:chExt cx="812800" cy="947392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0"/>
                <a:ext cx="812800" cy="947392"/>
              </a:xfrm>
              <a:custGeom>
                <a:avLst/>
                <a:gdLst/>
                <a:ahLst/>
                <a:cxnLst/>
                <a:rect r="r" b="b" t="t" l="l"/>
                <a:pathLst>
                  <a:path h="947392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947392"/>
                    </a:lnTo>
                    <a:lnTo>
                      <a:pt x="0" y="947392"/>
                    </a:lnTo>
                    <a:close/>
                  </a:path>
                </a:pathLst>
              </a:custGeom>
              <a:solidFill>
                <a:srgbClr val="E8AD2A"/>
              </a:solidFill>
            </p:spPr>
          </p:sp>
          <p:sp>
            <p:nvSpPr>
              <p:cNvPr name="TextBox 42" id="42"/>
              <p:cNvSpPr txBox="true"/>
              <p:nvPr/>
            </p:nvSpPr>
            <p:spPr>
              <a:xfrm>
                <a:off x="0" y="47625"/>
                <a:ext cx="812800" cy="765175"/>
              </a:xfrm>
              <a:prstGeom prst="rect">
                <a:avLst/>
              </a:prstGeom>
            </p:spPr>
            <p:txBody>
              <a:bodyPr anchor="ctr" rtlCol="false" tIns="67361" lIns="67361" bIns="67361" rIns="67361"/>
              <a:lstStyle/>
              <a:p>
                <a:pPr>
                  <a:lnSpc>
                    <a:spcPts val="2199"/>
                  </a:lnSpc>
                </a:pPr>
              </a:p>
            </p:txBody>
          </p:sp>
        </p:grpSp>
      </p:grpSp>
      <p:grpSp>
        <p:nvGrpSpPr>
          <p:cNvPr name="Group 43" id="43"/>
          <p:cNvGrpSpPr/>
          <p:nvPr/>
        </p:nvGrpSpPr>
        <p:grpSpPr>
          <a:xfrm rot="0">
            <a:off x="5428452" y="2467847"/>
            <a:ext cx="3169145" cy="7352857"/>
            <a:chOff x="0" y="0"/>
            <a:chExt cx="4225527" cy="9803809"/>
          </a:xfrm>
        </p:grpSpPr>
        <p:grpSp>
          <p:nvGrpSpPr>
            <p:cNvPr name="Group 44" id="44"/>
            <p:cNvGrpSpPr/>
            <p:nvPr/>
          </p:nvGrpSpPr>
          <p:grpSpPr>
            <a:xfrm rot="0">
              <a:off x="0" y="2451493"/>
              <a:ext cx="4225527" cy="2157048"/>
              <a:chOff x="0" y="0"/>
              <a:chExt cx="812800" cy="414918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812800" cy="414918"/>
              </a:xfrm>
              <a:custGeom>
                <a:avLst/>
                <a:gdLst/>
                <a:ahLst/>
                <a:cxnLst/>
                <a:rect r="r" b="b" t="t" l="l"/>
                <a:pathLst>
                  <a:path h="414918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414918"/>
                    </a:lnTo>
                    <a:lnTo>
                      <a:pt x="0" y="414918"/>
                    </a:lnTo>
                    <a:close/>
                  </a:path>
                </a:pathLst>
              </a:custGeom>
              <a:solidFill>
                <a:srgbClr val="E8AD2A"/>
              </a:solidFill>
            </p:spPr>
          </p:sp>
          <p:sp>
            <p:nvSpPr>
              <p:cNvPr name="TextBox 46" id="46"/>
              <p:cNvSpPr txBox="true"/>
              <p:nvPr/>
            </p:nvSpPr>
            <p:spPr>
              <a:xfrm>
                <a:off x="0" y="47625"/>
                <a:ext cx="812800" cy="765175"/>
              </a:xfrm>
              <a:prstGeom prst="rect">
                <a:avLst/>
              </a:prstGeom>
            </p:spPr>
            <p:txBody>
              <a:bodyPr anchor="ctr" rtlCol="false" tIns="67361" lIns="67361" bIns="67361" rIns="67361"/>
              <a:lstStyle/>
              <a:p>
                <a:pPr algn="ctr">
                  <a:lnSpc>
                    <a:spcPts val="2199"/>
                  </a:lnSpc>
                </a:pPr>
              </a:p>
            </p:txBody>
          </p:sp>
        </p:grpSp>
        <p:grpSp>
          <p:nvGrpSpPr>
            <p:cNvPr name="Group 47" id="47"/>
            <p:cNvGrpSpPr/>
            <p:nvPr/>
          </p:nvGrpSpPr>
          <p:grpSpPr>
            <a:xfrm rot="0">
              <a:off x="415263" y="0"/>
              <a:ext cx="3316650" cy="3316650"/>
              <a:chOff x="0" y="0"/>
              <a:chExt cx="812800" cy="812800"/>
            </a:xfrm>
          </p:grpSpPr>
          <p:sp>
            <p:nvSpPr>
              <p:cNvPr name="Freeform 48" id="4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8AD2A"/>
              </a:solidFill>
            </p:spPr>
          </p:sp>
          <p:sp>
            <p:nvSpPr>
              <p:cNvPr name="TextBox 49" id="49"/>
              <p:cNvSpPr txBox="true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99"/>
                  </a:lnSpc>
                </a:pPr>
              </a:p>
            </p:txBody>
          </p:sp>
        </p:grpSp>
        <p:sp>
          <p:nvSpPr>
            <p:cNvPr name="Freeform 50" id="50"/>
            <p:cNvSpPr/>
            <p:nvPr/>
          </p:nvSpPr>
          <p:spPr>
            <a:xfrm flipH="false" flipV="false" rot="0">
              <a:off x="758661" y="343398"/>
              <a:ext cx="2629854" cy="2629854"/>
            </a:xfrm>
            <a:custGeom>
              <a:avLst/>
              <a:gdLst/>
              <a:ahLst/>
              <a:cxnLst/>
              <a:rect r="r" b="b" t="t" l="l"/>
              <a:pathLst>
                <a:path h="2629854" w="2629854">
                  <a:moveTo>
                    <a:pt x="0" y="0"/>
                  </a:moveTo>
                  <a:lnTo>
                    <a:pt x="2629854" y="0"/>
                  </a:lnTo>
                  <a:lnTo>
                    <a:pt x="2629854" y="2629854"/>
                  </a:lnTo>
                  <a:lnTo>
                    <a:pt x="0" y="26298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  <a:ln cap="rnd">
              <a:noFill/>
              <a:round/>
            </a:ln>
          </p:spPr>
        </p:sp>
        <p:grpSp>
          <p:nvGrpSpPr>
            <p:cNvPr name="Group 51" id="51"/>
            <p:cNvGrpSpPr/>
            <p:nvPr/>
          </p:nvGrpSpPr>
          <p:grpSpPr>
            <a:xfrm rot="0">
              <a:off x="0" y="4878572"/>
              <a:ext cx="4225527" cy="4925237"/>
              <a:chOff x="0" y="0"/>
              <a:chExt cx="812800" cy="947392"/>
            </a:xfrm>
          </p:grpSpPr>
          <p:sp>
            <p:nvSpPr>
              <p:cNvPr name="Freeform 52" id="52"/>
              <p:cNvSpPr/>
              <p:nvPr/>
            </p:nvSpPr>
            <p:spPr>
              <a:xfrm flipH="false" flipV="false" rot="0">
                <a:off x="0" y="0"/>
                <a:ext cx="812800" cy="947392"/>
              </a:xfrm>
              <a:custGeom>
                <a:avLst/>
                <a:gdLst/>
                <a:ahLst/>
                <a:cxnLst/>
                <a:rect r="r" b="b" t="t" l="l"/>
                <a:pathLst>
                  <a:path h="947392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947392"/>
                    </a:lnTo>
                    <a:lnTo>
                      <a:pt x="0" y="947392"/>
                    </a:lnTo>
                    <a:close/>
                  </a:path>
                </a:pathLst>
              </a:custGeom>
              <a:solidFill>
                <a:srgbClr val="E8AD2A"/>
              </a:solidFill>
            </p:spPr>
          </p:sp>
          <p:sp>
            <p:nvSpPr>
              <p:cNvPr name="TextBox 53" id="53"/>
              <p:cNvSpPr txBox="true"/>
              <p:nvPr/>
            </p:nvSpPr>
            <p:spPr>
              <a:xfrm>
                <a:off x="0" y="47625"/>
                <a:ext cx="812800" cy="765175"/>
              </a:xfrm>
              <a:prstGeom prst="rect">
                <a:avLst/>
              </a:prstGeom>
            </p:spPr>
            <p:txBody>
              <a:bodyPr anchor="ctr" rtlCol="false" tIns="67361" lIns="67361" bIns="67361" rIns="67361"/>
              <a:lstStyle/>
              <a:p>
                <a:pPr algn="ctr">
                  <a:lnSpc>
                    <a:spcPts val="2199"/>
                  </a:lnSpc>
                </a:pPr>
              </a:p>
            </p:txBody>
          </p:sp>
        </p:grpSp>
      </p:grpSp>
      <p:sp>
        <p:nvSpPr>
          <p:cNvPr name="TextBox 54" id="54"/>
          <p:cNvSpPr txBox="true"/>
          <p:nvPr/>
        </p:nvSpPr>
        <p:spPr>
          <a:xfrm rot="0">
            <a:off x="1426118" y="1567735"/>
            <a:ext cx="248453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Canva Sans Bold"/>
              </a:rPr>
              <a:t>Use Cases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5409255" y="538171"/>
            <a:ext cx="2156257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Canva Sans Bold"/>
              </a:rPr>
              <a:t>Secure Yourself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137047" y="4667250"/>
            <a:ext cx="2952452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1003B"/>
                </a:solidFill>
                <a:latin typeface="Canva Sans Bold"/>
              </a:rPr>
              <a:t>Conflict Zones and 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1003B"/>
                </a:solidFill>
                <a:latin typeface="Canva Sans Bold"/>
              </a:rPr>
              <a:t>War-Torn Regions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1003B"/>
                </a:solidFill>
                <a:latin typeface="Canva Sans Bold"/>
              </a:rPr>
              <a:t>Natural Disaster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140964" y="6575988"/>
            <a:ext cx="3115913" cy="2211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60"/>
              </a:lnSpc>
            </a:pPr>
            <a:r>
              <a:rPr lang="en-US" sz="2543">
                <a:solidFill>
                  <a:srgbClr val="000000"/>
                </a:solidFill>
                <a:latin typeface="Canva Sans Bold"/>
              </a:rPr>
              <a:t>Users in conflict </a:t>
            </a:r>
          </a:p>
          <a:p>
            <a:pPr>
              <a:lnSpc>
                <a:spcPts val="3560"/>
              </a:lnSpc>
            </a:pPr>
            <a:r>
              <a:rPr lang="en-US" sz="2543">
                <a:solidFill>
                  <a:srgbClr val="000000"/>
                </a:solidFill>
                <a:latin typeface="Canva Sans Bold"/>
              </a:rPr>
              <a:t>zones can secure funds ensuring access to financial resources.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6086025" y="4667250"/>
            <a:ext cx="1850082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1003B"/>
                </a:solidFill>
                <a:latin typeface="Canva Sans Bold"/>
              </a:rPr>
              <a:t>Supporting 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1003B"/>
                </a:solidFill>
                <a:latin typeface="Canva Sans Bold"/>
              </a:rPr>
              <a:t>Vulnerable 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1003B"/>
                </a:solidFill>
                <a:latin typeface="Canva Sans Bold"/>
              </a:rPr>
              <a:t>Populations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5428452" y="6375400"/>
            <a:ext cx="3169145" cy="305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1003B"/>
                </a:solidFill>
                <a:latin typeface="Canva Sans Bold"/>
              </a:rPr>
              <a:t> Refugees, displaced persons (IDPs), and marginalised communities receive targeted assistance with  trusted contacts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9932139" y="4886325"/>
            <a:ext cx="2957512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1003B"/>
                </a:solidFill>
                <a:latin typeface="Canva Sans Bold"/>
              </a:rPr>
              <a:t>Global Fundraising </a:t>
            </a:r>
          </a:p>
          <a:p>
            <a:pPr>
              <a:lnSpc>
                <a:spcPts val="3499"/>
              </a:lnSpc>
            </a:pPr>
            <a:r>
              <a:rPr lang="en-US" sz="2499">
                <a:solidFill>
                  <a:srgbClr val="01003B"/>
                </a:solidFill>
                <a:latin typeface="Canva Sans Bold"/>
              </a:rPr>
              <a:t>Campaigns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9826322" y="6375400"/>
            <a:ext cx="3169145" cy="261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1003B"/>
                </a:solidFill>
                <a:latin typeface="Canva Sans Bold"/>
              </a:rPr>
              <a:t> Humanitarian organizations and NGO’s can efficiently disburse funds to beneficiaries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14281343" y="4699000"/>
            <a:ext cx="3206948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1003B"/>
                </a:solidFill>
                <a:latin typeface="Canva Sans Bold"/>
              </a:rPr>
              <a:t>Long-Term Financial 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1003B"/>
                </a:solidFill>
                <a:latin typeface="Canva Sans Bold"/>
              </a:rPr>
              <a:t>Planning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14376296" y="6375400"/>
            <a:ext cx="3111995" cy="261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1003B"/>
                </a:solidFill>
                <a:latin typeface="Canva Sans Bold"/>
              </a:rPr>
              <a:t>Not only for crisis situations but also for long-term financial planning, savings, and investments.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8597597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148244" y="986813"/>
            <a:ext cx="1068338" cy="1068338"/>
            <a:chOff x="0" y="0"/>
            <a:chExt cx="1424451" cy="1424451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424451" cy="1424451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8AD2A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anchor="ctr" rtlCol="false" tIns="39341" lIns="39341" bIns="39341" rIns="39341"/>
              <a:lstStyle/>
              <a:p>
                <a:pPr algn="ctr">
                  <a:lnSpc>
                    <a:spcPts val="219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147484" y="147484"/>
              <a:ext cx="1129482" cy="1129482"/>
            </a:xfrm>
            <a:custGeom>
              <a:avLst/>
              <a:gdLst/>
              <a:ahLst/>
              <a:cxnLst/>
              <a:rect r="r" b="b" t="t" l="l"/>
              <a:pathLst>
                <a:path h="1129482" w="1129482">
                  <a:moveTo>
                    <a:pt x="0" y="0"/>
                  </a:moveTo>
                  <a:lnTo>
                    <a:pt x="1129483" y="0"/>
                  </a:lnTo>
                  <a:lnTo>
                    <a:pt x="1129483" y="1129483"/>
                  </a:lnTo>
                  <a:lnTo>
                    <a:pt x="0" y="11294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cap="rnd">
              <a:noFill/>
              <a:round/>
            </a:ln>
          </p:spPr>
        </p:sp>
      </p:grpSp>
      <p:sp>
        <p:nvSpPr>
          <p:cNvPr name="TextBox 8" id="8"/>
          <p:cNvSpPr txBox="true"/>
          <p:nvPr/>
        </p:nvSpPr>
        <p:spPr>
          <a:xfrm rot="0">
            <a:off x="3974075" y="3330936"/>
            <a:ext cx="9572774" cy="458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Group No. 32 </a:t>
            </a:r>
          </a:p>
          <a:p>
            <a:pPr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Group Leader : Abhishek Yadav</a:t>
            </a:r>
          </a:p>
          <a:p>
            <a:pPr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Members : Swayam Karle</a:t>
            </a:r>
          </a:p>
          <a:p>
            <a:pPr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                       Vivek Sahu</a:t>
            </a:r>
          </a:p>
          <a:p>
            <a:pPr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                       Anuradha Naidu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536418" y="536418"/>
            <a:ext cx="984563" cy="984563"/>
          </a:xfrm>
          <a:custGeom>
            <a:avLst/>
            <a:gdLst/>
            <a:ahLst/>
            <a:cxnLst/>
            <a:rect r="r" b="b" t="t" l="l"/>
            <a:pathLst>
              <a:path h="984563" w="984563">
                <a:moveTo>
                  <a:pt x="0" y="0"/>
                </a:moveTo>
                <a:lnTo>
                  <a:pt x="984564" y="0"/>
                </a:lnTo>
                <a:lnTo>
                  <a:pt x="984564" y="984564"/>
                </a:lnTo>
                <a:lnTo>
                  <a:pt x="0" y="9845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504553" y="914400"/>
            <a:ext cx="4916929" cy="1044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50"/>
              </a:lnSpc>
            </a:pPr>
            <a:r>
              <a:rPr lang="en-US" sz="6107">
                <a:solidFill>
                  <a:srgbClr val="FFFFFF"/>
                </a:solidFill>
                <a:latin typeface="Canva Sans Bold"/>
              </a:rPr>
              <a:t>Rizzling Devs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70377" y="696458"/>
            <a:ext cx="2152170" cy="588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07"/>
              </a:lnSpc>
            </a:pPr>
            <a:r>
              <a:rPr lang="en-US" sz="3362">
                <a:solidFill>
                  <a:srgbClr val="FFFFFF"/>
                </a:solidFill>
                <a:latin typeface="Canva Sans Bold"/>
              </a:rPr>
              <a:t>ReliefDAO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4869532" y="620104"/>
            <a:ext cx="2980279" cy="664637"/>
            <a:chOff x="0" y="0"/>
            <a:chExt cx="3973706" cy="886183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3973706" cy="886183"/>
              <a:chOff x="0" y="0"/>
              <a:chExt cx="1822326" cy="4064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822326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822326">
                    <a:moveTo>
                      <a:pt x="1619126" y="0"/>
                    </a:moveTo>
                    <a:cubicBezTo>
                      <a:pt x="1731350" y="0"/>
                      <a:pt x="1822326" y="90976"/>
                      <a:pt x="1822326" y="203200"/>
                    </a:cubicBezTo>
                    <a:cubicBezTo>
                      <a:pt x="1822326" y="315424"/>
                      <a:pt x="1731350" y="406400"/>
                      <a:pt x="161912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FFFFFF"/>
                </a:solidFill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47625"/>
                <a:ext cx="812800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9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549348" y="181895"/>
              <a:ext cx="2875010" cy="484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Canva Sans Bold"/>
                </a:rPr>
                <a:t>Secure Yourself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DAFurfhoT3E</dc:identifier>
  <dcterms:modified xsi:type="dcterms:W3CDTF">2011-08-01T06:04:30Z</dcterms:modified>
  <cp:revision>1</cp:revision>
  <dc:title>Copy of Technovate</dc:title>
</cp:coreProperties>
</file>