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6c7aab8655061b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89-48C1-B899-113510EFB2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89-48C1-B899-113510EFB2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89-48C1-B899-113510EFB2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89-48C1-B899-113510EFB2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67.290000000000006</c:v>
                </c:pt>
                <c:pt idx="1">
                  <c:v>32.71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89-48C1-B899-113510EFB2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416759682812751"/>
          <c:y val="0.88350756747226689"/>
          <c:w val="0.42917284460472743"/>
          <c:h val="8.97304059469297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How much time do you explore the e- retail store before making a purchase decision?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43</c:v>
                </c:pt>
                <c:pt idx="2">
                  <c:v>5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89-4436-B70A-22ED84B27A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91</c:v>
                </c:pt>
                <c:pt idx="1">
                  <c:v>28</c:v>
                </c:pt>
                <c:pt idx="2">
                  <c:v>41</c:v>
                </c:pt>
                <c:pt idx="3">
                  <c:v>12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89-4436-B70A-22ED84B27A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3089-4436-B70A-22ED84B27A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5812136"/>
        <c:axId val="415812528"/>
      </c:barChart>
      <c:catAx>
        <c:axId val="415812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2528"/>
        <c:crosses val="autoZero"/>
        <c:auto val="1"/>
        <c:lblAlgn val="ctr"/>
        <c:lblOffset val="100"/>
        <c:noMultiLvlLbl val="0"/>
      </c:catAx>
      <c:valAx>
        <c:axId val="41581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2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How frequently do you abandon your shopping cart?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</c:v>
                </c:pt>
                <c:pt idx="1">
                  <c:v>7</c:v>
                </c:pt>
                <c:pt idx="2">
                  <c:v>20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DA-41EE-B59F-A775197376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113</c:v>
                </c:pt>
                <c:pt idx="1">
                  <c:v>7</c:v>
                </c:pt>
                <c:pt idx="2">
                  <c:v>28</c:v>
                </c:pt>
                <c:pt idx="3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DA-41EE-B59F-A775197376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59DA-41EE-B59F-A77519737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6425408"/>
        <c:axId val="496426976"/>
      </c:barChart>
      <c:catAx>
        <c:axId val="49642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426976"/>
        <c:crosses val="autoZero"/>
        <c:auto val="1"/>
        <c:lblAlgn val="ctr"/>
        <c:lblOffset val="100"/>
        <c:noMultiLvlLbl val="0"/>
      </c:catAx>
      <c:valAx>
        <c:axId val="49642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42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Recommendation is relevent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9B-450F-BA0F-2671CF21A7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9B-450F-BA0F-2671CF21A78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9B-450F-BA0F-2671CF21A78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9B-450F-BA0F-2671CF21A78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43.12</c:v>
                </c:pt>
                <c:pt idx="1">
                  <c:v>34.200000000000003</c:v>
                </c:pt>
                <c:pt idx="2">
                  <c:v>15.99</c:v>
                </c:pt>
                <c:pt idx="3">
                  <c:v>6.69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89B-450F-BA0F-2671CF21A78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The content on the website must be easy to read and understand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Indifferent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164</c:v>
                </c:pt>
                <c:pt idx="1">
                  <c:v>80</c:v>
                </c:pt>
                <c:pt idx="2">
                  <c:v>18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7A-495D-803E-D487850A1F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Indifferent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107A-495D-803E-D487850A1F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Indifferent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107A-495D-803E-D487850A1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2342904"/>
        <c:axId val="392343688"/>
        <c:axId val="0"/>
      </c:bar3DChart>
      <c:catAx>
        <c:axId val="392342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43688"/>
        <c:crosses val="autoZero"/>
        <c:auto val="1"/>
        <c:lblAlgn val="ctr"/>
        <c:lblOffset val="100"/>
        <c:noMultiLvlLbl val="0"/>
      </c:catAx>
      <c:valAx>
        <c:axId val="39234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42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User friendly Interface of the website'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white">
                    <a:lumMod val="65000"/>
                    <a:lumOff val="35000"/>
                  </a:prstClr>
                </a:solidFill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13-4ABF-89D3-A713AD0F3A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13-4ABF-89D3-A713AD0F3A2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C13-4ABF-89D3-A713AD0F3A2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C13-4ABF-89D3-A713AD0F3A2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C13-4ABF-89D3-A713AD0F3A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Dis Agree</c:v>
                </c:pt>
                <c:pt idx="4">
                  <c:v>Indifferent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70.260000000000005</c:v>
                </c:pt>
                <c:pt idx="1">
                  <c:v>16.72</c:v>
                </c:pt>
                <c:pt idx="2">
                  <c:v>6.69</c:v>
                </c:pt>
                <c:pt idx="3">
                  <c:v>4.4000000000000004</c:v>
                </c:pt>
                <c:pt idx="4">
                  <c:v>18.5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C13-4ABF-89D3-A713AD0F3A2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Convenient Payment methods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Strongly Agree</c:v>
                </c:pt>
                <c:pt idx="1">
                  <c:v>Agree</c:v>
                </c:pt>
                <c:pt idx="2">
                  <c:v>Dis Agree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159</c:v>
                </c:pt>
                <c:pt idx="1">
                  <c:v>80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76-4A96-9609-0659D863D3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Strongly Agree</c:v>
                </c:pt>
                <c:pt idx="1">
                  <c:v>Agree</c:v>
                </c:pt>
                <c:pt idx="2">
                  <c:v>Dis Agree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DE76-4A96-9609-0659D863D3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Strongly Agree</c:v>
                </c:pt>
                <c:pt idx="1">
                  <c:v>Agree</c:v>
                </c:pt>
                <c:pt idx="2">
                  <c:v>Dis Agree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DE76-4A96-9609-0659D863D3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896760"/>
        <c:axId val="391898720"/>
      </c:barChart>
      <c:catAx>
        <c:axId val="391896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98720"/>
        <c:crosses val="autoZero"/>
        <c:auto val="1"/>
        <c:lblAlgn val="ctr"/>
        <c:lblOffset val="100"/>
        <c:noMultiLvlLbl val="0"/>
      </c:catAx>
      <c:valAx>
        <c:axId val="39189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96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Online shopping gives monetary benefit and discounts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E1-413D-A275-15503ED6DB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E1-413D-A275-15503ED6DB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CE1-413D-A275-15503ED6DB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CE1-413D-A275-15503ED6DBF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CE1-413D-A275-15503ED6DBF0}"/>
              </c:ext>
            </c:extLst>
          </c:dPt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Strong disagree</c:v>
                </c:pt>
                <c:pt idx="4">
                  <c:v>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39.03</c:v>
                </c:pt>
                <c:pt idx="1">
                  <c:v>31.6</c:v>
                </c:pt>
                <c:pt idx="2">
                  <c:v>18.59</c:v>
                </c:pt>
                <c:pt idx="3">
                  <c:v>6.69</c:v>
                </c:pt>
                <c:pt idx="4">
                  <c:v>4.09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CE1-413D-A275-15503ED6D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Shopping online is convenient and flexible</a:t>
            </a:r>
          </a:p>
        </c:rich>
      </c:tx>
      <c:layout>
        <c:manualLayout>
          <c:xMode val="edge"/>
          <c:yMode val="edge"/>
          <c:x val="0.42806249999999996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</c:v>
                </c:pt>
                <c:pt idx="1">
                  <c:v>28</c:v>
                </c:pt>
                <c:pt idx="2">
                  <c:v>18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21-4796-ADD1-48A41167D1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108</c:v>
                </c:pt>
                <c:pt idx="1">
                  <c:v>50</c:v>
                </c:pt>
                <c:pt idx="2">
                  <c:v>15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21-4796-ADD1-48A41167D1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C721-4796-ADD1-48A41167D1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0604504"/>
        <c:axId val="490604112"/>
      </c:barChart>
      <c:catAx>
        <c:axId val="49060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04112"/>
        <c:crosses val="autoZero"/>
        <c:auto val="1"/>
        <c:lblAlgn val="ctr"/>
        <c:lblOffset val="100"/>
        <c:noMultiLvlLbl val="0"/>
      </c:catAx>
      <c:valAx>
        <c:axId val="4906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0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Displaying quality Information on the website improves satisfaction of 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02-40F8-A9B8-3C4898F9122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02-40F8-A9B8-3C4898F9122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A02-40F8-A9B8-3C4898F912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A02-40F8-A9B8-3C4898F912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Strong Agree</c:v>
                </c:pt>
                <c:pt idx="1">
                  <c:v>Agree</c:v>
                </c:pt>
                <c:pt idx="2">
                  <c:v>Indifferent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133</c:v>
                </c:pt>
                <c:pt idx="1">
                  <c:v>80</c:v>
                </c:pt>
                <c:pt idx="2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A02-40F8-A9B8-3C4898F9122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Monetary savings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79-422E-84D5-3F2D48D7E6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79-422E-84D5-3F2D48D7E6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79-422E-84D5-3F2D48D7E6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579-422E-84D5-3F2D48D7E6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Disagree</c:v>
                </c:pt>
                <c:pt idx="3">
                  <c:v>indifferent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148</c:v>
                </c:pt>
                <c:pt idx="1">
                  <c:v>75</c:v>
                </c:pt>
                <c:pt idx="2">
                  <c:v>31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579-422E-84D5-3F2D48D7E68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E9-439A-B452-42B4E1F51C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E9-439A-B452-42B4E1F51C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4E9-439A-B452-42B4E1F51C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4E9-439A-B452-42B4E1F51CD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4E9-439A-B452-42B4E1F51CD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31 - 40 Years</c:v>
                </c:pt>
                <c:pt idx="1">
                  <c:v>21 - 30 Years</c:v>
                </c:pt>
                <c:pt idx="2">
                  <c:v>41 - 50 Years</c:v>
                </c:pt>
                <c:pt idx="3">
                  <c:v>Less Than 20 Years</c:v>
                </c:pt>
                <c:pt idx="4">
                  <c:v>51 Years and above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30.11</c:v>
                </c:pt>
                <c:pt idx="1">
                  <c:v>29.37</c:v>
                </c:pt>
                <c:pt idx="2">
                  <c:v>26.02</c:v>
                </c:pt>
                <c:pt idx="3">
                  <c:v>7.43</c:v>
                </c:pt>
                <c:pt idx="4">
                  <c:v>7.06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4E9-439A-B452-42B4E1F51CD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Shopping on the website gives you the sense of adventure'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 agree</c:v>
                </c:pt>
                <c:pt idx="4">
                  <c:v>strongly 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</c:v>
                </c:pt>
                <c:pt idx="1">
                  <c:v>101</c:v>
                </c:pt>
                <c:pt idx="2">
                  <c:v>59</c:v>
                </c:pt>
                <c:pt idx="3">
                  <c:v>50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EF-4B76-B444-78237DEFD4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 agree</c:v>
                </c:pt>
                <c:pt idx="4">
                  <c:v>strongly disagree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DDEF-4B76-B444-78237DEFD4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 agree</c:v>
                </c:pt>
                <c:pt idx="4">
                  <c:v>strongly disagree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DDEF-4B76-B444-78237DEFD4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804296"/>
        <c:axId val="415801160"/>
      </c:barChart>
      <c:catAx>
        <c:axId val="41580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01160"/>
        <c:crosses val="autoZero"/>
        <c:auto val="1"/>
        <c:lblAlgn val="ctr"/>
        <c:lblOffset val="100"/>
        <c:noMultiLvlLbl val="0"/>
      </c:catAx>
      <c:valAx>
        <c:axId val="415801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04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You feel gratification shopping on your favorite e-</a:t>
            </a:r>
            <a:r>
              <a:rPr lang="en-US" b="1" i="0" dirty="0" err="1">
                <a:effectLst/>
              </a:rPr>
              <a:t>tailer</a:t>
            </a:r>
            <a:endParaRPr lang="en-US" b="1" i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 </c:v>
                </c:pt>
                <c:pt idx="1">
                  <c:v>Strongly Agree</c:v>
                </c:pt>
                <c:pt idx="2">
                  <c:v>Agree</c:v>
                </c:pt>
                <c:pt idx="3">
                  <c:v>disagree</c:v>
                </c:pt>
                <c:pt idx="4">
                  <c:v>Strong 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101</c:v>
                </c:pt>
                <c:pt idx="1">
                  <c:v>65</c:v>
                </c:pt>
                <c:pt idx="2">
                  <c:v>63</c:v>
                </c:pt>
                <c:pt idx="3">
                  <c:v>22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6F-4409-B5B5-705FD3D62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 </c:v>
                </c:pt>
                <c:pt idx="1">
                  <c:v>Strongly Agree</c:v>
                </c:pt>
                <c:pt idx="2">
                  <c:v>Agree</c:v>
                </c:pt>
                <c:pt idx="3">
                  <c:v>disagree</c:v>
                </c:pt>
                <c:pt idx="4">
                  <c:v>Strong disagree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5C6F-4409-B5B5-705FD3D623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 </c:v>
                </c:pt>
                <c:pt idx="1">
                  <c:v>Strongly Agree</c:v>
                </c:pt>
                <c:pt idx="2">
                  <c:v>Agree</c:v>
                </c:pt>
                <c:pt idx="3">
                  <c:v>disagree</c:v>
                </c:pt>
                <c:pt idx="4">
                  <c:v>Strong disagree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5C6F-4409-B5B5-705FD3D623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988744"/>
        <c:axId val="418986000"/>
      </c:barChart>
      <c:catAx>
        <c:axId val="418988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86000"/>
        <c:crosses val="autoZero"/>
        <c:auto val="1"/>
        <c:lblAlgn val="ctr"/>
        <c:lblOffset val="100"/>
        <c:noMultiLvlLbl val="0"/>
      </c:catAx>
      <c:valAx>
        <c:axId val="41898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88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Shopping on your preferred e-</a:t>
            </a:r>
            <a:r>
              <a:rPr lang="en-US" b="1" i="0" dirty="0" err="1">
                <a:effectLst/>
              </a:rPr>
              <a:t>tailer</a:t>
            </a:r>
            <a:r>
              <a:rPr lang="en-US" b="1" i="0" dirty="0">
                <a:effectLst/>
              </a:rPr>
              <a:t> enhances your social status</a:t>
            </a:r>
          </a:p>
        </c:rich>
      </c:tx>
      <c:layout>
        <c:manualLayout>
          <c:xMode val="edge"/>
          <c:yMode val="edge"/>
          <c:x val="0.41556249999999995"/>
          <c:y val="1.87499988465797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</c:v>
                </c:pt>
                <c:pt idx="1">
                  <c:v>Agree</c:v>
                </c:pt>
                <c:pt idx="2">
                  <c:v>Strongly Agree</c:v>
                </c:pt>
                <c:pt idx="3">
                  <c:v>Strongly disagree</c:v>
                </c:pt>
                <c:pt idx="4">
                  <c:v>Dis 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59</c:v>
                </c:pt>
                <c:pt idx="2">
                  <c:v>48</c:v>
                </c:pt>
                <c:pt idx="3">
                  <c:v>33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47-4B3D-9AAF-4BEF673464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</c:v>
                </c:pt>
                <c:pt idx="1">
                  <c:v>Agree</c:v>
                </c:pt>
                <c:pt idx="2">
                  <c:v>Strongly Agree</c:v>
                </c:pt>
                <c:pt idx="3">
                  <c:v>Strongly disagree</c:v>
                </c:pt>
                <c:pt idx="4">
                  <c:v>Dis agree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EF47-4B3D-9AAF-4BEF673464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</c:v>
                </c:pt>
                <c:pt idx="1">
                  <c:v>Agree</c:v>
                </c:pt>
                <c:pt idx="2">
                  <c:v>Strongly Agree</c:v>
                </c:pt>
                <c:pt idx="3">
                  <c:v>Strongly disagree</c:v>
                </c:pt>
                <c:pt idx="4">
                  <c:v>Dis agree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EF47-4B3D-9AAF-4BEF67346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228688"/>
        <c:axId val="489227512"/>
      </c:barChart>
      <c:catAx>
        <c:axId val="48922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27512"/>
        <c:crosses val="autoZero"/>
        <c:auto val="1"/>
        <c:lblAlgn val="ctr"/>
        <c:lblOffset val="100"/>
        <c:noMultiLvlLbl val="0"/>
      </c:catAx>
      <c:valAx>
        <c:axId val="489227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2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Getting value for money spent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CB-4CEA-914A-7FA6F77236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CB-4CEA-914A-7FA6F77236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2CB-4CEA-914A-7FA6F772360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2CB-4CEA-914A-7FA6F77236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Agree</c:v>
                </c:pt>
                <c:pt idx="1">
                  <c:v>Strongly Agree</c:v>
                </c:pt>
                <c:pt idx="2">
                  <c:v>Indifferent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149</c:v>
                </c:pt>
                <c:pt idx="1">
                  <c:v>82</c:v>
                </c:pt>
                <c:pt idx="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2CB-4CEA-914A-7FA6F772360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Company</c:v>
                </c:pt>
              </c:strCache>
            </c:strRef>
          </c:tx>
          <c:dPt>
            <c:idx val="0"/>
            <c:bubble3D val="0"/>
            <c:explosion val="4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3C9-4EA3-B4CC-404B22263489}"/>
              </c:ext>
            </c:extLst>
          </c:dPt>
          <c:dPt>
            <c:idx val="1"/>
            <c:bubble3D val="0"/>
            <c:explosion val="5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3C9-4EA3-B4CC-404B2226348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3C9-4EA3-B4CC-404B22263489}"/>
              </c:ext>
            </c:extLst>
          </c:dPt>
          <c:dPt>
            <c:idx val="3"/>
            <c:bubble3D val="0"/>
            <c:explosion val="7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83C9-4EA3-B4CC-404B2226348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83C9-4EA3-B4CC-404B22263489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fld id="{1A61B3C0-BF0A-4495-B74A-229E02AB9EA6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E2B3272E-572B-47C0-BAB9-120EB26E3090}" type="PERCENTAGE">
                      <a:rPr lang="en-US" baseline="0" smtClean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3C9-4EA3-B4CC-404B222634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Snapdeal</c:v>
                </c:pt>
                <c:pt idx="3">
                  <c:v>Paytm</c:v>
                </c:pt>
                <c:pt idx="4">
                  <c:v>Myntra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27.79</c:v>
                </c:pt>
                <c:pt idx="1">
                  <c:v>22.83</c:v>
                </c:pt>
                <c:pt idx="2">
                  <c:v>18.8</c:v>
                </c:pt>
                <c:pt idx="3">
                  <c:v>15.5</c:v>
                </c:pt>
                <c:pt idx="4">
                  <c:v>15.08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3C9-4EA3-B4CC-404B22263489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Easy to use website or application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FF-43A4-88B9-7EA5C6D430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FF-43A4-88B9-7EA5C6D430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FF-43A4-88B9-7EA5C6D430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FF-43A4-88B9-7EA5C6D4307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FF-43A4-88B9-7EA5C6D430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29.23</c:v>
                </c:pt>
                <c:pt idx="1">
                  <c:v>23.59</c:v>
                </c:pt>
                <c:pt idx="2">
                  <c:v>17.25</c:v>
                </c:pt>
                <c:pt idx="3">
                  <c:v>14.67</c:v>
                </c:pt>
                <c:pt idx="4">
                  <c:v>15.26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8FF-43A4-88B9-7EA5C6D4307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Visual appealing web-page layout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E8-48C8-9DCE-9778AC3ED09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E8-48C8-9DCE-9778AC3ED09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E8-48C8-9DCE-9778AC3ED09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E8-48C8-9DCE-9778AC3ED09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E8-48C8-9DCE-9778AC3ED0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35.19</c:v>
                </c:pt>
                <c:pt idx="1">
                  <c:v>27.13</c:v>
                </c:pt>
                <c:pt idx="2">
                  <c:v>17.829999999999998</c:v>
                </c:pt>
                <c:pt idx="3">
                  <c:v>10.39</c:v>
                </c:pt>
                <c:pt idx="4">
                  <c:v>9.4600000000000009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E8-48C8-9DCE-9778AC3ED09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Speedy order delivery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FB2-4B4A-81F0-B5B9C588D9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FB2-4B4A-81F0-B5B9C588D9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FB2-4B4A-81F0-B5B9C588D9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FB2-4B4A-81F0-B5B9C588D98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FB2-4B4A-81F0-B5B9C588D9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49.9</c:v>
                </c:pt>
                <c:pt idx="1">
                  <c:v>33.68</c:v>
                </c:pt>
                <c:pt idx="2">
                  <c:v>6.03</c:v>
                </c:pt>
                <c:pt idx="3">
                  <c:v>0</c:v>
                </c:pt>
                <c:pt idx="4">
                  <c:v>10.4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FB2-4B4A-81F0-B5B9C588D98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Wild variety of</a:t>
            </a:r>
            <a:r>
              <a:rPr lang="en-US" b="1" i="0" baseline="0" dirty="0">
                <a:effectLst/>
              </a:rPr>
              <a:t> </a:t>
            </a:r>
            <a:r>
              <a:rPr lang="en-US" b="1" i="0" dirty="0">
                <a:effectLst/>
              </a:rPr>
              <a:t>product</a:t>
            </a:r>
          </a:p>
        </c:rich>
      </c:tx>
      <c:layout>
        <c:manualLayout>
          <c:xMode val="edge"/>
          <c:yMode val="edge"/>
          <c:x val="6.8571442363885793E-2"/>
          <c:y val="2.2142100621085924E-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5F-41E6-BE38-25E73A741D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5F-41E6-BE38-25E73A741D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5F-41E6-BE38-25E73A741D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5F-41E6-BE38-25E73A741D8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5F-41E6-BE38-25E73A741D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43.82</c:v>
                </c:pt>
                <c:pt idx="1">
                  <c:v>36.65</c:v>
                </c:pt>
                <c:pt idx="2">
                  <c:v>12.75</c:v>
                </c:pt>
                <c:pt idx="3">
                  <c:v>3.98</c:v>
                </c:pt>
                <c:pt idx="4">
                  <c:v>2.79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15F-41E6-BE38-25E73A741D8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Complete, relevant description information of products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BC-4130-BFE7-8C1F0BEE90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BC-4130-BFE7-8C1F0BEE90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BC-4130-BFE7-8C1F0BEE908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BC-4130-BFE7-8C1F0BEE908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CBC-4130-BFE7-8C1F0BEE90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38.76</c:v>
                </c:pt>
                <c:pt idx="1">
                  <c:v>31.6</c:v>
                </c:pt>
                <c:pt idx="2">
                  <c:v>10.42</c:v>
                </c:pt>
                <c:pt idx="3">
                  <c:v>9.61</c:v>
                </c:pt>
                <c:pt idx="4">
                  <c:v>9.61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CBC-4130-BFE7-8C1F0BEE908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58</c:v>
                </c:pt>
                <c:pt idx="1">
                  <c:v>43</c:v>
                </c:pt>
                <c:pt idx="2">
                  <c:v>40</c:v>
                </c:pt>
                <c:pt idx="3">
                  <c:v>37</c:v>
                </c:pt>
                <c:pt idx="4">
                  <c:v>27</c:v>
                </c:pt>
                <c:pt idx="5">
                  <c:v>18</c:v>
                </c:pt>
                <c:pt idx="6">
                  <c:v>18</c:v>
                </c:pt>
                <c:pt idx="7">
                  <c:v>12</c:v>
                </c:pt>
                <c:pt idx="8">
                  <c:v>9</c:v>
                </c:pt>
                <c:pt idx="9">
                  <c:v>5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D8-48B0-946D-818086D941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1-1CD8-48B0-946D-818086D941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2-1CD8-48B0-946D-818086D941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9858096"/>
        <c:axId val="429857312"/>
      </c:barChart>
      <c:catAx>
        <c:axId val="42985809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857312"/>
        <c:crosses val="autoZero"/>
        <c:auto val="1"/>
        <c:lblAlgn val="ctr"/>
        <c:lblOffset val="100"/>
        <c:noMultiLvlLbl val="0"/>
      </c:catAx>
      <c:valAx>
        <c:axId val="42985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85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34208166846425958"/>
          <c:y val="0.9209461833154502"/>
          <c:w val="0.1015002542709131"/>
          <c:h val="6.0892634043589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Availability of several payment options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F8-4ED9-9B2A-A8CB4F6A5D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F8-4ED9-9B2A-A8CB4F6A5D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3F8-4ED9-9B2A-A8CB4F6A5D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3F8-4ED9-9B2A-A8CB4F6A5DE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3F8-4ED9-9B2A-A8CB4F6A5D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33.590000000000003</c:v>
                </c:pt>
                <c:pt idx="1">
                  <c:v>31.72</c:v>
                </c:pt>
                <c:pt idx="2">
                  <c:v>20.62</c:v>
                </c:pt>
                <c:pt idx="3">
                  <c:v>0</c:v>
                </c:pt>
                <c:pt idx="4">
                  <c:v>14.06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3F8-4ED9-9B2A-A8CB4F6A5DE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Fast loading website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77-4E21-9F08-ABF794909D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77-4E21-9F08-ABF794909D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77-4E21-9F08-ABF794909D9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77-4E21-9F08-ABF794909D9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277-4E21-9F08-ABF794909D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37.44</c:v>
                </c:pt>
                <c:pt idx="1">
                  <c:v>24.36</c:v>
                </c:pt>
                <c:pt idx="2">
                  <c:v>11.13</c:v>
                </c:pt>
                <c:pt idx="3">
                  <c:v>14.89</c:v>
                </c:pt>
                <c:pt idx="4">
                  <c:v>12.18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277-4E21-9F08-ABF794909D9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Reliability of the website or application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63-42FD-AF78-7591E8B801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63-42FD-AF78-7591E8B801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63-42FD-AF78-7591E8B801A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63-42FD-AF78-7591E8B801A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863-42FD-AF78-7591E8B801A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39.270000000000003</c:v>
                </c:pt>
                <c:pt idx="1">
                  <c:v>25.26</c:v>
                </c:pt>
                <c:pt idx="2">
                  <c:v>11.07</c:v>
                </c:pt>
                <c:pt idx="3">
                  <c:v>16.61</c:v>
                </c:pt>
                <c:pt idx="4">
                  <c:v>7.79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63-42FD-AF78-7591E8B801A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Frequent disruption when moving from one page to another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9F-4624-AFEF-87B6ABC7CF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9F-4624-AFEF-87B6ABC7CF2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89F-4624-AFEF-87B6ABC7CF2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89F-4624-AFEF-87B6ABC7CF2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89F-4624-AFEF-87B6ABC7CF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24.45</c:v>
                </c:pt>
                <c:pt idx="1">
                  <c:v>19.440000000000001</c:v>
                </c:pt>
                <c:pt idx="2">
                  <c:v>20.69</c:v>
                </c:pt>
                <c:pt idx="3">
                  <c:v>12.23</c:v>
                </c:pt>
                <c:pt idx="4">
                  <c:v>23.2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89F-4624-AFEF-87B6ABC7CF2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Privacy of customers’ information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624-42E2-89BA-6036C0ABC5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24-42E2-89BA-6036C0ABC5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624-42E2-89BA-6036C0ABC5D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624-42E2-89BA-6036C0ABC5D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624-42E2-89BA-6036C0ABC5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39.32</c:v>
                </c:pt>
                <c:pt idx="1">
                  <c:v>26.69</c:v>
                </c:pt>
                <c:pt idx="2">
                  <c:v>13.88</c:v>
                </c:pt>
                <c:pt idx="3">
                  <c:v>12.1</c:v>
                </c:pt>
                <c:pt idx="4">
                  <c:v>8.01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624-42E2-89BA-6036C0ABC5D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Security of customer financial information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3A-420B-8C2B-CBA2085A96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53A-420B-8C2B-CBA2085A963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53A-420B-8C2B-CBA2085A963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53A-420B-8C2B-CBA2085A963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53A-420B-8C2B-CBA2085A963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32.49</c:v>
                </c:pt>
                <c:pt idx="1">
                  <c:v>23.5</c:v>
                </c:pt>
                <c:pt idx="2">
                  <c:v>14.35</c:v>
                </c:pt>
                <c:pt idx="3">
                  <c:v>13.88</c:v>
                </c:pt>
                <c:pt idx="4">
                  <c:v>15.77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53A-420B-8C2B-CBA2085A963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Perceived Trustworthiness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45-4B9F-A35B-66B1D27EFB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45-4B9F-A35B-66B1D27EFB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45-4B9F-A35B-66B1D27EFB6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B45-4B9F-A35B-66B1D27EFB6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B45-4B9F-A35B-66B1D27EFB6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40.83</c:v>
                </c:pt>
                <c:pt idx="1">
                  <c:v>25.72</c:v>
                </c:pt>
                <c:pt idx="2">
                  <c:v>15.83</c:v>
                </c:pt>
                <c:pt idx="3">
                  <c:v>4.32</c:v>
                </c:pt>
                <c:pt idx="4">
                  <c:v>13.31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B45-4B9F-A35B-66B1D27EFB6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Longer time to get logged in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9F-4D41-A495-598EBF30C1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9F-4D41-A495-598EBF30C1B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89F-4D41-A495-598EBF30C1B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89F-4D41-A495-598EBF30C1B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89F-4D41-A495-598EBF30C1B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32.369999999999997</c:v>
                </c:pt>
                <c:pt idx="1">
                  <c:v>24.7</c:v>
                </c:pt>
                <c:pt idx="2">
                  <c:v>8.39</c:v>
                </c:pt>
                <c:pt idx="3">
                  <c:v>18.47</c:v>
                </c:pt>
                <c:pt idx="4">
                  <c:v>16.07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89F-4D41-A495-598EBF30C1B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Longer time in displaying graphics and photos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0D-46E8-8702-4BABBB4573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0D-46E8-8702-4BABBB4573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0D-46E8-8702-4BABBB4573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40D-46E8-8702-4BABBB45730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40D-46E8-8702-4BABBB45730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30.43</c:v>
                </c:pt>
                <c:pt idx="1">
                  <c:v>22.71</c:v>
                </c:pt>
                <c:pt idx="2">
                  <c:v>17.87</c:v>
                </c:pt>
                <c:pt idx="3">
                  <c:v>6.76</c:v>
                </c:pt>
                <c:pt idx="4">
                  <c:v>22.22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40D-46E8-8702-4BABBB45730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Late declaration of price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F2-4373-A15D-D47289ADA8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F2-4373-A15D-D47289ADA8F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F2-4373-A15D-D47289ADA8F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F2-4373-A15D-D47289ADA8F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CF2-4373-A15D-D47289ADA8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22.76</c:v>
                </c:pt>
                <c:pt idx="1">
                  <c:v>17.48</c:v>
                </c:pt>
                <c:pt idx="2">
                  <c:v>30.49</c:v>
                </c:pt>
                <c:pt idx="3">
                  <c:v>29.27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CF2-4373-A15D-D47289ADA8F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Since how</a:t>
            </a:r>
            <a:r>
              <a:rPr lang="en-US" baseline="0" dirty="0"/>
              <a:t> long you are shopping online?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640748031496062E-2"/>
          <c:y val="0.17596264911647089"/>
          <c:w val="0.92435925196850399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98</c:v>
                </c:pt>
                <c:pt idx="1">
                  <c:v>65</c:v>
                </c:pt>
                <c:pt idx="2">
                  <c:v>47</c:v>
                </c:pt>
                <c:pt idx="3">
                  <c:v>43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E7-4D75-90FD-9E9235F7EB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A3E7-4D75-90FD-9E9235F7EB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3-A3E7-4D75-90FD-9E9235F7EB4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1410512"/>
        <c:axId val="491410904"/>
      </c:barChart>
      <c:catAx>
        <c:axId val="49141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10904"/>
        <c:crosses val="autoZero"/>
        <c:auto val="1"/>
        <c:lblAlgn val="ctr"/>
        <c:lblOffset val="100"/>
        <c:noMultiLvlLbl val="0"/>
      </c:catAx>
      <c:valAx>
        <c:axId val="4914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1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Longer page loading time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2A-4235-8953-6B8C3397E6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2A-4235-8953-6B8C3397E6F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2A-4235-8953-6B8C3397E6F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42A-4235-8953-6B8C3397E6F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42A-4235-8953-6B8C3397E6F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19.21</c:v>
                </c:pt>
                <c:pt idx="1">
                  <c:v>17.23</c:v>
                </c:pt>
                <c:pt idx="2">
                  <c:v>19.21</c:v>
                </c:pt>
                <c:pt idx="3">
                  <c:v>26.55</c:v>
                </c:pt>
                <c:pt idx="4">
                  <c:v>17.8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42A-4235-8953-6B8C3397E6F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253-4364-8EEC-26CB761FD2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253-4364-8EEC-26CB761FD2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253-4364-8EEC-26CB761FD2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253-4364-8EEC-26CB761FD21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1253-4364-8EEC-26CB761FD21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47</c:v>
                </c:pt>
                <c:pt idx="1">
                  <c:v>27.25</c:v>
                </c:pt>
                <c:pt idx="2">
                  <c:v>16.309999999999999</c:v>
                </c:pt>
                <c:pt idx="3">
                  <c:v>9.44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253-4364-8EEC-26CB761FD21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How many times you have made an online purchase in the past 1 year?</c:v>
                </c:pt>
              </c:strCache>
            </c:strRef>
          </c:tx>
          <c:dPt>
            <c:idx val="0"/>
            <c:bubble3D val="0"/>
            <c:explosion val="4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366-4AAA-872C-36E039382E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66-4AAA-872C-36E039382E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366-4AAA-872C-36E039382E0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366-4AAA-872C-36E039382E0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366-4AAA-872C-36E039382E0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366-4AAA-872C-36E039382E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Less than 10 times</c:v>
                </c:pt>
                <c:pt idx="1">
                  <c:v>31-40 times</c:v>
                </c:pt>
                <c:pt idx="2">
                  <c:v>41 times and above</c:v>
                </c:pt>
                <c:pt idx="3">
                  <c:v>11-20 times</c:v>
                </c:pt>
                <c:pt idx="4">
                  <c:v>21-30 times</c:v>
                </c:pt>
                <c:pt idx="5">
                  <c:v>42 times and above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42.38</c:v>
                </c:pt>
                <c:pt idx="1">
                  <c:v>23.42</c:v>
                </c:pt>
                <c:pt idx="2">
                  <c:v>17.47</c:v>
                </c:pt>
                <c:pt idx="3">
                  <c:v>10.78</c:v>
                </c:pt>
                <c:pt idx="4">
                  <c:v>3.72</c:v>
                </c:pt>
                <c:pt idx="5">
                  <c:v>2.23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366-4AAA-872C-36E039382E0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>
      <a:softEdge rad="55880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Device Used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WiFi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</c:v>
                </c:pt>
                <c:pt idx="1">
                  <c:v>35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88-4958-994D-991C1921E3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Mobile Internet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105</c:v>
                </c:pt>
                <c:pt idx="1">
                  <c:v>55</c:v>
                </c:pt>
                <c:pt idx="2">
                  <c:v>25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88-4958-994D-991C1921E3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Dialup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88-4958-994D-991C1921E3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792928"/>
        <c:axId val="415787440"/>
      </c:barChart>
      <c:catAx>
        <c:axId val="4157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787440"/>
        <c:crosses val="autoZero"/>
        <c:auto val="1"/>
        <c:lblAlgn val="ctr"/>
        <c:lblOffset val="100"/>
        <c:noMultiLvlLbl val="0"/>
      </c:catAx>
      <c:valAx>
        <c:axId val="41578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79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Browser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94E-4B6B-AD01-93B9B3F83A5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94E-4B6B-AD01-93B9B3F83A5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94E-4B6B-AD01-93B9B3F83A5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94E-4B6B-AD01-93B9B3F83A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Google Chrome</c:v>
                </c:pt>
                <c:pt idx="1">
                  <c:v>Safari</c:v>
                </c:pt>
                <c:pt idx="2">
                  <c:v>Opera</c:v>
                </c:pt>
                <c:pt idx="3">
                  <c:v>Mozila Firefox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80.3</c:v>
                </c:pt>
                <c:pt idx="1">
                  <c:v>14.87</c:v>
                </c:pt>
                <c:pt idx="2">
                  <c:v>2.97</c:v>
                </c:pt>
                <c:pt idx="3">
                  <c:v>1.86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94E-4B6B-AD01-93B9B3F83A5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First time visit through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230</c:v>
                </c:pt>
                <c:pt idx="1">
                  <c:v>20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6D-47E1-BBD3-17577A6814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E36D-47E1-BBD3-17577A6814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36D-47E1-BBD3-17577A6814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815272"/>
        <c:axId val="415815664"/>
      </c:barChart>
      <c:catAx>
        <c:axId val="41581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5664"/>
        <c:crosses val="autoZero"/>
        <c:auto val="1"/>
        <c:lblAlgn val="ctr"/>
        <c:lblOffset val="100"/>
        <c:noMultiLvlLbl val="0"/>
      </c:catAx>
      <c:valAx>
        <c:axId val="41581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5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First Time visit, How?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71-4CB9-89E5-BCC40F760C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71-4CB9-89E5-BCC40F760C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71-4CB9-89E5-BCC40F760C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71-4CB9-89E5-BCC40F760CB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85.5</c:v>
                </c:pt>
                <c:pt idx="1">
                  <c:v>7.43</c:v>
                </c:pt>
                <c:pt idx="2">
                  <c:v>7.06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71-4CB9-89E5-BCC40F760CB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4T10:08:25.05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7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3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95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51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2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57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9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32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4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9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4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1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5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D9EA54-7478-40E6-9788-C4ED52CC41A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38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0.xml"/><Relationship Id="rId4" Type="http://schemas.openxmlformats.org/officeDocument/2006/relationships/chart" Target="../charts/char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zyegg.com/blog/how-to-generate-leads/" TargetMode="External"/><Relationship Id="rId7" Type="http://schemas.openxmlformats.org/officeDocument/2006/relationships/image" Target="../media/image8.jpg"/><Relationship Id="rId2" Type="http://schemas.openxmlformats.org/officeDocument/2006/relationships/hyperlink" Target="https://www.crazyegg.com/blog/customer-acquisition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www.crazyegg.com/blog/increase-your-conversion-rate/" TargetMode="External"/><Relationship Id="rId4" Type="http://schemas.openxmlformats.org/officeDocument/2006/relationships/hyperlink" Target="https://www.outboundengine.com/blog/customer-retention-marketing-vs-customer-acquisition-marketin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Customer Retention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this and Why is this required for every Organization?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0B51A-2F96-D394-BD38-AF6712E34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3F55C-158E-2F05-C3EB-B106E13B6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01" y="3124201"/>
            <a:ext cx="4176615" cy="28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Hedonic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Hedonic shopping value reflects the value received from the multisensory, fantasy and emotive aspects of the shopping experience</a:t>
            </a:r>
          </a:p>
          <a:p>
            <a:endParaRPr lang="en-US" dirty="0"/>
          </a:p>
          <a:p>
            <a:r>
              <a:rPr lang="en-US" dirty="0"/>
              <a:t>Hedonic goods are multisensory and provide for experiential consumption, fun, pleasure, and excitement. It comes with good feeling.</a:t>
            </a:r>
          </a:p>
        </p:txBody>
      </p:sp>
    </p:spTree>
    <p:extLst>
      <p:ext uri="{BB962C8B-B14F-4D97-AF65-F5344CB8AC3E}">
        <p14:creationId xmlns:p14="http://schemas.microsoft.com/office/powerpoint/2010/main" val="75514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our potential customer?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852172456"/>
              </p:ext>
            </p:extLst>
          </p:nvPr>
        </p:nvGraphicFramePr>
        <p:xfrm>
          <a:off x="0" y="1152983"/>
          <a:ext cx="3421449" cy="2847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085892224"/>
              </p:ext>
            </p:extLst>
          </p:nvPr>
        </p:nvGraphicFramePr>
        <p:xfrm>
          <a:off x="3120050" y="1252650"/>
          <a:ext cx="4525319" cy="3280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0259" y="5066270"/>
            <a:ext cx="2279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Females are the</a:t>
            </a:r>
          </a:p>
          <a:p>
            <a:r>
              <a:rPr lang="en-US" dirty="0"/>
              <a:t>Potential customer</a:t>
            </a:r>
          </a:p>
          <a:p>
            <a:r>
              <a:rPr lang="en-US" dirty="0"/>
              <a:t>67.29%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1211" y="5148649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 – 50 Years are potential age who covers</a:t>
            </a:r>
          </a:p>
          <a:p>
            <a:r>
              <a:rPr lang="en-US" dirty="0"/>
              <a:t>85% sales</a:t>
            </a:r>
          </a:p>
        </p:txBody>
      </p:sp>
    </p:spTree>
    <p:extLst>
      <p:ext uri="{BB962C8B-B14F-4D97-AF65-F5344CB8AC3E}">
        <p14:creationId xmlns:p14="http://schemas.microsoft.com/office/powerpoint/2010/main" val="172745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Cities for e-commerce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89797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2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2980" y="709127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Shopping Pattern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180959935"/>
              </p:ext>
            </p:extLst>
          </p:nvPr>
        </p:nvGraphicFramePr>
        <p:xfrm>
          <a:off x="1212980" y="1380929"/>
          <a:ext cx="4394718" cy="4823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7934552"/>
              </p:ext>
            </p:extLst>
          </p:nvPr>
        </p:nvGraphicFramePr>
        <p:xfrm>
          <a:off x="6167534" y="1380929"/>
          <a:ext cx="5887618" cy="454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387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they do shopping?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628041065"/>
              </p:ext>
            </p:extLst>
          </p:nvPr>
        </p:nvGraphicFramePr>
        <p:xfrm>
          <a:off x="774357" y="1342768"/>
          <a:ext cx="4275438" cy="4795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294226388"/>
              </p:ext>
            </p:extLst>
          </p:nvPr>
        </p:nvGraphicFramePr>
        <p:xfrm>
          <a:off x="6568753" y="1342768"/>
          <a:ext cx="4766904" cy="432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552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9530" cy="1400530"/>
          </a:xfrm>
        </p:spPr>
        <p:txBody>
          <a:bodyPr/>
          <a:lstStyle/>
          <a:p>
            <a:r>
              <a:rPr lang="en-US" sz="3600" dirty="0"/>
              <a:t>How Customer reached to online website?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84848334"/>
              </p:ext>
            </p:extLst>
          </p:nvPr>
        </p:nvGraphicFramePr>
        <p:xfrm>
          <a:off x="646112" y="1596744"/>
          <a:ext cx="4308444" cy="3395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281705697"/>
              </p:ext>
            </p:extLst>
          </p:nvPr>
        </p:nvGraphicFramePr>
        <p:xfrm>
          <a:off x="5113177" y="1596745"/>
          <a:ext cx="6624734" cy="3255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6111" y="5682343"/>
            <a:ext cx="109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 are somehow know what they need so that they search on search engine like Google</a:t>
            </a:r>
          </a:p>
        </p:txBody>
      </p:sp>
    </p:spTree>
    <p:extLst>
      <p:ext uri="{BB962C8B-B14F-4D97-AF65-F5344CB8AC3E}">
        <p14:creationId xmlns:p14="http://schemas.microsoft.com/office/powerpoint/2010/main" val="428781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habit on ecommerce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898645980"/>
              </p:ext>
            </p:extLst>
          </p:nvPr>
        </p:nvGraphicFramePr>
        <p:xfrm>
          <a:off x="646111" y="1595535"/>
          <a:ext cx="4224469" cy="3405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435818779"/>
              </p:ext>
            </p:extLst>
          </p:nvPr>
        </p:nvGraphicFramePr>
        <p:xfrm>
          <a:off x="5262830" y="1460846"/>
          <a:ext cx="6036542" cy="3129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6111" y="5505061"/>
            <a:ext cx="108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 spend more time on ecommerce websites and sometimes abandon the shopping cart</a:t>
            </a:r>
          </a:p>
        </p:txBody>
      </p:sp>
    </p:spTree>
    <p:extLst>
      <p:ext uri="{BB962C8B-B14F-4D97-AF65-F5344CB8AC3E}">
        <p14:creationId xmlns:p14="http://schemas.microsoft.com/office/powerpoint/2010/main" val="39729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content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19490539"/>
              </p:ext>
            </p:extLst>
          </p:nvPr>
        </p:nvGraphicFramePr>
        <p:xfrm>
          <a:off x="130628" y="1227627"/>
          <a:ext cx="4655975" cy="2420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359527124"/>
              </p:ext>
            </p:extLst>
          </p:nvPr>
        </p:nvGraphicFramePr>
        <p:xfrm>
          <a:off x="5419012" y="1227627"/>
          <a:ext cx="5357845" cy="2532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941686437"/>
              </p:ext>
            </p:extLst>
          </p:nvPr>
        </p:nvGraphicFramePr>
        <p:xfrm>
          <a:off x="129550" y="3760236"/>
          <a:ext cx="4973258" cy="2724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1709580959"/>
              </p:ext>
            </p:extLst>
          </p:nvPr>
        </p:nvGraphicFramePr>
        <p:xfrm>
          <a:off x="5293048" y="3760236"/>
          <a:ext cx="5609771" cy="2985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5408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372922931"/>
              </p:ext>
            </p:extLst>
          </p:nvPr>
        </p:nvGraphicFramePr>
        <p:xfrm>
          <a:off x="-151363" y="0"/>
          <a:ext cx="5292529" cy="31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761886013"/>
              </p:ext>
            </p:extLst>
          </p:nvPr>
        </p:nvGraphicFramePr>
        <p:xfrm>
          <a:off x="4500984" y="131839"/>
          <a:ext cx="5650723" cy="304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605206769"/>
              </p:ext>
            </p:extLst>
          </p:nvPr>
        </p:nvGraphicFramePr>
        <p:xfrm>
          <a:off x="-683208" y="3304247"/>
          <a:ext cx="6113624" cy="3469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398252275"/>
              </p:ext>
            </p:extLst>
          </p:nvPr>
        </p:nvGraphicFramePr>
        <p:xfrm>
          <a:off x="4429968" y="3304247"/>
          <a:ext cx="6561494" cy="3087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070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Hedonic Values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31334680"/>
              </p:ext>
            </p:extLst>
          </p:nvPr>
        </p:nvGraphicFramePr>
        <p:xfrm>
          <a:off x="147216" y="1152984"/>
          <a:ext cx="5255208" cy="2691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825347001"/>
              </p:ext>
            </p:extLst>
          </p:nvPr>
        </p:nvGraphicFramePr>
        <p:xfrm>
          <a:off x="5402424" y="1152983"/>
          <a:ext cx="5553788" cy="2569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70676335"/>
              </p:ext>
            </p:extLst>
          </p:nvPr>
        </p:nvGraphicFramePr>
        <p:xfrm>
          <a:off x="371150" y="3909527"/>
          <a:ext cx="5031274" cy="2799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604835269"/>
              </p:ext>
            </p:extLst>
          </p:nvPr>
        </p:nvGraphicFramePr>
        <p:xfrm>
          <a:off x="5572675" y="3714052"/>
          <a:ext cx="5383537" cy="2797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000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Customer Retention?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74150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Customer retention is the ability to keep customers coming back to your store or website to create repeat business and investment.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Keep your Customer engaged and Build Trust.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Customer Retention ensure customer loyalty.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 is the process of engaging existing customers to continue buying products or services from your business.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Customer Retention </a:t>
            </a:r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the percentage of new customers retained. You want to retain a customer. Retention is probably the most important metric for an online business.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Other Words Customer Retention means </a:t>
            </a:r>
          </a:p>
          <a:p>
            <a:pPr lvl="2"/>
            <a:r>
              <a:rPr lang="en-U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“to maintain existing customers”</a:t>
            </a:r>
          </a:p>
        </p:txBody>
      </p:sp>
    </p:spTree>
    <p:extLst>
      <p:ext uri="{BB962C8B-B14F-4D97-AF65-F5344CB8AC3E}">
        <p14:creationId xmlns:p14="http://schemas.microsoft.com/office/powerpoint/2010/main" val="2293085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retailer preferred: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954282244"/>
              </p:ext>
            </p:extLst>
          </p:nvPr>
        </p:nvGraphicFramePr>
        <p:xfrm>
          <a:off x="2367902" y="1152983"/>
          <a:ext cx="7354596" cy="4794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1019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902" y="522514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Easy to use Platform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01394825"/>
              </p:ext>
            </p:extLst>
          </p:nvPr>
        </p:nvGraphicFramePr>
        <p:xfrm>
          <a:off x="0" y="803643"/>
          <a:ext cx="3396343" cy="222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806647617"/>
              </p:ext>
            </p:extLst>
          </p:nvPr>
        </p:nvGraphicFramePr>
        <p:xfrm>
          <a:off x="3079836" y="803644"/>
          <a:ext cx="3834148" cy="222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970097509"/>
              </p:ext>
            </p:extLst>
          </p:nvPr>
        </p:nvGraphicFramePr>
        <p:xfrm>
          <a:off x="6476179" y="803643"/>
          <a:ext cx="4310009" cy="222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5902" y="4357396"/>
            <a:ext cx="103621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eriod"/>
            </a:pPr>
            <a:r>
              <a:rPr lang="en-US" dirty="0"/>
              <a:t>Amazon platform is first choice where online shopping is easy with speedy order delivery</a:t>
            </a:r>
          </a:p>
          <a:p>
            <a:pPr marL="342900" indent="-342900">
              <a:buAutoNum type="arabicPeriod"/>
            </a:pPr>
            <a:r>
              <a:rPr lang="en-US" dirty="0"/>
              <a:t>Flipkart platform is second choice of customers</a:t>
            </a:r>
          </a:p>
          <a:p>
            <a:pPr marL="342900" indent="-342900">
              <a:buAutoNum type="arabicPeriod"/>
            </a:pPr>
            <a:r>
              <a:rPr lang="en-US" dirty="0" err="1"/>
              <a:t>Myntra</a:t>
            </a:r>
            <a:r>
              <a:rPr lang="en-US" dirty="0"/>
              <a:t> secured the 3</a:t>
            </a:r>
            <a:r>
              <a:rPr lang="en-US" baseline="30000" dirty="0"/>
              <a:t>rd</a:t>
            </a:r>
            <a:r>
              <a:rPr lang="en-US" dirty="0"/>
              <a:t> place in customers choice</a:t>
            </a:r>
          </a:p>
          <a:p>
            <a:pPr marL="342900" indent="-342900">
              <a:buAutoNum type="arabicPeriod"/>
            </a:pPr>
            <a:r>
              <a:rPr lang="en-US" dirty="0" err="1"/>
              <a:t>Snapdeal</a:t>
            </a:r>
            <a:r>
              <a:rPr lang="en-US" dirty="0"/>
              <a:t> is on 4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pPr marL="342900" indent="-342900">
              <a:buAutoNum type="arabicPeriod"/>
            </a:pPr>
            <a:r>
              <a:rPr lang="en-US" dirty="0" err="1"/>
              <a:t>Paytm</a:t>
            </a:r>
            <a:r>
              <a:rPr lang="en-US" dirty="0"/>
              <a:t> is the 5</a:t>
            </a:r>
            <a:r>
              <a:rPr lang="en-US" baseline="30000" dirty="0"/>
              <a:t>th</a:t>
            </a:r>
            <a:r>
              <a:rPr lang="en-US" dirty="0"/>
              <a:t> choice</a:t>
            </a:r>
          </a:p>
        </p:txBody>
      </p:sp>
    </p:spTree>
    <p:extLst>
      <p:ext uri="{BB962C8B-B14F-4D97-AF65-F5344CB8AC3E}">
        <p14:creationId xmlns:p14="http://schemas.microsoft.com/office/powerpoint/2010/main" val="3199550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473" y="419878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Product Availability: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996800711"/>
              </p:ext>
            </p:extLst>
          </p:nvPr>
        </p:nvGraphicFramePr>
        <p:xfrm>
          <a:off x="206062" y="789210"/>
          <a:ext cx="3302248" cy="286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484208676"/>
              </p:ext>
            </p:extLst>
          </p:nvPr>
        </p:nvGraphicFramePr>
        <p:xfrm>
          <a:off x="3321698" y="789210"/>
          <a:ext cx="3928188" cy="286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957242075"/>
              </p:ext>
            </p:extLst>
          </p:nvPr>
        </p:nvGraphicFramePr>
        <p:xfrm>
          <a:off x="7249886" y="789210"/>
          <a:ext cx="3191069" cy="286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62473" y="4320073"/>
            <a:ext cx="8249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/>
              <a:t>1. Amazon have variety of products with complete ,relevant information</a:t>
            </a:r>
          </a:p>
          <a:p>
            <a:r>
              <a:rPr lang="en-US" dirty="0"/>
              <a:t>2. Flipkart is on 2</a:t>
            </a:r>
            <a:r>
              <a:rPr lang="en-US" baseline="30000" dirty="0"/>
              <a:t>nd</a:t>
            </a:r>
            <a:r>
              <a:rPr lang="en-US" dirty="0"/>
              <a:t> choice</a:t>
            </a:r>
          </a:p>
          <a:p>
            <a:r>
              <a:rPr lang="en-US" dirty="0"/>
              <a:t>3. </a:t>
            </a:r>
            <a:r>
              <a:rPr lang="en-US" dirty="0" err="1"/>
              <a:t>Myntra</a:t>
            </a:r>
            <a:r>
              <a:rPr lang="en-US" dirty="0"/>
              <a:t> is on 3</a:t>
            </a:r>
            <a:r>
              <a:rPr lang="en-US" baseline="30000" dirty="0"/>
              <a:t>rd</a:t>
            </a:r>
            <a:r>
              <a:rPr lang="en-US" dirty="0"/>
              <a:t> Choice</a:t>
            </a:r>
          </a:p>
          <a:p>
            <a:r>
              <a:rPr lang="en-US" dirty="0"/>
              <a:t>4. </a:t>
            </a:r>
            <a:r>
              <a:rPr lang="en-US" dirty="0" err="1"/>
              <a:t>Snapdeal</a:t>
            </a:r>
            <a:r>
              <a:rPr lang="en-US" dirty="0"/>
              <a:t> secured 4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r>
              <a:rPr lang="en-US" dirty="0"/>
              <a:t>5. </a:t>
            </a:r>
            <a:r>
              <a:rPr lang="en-US" dirty="0" err="1"/>
              <a:t>Paytm</a:t>
            </a:r>
            <a:r>
              <a:rPr lang="en-US" dirty="0"/>
              <a:t> is on 5</a:t>
            </a:r>
            <a:r>
              <a:rPr lang="en-US" baseline="30000" dirty="0"/>
              <a:t>th</a:t>
            </a:r>
            <a:r>
              <a:rPr lang="en-US" dirty="0"/>
              <a:t> position in Product availability category</a:t>
            </a:r>
          </a:p>
        </p:txBody>
      </p:sp>
    </p:spTree>
    <p:extLst>
      <p:ext uri="{BB962C8B-B14F-4D97-AF65-F5344CB8AC3E}">
        <p14:creationId xmlns:p14="http://schemas.microsoft.com/office/powerpoint/2010/main" val="2093015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2367" y="513184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Platform Technical performance  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85017071"/>
              </p:ext>
            </p:extLst>
          </p:nvPr>
        </p:nvGraphicFramePr>
        <p:xfrm>
          <a:off x="212531" y="882516"/>
          <a:ext cx="3678335" cy="284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712035824"/>
              </p:ext>
            </p:extLst>
          </p:nvPr>
        </p:nvGraphicFramePr>
        <p:xfrm>
          <a:off x="3741576" y="882516"/>
          <a:ext cx="3088432" cy="284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336789278"/>
              </p:ext>
            </p:extLst>
          </p:nvPr>
        </p:nvGraphicFramePr>
        <p:xfrm>
          <a:off x="6830009" y="882515"/>
          <a:ext cx="3601616" cy="284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7118" y="4432041"/>
            <a:ext cx="73132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eriod"/>
            </a:pPr>
            <a:r>
              <a:rPr lang="en-US" dirty="0"/>
              <a:t>Amazon is technically best platform as per customer choices</a:t>
            </a:r>
          </a:p>
          <a:p>
            <a:pPr marL="342900" indent="-342900">
              <a:buAutoNum type="arabicPeriod"/>
            </a:pPr>
            <a:r>
              <a:rPr lang="en-US" dirty="0"/>
              <a:t>Flipkart is on the 2</a:t>
            </a:r>
            <a:r>
              <a:rPr lang="en-US" baseline="30000" dirty="0"/>
              <a:t>nd</a:t>
            </a:r>
            <a:r>
              <a:rPr lang="en-US" dirty="0"/>
              <a:t> position in this category</a:t>
            </a:r>
          </a:p>
          <a:p>
            <a:pPr marL="342900" indent="-342900">
              <a:buAutoNum type="arabicPeriod"/>
            </a:pPr>
            <a:r>
              <a:rPr lang="en-US" dirty="0" err="1"/>
              <a:t>Paytm</a:t>
            </a:r>
            <a:r>
              <a:rPr lang="en-US" dirty="0"/>
              <a:t> secured 3</a:t>
            </a:r>
            <a:r>
              <a:rPr lang="en-US" baseline="30000" dirty="0"/>
              <a:t>rd</a:t>
            </a:r>
            <a:r>
              <a:rPr lang="en-US" dirty="0"/>
              <a:t> position on platform stability</a:t>
            </a:r>
          </a:p>
          <a:p>
            <a:pPr marL="342900" indent="-342900">
              <a:buAutoNum type="arabicPeriod"/>
            </a:pPr>
            <a:r>
              <a:rPr lang="en-US" dirty="0" err="1"/>
              <a:t>Myntra</a:t>
            </a:r>
            <a:r>
              <a:rPr lang="en-US" dirty="0"/>
              <a:t> is on 4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pPr marL="342900" indent="-342900">
              <a:buAutoNum type="arabicPeriod"/>
            </a:pPr>
            <a:r>
              <a:rPr lang="en-US" dirty="0" err="1"/>
              <a:t>Snapdeal</a:t>
            </a:r>
            <a:r>
              <a:rPr lang="en-US" dirty="0"/>
              <a:t> is on 5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</p:txBody>
      </p:sp>
    </p:spTree>
    <p:extLst>
      <p:ext uri="{BB962C8B-B14F-4D97-AF65-F5344CB8AC3E}">
        <p14:creationId xmlns:p14="http://schemas.microsoft.com/office/powerpoint/2010/main" val="2313626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8188" y="634482"/>
            <a:ext cx="582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Privacy of Customer 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05498854"/>
              </p:ext>
            </p:extLst>
          </p:nvPr>
        </p:nvGraphicFramePr>
        <p:xfrm>
          <a:off x="-75682" y="1003814"/>
          <a:ext cx="3798596" cy="2961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670956788"/>
              </p:ext>
            </p:extLst>
          </p:nvPr>
        </p:nvGraphicFramePr>
        <p:xfrm>
          <a:off x="3293706" y="1003813"/>
          <a:ext cx="3704253" cy="2961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465044434"/>
              </p:ext>
            </p:extLst>
          </p:nvPr>
        </p:nvGraphicFramePr>
        <p:xfrm>
          <a:off x="6498054" y="1003813"/>
          <a:ext cx="3681644" cy="2961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7159" y="4683967"/>
            <a:ext cx="67281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eriod"/>
            </a:pPr>
            <a:r>
              <a:rPr lang="en-US" dirty="0"/>
              <a:t>Amazon again on Top position in Customer privacy</a:t>
            </a:r>
          </a:p>
          <a:p>
            <a:pPr marL="342900" indent="-342900">
              <a:buAutoNum type="arabicPeriod"/>
            </a:pPr>
            <a:r>
              <a:rPr lang="en-US" dirty="0"/>
              <a:t>Flipkart is on 2</a:t>
            </a:r>
            <a:r>
              <a:rPr lang="en-US" baseline="30000" dirty="0"/>
              <a:t>nd</a:t>
            </a:r>
            <a:r>
              <a:rPr lang="en-US" dirty="0"/>
              <a:t> position</a:t>
            </a:r>
          </a:p>
          <a:p>
            <a:pPr marL="342900" indent="-342900">
              <a:buAutoNum type="arabicPeriod"/>
            </a:pPr>
            <a:r>
              <a:rPr lang="en-US" dirty="0" err="1"/>
              <a:t>Myntra</a:t>
            </a:r>
            <a:r>
              <a:rPr lang="en-US" dirty="0"/>
              <a:t> secured 3</a:t>
            </a:r>
            <a:r>
              <a:rPr lang="en-US" baseline="30000" dirty="0"/>
              <a:t>rd</a:t>
            </a:r>
            <a:r>
              <a:rPr lang="en-US" dirty="0"/>
              <a:t> position on customer privacy matter</a:t>
            </a:r>
          </a:p>
          <a:p>
            <a:pPr marL="342900" indent="-342900">
              <a:buAutoNum type="arabicPeriod"/>
            </a:pPr>
            <a:r>
              <a:rPr lang="en-US" dirty="0" err="1"/>
              <a:t>Snapdeal</a:t>
            </a:r>
            <a:r>
              <a:rPr lang="en-US" dirty="0"/>
              <a:t> is on the 4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pPr marL="342900" indent="-342900">
              <a:buAutoNum type="arabicPeriod"/>
            </a:pPr>
            <a:r>
              <a:rPr lang="en-US" dirty="0" err="1"/>
              <a:t>Paytm</a:t>
            </a:r>
            <a:r>
              <a:rPr lang="en-US" dirty="0"/>
              <a:t> somehow not able to gain customers trust</a:t>
            </a:r>
          </a:p>
        </p:txBody>
      </p:sp>
    </p:spTree>
    <p:extLst>
      <p:ext uri="{BB962C8B-B14F-4D97-AF65-F5344CB8AC3E}">
        <p14:creationId xmlns:p14="http://schemas.microsoft.com/office/powerpoint/2010/main" val="1295621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3077" y="429208"/>
            <a:ext cx="660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Performance during promotion, sales period</a:t>
            </a:r>
          </a:p>
          <a:p>
            <a:endParaRPr lang="en-US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982593949"/>
              </p:ext>
            </p:extLst>
          </p:nvPr>
        </p:nvGraphicFramePr>
        <p:xfrm>
          <a:off x="175209" y="752374"/>
          <a:ext cx="3510384" cy="3166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762609803"/>
              </p:ext>
            </p:extLst>
          </p:nvPr>
        </p:nvGraphicFramePr>
        <p:xfrm>
          <a:off x="3396343" y="752372"/>
          <a:ext cx="3610947" cy="316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4123152622"/>
              </p:ext>
            </p:extLst>
          </p:nvPr>
        </p:nvGraphicFramePr>
        <p:xfrm>
          <a:off x="6673461" y="752372"/>
          <a:ext cx="3748833" cy="316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922296407"/>
              </p:ext>
            </p:extLst>
          </p:nvPr>
        </p:nvGraphicFramePr>
        <p:xfrm>
          <a:off x="315167" y="3918858"/>
          <a:ext cx="2847910" cy="2597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245429" y="4590661"/>
            <a:ext cx="7257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eriod"/>
            </a:pPr>
            <a:r>
              <a:rPr lang="en-US" dirty="0"/>
              <a:t>However, Amazon is most favorite and popular website for</a:t>
            </a:r>
          </a:p>
          <a:p>
            <a:r>
              <a:rPr lang="en-US" dirty="0"/>
              <a:t>     ecommerce but during sales period time performance is not</a:t>
            </a:r>
          </a:p>
          <a:p>
            <a:r>
              <a:rPr lang="en-US" dirty="0"/>
              <a:t>     much good.</a:t>
            </a:r>
          </a:p>
        </p:txBody>
      </p:sp>
    </p:spTree>
    <p:extLst>
      <p:ext uri="{BB962C8B-B14F-4D97-AF65-F5344CB8AC3E}">
        <p14:creationId xmlns:p14="http://schemas.microsoft.com/office/powerpoint/2010/main" val="338033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384297" cy="1282776"/>
          </a:xfrm>
        </p:spPr>
        <p:txBody>
          <a:bodyPr/>
          <a:lstStyle/>
          <a:p>
            <a:r>
              <a:rPr lang="en-US" sz="2800" b="1" dirty="0"/>
              <a:t>Which of the Indian online retailer would you recommend to a friend?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458699978"/>
              </p:ext>
            </p:extLst>
          </p:nvPr>
        </p:nvGraphicFramePr>
        <p:xfrm>
          <a:off x="3804817" y="100891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3771" y="2939143"/>
            <a:ext cx="3882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endParaRPr lang="en-US" dirty="0"/>
          </a:p>
          <a:p>
            <a:r>
              <a:rPr lang="en-US" dirty="0"/>
              <a:t>Clearly, Amazon is leading</a:t>
            </a:r>
          </a:p>
          <a:p>
            <a:r>
              <a:rPr lang="en-US" dirty="0"/>
              <a:t>In most of the categories to</a:t>
            </a:r>
          </a:p>
          <a:p>
            <a:r>
              <a:rPr lang="en-US" dirty="0"/>
              <a:t>Customers first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297700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870" y="733167"/>
            <a:ext cx="9259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different from </a:t>
            </a:r>
            <a:r>
              <a:rPr lang="en-US" u="sng" dirty="0">
                <a:hlinkClick r:id="rId2"/>
              </a:rPr>
              <a:t>customer acquisition</a:t>
            </a:r>
            <a:r>
              <a:rPr lang="en-US" dirty="0"/>
              <a:t> or </a:t>
            </a:r>
            <a:r>
              <a:rPr lang="en-US" u="sng" dirty="0">
                <a:hlinkClick r:id="rId3"/>
              </a:rPr>
              <a:t>lead generation</a:t>
            </a:r>
            <a:r>
              <a:rPr lang="en-US" dirty="0"/>
              <a:t> because you have already converted the customer at least once.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Your probability of selling to an existing customer is at least </a:t>
            </a:r>
            <a:r>
              <a:rPr lang="en-US" u="sng" dirty="0">
                <a:hlinkClick r:id="rId4"/>
              </a:rPr>
              <a:t>40 percent more likely</a:t>
            </a:r>
            <a:r>
              <a:rPr lang="en-US" dirty="0"/>
              <a:t> than </a:t>
            </a:r>
            <a:r>
              <a:rPr lang="en-US" u="sng" dirty="0">
                <a:hlinkClick r:id="rId5"/>
              </a:rPr>
              <a:t>converting someone</a:t>
            </a:r>
            <a:r>
              <a:rPr lang="en-US" dirty="0"/>
              <a:t> who has never bought from you before.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157" y="2905125"/>
            <a:ext cx="3895725" cy="3952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8ACE9-FF5F-33B7-E947-5044E92612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08" y="3120798"/>
            <a:ext cx="6813105" cy="35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1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Retention (CR)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>
                <a:solidFill>
                  <a:srgbClr val="92D050"/>
                </a:solidFill>
              </a:rPr>
              <a:t>Its not a tool its an Art</a:t>
            </a:r>
            <a:br>
              <a:rPr lang="en-US" sz="2400" dirty="0">
                <a:solidFill>
                  <a:srgbClr val="92D050"/>
                </a:solidFill>
              </a:rPr>
            </a:br>
            <a:br>
              <a:rPr lang="en-US" sz="2400" dirty="0">
                <a:solidFill>
                  <a:srgbClr val="92D050"/>
                </a:solidFill>
              </a:rPr>
            </a:b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027" y="2408151"/>
            <a:ext cx="69818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3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benefits of CR?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Retained customer tend to buy other services from the same company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Retained customer are known to be less price/cost effective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Positive publicity -  Free Marketing 24 x7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probability of selling to an existing customer is 60 – 70%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While the probability of selling to a new customer is 5-20%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Decline Migration rate</a:t>
            </a:r>
          </a:p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Increase the value of each sale for each customer</a:t>
            </a:r>
          </a:p>
          <a:p>
            <a:r>
              <a:rPr lang="en-US" i="0" dirty="0">
                <a:effectLst/>
                <a:latin typeface="Gilroy"/>
              </a:rPr>
              <a:t>Boost referrals and strengthen customer loyalty</a:t>
            </a:r>
          </a:p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Experiment safely with customers who are open to change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Poor customer service brings 70% of customer loss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Always ask for feedback from customer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Listen first, understand and then talk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Bring your customers together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Give priority and importance to customers always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Find out what makes customer to stay or leave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Analyze customer feedback to gain valuable insights and ensure that right person hear it.</a:t>
            </a:r>
          </a:p>
        </p:txBody>
      </p:sp>
    </p:spTree>
    <p:extLst>
      <p:ext uri="{BB962C8B-B14F-4D97-AF65-F5344CB8AC3E}">
        <p14:creationId xmlns:p14="http://schemas.microsoft.com/office/powerpoint/2010/main" val="262310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Analyze customer feedback to gain some useful insights </a:t>
            </a:r>
          </a:p>
        </p:txBody>
      </p:sp>
    </p:spTree>
    <p:extLst>
      <p:ext uri="{BB962C8B-B14F-4D97-AF65-F5344CB8AC3E}">
        <p14:creationId xmlns:p14="http://schemas.microsoft.com/office/powerpoint/2010/main" val="56412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6292" y="601362"/>
            <a:ext cx="6529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Data we have?</a:t>
            </a:r>
          </a:p>
          <a:p>
            <a:endParaRPr lang="en-US" dirty="0"/>
          </a:p>
          <a:p>
            <a:r>
              <a:rPr lang="en-US" dirty="0"/>
              <a:t>We have customers feedback for e-Commerce websites</a:t>
            </a:r>
          </a:p>
          <a:p>
            <a:endParaRPr lang="en-US" dirty="0"/>
          </a:p>
          <a:p>
            <a:r>
              <a:rPr lang="en-US" dirty="0"/>
              <a:t>&gt; Total 269 customers reply over 70 questions each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5146" y="3682314"/>
            <a:ext cx="642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do Exploratory Data Analysis for some useful insights</a:t>
            </a:r>
          </a:p>
        </p:txBody>
      </p:sp>
    </p:spTree>
    <p:extLst>
      <p:ext uri="{BB962C8B-B14F-4D97-AF65-F5344CB8AC3E}">
        <p14:creationId xmlns:p14="http://schemas.microsoft.com/office/powerpoint/2010/main" val="147618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66516" cy="1400530"/>
          </a:xfrm>
        </p:spPr>
        <p:txBody>
          <a:bodyPr/>
          <a:lstStyle/>
          <a:p>
            <a:r>
              <a:rPr lang="en-US" dirty="0"/>
              <a:t>Some Key points to Retain Customers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294" y="1853248"/>
            <a:ext cx="7700000" cy="419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2561968"/>
            <a:ext cx="2922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analyze our data</a:t>
            </a:r>
          </a:p>
          <a:p>
            <a:r>
              <a:rPr lang="en-US" dirty="0"/>
              <a:t>In accounts to these key</a:t>
            </a:r>
          </a:p>
          <a:p>
            <a:r>
              <a:rPr lang="en-US" dirty="0"/>
              <a:t>points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795" y="4003589"/>
            <a:ext cx="3514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about to 5 Companies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Amazon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Flipkart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Myntra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Paytm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SNapdeal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71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510</TotalTime>
  <Words>955</Words>
  <Application>Microsoft Office PowerPoint</Application>
  <PresentationFormat>Widescreen</PresentationFormat>
  <Paragraphs>156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Courier New</vt:lpstr>
      <vt:lpstr>Gilroy</vt:lpstr>
      <vt:lpstr>Wingdings 3</vt:lpstr>
      <vt:lpstr>Ion</vt:lpstr>
      <vt:lpstr>Customer Retention</vt:lpstr>
      <vt:lpstr>What is Customer Retention?</vt:lpstr>
      <vt:lpstr>PowerPoint Presentation</vt:lpstr>
      <vt:lpstr>Customer Retention (CR)   Its not a tool its an Art  </vt:lpstr>
      <vt:lpstr>What are the benefits of CR?</vt:lpstr>
      <vt:lpstr>Retention Tactics</vt:lpstr>
      <vt:lpstr>Lets Analyze customer feedback to gain some useful insights </vt:lpstr>
      <vt:lpstr>PowerPoint Presentation</vt:lpstr>
      <vt:lpstr>Some Key points to Retain Customers</vt:lpstr>
      <vt:lpstr>Hedonic Values</vt:lpstr>
      <vt:lpstr>Who is our potential customer?</vt:lpstr>
      <vt:lpstr>Top 10 Cities for e-commerce</vt:lpstr>
      <vt:lpstr>PowerPoint Presentation</vt:lpstr>
      <vt:lpstr>How they do shopping?</vt:lpstr>
      <vt:lpstr>How Customer reached to online website?</vt:lpstr>
      <vt:lpstr>Customer habit on ecommerce</vt:lpstr>
      <vt:lpstr>Website content</vt:lpstr>
      <vt:lpstr>PowerPoint Presentation</vt:lpstr>
      <vt:lpstr>Hedonic Values</vt:lpstr>
      <vt:lpstr>Online retailer preferred: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of the Indian online retailer would you recommend to a friend?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Microsoft account</dc:creator>
  <cp:lastModifiedBy>Abhishek Harindran</cp:lastModifiedBy>
  <cp:revision>40</cp:revision>
  <dcterms:created xsi:type="dcterms:W3CDTF">2022-04-14T04:20:03Z</dcterms:created>
  <dcterms:modified xsi:type="dcterms:W3CDTF">2022-10-13T07:27:55Z</dcterms:modified>
</cp:coreProperties>
</file>