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2"/>
  </p:notesMasterIdLst>
  <p:sldIdLst>
    <p:sldId id="262" r:id="rId2"/>
    <p:sldId id="285" r:id="rId3"/>
    <p:sldId id="269" r:id="rId4"/>
    <p:sldId id="278" r:id="rId5"/>
    <p:sldId id="279" r:id="rId6"/>
    <p:sldId id="280" r:id="rId7"/>
    <p:sldId id="281" r:id="rId8"/>
    <p:sldId id="282" r:id="rId9"/>
    <p:sldId id="284" r:id="rId10"/>
    <p:sldId id="286"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267"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2EFFE-7CE9-48AA-AD3C-5996F36137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7047CC-FAC2-427B-A94E-1B7216AF348D}">
      <dgm:prSet/>
      <dgm:spPr/>
      <dgm:t>
        <a:bodyPr/>
        <a:lstStyle/>
        <a:p>
          <a:r>
            <a:rPr lang="en-US" b="0" i="0"/>
            <a:t>Identification of vulnerabilities in traditional DP due to data dependencies.</a:t>
          </a:r>
          <a:endParaRPr lang="en-US"/>
        </a:p>
      </dgm:t>
    </dgm:pt>
    <dgm:pt modelId="{7C53B5CF-3A6A-4BEA-BC0D-04DE2380953B}" type="parTrans" cxnId="{691592E5-45D7-4C94-8489-934FF7C67D55}">
      <dgm:prSet/>
      <dgm:spPr/>
      <dgm:t>
        <a:bodyPr/>
        <a:lstStyle/>
        <a:p>
          <a:endParaRPr lang="en-US"/>
        </a:p>
      </dgm:t>
    </dgm:pt>
    <dgm:pt modelId="{323F5FFB-4F53-4CED-AE2E-446A45EB7789}" type="sibTrans" cxnId="{691592E5-45D7-4C94-8489-934FF7C67D55}">
      <dgm:prSet/>
      <dgm:spPr/>
      <dgm:t>
        <a:bodyPr/>
        <a:lstStyle/>
        <a:p>
          <a:endParaRPr lang="en-US"/>
        </a:p>
      </dgm:t>
    </dgm:pt>
    <dgm:pt modelId="{956D69A6-FE37-4601-B4E9-3BE31379D02D}">
      <dgm:prSet/>
      <dgm:spPr/>
      <dgm:t>
        <a:bodyPr/>
        <a:lstStyle/>
        <a:p>
          <a:r>
            <a:rPr lang="en-US" b="0" i="0"/>
            <a:t>Challenges in achieving privacy guarantees in the presence of natural dependencies.</a:t>
          </a:r>
          <a:endParaRPr lang="en-US"/>
        </a:p>
      </dgm:t>
    </dgm:pt>
    <dgm:pt modelId="{F82B5B07-1B43-4A9B-A61D-AA0C02F4078F}" type="parTrans" cxnId="{D2C2ABB4-8837-4F58-B8F0-1F58671EA244}">
      <dgm:prSet/>
      <dgm:spPr/>
      <dgm:t>
        <a:bodyPr/>
        <a:lstStyle/>
        <a:p>
          <a:endParaRPr lang="en-US"/>
        </a:p>
      </dgm:t>
    </dgm:pt>
    <dgm:pt modelId="{8EF195EF-42F6-4EC3-A3F6-6753312A3B63}" type="sibTrans" cxnId="{D2C2ABB4-8837-4F58-B8F0-1F58671EA244}">
      <dgm:prSet/>
      <dgm:spPr/>
      <dgm:t>
        <a:bodyPr/>
        <a:lstStyle/>
        <a:p>
          <a:endParaRPr lang="en-US"/>
        </a:p>
      </dgm:t>
    </dgm:pt>
    <dgm:pt modelId="{450F2BDC-364D-450B-8BD5-7E5ECA3EE37E}">
      <dgm:prSet/>
      <dgm:spPr/>
      <dgm:t>
        <a:bodyPr/>
        <a:lstStyle/>
        <a:p>
          <a:r>
            <a:rPr lang="en-US" b="0" i="0"/>
            <a:t>Previous efforts to address data dependencies using Pufferfish and Blowfish frameworks.</a:t>
          </a:r>
          <a:endParaRPr lang="en-US"/>
        </a:p>
      </dgm:t>
    </dgm:pt>
    <dgm:pt modelId="{CE388C9A-C798-46D5-ACBA-780BB1A8CF1D}" type="parTrans" cxnId="{5B723FD2-78BD-46CB-88ED-08E8B99C5D4E}">
      <dgm:prSet/>
      <dgm:spPr/>
      <dgm:t>
        <a:bodyPr/>
        <a:lstStyle/>
        <a:p>
          <a:endParaRPr lang="en-US"/>
        </a:p>
      </dgm:t>
    </dgm:pt>
    <dgm:pt modelId="{BE1E888A-59FB-4914-A656-D747D2818F39}" type="sibTrans" cxnId="{5B723FD2-78BD-46CB-88ED-08E8B99C5D4E}">
      <dgm:prSet/>
      <dgm:spPr/>
      <dgm:t>
        <a:bodyPr/>
        <a:lstStyle/>
        <a:p>
          <a:endParaRPr lang="en-US"/>
        </a:p>
      </dgm:t>
    </dgm:pt>
    <dgm:pt modelId="{6D1F5C4C-EA21-4129-ABEE-9B1014E9AAAE}" type="pres">
      <dgm:prSet presAssocID="{D8A2EFFE-7CE9-48AA-AD3C-5996F3613787}" presName="root" presStyleCnt="0">
        <dgm:presLayoutVars>
          <dgm:dir/>
          <dgm:resizeHandles val="exact"/>
        </dgm:presLayoutVars>
      </dgm:prSet>
      <dgm:spPr/>
    </dgm:pt>
    <dgm:pt modelId="{A0480576-2A93-4131-94E7-2AD2245E1015}" type="pres">
      <dgm:prSet presAssocID="{D17047CC-FAC2-427B-A94E-1B7216AF348D}" presName="compNode" presStyleCnt="0"/>
      <dgm:spPr/>
    </dgm:pt>
    <dgm:pt modelId="{7F9986C8-E77B-47BB-955F-5584CA3DEEE7}" type="pres">
      <dgm:prSet presAssocID="{D17047CC-FAC2-427B-A94E-1B7216AF348D}" presName="bgRect" presStyleLbl="bgShp" presStyleIdx="0" presStyleCnt="3"/>
      <dgm:spPr/>
    </dgm:pt>
    <dgm:pt modelId="{C3A593AF-A391-45E4-815F-46230C86E511}" type="pres">
      <dgm:prSet presAssocID="{D17047CC-FAC2-427B-A94E-1B7216AF34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D3CA5A3-12F5-49FF-957C-90F8F6290465}" type="pres">
      <dgm:prSet presAssocID="{D17047CC-FAC2-427B-A94E-1B7216AF348D}" presName="spaceRect" presStyleCnt="0"/>
      <dgm:spPr/>
    </dgm:pt>
    <dgm:pt modelId="{A9AD61C0-505D-4C2E-8CBC-B1C83834D1D4}" type="pres">
      <dgm:prSet presAssocID="{D17047CC-FAC2-427B-A94E-1B7216AF348D}" presName="parTx" presStyleLbl="revTx" presStyleIdx="0" presStyleCnt="3">
        <dgm:presLayoutVars>
          <dgm:chMax val="0"/>
          <dgm:chPref val="0"/>
        </dgm:presLayoutVars>
      </dgm:prSet>
      <dgm:spPr/>
    </dgm:pt>
    <dgm:pt modelId="{CC427D83-FE51-499E-A8F3-33AE7B7414DD}" type="pres">
      <dgm:prSet presAssocID="{323F5FFB-4F53-4CED-AE2E-446A45EB7789}" presName="sibTrans" presStyleCnt="0"/>
      <dgm:spPr/>
    </dgm:pt>
    <dgm:pt modelId="{8690D576-6CBE-467A-84D2-3FF15D194A99}" type="pres">
      <dgm:prSet presAssocID="{956D69A6-FE37-4601-B4E9-3BE31379D02D}" presName="compNode" presStyleCnt="0"/>
      <dgm:spPr/>
    </dgm:pt>
    <dgm:pt modelId="{014455EE-7EF2-4AE0-B24F-3533783E6A49}" type="pres">
      <dgm:prSet presAssocID="{956D69A6-FE37-4601-B4E9-3BE31379D02D}" presName="bgRect" presStyleLbl="bgShp" presStyleIdx="1" presStyleCnt="3"/>
      <dgm:spPr/>
    </dgm:pt>
    <dgm:pt modelId="{5235BEF1-6EDC-421F-A212-CCFD609DA75D}" type="pres">
      <dgm:prSet presAssocID="{956D69A6-FE37-4601-B4E9-3BE31379D0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1BE097A0-438D-4C1E-A973-9D2624914F02}" type="pres">
      <dgm:prSet presAssocID="{956D69A6-FE37-4601-B4E9-3BE31379D02D}" presName="spaceRect" presStyleCnt="0"/>
      <dgm:spPr/>
    </dgm:pt>
    <dgm:pt modelId="{8D2C7259-D3D6-44A5-A6CA-1001CB5F49FD}" type="pres">
      <dgm:prSet presAssocID="{956D69A6-FE37-4601-B4E9-3BE31379D02D}" presName="parTx" presStyleLbl="revTx" presStyleIdx="1" presStyleCnt="3">
        <dgm:presLayoutVars>
          <dgm:chMax val="0"/>
          <dgm:chPref val="0"/>
        </dgm:presLayoutVars>
      </dgm:prSet>
      <dgm:spPr/>
    </dgm:pt>
    <dgm:pt modelId="{F9B98988-9A4E-4251-BC58-D8671A0586D8}" type="pres">
      <dgm:prSet presAssocID="{8EF195EF-42F6-4EC3-A3F6-6753312A3B63}" presName="sibTrans" presStyleCnt="0"/>
      <dgm:spPr/>
    </dgm:pt>
    <dgm:pt modelId="{51D7D4C0-46B7-49BA-98CB-4D1EA0FA0503}" type="pres">
      <dgm:prSet presAssocID="{450F2BDC-364D-450B-8BD5-7E5ECA3EE37E}" presName="compNode" presStyleCnt="0"/>
      <dgm:spPr/>
    </dgm:pt>
    <dgm:pt modelId="{ECA1486E-1557-4AE3-9E1E-6EE345B25EF1}" type="pres">
      <dgm:prSet presAssocID="{450F2BDC-364D-450B-8BD5-7E5ECA3EE37E}" presName="bgRect" presStyleLbl="bgShp" presStyleIdx="2" presStyleCnt="3"/>
      <dgm:spPr/>
    </dgm:pt>
    <dgm:pt modelId="{E699206C-7DE1-46CC-95F5-DDA2566449B5}" type="pres">
      <dgm:prSet presAssocID="{450F2BDC-364D-450B-8BD5-7E5ECA3EE3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b"/>
        </a:ext>
      </dgm:extLst>
    </dgm:pt>
    <dgm:pt modelId="{F4EC654B-1EE7-45EB-9735-298C14CB0352}" type="pres">
      <dgm:prSet presAssocID="{450F2BDC-364D-450B-8BD5-7E5ECA3EE37E}" presName="spaceRect" presStyleCnt="0"/>
      <dgm:spPr/>
    </dgm:pt>
    <dgm:pt modelId="{47C5929A-4B4C-4098-897C-3DD056524A1C}" type="pres">
      <dgm:prSet presAssocID="{450F2BDC-364D-450B-8BD5-7E5ECA3EE37E}" presName="parTx" presStyleLbl="revTx" presStyleIdx="2" presStyleCnt="3">
        <dgm:presLayoutVars>
          <dgm:chMax val="0"/>
          <dgm:chPref val="0"/>
        </dgm:presLayoutVars>
      </dgm:prSet>
      <dgm:spPr/>
    </dgm:pt>
  </dgm:ptLst>
  <dgm:cxnLst>
    <dgm:cxn modelId="{F74EB401-B367-4586-8300-AFD29621E0B5}" type="presOf" srcId="{956D69A6-FE37-4601-B4E9-3BE31379D02D}" destId="{8D2C7259-D3D6-44A5-A6CA-1001CB5F49FD}" srcOrd="0" destOrd="0" presId="urn:microsoft.com/office/officeart/2018/2/layout/IconVerticalSolidList"/>
    <dgm:cxn modelId="{07C95C11-0479-4293-AB67-25345EA1D0B9}" type="presOf" srcId="{D8A2EFFE-7CE9-48AA-AD3C-5996F3613787}" destId="{6D1F5C4C-EA21-4129-ABEE-9B1014E9AAAE}" srcOrd="0" destOrd="0" presId="urn:microsoft.com/office/officeart/2018/2/layout/IconVerticalSolidList"/>
    <dgm:cxn modelId="{9FFF531C-C68F-42DB-B37D-C6FAEFD912D0}" type="presOf" srcId="{450F2BDC-364D-450B-8BD5-7E5ECA3EE37E}" destId="{47C5929A-4B4C-4098-897C-3DD056524A1C}" srcOrd="0" destOrd="0" presId="urn:microsoft.com/office/officeart/2018/2/layout/IconVerticalSolidList"/>
    <dgm:cxn modelId="{7205F458-3B90-41D7-92C4-4E00F32FFCC2}" type="presOf" srcId="{D17047CC-FAC2-427B-A94E-1B7216AF348D}" destId="{A9AD61C0-505D-4C2E-8CBC-B1C83834D1D4}" srcOrd="0" destOrd="0" presId="urn:microsoft.com/office/officeart/2018/2/layout/IconVerticalSolidList"/>
    <dgm:cxn modelId="{D2C2ABB4-8837-4F58-B8F0-1F58671EA244}" srcId="{D8A2EFFE-7CE9-48AA-AD3C-5996F3613787}" destId="{956D69A6-FE37-4601-B4E9-3BE31379D02D}" srcOrd="1" destOrd="0" parTransId="{F82B5B07-1B43-4A9B-A61D-AA0C02F4078F}" sibTransId="{8EF195EF-42F6-4EC3-A3F6-6753312A3B63}"/>
    <dgm:cxn modelId="{5B723FD2-78BD-46CB-88ED-08E8B99C5D4E}" srcId="{D8A2EFFE-7CE9-48AA-AD3C-5996F3613787}" destId="{450F2BDC-364D-450B-8BD5-7E5ECA3EE37E}" srcOrd="2" destOrd="0" parTransId="{CE388C9A-C798-46D5-ACBA-780BB1A8CF1D}" sibTransId="{BE1E888A-59FB-4914-A656-D747D2818F39}"/>
    <dgm:cxn modelId="{691592E5-45D7-4C94-8489-934FF7C67D55}" srcId="{D8A2EFFE-7CE9-48AA-AD3C-5996F3613787}" destId="{D17047CC-FAC2-427B-A94E-1B7216AF348D}" srcOrd="0" destOrd="0" parTransId="{7C53B5CF-3A6A-4BEA-BC0D-04DE2380953B}" sibTransId="{323F5FFB-4F53-4CED-AE2E-446A45EB7789}"/>
    <dgm:cxn modelId="{507E10C2-5E71-456E-A708-EC32BA0554F2}" type="presParOf" srcId="{6D1F5C4C-EA21-4129-ABEE-9B1014E9AAAE}" destId="{A0480576-2A93-4131-94E7-2AD2245E1015}" srcOrd="0" destOrd="0" presId="urn:microsoft.com/office/officeart/2018/2/layout/IconVerticalSolidList"/>
    <dgm:cxn modelId="{DE41CB2D-49E9-489F-9942-D1F709F89C83}" type="presParOf" srcId="{A0480576-2A93-4131-94E7-2AD2245E1015}" destId="{7F9986C8-E77B-47BB-955F-5584CA3DEEE7}" srcOrd="0" destOrd="0" presId="urn:microsoft.com/office/officeart/2018/2/layout/IconVerticalSolidList"/>
    <dgm:cxn modelId="{36E6054A-C00B-4ED7-B5C0-3D850151184B}" type="presParOf" srcId="{A0480576-2A93-4131-94E7-2AD2245E1015}" destId="{C3A593AF-A391-45E4-815F-46230C86E511}" srcOrd="1" destOrd="0" presId="urn:microsoft.com/office/officeart/2018/2/layout/IconVerticalSolidList"/>
    <dgm:cxn modelId="{279C68AA-DF66-45FE-9264-1740380D2CA7}" type="presParOf" srcId="{A0480576-2A93-4131-94E7-2AD2245E1015}" destId="{1D3CA5A3-12F5-49FF-957C-90F8F6290465}" srcOrd="2" destOrd="0" presId="urn:microsoft.com/office/officeart/2018/2/layout/IconVerticalSolidList"/>
    <dgm:cxn modelId="{5B67B084-998D-4E51-B386-9991643CF2FF}" type="presParOf" srcId="{A0480576-2A93-4131-94E7-2AD2245E1015}" destId="{A9AD61C0-505D-4C2E-8CBC-B1C83834D1D4}" srcOrd="3" destOrd="0" presId="urn:microsoft.com/office/officeart/2018/2/layout/IconVerticalSolidList"/>
    <dgm:cxn modelId="{3E087E19-CC15-4FEF-BEB6-C1C5B05B679B}" type="presParOf" srcId="{6D1F5C4C-EA21-4129-ABEE-9B1014E9AAAE}" destId="{CC427D83-FE51-499E-A8F3-33AE7B7414DD}" srcOrd="1" destOrd="0" presId="urn:microsoft.com/office/officeart/2018/2/layout/IconVerticalSolidList"/>
    <dgm:cxn modelId="{03555828-B9FE-4E99-9743-C560C4B24937}" type="presParOf" srcId="{6D1F5C4C-EA21-4129-ABEE-9B1014E9AAAE}" destId="{8690D576-6CBE-467A-84D2-3FF15D194A99}" srcOrd="2" destOrd="0" presId="urn:microsoft.com/office/officeart/2018/2/layout/IconVerticalSolidList"/>
    <dgm:cxn modelId="{B22FE2D5-3809-44EB-85CC-1F824AC7AE2E}" type="presParOf" srcId="{8690D576-6CBE-467A-84D2-3FF15D194A99}" destId="{014455EE-7EF2-4AE0-B24F-3533783E6A49}" srcOrd="0" destOrd="0" presId="urn:microsoft.com/office/officeart/2018/2/layout/IconVerticalSolidList"/>
    <dgm:cxn modelId="{029AF840-5925-49F2-9C99-C4F839804BA9}" type="presParOf" srcId="{8690D576-6CBE-467A-84D2-3FF15D194A99}" destId="{5235BEF1-6EDC-421F-A212-CCFD609DA75D}" srcOrd="1" destOrd="0" presId="urn:microsoft.com/office/officeart/2018/2/layout/IconVerticalSolidList"/>
    <dgm:cxn modelId="{092CA32A-049F-4533-BD4A-2076BFAD6658}" type="presParOf" srcId="{8690D576-6CBE-467A-84D2-3FF15D194A99}" destId="{1BE097A0-438D-4C1E-A973-9D2624914F02}" srcOrd="2" destOrd="0" presId="urn:microsoft.com/office/officeart/2018/2/layout/IconVerticalSolidList"/>
    <dgm:cxn modelId="{8275A97B-A4E6-4BDA-A88A-EDA8079A3BD3}" type="presParOf" srcId="{8690D576-6CBE-467A-84D2-3FF15D194A99}" destId="{8D2C7259-D3D6-44A5-A6CA-1001CB5F49FD}" srcOrd="3" destOrd="0" presId="urn:microsoft.com/office/officeart/2018/2/layout/IconVerticalSolidList"/>
    <dgm:cxn modelId="{793F23EB-B633-4BD1-8A49-FD9601A12542}" type="presParOf" srcId="{6D1F5C4C-EA21-4129-ABEE-9B1014E9AAAE}" destId="{F9B98988-9A4E-4251-BC58-D8671A0586D8}" srcOrd="3" destOrd="0" presId="urn:microsoft.com/office/officeart/2018/2/layout/IconVerticalSolidList"/>
    <dgm:cxn modelId="{551C1070-DBDD-42E8-8C18-56691C75586D}" type="presParOf" srcId="{6D1F5C4C-EA21-4129-ABEE-9B1014E9AAAE}" destId="{51D7D4C0-46B7-49BA-98CB-4D1EA0FA0503}" srcOrd="4" destOrd="0" presId="urn:microsoft.com/office/officeart/2018/2/layout/IconVerticalSolidList"/>
    <dgm:cxn modelId="{86DEBC44-0261-4B31-A166-787B2D36F7DD}" type="presParOf" srcId="{51D7D4C0-46B7-49BA-98CB-4D1EA0FA0503}" destId="{ECA1486E-1557-4AE3-9E1E-6EE345B25EF1}" srcOrd="0" destOrd="0" presId="urn:microsoft.com/office/officeart/2018/2/layout/IconVerticalSolidList"/>
    <dgm:cxn modelId="{FDA94E1F-663C-4597-9809-787CF420F0A5}" type="presParOf" srcId="{51D7D4C0-46B7-49BA-98CB-4D1EA0FA0503}" destId="{E699206C-7DE1-46CC-95F5-DDA2566449B5}" srcOrd="1" destOrd="0" presId="urn:microsoft.com/office/officeart/2018/2/layout/IconVerticalSolidList"/>
    <dgm:cxn modelId="{F4039DD0-9F18-412C-A8A2-D2C7EEF8F71D}" type="presParOf" srcId="{51D7D4C0-46B7-49BA-98CB-4D1EA0FA0503}" destId="{F4EC654B-1EE7-45EB-9735-298C14CB0352}" srcOrd="2" destOrd="0" presId="urn:microsoft.com/office/officeart/2018/2/layout/IconVerticalSolidList"/>
    <dgm:cxn modelId="{97B43099-FF5C-46C5-AE63-72A699715DA6}" type="presParOf" srcId="{51D7D4C0-46B7-49BA-98CB-4D1EA0FA0503}" destId="{47C5929A-4B4C-4098-897C-3DD056524A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CC4C66-2610-4C2E-B02B-58DD9BE29D27}" type="doc">
      <dgm:prSet loTypeId="urn:microsoft.com/office/officeart/2005/8/layout/hierarchy1" loCatId="hierarchy" qsTypeId="urn:microsoft.com/office/officeart/2005/8/quickstyle/simple5" qsCatId="simple" csTypeId="urn:microsoft.com/office/officeart/2005/8/colors/accent3_2" csCatId="accent3" phldr="1"/>
      <dgm:spPr/>
      <dgm:t>
        <a:bodyPr/>
        <a:lstStyle/>
        <a:p>
          <a:endParaRPr lang="en-US"/>
        </a:p>
      </dgm:t>
    </dgm:pt>
    <dgm:pt modelId="{6310053F-BBFE-467D-8AC4-99B7A6D60EBE}" type="pres">
      <dgm:prSet presAssocID="{B2CC4C66-2610-4C2E-B02B-58DD9BE29D27}" presName="hierChild1" presStyleCnt="0">
        <dgm:presLayoutVars>
          <dgm:chPref val="1"/>
          <dgm:dir/>
          <dgm:animOne val="branch"/>
          <dgm:animLvl val="lvl"/>
          <dgm:resizeHandles/>
        </dgm:presLayoutVars>
      </dgm:prSet>
      <dgm:spPr/>
    </dgm:pt>
  </dgm:ptLst>
  <dgm:cxnLst>
    <dgm:cxn modelId="{C6DB75A6-8161-475D-9B27-58DC85774328}" type="presOf" srcId="{B2CC4C66-2610-4C2E-B02B-58DD9BE29D27}" destId="{6310053F-BBFE-467D-8AC4-99B7A6D60EBE}"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D31BD-5A6F-4007-9BD6-676AA82C88CF}"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054543F1-8C7E-40FB-B682-A3B161082CB0}">
      <dgm:prSet/>
      <dgm:spPr/>
      <dgm:t>
        <a:bodyPr/>
        <a:lstStyle/>
        <a:p>
          <a:r>
            <a:rPr lang="en-US" b="0" i="0"/>
            <a:t>Baseline approach for achieving ε-dependent differential privacy and its limitations.</a:t>
          </a:r>
          <a:endParaRPr lang="en-US"/>
        </a:p>
      </dgm:t>
    </dgm:pt>
    <dgm:pt modelId="{8819317B-621F-43C3-82C5-31D5572DE7BB}" type="parTrans" cxnId="{97775A11-6D52-42A5-90D0-4B48D6F5ECB5}">
      <dgm:prSet/>
      <dgm:spPr/>
      <dgm:t>
        <a:bodyPr/>
        <a:lstStyle/>
        <a:p>
          <a:endParaRPr lang="en-US"/>
        </a:p>
      </dgm:t>
    </dgm:pt>
    <dgm:pt modelId="{1D0DDB5B-5061-45D3-97D6-DD7887344548}" type="sibTrans" cxnId="{97775A11-6D52-42A5-90D0-4B48D6F5ECB5}">
      <dgm:prSet/>
      <dgm:spPr/>
      <dgm:t>
        <a:bodyPr/>
        <a:lstStyle/>
        <a:p>
          <a:endParaRPr lang="en-US"/>
        </a:p>
      </dgm:t>
    </dgm:pt>
    <dgm:pt modelId="{D6036612-CEF4-44C9-90B8-327950703BFC}">
      <dgm:prSet/>
      <dgm:spPr/>
      <dgm:t>
        <a:bodyPr/>
        <a:lstStyle/>
        <a:p>
          <a:r>
            <a:rPr lang="en-US" b="0" i="0"/>
            <a:t>Introduction of the Dependent Perturbation Mechanism (DPM) and its role in minimizing noise while ensuring ε-DDP guarantees.</a:t>
          </a:r>
          <a:endParaRPr lang="en-US"/>
        </a:p>
      </dgm:t>
    </dgm:pt>
    <dgm:pt modelId="{879C3414-1E9A-4928-9A0F-FBC06054AF87}" type="parTrans" cxnId="{144FFCF4-2D37-4CE8-9B41-D090E15ADE08}">
      <dgm:prSet/>
      <dgm:spPr/>
      <dgm:t>
        <a:bodyPr/>
        <a:lstStyle/>
        <a:p>
          <a:endParaRPr lang="en-US"/>
        </a:p>
      </dgm:t>
    </dgm:pt>
    <dgm:pt modelId="{C2ACE5B1-2FDA-417D-BE4A-1517D146A874}" type="sibTrans" cxnId="{144FFCF4-2D37-4CE8-9B41-D090E15ADE08}">
      <dgm:prSet/>
      <dgm:spPr/>
      <dgm:t>
        <a:bodyPr/>
        <a:lstStyle/>
        <a:p>
          <a:endParaRPr lang="en-US"/>
        </a:p>
      </dgm:t>
    </dgm:pt>
    <dgm:pt modelId="{B35DE2E0-D3EC-4EAD-B0AB-4814ACAF2067}">
      <dgm:prSet/>
      <dgm:spPr/>
      <dgm:t>
        <a:bodyPr/>
        <a:lstStyle/>
        <a:p>
          <a:r>
            <a:rPr lang="en-US" b="0" i="0"/>
            <a:t>Theoretical foundations and practical implications of the DPM.</a:t>
          </a:r>
          <a:endParaRPr lang="en-US"/>
        </a:p>
      </dgm:t>
    </dgm:pt>
    <dgm:pt modelId="{8F03DCA8-9E77-42E0-B5DA-A394CBFCD221}" type="parTrans" cxnId="{CE572EBA-C130-49A9-8B97-548417F4144D}">
      <dgm:prSet/>
      <dgm:spPr/>
      <dgm:t>
        <a:bodyPr/>
        <a:lstStyle/>
        <a:p>
          <a:endParaRPr lang="en-US"/>
        </a:p>
      </dgm:t>
    </dgm:pt>
    <dgm:pt modelId="{6B5FD6D0-3E28-4510-9945-A3EFE2E6E2C5}" type="sibTrans" cxnId="{CE572EBA-C130-49A9-8B97-548417F4144D}">
      <dgm:prSet/>
      <dgm:spPr/>
      <dgm:t>
        <a:bodyPr/>
        <a:lstStyle/>
        <a:p>
          <a:endParaRPr lang="en-US"/>
        </a:p>
      </dgm:t>
    </dgm:pt>
    <dgm:pt modelId="{E3307648-5990-4573-9163-F534F45E1D97}" type="pres">
      <dgm:prSet presAssocID="{D64D31BD-5A6F-4007-9BD6-676AA82C88CF}" presName="outerComposite" presStyleCnt="0">
        <dgm:presLayoutVars>
          <dgm:chMax val="5"/>
          <dgm:dir/>
          <dgm:resizeHandles val="exact"/>
        </dgm:presLayoutVars>
      </dgm:prSet>
      <dgm:spPr/>
    </dgm:pt>
    <dgm:pt modelId="{542D6F00-9D16-4C6E-A78D-B322D9EFB1C9}" type="pres">
      <dgm:prSet presAssocID="{D64D31BD-5A6F-4007-9BD6-676AA82C88CF}" presName="dummyMaxCanvas" presStyleCnt="0">
        <dgm:presLayoutVars/>
      </dgm:prSet>
      <dgm:spPr/>
    </dgm:pt>
    <dgm:pt modelId="{176E432D-C87D-4014-AAA3-C843E4A57ADD}" type="pres">
      <dgm:prSet presAssocID="{D64D31BD-5A6F-4007-9BD6-676AA82C88CF}" presName="ThreeNodes_1" presStyleLbl="node1" presStyleIdx="0" presStyleCnt="3">
        <dgm:presLayoutVars>
          <dgm:bulletEnabled val="1"/>
        </dgm:presLayoutVars>
      </dgm:prSet>
      <dgm:spPr/>
    </dgm:pt>
    <dgm:pt modelId="{217EE19C-14AA-4A77-8DF8-B8132951DA90}" type="pres">
      <dgm:prSet presAssocID="{D64D31BD-5A6F-4007-9BD6-676AA82C88CF}" presName="ThreeNodes_2" presStyleLbl="node1" presStyleIdx="1" presStyleCnt="3">
        <dgm:presLayoutVars>
          <dgm:bulletEnabled val="1"/>
        </dgm:presLayoutVars>
      </dgm:prSet>
      <dgm:spPr/>
    </dgm:pt>
    <dgm:pt modelId="{5629F880-E97E-453B-B914-271038A5782D}" type="pres">
      <dgm:prSet presAssocID="{D64D31BD-5A6F-4007-9BD6-676AA82C88CF}" presName="ThreeNodes_3" presStyleLbl="node1" presStyleIdx="2" presStyleCnt="3">
        <dgm:presLayoutVars>
          <dgm:bulletEnabled val="1"/>
        </dgm:presLayoutVars>
      </dgm:prSet>
      <dgm:spPr/>
    </dgm:pt>
    <dgm:pt modelId="{01A28368-58EE-4109-B81C-57BC403BCE2D}" type="pres">
      <dgm:prSet presAssocID="{D64D31BD-5A6F-4007-9BD6-676AA82C88CF}" presName="ThreeConn_1-2" presStyleLbl="fgAccFollowNode1" presStyleIdx="0" presStyleCnt="2">
        <dgm:presLayoutVars>
          <dgm:bulletEnabled val="1"/>
        </dgm:presLayoutVars>
      </dgm:prSet>
      <dgm:spPr/>
    </dgm:pt>
    <dgm:pt modelId="{49844C6D-157E-4950-8DCC-2C3F265BE7D3}" type="pres">
      <dgm:prSet presAssocID="{D64D31BD-5A6F-4007-9BD6-676AA82C88CF}" presName="ThreeConn_2-3" presStyleLbl="fgAccFollowNode1" presStyleIdx="1" presStyleCnt="2">
        <dgm:presLayoutVars>
          <dgm:bulletEnabled val="1"/>
        </dgm:presLayoutVars>
      </dgm:prSet>
      <dgm:spPr/>
    </dgm:pt>
    <dgm:pt modelId="{3B0904D8-26BE-4D93-ABC6-9880F3980C02}" type="pres">
      <dgm:prSet presAssocID="{D64D31BD-5A6F-4007-9BD6-676AA82C88CF}" presName="ThreeNodes_1_text" presStyleLbl="node1" presStyleIdx="2" presStyleCnt="3">
        <dgm:presLayoutVars>
          <dgm:bulletEnabled val="1"/>
        </dgm:presLayoutVars>
      </dgm:prSet>
      <dgm:spPr/>
    </dgm:pt>
    <dgm:pt modelId="{A3E6006B-DA8D-4892-851B-2770C5B54DD3}" type="pres">
      <dgm:prSet presAssocID="{D64D31BD-5A6F-4007-9BD6-676AA82C88CF}" presName="ThreeNodes_2_text" presStyleLbl="node1" presStyleIdx="2" presStyleCnt="3">
        <dgm:presLayoutVars>
          <dgm:bulletEnabled val="1"/>
        </dgm:presLayoutVars>
      </dgm:prSet>
      <dgm:spPr/>
    </dgm:pt>
    <dgm:pt modelId="{413953E3-E39E-43BC-9A7B-3D1994CFC183}" type="pres">
      <dgm:prSet presAssocID="{D64D31BD-5A6F-4007-9BD6-676AA82C88CF}" presName="ThreeNodes_3_text" presStyleLbl="node1" presStyleIdx="2" presStyleCnt="3">
        <dgm:presLayoutVars>
          <dgm:bulletEnabled val="1"/>
        </dgm:presLayoutVars>
      </dgm:prSet>
      <dgm:spPr/>
    </dgm:pt>
  </dgm:ptLst>
  <dgm:cxnLst>
    <dgm:cxn modelId="{F4E9D60E-4F31-4CF5-921D-7CA50C5B2CDB}" type="presOf" srcId="{D6036612-CEF4-44C9-90B8-327950703BFC}" destId="{A3E6006B-DA8D-4892-851B-2770C5B54DD3}" srcOrd="1" destOrd="0" presId="urn:microsoft.com/office/officeart/2005/8/layout/vProcess5"/>
    <dgm:cxn modelId="{DF1DEE0E-B6E5-41FB-9689-E86436F1CB48}" type="presOf" srcId="{054543F1-8C7E-40FB-B682-A3B161082CB0}" destId="{176E432D-C87D-4014-AAA3-C843E4A57ADD}" srcOrd="0" destOrd="0" presId="urn:microsoft.com/office/officeart/2005/8/layout/vProcess5"/>
    <dgm:cxn modelId="{97775A11-6D52-42A5-90D0-4B48D6F5ECB5}" srcId="{D64D31BD-5A6F-4007-9BD6-676AA82C88CF}" destId="{054543F1-8C7E-40FB-B682-A3B161082CB0}" srcOrd="0" destOrd="0" parTransId="{8819317B-621F-43C3-82C5-31D5572DE7BB}" sibTransId="{1D0DDB5B-5061-45D3-97D6-DD7887344548}"/>
    <dgm:cxn modelId="{FCE31C46-F384-4A9F-B3C8-18E9811F62D0}" type="presOf" srcId="{B35DE2E0-D3EC-4EAD-B0AB-4814ACAF2067}" destId="{5629F880-E97E-453B-B914-271038A5782D}" srcOrd="0" destOrd="0" presId="urn:microsoft.com/office/officeart/2005/8/layout/vProcess5"/>
    <dgm:cxn modelId="{A1D6B46D-AF35-4CFB-B99D-0E5C3D4D0E8C}" type="presOf" srcId="{B35DE2E0-D3EC-4EAD-B0AB-4814ACAF2067}" destId="{413953E3-E39E-43BC-9A7B-3D1994CFC183}" srcOrd="1" destOrd="0" presId="urn:microsoft.com/office/officeart/2005/8/layout/vProcess5"/>
    <dgm:cxn modelId="{CDB0FF51-F169-45C3-A090-71C88299309B}" type="presOf" srcId="{1D0DDB5B-5061-45D3-97D6-DD7887344548}" destId="{01A28368-58EE-4109-B81C-57BC403BCE2D}" srcOrd="0" destOrd="0" presId="urn:microsoft.com/office/officeart/2005/8/layout/vProcess5"/>
    <dgm:cxn modelId="{7837DE8C-2E5E-48A3-AE8A-AA7D4C7C7CAA}" type="presOf" srcId="{D64D31BD-5A6F-4007-9BD6-676AA82C88CF}" destId="{E3307648-5990-4573-9163-F534F45E1D97}" srcOrd="0" destOrd="0" presId="urn:microsoft.com/office/officeart/2005/8/layout/vProcess5"/>
    <dgm:cxn modelId="{2D4CE6A3-53EE-48B6-9FA7-E2CAFC408E20}" type="presOf" srcId="{054543F1-8C7E-40FB-B682-A3B161082CB0}" destId="{3B0904D8-26BE-4D93-ABC6-9880F3980C02}" srcOrd="1" destOrd="0" presId="urn:microsoft.com/office/officeart/2005/8/layout/vProcess5"/>
    <dgm:cxn modelId="{CE572EBA-C130-49A9-8B97-548417F4144D}" srcId="{D64D31BD-5A6F-4007-9BD6-676AA82C88CF}" destId="{B35DE2E0-D3EC-4EAD-B0AB-4814ACAF2067}" srcOrd="2" destOrd="0" parTransId="{8F03DCA8-9E77-42E0-B5DA-A394CBFCD221}" sibTransId="{6B5FD6D0-3E28-4510-9945-A3EFE2E6E2C5}"/>
    <dgm:cxn modelId="{F48435D4-BC69-48D9-BED8-5AC0ABC3372D}" type="presOf" srcId="{C2ACE5B1-2FDA-417D-BE4A-1517D146A874}" destId="{49844C6D-157E-4950-8DCC-2C3F265BE7D3}" srcOrd="0" destOrd="0" presId="urn:microsoft.com/office/officeart/2005/8/layout/vProcess5"/>
    <dgm:cxn modelId="{158574D8-BBFB-4450-B533-5D4BBF1F4F74}" type="presOf" srcId="{D6036612-CEF4-44C9-90B8-327950703BFC}" destId="{217EE19C-14AA-4A77-8DF8-B8132951DA90}" srcOrd="0" destOrd="0" presId="urn:microsoft.com/office/officeart/2005/8/layout/vProcess5"/>
    <dgm:cxn modelId="{144FFCF4-2D37-4CE8-9B41-D090E15ADE08}" srcId="{D64D31BD-5A6F-4007-9BD6-676AA82C88CF}" destId="{D6036612-CEF4-44C9-90B8-327950703BFC}" srcOrd="1" destOrd="0" parTransId="{879C3414-1E9A-4928-9A0F-FBC06054AF87}" sibTransId="{C2ACE5B1-2FDA-417D-BE4A-1517D146A874}"/>
    <dgm:cxn modelId="{9EBE68F5-6601-46BD-9BE4-6A57C8AAF90A}" type="presParOf" srcId="{E3307648-5990-4573-9163-F534F45E1D97}" destId="{542D6F00-9D16-4C6E-A78D-B322D9EFB1C9}" srcOrd="0" destOrd="0" presId="urn:microsoft.com/office/officeart/2005/8/layout/vProcess5"/>
    <dgm:cxn modelId="{86926DF2-59C9-4E93-AB02-D63ED2758F79}" type="presParOf" srcId="{E3307648-5990-4573-9163-F534F45E1D97}" destId="{176E432D-C87D-4014-AAA3-C843E4A57ADD}" srcOrd="1" destOrd="0" presId="urn:microsoft.com/office/officeart/2005/8/layout/vProcess5"/>
    <dgm:cxn modelId="{A9F8BDC3-D243-452A-ABE4-7B9CA30C78F9}" type="presParOf" srcId="{E3307648-5990-4573-9163-F534F45E1D97}" destId="{217EE19C-14AA-4A77-8DF8-B8132951DA90}" srcOrd="2" destOrd="0" presId="urn:microsoft.com/office/officeart/2005/8/layout/vProcess5"/>
    <dgm:cxn modelId="{614AB356-EB17-4D03-9107-E643D9A3255E}" type="presParOf" srcId="{E3307648-5990-4573-9163-F534F45E1D97}" destId="{5629F880-E97E-453B-B914-271038A5782D}" srcOrd="3" destOrd="0" presId="urn:microsoft.com/office/officeart/2005/8/layout/vProcess5"/>
    <dgm:cxn modelId="{5AFFC5B2-8B9E-4A0E-AB77-059BE3A1F89E}" type="presParOf" srcId="{E3307648-5990-4573-9163-F534F45E1D97}" destId="{01A28368-58EE-4109-B81C-57BC403BCE2D}" srcOrd="4" destOrd="0" presId="urn:microsoft.com/office/officeart/2005/8/layout/vProcess5"/>
    <dgm:cxn modelId="{E9603193-F7D1-49F5-8365-EE014362366B}" type="presParOf" srcId="{E3307648-5990-4573-9163-F534F45E1D97}" destId="{49844C6D-157E-4950-8DCC-2C3F265BE7D3}" srcOrd="5" destOrd="0" presId="urn:microsoft.com/office/officeart/2005/8/layout/vProcess5"/>
    <dgm:cxn modelId="{0BEE90DC-A177-4D36-A9BD-9F8F306E3431}" type="presParOf" srcId="{E3307648-5990-4573-9163-F534F45E1D97}" destId="{3B0904D8-26BE-4D93-ABC6-9880F3980C02}" srcOrd="6" destOrd="0" presId="urn:microsoft.com/office/officeart/2005/8/layout/vProcess5"/>
    <dgm:cxn modelId="{C36D687E-04CB-42D0-93DE-1359FECE62F5}" type="presParOf" srcId="{E3307648-5990-4573-9163-F534F45E1D97}" destId="{A3E6006B-DA8D-4892-851B-2770C5B54DD3}" srcOrd="7" destOrd="0" presId="urn:microsoft.com/office/officeart/2005/8/layout/vProcess5"/>
    <dgm:cxn modelId="{9365C5E5-0711-4BEA-850E-E40ECAA7C85B}" type="presParOf" srcId="{E3307648-5990-4573-9163-F534F45E1D97}" destId="{413953E3-E39E-43BC-9A7B-3D1994CFC18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8CAD71-13F1-46F8-850D-223F8F463DF7}"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A6E747B-673C-4ABC-B342-3DC2E85E08E4}" type="pres">
      <dgm:prSet presAssocID="{368CAD71-13F1-46F8-850D-223F8F463DF7}" presName="linear" presStyleCnt="0">
        <dgm:presLayoutVars>
          <dgm:animLvl val="lvl"/>
          <dgm:resizeHandles val="exact"/>
        </dgm:presLayoutVars>
      </dgm:prSet>
      <dgm:spPr/>
    </dgm:pt>
  </dgm:ptLst>
  <dgm:cxnLst>
    <dgm:cxn modelId="{D4AE9944-450C-48F1-BC0A-9786A8060F8E}" type="presOf" srcId="{368CAD71-13F1-46F8-850D-223F8F463DF7}" destId="{BA6E747B-673C-4ABC-B342-3DC2E85E08E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C2EBB1-37C4-47E1-9FBB-64D0377B3D0D}"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A84F2199-79DF-44F7-9B6E-26BCC276BAD8}" type="pres">
      <dgm:prSet presAssocID="{78C2EBB1-37C4-47E1-9FBB-64D0377B3D0D}" presName="Name0" presStyleCnt="0">
        <dgm:presLayoutVars>
          <dgm:dir/>
          <dgm:animLvl val="lvl"/>
          <dgm:resizeHandles val="exact"/>
        </dgm:presLayoutVars>
      </dgm:prSet>
      <dgm:spPr/>
    </dgm:pt>
  </dgm:ptLst>
  <dgm:cxnLst>
    <dgm:cxn modelId="{857168A1-AA4E-428A-9E32-1C26EFAF7CED}" type="presOf" srcId="{78C2EBB1-37C4-47E1-9FBB-64D0377B3D0D}" destId="{A84F2199-79DF-44F7-9B6E-26BCC276BAD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0CF181-29AB-49AC-B7B0-F5BAB1ACD3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C45E264-6588-46D0-9154-7A6373EB323D}">
      <dgm:prSet/>
      <dgm:spPr/>
      <dgm:t>
        <a:bodyPr/>
        <a:lstStyle/>
        <a:p>
          <a:pPr>
            <a:lnSpc>
              <a:spcPct val="100000"/>
            </a:lnSpc>
          </a:pPr>
          <a:r>
            <a:rPr lang="en-US"/>
            <a:t>• DPM provides significant privacy and utility gains compared to the state-of-the-art approaches. Therefore, we can select a suitable privacy budget  to achieve an optimal privacy and utility balance for DPM.</a:t>
          </a:r>
        </a:p>
      </dgm:t>
    </dgm:pt>
    <dgm:pt modelId="{37F4D2F1-A1F5-42E2-954C-C3054352E5CB}" type="parTrans" cxnId="{B90DEAC4-E77D-440F-8985-F5CF940658ED}">
      <dgm:prSet/>
      <dgm:spPr/>
      <dgm:t>
        <a:bodyPr/>
        <a:lstStyle/>
        <a:p>
          <a:endParaRPr lang="en-US"/>
        </a:p>
      </dgm:t>
    </dgm:pt>
    <dgm:pt modelId="{8AF43FA5-C5D0-498C-92A9-740067E06EDD}" type="sibTrans" cxnId="{B90DEAC4-E77D-440F-8985-F5CF940658ED}">
      <dgm:prSet/>
      <dgm:spPr/>
      <dgm:t>
        <a:bodyPr/>
        <a:lstStyle/>
        <a:p>
          <a:endParaRPr lang="en-US"/>
        </a:p>
      </dgm:t>
    </dgm:pt>
    <dgm:pt modelId="{FBDA9E7C-7198-42DB-9E81-242CFA65C9CA}">
      <dgm:prSet/>
      <dgm:spPr/>
      <dgm:t>
        <a:bodyPr/>
        <a:lstStyle/>
        <a:p>
          <a:pPr>
            <a:lnSpc>
              <a:spcPct val="100000"/>
            </a:lnSpc>
          </a:pPr>
          <a:r>
            <a:rPr lang="en-US"/>
            <a:t>• DPM is more than 2x accurate in computing the K-means clustering centroids and the SVM classifier, and more than 10x accurate in publishing degree distribution of large-scale social network, compared with existing approaches (which may not even provide rigorous privacy guarantees). These results demonstrate the effectiveness of DPM in real-world query answering for network data. </a:t>
          </a:r>
        </a:p>
      </dgm:t>
    </dgm:pt>
    <dgm:pt modelId="{AE245779-1114-435F-9F88-FBDBE1AC6375}" type="parTrans" cxnId="{FD75CDC1-7641-41AD-A1A4-F37B942B920A}">
      <dgm:prSet/>
      <dgm:spPr/>
      <dgm:t>
        <a:bodyPr/>
        <a:lstStyle/>
        <a:p>
          <a:endParaRPr lang="en-US"/>
        </a:p>
      </dgm:t>
    </dgm:pt>
    <dgm:pt modelId="{502057A7-DA9C-4B8B-88E6-5E8FB4DF4187}" type="sibTrans" cxnId="{FD75CDC1-7641-41AD-A1A4-F37B942B920A}">
      <dgm:prSet/>
      <dgm:spPr/>
      <dgm:t>
        <a:bodyPr/>
        <a:lstStyle/>
        <a:p>
          <a:endParaRPr lang="en-US"/>
        </a:p>
      </dgm:t>
    </dgm:pt>
    <dgm:pt modelId="{872A6A4B-FA08-4662-B50D-65D40152CBEA}">
      <dgm:prSet/>
      <dgm:spPr/>
      <dgm:t>
        <a:bodyPr/>
        <a:lstStyle/>
        <a:p>
          <a:pPr>
            <a:lnSpc>
              <a:spcPct val="100000"/>
            </a:lnSpc>
          </a:pPr>
          <a:r>
            <a:rPr lang="en-US"/>
            <a:t>• DPM is resilient to adversarial inference attack and provides rigorous privacy guarantees for dependent tuples that are not possible using LPM-based DP schemes.</a:t>
          </a:r>
        </a:p>
      </dgm:t>
    </dgm:pt>
    <dgm:pt modelId="{746FD143-7FD4-4B1A-8BEF-1819C74ACFDF}" type="parTrans" cxnId="{E0943DA1-3219-4F0F-BF63-DA73F18F56E0}">
      <dgm:prSet/>
      <dgm:spPr/>
      <dgm:t>
        <a:bodyPr/>
        <a:lstStyle/>
        <a:p>
          <a:endParaRPr lang="en-US"/>
        </a:p>
      </dgm:t>
    </dgm:pt>
    <dgm:pt modelId="{5F64AC7C-D6EB-494B-8AF1-F06E589D89F6}" type="sibTrans" cxnId="{E0943DA1-3219-4F0F-BF63-DA73F18F56E0}">
      <dgm:prSet/>
      <dgm:spPr/>
      <dgm:t>
        <a:bodyPr/>
        <a:lstStyle/>
        <a:p>
          <a:endParaRPr lang="en-US"/>
        </a:p>
      </dgm:t>
    </dgm:pt>
    <dgm:pt modelId="{1DC9CFAA-E43D-4D3C-B720-2F0DD4886C2B}" type="pres">
      <dgm:prSet presAssocID="{D50CF181-29AB-49AC-B7B0-F5BAB1ACD3CD}" presName="root" presStyleCnt="0">
        <dgm:presLayoutVars>
          <dgm:dir/>
          <dgm:resizeHandles val="exact"/>
        </dgm:presLayoutVars>
      </dgm:prSet>
      <dgm:spPr/>
    </dgm:pt>
    <dgm:pt modelId="{245D3109-63C4-48D7-ACC9-C7FAEC4A283E}" type="pres">
      <dgm:prSet presAssocID="{0C45E264-6588-46D0-9154-7A6373EB323D}" presName="compNode" presStyleCnt="0"/>
      <dgm:spPr/>
    </dgm:pt>
    <dgm:pt modelId="{75B4010E-2646-4EA6-9497-4BE68FBF9995}" type="pres">
      <dgm:prSet presAssocID="{0C45E264-6588-46D0-9154-7A6373EB323D}" presName="bgRect" presStyleLbl="bgShp" presStyleIdx="0" presStyleCnt="3"/>
      <dgm:spPr/>
    </dgm:pt>
    <dgm:pt modelId="{C740F648-D404-4B33-8527-C8B5837187C0}" type="pres">
      <dgm:prSet presAssocID="{0C45E264-6588-46D0-9154-7A6373EB32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7D44440-1DB5-4313-A6CD-638D87CD2BB0}" type="pres">
      <dgm:prSet presAssocID="{0C45E264-6588-46D0-9154-7A6373EB323D}" presName="spaceRect" presStyleCnt="0"/>
      <dgm:spPr/>
    </dgm:pt>
    <dgm:pt modelId="{3EEF822D-8289-4E3B-87F0-625141A48255}" type="pres">
      <dgm:prSet presAssocID="{0C45E264-6588-46D0-9154-7A6373EB323D}" presName="parTx" presStyleLbl="revTx" presStyleIdx="0" presStyleCnt="3">
        <dgm:presLayoutVars>
          <dgm:chMax val="0"/>
          <dgm:chPref val="0"/>
        </dgm:presLayoutVars>
      </dgm:prSet>
      <dgm:spPr/>
    </dgm:pt>
    <dgm:pt modelId="{3009AF58-15A8-4C37-9077-3F293E1078B8}" type="pres">
      <dgm:prSet presAssocID="{8AF43FA5-C5D0-498C-92A9-740067E06EDD}" presName="sibTrans" presStyleCnt="0"/>
      <dgm:spPr/>
    </dgm:pt>
    <dgm:pt modelId="{59AE996A-2D0B-4D94-BE67-7C7CC09031C8}" type="pres">
      <dgm:prSet presAssocID="{FBDA9E7C-7198-42DB-9E81-242CFA65C9CA}" presName="compNode" presStyleCnt="0"/>
      <dgm:spPr/>
    </dgm:pt>
    <dgm:pt modelId="{1F56681D-AB30-4616-88AB-56B7BDA30629}" type="pres">
      <dgm:prSet presAssocID="{FBDA9E7C-7198-42DB-9E81-242CFA65C9CA}" presName="bgRect" presStyleLbl="bgShp" presStyleIdx="1" presStyleCnt="3"/>
      <dgm:spPr/>
    </dgm:pt>
    <dgm:pt modelId="{0930424E-AD97-42FA-8C9A-E4143F49EFE9}" type="pres">
      <dgm:prSet presAssocID="{FBDA9E7C-7198-42DB-9E81-242CFA65C9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EA97F0B2-9355-4882-BF54-47EB95637634}" type="pres">
      <dgm:prSet presAssocID="{FBDA9E7C-7198-42DB-9E81-242CFA65C9CA}" presName="spaceRect" presStyleCnt="0"/>
      <dgm:spPr/>
    </dgm:pt>
    <dgm:pt modelId="{F500921E-C781-44D5-9D0B-EFF1C5F5EBFC}" type="pres">
      <dgm:prSet presAssocID="{FBDA9E7C-7198-42DB-9E81-242CFA65C9CA}" presName="parTx" presStyleLbl="revTx" presStyleIdx="1" presStyleCnt="3">
        <dgm:presLayoutVars>
          <dgm:chMax val="0"/>
          <dgm:chPref val="0"/>
        </dgm:presLayoutVars>
      </dgm:prSet>
      <dgm:spPr/>
    </dgm:pt>
    <dgm:pt modelId="{2441F194-3E51-420F-8B54-61A9213FB6BD}" type="pres">
      <dgm:prSet presAssocID="{502057A7-DA9C-4B8B-88E6-5E8FB4DF4187}" presName="sibTrans" presStyleCnt="0"/>
      <dgm:spPr/>
    </dgm:pt>
    <dgm:pt modelId="{74D0276B-35E3-4E0D-999F-8F9F065DCDEB}" type="pres">
      <dgm:prSet presAssocID="{872A6A4B-FA08-4662-B50D-65D40152CBEA}" presName="compNode" presStyleCnt="0"/>
      <dgm:spPr/>
    </dgm:pt>
    <dgm:pt modelId="{282F0B0C-47E2-428C-A35C-43D7C4071721}" type="pres">
      <dgm:prSet presAssocID="{872A6A4B-FA08-4662-B50D-65D40152CBEA}" presName="bgRect" presStyleLbl="bgShp" presStyleIdx="2" presStyleCnt="3"/>
      <dgm:spPr/>
    </dgm:pt>
    <dgm:pt modelId="{BA8A9AF7-76F7-41C6-AB4E-E2AE24BFF342}" type="pres">
      <dgm:prSet presAssocID="{872A6A4B-FA08-4662-B50D-65D40152CB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69518AC-4C2D-4310-AB37-7306C6FCF03D}" type="pres">
      <dgm:prSet presAssocID="{872A6A4B-FA08-4662-B50D-65D40152CBEA}" presName="spaceRect" presStyleCnt="0"/>
      <dgm:spPr/>
    </dgm:pt>
    <dgm:pt modelId="{ACB0DCAE-8A1F-4546-8C3C-539069818859}" type="pres">
      <dgm:prSet presAssocID="{872A6A4B-FA08-4662-B50D-65D40152CBEA}" presName="parTx" presStyleLbl="revTx" presStyleIdx="2" presStyleCnt="3">
        <dgm:presLayoutVars>
          <dgm:chMax val="0"/>
          <dgm:chPref val="0"/>
        </dgm:presLayoutVars>
      </dgm:prSet>
      <dgm:spPr/>
    </dgm:pt>
  </dgm:ptLst>
  <dgm:cxnLst>
    <dgm:cxn modelId="{F8280E49-7FD5-49D4-BAFF-ED8F95112229}" type="presOf" srcId="{FBDA9E7C-7198-42DB-9E81-242CFA65C9CA}" destId="{F500921E-C781-44D5-9D0B-EFF1C5F5EBFC}" srcOrd="0" destOrd="0" presId="urn:microsoft.com/office/officeart/2018/2/layout/IconVerticalSolidList"/>
    <dgm:cxn modelId="{E0943DA1-3219-4F0F-BF63-DA73F18F56E0}" srcId="{D50CF181-29AB-49AC-B7B0-F5BAB1ACD3CD}" destId="{872A6A4B-FA08-4662-B50D-65D40152CBEA}" srcOrd="2" destOrd="0" parTransId="{746FD143-7FD4-4B1A-8BEF-1819C74ACFDF}" sibTransId="{5F64AC7C-D6EB-494B-8AF1-F06E589D89F6}"/>
    <dgm:cxn modelId="{54D158B6-67FD-4BD0-A379-36CF586AB966}" type="presOf" srcId="{D50CF181-29AB-49AC-B7B0-F5BAB1ACD3CD}" destId="{1DC9CFAA-E43D-4D3C-B720-2F0DD4886C2B}" srcOrd="0" destOrd="0" presId="urn:microsoft.com/office/officeart/2018/2/layout/IconVerticalSolidList"/>
    <dgm:cxn modelId="{FD75CDC1-7641-41AD-A1A4-F37B942B920A}" srcId="{D50CF181-29AB-49AC-B7B0-F5BAB1ACD3CD}" destId="{FBDA9E7C-7198-42DB-9E81-242CFA65C9CA}" srcOrd="1" destOrd="0" parTransId="{AE245779-1114-435F-9F88-FBDBE1AC6375}" sibTransId="{502057A7-DA9C-4B8B-88E6-5E8FB4DF4187}"/>
    <dgm:cxn modelId="{B90DEAC4-E77D-440F-8985-F5CF940658ED}" srcId="{D50CF181-29AB-49AC-B7B0-F5BAB1ACD3CD}" destId="{0C45E264-6588-46D0-9154-7A6373EB323D}" srcOrd="0" destOrd="0" parTransId="{37F4D2F1-A1F5-42E2-954C-C3054352E5CB}" sibTransId="{8AF43FA5-C5D0-498C-92A9-740067E06EDD}"/>
    <dgm:cxn modelId="{1A4282D6-91E6-4D7E-828B-DD65F1373B0D}" type="presOf" srcId="{872A6A4B-FA08-4662-B50D-65D40152CBEA}" destId="{ACB0DCAE-8A1F-4546-8C3C-539069818859}" srcOrd="0" destOrd="0" presId="urn:microsoft.com/office/officeart/2018/2/layout/IconVerticalSolidList"/>
    <dgm:cxn modelId="{BFD9F3DD-EBE6-42A1-BA04-341D12815DAB}" type="presOf" srcId="{0C45E264-6588-46D0-9154-7A6373EB323D}" destId="{3EEF822D-8289-4E3B-87F0-625141A48255}" srcOrd="0" destOrd="0" presId="urn:microsoft.com/office/officeart/2018/2/layout/IconVerticalSolidList"/>
    <dgm:cxn modelId="{3139A10C-6F19-4F39-B529-0F72C3086C7D}" type="presParOf" srcId="{1DC9CFAA-E43D-4D3C-B720-2F0DD4886C2B}" destId="{245D3109-63C4-48D7-ACC9-C7FAEC4A283E}" srcOrd="0" destOrd="0" presId="urn:microsoft.com/office/officeart/2018/2/layout/IconVerticalSolidList"/>
    <dgm:cxn modelId="{EA5997CD-ECF3-42C3-924F-B9820A0D8B6C}" type="presParOf" srcId="{245D3109-63C4-48D7-ACC9-C7FAEC4A283E}" destId="{75B4010E-2646-4EA6-9497-4BE68FBF9995}" srcOrd="0" destOrd="0" presId="urn:microsoft.com/office/officeart/2018/2/layout/IconVerticalSolidList"/>
    <dgm:cxn modelId="{2E132539-A6B4-4554-9249-3BCDF4B84842}" type="presParOf" srcId="{245D3109-63C4-48D7-ACC9-C7FAEC4A283E}" destId="{C740F648-D404-4B33-8527-C8B5837187C0}" srcOrd="1" destOrd="0" presId="urn:microsoft.com/office/officeart/2018/2/layout/IconVerticalSolidList"/>
    <dgm:cxn modelId="{EF5EC190-DC1A-4021-9AEF-C6565DB7EC18}" type="presParOf" srcId="{245D3109-63C4-48D7-ACC9-C7FAEC4A283E}" destId="{97D44440-1DB5-4313-A6CD-638D87CD2BB0}" srcOrd="2" destOrd="0" presId="urn:microsoft.com/office/officeart/2018/2/layout/IconVerticalSolidList"/>
    <dgm:cxn modelId="{6A41F5EA-9791-4214-9C29-2373EEF8C8CA}" type="presParOf" srcId="{245D3109-63C4-48D7-ACC9-C7FAEC4A283E}" destId="{3EEF822D-8289-4E3B-87F0-625141A48255}" srcOrd="3" destOrd="0" presId="urn:microsoft.com/office/officeart/2018/2/layout/IconVerticalSolidList"/>
    <dgm:cxn modelId="{964C91AE-B51E-4E48-9C50-C0D574BE2FAC}" type="presParOf" srcId="{1DC9CFAA-E43D-4D3C-B720-2F0DD4886C2B}" destId="{3009AF58-15A8-4C37-9077-3F293E1078B8}" srcOrd="1" destOrd="0" presId="urn:microsoft.com/office/officeart/2018/2/layout/IconVerticalSolidList"/>
    <dgm:cxn modelId="{51F85433-6487-4708-8CAA-E4F39F3EA0B6}" type="presParOf" srcId="{1DC9CFAA-E43D-4D3C-B720-2F0DD4886C2B}" destId="{59AE996A-2D0B-4D94-BE67-7C7CC09031C8}" srcOrd="2" destOrd="0" presId="urn:microsoft.com/office/officeart/2018/2/layout/IconVerticalSolidList"/>
    <dgm:cxn modelId="{B20305ED-8B1B-4DE0-BD3C-10FB2DDFD071}" type="presParOf" srcId="{59AE996A-2D0B-4D94-BE67-7C7CC09031C8}" destId="{1F56681D-AB30-4616-88AB-56B7BDA30629}" srcOrd="0" destOrd="0" presId="urn:microsoft.com/office/officeart/2018/2/layout/IconVerticalSolidList"/>
    <dgm:cxn modelId="{75B6764D-EB00-496E-980B-8CBCF7DFB53F}" type="presParOf" srcId="{59AE996A-2D0B-4D94-BE67-7C7CC09031C8}" destId="{0930424E-AD97-42FA-8C9A-E4143F49EFE9}" srcOrd="1" destOrd="0" presId="urn:microsoft.com/office/officeart/2018/2/layout/IconVerticalSolidList"/>
    <dgm:cxn modelId="{FA96DB53-5AAB-45A4-BAF3-7B1BA66D0511}" type="presParOf" srcId="{59AE996A-2D0B-4D94-BE67-7C7CC09031C8}" destId="{EA97F0B2-9355-4882-BF54-47EB95637634}" srcOrd="2" destOrd="0" presId="urn:microsoft.com/office/officeart/2018/2/layout/IconVerticalSolidList"/>
    <dgm:cxn modelId="{E4376B4E-4D79-4402-BF89-4952B73AA38E}" type="presParOf" srcId="{59AE996A-2D0B-4D94-BE67-7C7CC09031C8}" destId="{F500921E-C781-44D5-9D0B-EFF1C5F5EBFC}" srcOrd="3" destOrd="0" presId="urn:microsoft.com/office/officeart/2018/2/layout/IconVerticalSolidList"/>
    <dgm:cxn modelId="{D428B619-0EE3-4013-A0F2-709C7452225A}" type="presParOf" srcId="{1DC9CFAA-E43D-4D3C-B720-2F0DD4886C2B}" destId="{2441F194-3E51-420F-8B54-61A9213FB6BD}" srcOrd="3" destOrd="0" presId="urn:microsoft.com/office/officeart/2018/2/layout/IconVerticalSolidList"/>
    <dgm:cxn modelId="{11EAAE13-7388-4B73-B378-1639911C8178}" type="presParOf" srcId="{1DC9CFAA-E43D-4D3C-B720-2F0DD4886C2B}" destId="{74D0276B-35E3-4E0D-999F-8F9F065DCDEB}" srcOrd="4" destOrd="0" presId="urn:microsoft.com/office/officeart/2018/2/layout/IconVerticalSolidList"/>
    <dgm:cxn modelId="{A221D75A-79C1-4FBF-9EAB-343E7D975AD0}" type="presParOf" srcId="{74D0276B-35E3-4E0D-999F-8F9F065DCDEB}" destId="{282F0B0C-47E2-428C-A35C-43D7C4071721}" srcOrd="0" destOrd="0" presId="urn:microsoft.com/office/officeart/2018/2/layout/IconVerticalSolidList"/>
    <dgm:cxn modelId="{385AC540-E548-450F-B496-719D1D6714A7}" type="presParOf" srcId="{74D0276B-35E3-4E0D-999F-8F9F065DCDEB}" destId="{BA8A9AF7-76F7-41C6-AB4E-E2AE24BFF342}" srcOrd="1" destOrd="0" presId="urn:microsoft.com/office/officeart/2018/2/layout/IconVerticalSolidList"/>
    <dgm:cxn modelId="{0E4E1A92-1F74-4337-856D-498E099E25C4}" type="presParOf" srcId="{74D0276B-35E3-4E0D-999F-8F9F065DCDEB}" destId="{D69518AC-4C2D-4310-AB37-7306C6FCF03D}" srcOrd="2" destOrd="0" presId="urn:microsoft.com/office/officeart/2018/2/layout/IconVerticalSolidList"/>
    <dgm:cxn modelId="{36DC04FE-8717-4FEC-BC32-1785BEEE6562}" type="presParOf" srcId="{74D0276B-35E3-4E0D-999F-8F9F065DCDEB}" destId="{ACB0DCAE-8A1F-4546-8C3C-5390698188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986C8-E77B-47BB-955F-5584CA3DEEE7}">
      <dsp:nvSpPr>
        <dsp:cNvPr id="0" name=""/>
        <dsp:cNvSpPr/>
      </dsp:nvSpPr>
      <dsp:spPr>
        <a:xfrm>
          <a:off x="0" y="637"/>
          <a:ext cx="8768137" cy="14919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593AF-A391-45E4-815F-46230C86E511}">
      <dsp:nvSpPr>
        <dsp:cNvPr id="0" name=""/>
        <dsp:cNvSpPr/>
      </dsp:nvSpPr>
      <dsp:spPr>
        <a:xfrm>
          <a:off x="451329" y="336337"/>
          <a:ext cx="820599" cy="820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D61C0-505D-4C2E-8CBC-B1C83834D1D4}">
      <dsp:nvSpPr>
        <dsp:cNvPr id="0" name=""/>
        <dsp:cNvSpPr/>
      </dsp:nvSpPr>
      <dsp:spPr>
        <a:xfrm>
          <a:off x="1723258" y="637"/>
          <a:ext cx="7044878" cy="149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903" tIns="157903" rIns="157903" bIns="157903" numCol="1" spcCol="1270" anchor="ctr" anchorCtr="0">
          <a:noAutofit/>
        </a:bodyPr>
        <a:lstStyle/>
        <a:p>
          <a:pPr marL="0" lvl="0" indent="0" algn="l" defTabSz="1111250">
            <a:lnSpc>
              <a:spcPct val="90000"/>
            </a:lnSpc>
            <a:spcBef>
              <a:spcPct val="0"/>
            </a:spcBef>
            <a:spcAft>
              <a:spcPct val="35000"/>
            </a:spcAft>
            <a:buNone/>
          </a:pPr>
          <a:r>
            <a:rPr lang="en-US" sz="2500" b="0" i="0" kern="1200"/>
            <a:t>Identification of vulnerabilities in traditional DP due to data dependencies.</a:t>
          </a:r>
          <a:endParaRPr lang="en-US" sz="2500" kern="1200"/>
        </a:p>
      </dsp:txBody>
      <dsp:txXfrm>
        <a:off x="1723258" y="637"/>
        <a:ext cx="7044878" cy="1491999"/>
      </dsp:txXfrm>
    </dsp:sp>
    <dsp:sp modelId="{014455EE-7EF2-4AE0-B24F-3533783E6A49}">
      <dsp:nvSpPr>
        <dsp:cNvPr id="0" name=""/>
        <dsp:cNvSpPr/>
      </dsp:nvSpPr>
      <dsp:spPr>
        <a:xfrm>
          <a:off x="0" y="1865636"/>
          <a:ext cx="8768137" cy="14919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5BEF1-6EDC-421F-A212-CCFD609DA75D}">
      <dsp:nvSpPr>
        <dsp:cNvPr id="0" name=""/>
        <dsp:cNvSpPr/>
      </dsp:nvSpPr>
      <dsp:spPr>
        <a:xfrm>
          <a:off x="451329" y="2201336"/>
          <a:ext cx="820599" cy="820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2C7259-D3D6-44A5-A6CA-1001CB5F49FD}">
      <dsp:nvSpPr>
        <dsp:cNvPr id="0" name=""/>
        <dsp:cNvSpPr/>
      </dsp:nvSpPr>
      <dsp:spPr>
        <a:xfrm>
          <a:off x="1723258" y="1865636"/>
          <a:ext cx="7044878" cy="149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903" tIns="157903" rIns="157903" bIns="157903" numCol="1" spcCol="1270" anchor="ctr" anchorCtr="0">
          <a:noAutofit/>
        </a:bodyPr>
        <a:lstStyle/>
        <a:p>
          <a:pPr marL="0" lvl="0" indent="0" algn="l" defTabSz="1111250">
            <a:lnSpc>
              <a:spcPct val="90000"/>
            </a:lnSpc>
            <a:spcBef>
              <a:spcPct val="0"/>
            </a:spcBef>
            <a:spcAft>
              <a:spcPct val="35000"/>
            </a:spcAft>
            <a:buNone/>
          </a:pPr>
          <a:r>
            <a:rPr lang="en-US" sz="2500" b="0" i="0" kern="1200"/>
            <a:t>Challenges in achieving privacy guarantees in the presence of natural dependencies.</a:t>
          </a:r>
          <a:endParaRPr lang="en-US" sz="2500" kern="1200"/>
        </a:p>
      </dsp:txBody>
      <dsp:txXfrm>
        <a:off x="1723258" y="1865636"/>
        <a:ext cx="7044878" cy="1491999"/>
      </dsp:txXfrm>
    </dsp:sp>
    <dsp:sp modelId="{ECA1486E-1557-4AE3-9E1E-6EE345B25EF1}">
      <dsp:nvSpPr>
        <dsp:cNvPr id="0" name=""/>
        <dsp:cNvSpPr/>
      </dsp:nvSpPr>
      <dsp:spPr>
        <a:xfrm>
          <a:off x="0" y="3730635"/>
          <a:ext cx="8768137" cy="14919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9206C-7DE1-46CC-95F5-DDA2566449B5}">
      <dsp:nvSpPr>
        <dsp:cNvPr id="0" name=""/>
        <dsp:cNvSpPr/>
      </dsp:nvSpPr>
      <dsp:spPr>
        <a:xfrm>
          <a:off x="451329" y="4066335"/>
          <a:ext cx="820599" cy="820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C5929A-4B4C-4098-897C-3DD056524A1C}">
      <dsp:nvSpPr>
        <dsp:cNvPr id="0" name=""/>
        <dsp:cNvSpPr/>
      </dsp:nvSpPr>
      <dsp:spPr>
        <a:xfrm>
          <a:off x="1723258" y="3730635"/>
          <a:ext cx="7044878" cy="149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903" tIns="157903" rIns="157903" bIns="157903" numCol="1" spcCol="1270" anchor="ctr" anchorCtr="0">
          <a:noAutofit/>
        </a:bodyPr>
        <a:lstStyle/>
        <a:p>
          <a:pPr marL="0" lvl="0" indent="0" algn="l" defTabSz="1111250">
            <a:lnSpc>
              <a:spcPct val="90000"/>
            </a:lnSpc>
            <a:spcBef>
              <a:spcPct val="0"/>
            </a:spcBef>
            <a:spcAft>
              <a:spcPct val="35000"/>
            </a:spcAft>
            <a:buNone/>
          </a:pPr>
          <a:r>
            <a:rPr lang="en-US" sz="2500" b="0" i="0" kern="1200"/>
            <a:t>Previous efforts to address data dependencies using Pufferfish and Blowfish frameworks.</a:t>
          </a:r>
          <a:endParaRPr lang="en-US" sz="2500" kern="1200"/>
        </a:p>
      </dsp:txBody>
      <dsp:txXfrm>
        <a:off x="1723258" y="3730635"/>
        <a:ext cx="7044878" cy="1491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E432D-C87D-4014-AAA3-C843E4A57ADD}">
      <dsp:nvSpPr>
        <dsp:cNvPr id="0" name=""/>
        <dsp:cNvSpPr/>
      </dsp:nvSpPr>
      <dsp:spPr>
        <a:xfrm>
          <a:off x="0" y="0"/>
          <a:ext cx="7452916" cy="156698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Baseline approach for achieving ε-dependent differential privacy and its limitations.</a:t>
          </a:r>
          <a:endParaRPr lang="en-US" sz="2400" kern="1200"/>
        </a:p>
      </dsp:txBody>
      <dsp:txXfrm>
        <a:off x="45895" y="45895"/>
        <a:ext cx="5762021" cy="1475191"/>
      </dsp:txXfrm>
    </dsp:sp>
    <dsp:sp modelId="{217EE19C-14AA-4A77-8DF8-B8132951DA90}">
      <dsp:nvSpPr>
        <dsp:cNvPr id="0" name=""/>
        <dsp:cNvSpPr/>
      </dsp:nvSpPr>
      <dsp:spPr>
        <a:xfrm>
          <a:off x="657610" y="1828145"/>
          <a:ext cx="7452916" cy="156698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Introduction of the Dependent Perturbation Mechanism (DPM) and its role in minimizing noise while ensuring ε-DDP guarantees.</a:t>
          </a:r>
          <a:endParaRPr lang="en-US" sz="2400" kern="1200"/>
        </a:p>
      </dsp:txBody>
      <dsp:txXfrm>
        <a:off x="703505" y="1874040"/>
        <a:ext cx="5684978" cy="1475191"/>
      </dsp:txXfrm>
    </dsp:sp>
    <dsp:sp modelId="{5629F880-E97E-453B-B914-271038A5782D}">
      <dsp:nvSpPr>
        <dsp:cNvPr id="0" name=""/>
        <dsp:cNvSpPr/>
      </dsp:nvSpPr>
      <dsp:spPr>
        <a:xfrm>
          <a:off x="1315220" y="3656290"/>
          <a:ext cx="7452916" cy="156698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Theoretical foundations and practical implications of the DPM.</a:t>
          </a:r>
          <a:endParaRPr lang="en-US" sz="2400" kern="1200"/>
        </a:p>
      </dsp:txBody>
      <dsp:txXfrm>
        <a:off x="1361115" y="3702185"/>
        <a:ext cx="5684978" cy="1475191"/>
      </dsp:txXfrm>
    </dsp:sp>
    <dsp:sp modelId="{01A28368-58EE-4109-B81C-57BC403BCE2D}">
      <dsp:nvSpPr>
        <dsp:cNvPr id="0" name=""/>
        <dsp:cNvSpPr/>
      </dsp:nvSpPr>
      <dsp:spPr>
        <a:xfrm>
          <a:off x="6434378" y="1188294"/>
          <a:ext cx="1018538" cy="101853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63549" y="1188294"/>
        <a:ext cx="560196" cy="766450"/>
      </dsp:txXfrm>
    </dsp:sp>
    <dsp:sp modelId="{49844C6D-157E-4950-8DCC-2C3F265BE7D3}">
      <dsp:nvSpPr>
        <dsp:cNvPr id="0" name=""/>
        <dsp:cNvSpPr/>
      </dsp:nvSpPr>
      <dsp:spPr>
        <a:xfrm>
          <a:off x="7091988" y="3005993"/>
          <a:ext cx="1018538" cy="101853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21159" y="3005993"/>
        <a:ext cx="560196" cy="766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4010E-2646-4EA6-9497-4BE68FBF9995}">
      <dsp:nvSpPr>
        <dsp:cNvPr id="0" name=""/>
        <dsp:cNvSpPr/>
      </dsp:nvSpPr>
      <dsp:spPr>
        <a:xfrm>
          <a:off x="0" y="637"/>
          <a:ext cx="8768137" cy="14919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0F648-D404-4B33-8527-C8B5837187C0}">
      <dsp:nvSpPr>
        <dsp:cNvPr id="0" name=""/>
        <dsp:cNvSpPr/>
      </dsp:nvSpPr>
      <dsp:spPr>
        <a:xfrm>
          <a:off x="451329" y="336337"/>
          <a:ext cx="820599" cy="820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F822D-8289-4E3B-87F0-625141A48255}">
      <dsp:nvSpPr>
        <dsp:cNvPr id="0" name=""/>
        <dsp:cNvSpPr/>
      </dsp:nvSpPr>
      <dsp:spPr>
        <a:xfrm>
          <a:off x="1723258" y="637"/>
          <a:ext cx="7044878" cy="149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903" tIns="157903" rIns="157903" bIns="157903" numCol="1" spcCol="1270" anchor="ctr" anchorCtr="0">
          <a:noAutofit/>
        </a:bodyPr>
        <a:lstStyle/>
        <a:p>
          <a:pPr marL="0" lvl="0" indent="0" algn="l" defTabSz="666750">
            <a:lnSpc>
              <a:spcPct val="100000"/>
            </a:lnSpc>
            <a:spcBef>
              <a:spcPct val="0"/>
            </a:spcBef>
            <a:spcAft>
              <a:spcPct val="35000"/>
            </a:spcAft>
            <a:buNone/>
          </a:pPr>
          <a:r>
            <a:rPr lang="en-US" sz="1500" kern="1200"/>
            <a:t>• DPM provides significant privacy and utility gains compared to the state-of-the-art approaches. Therefore, we can select a suitable privacy budget  to achieve an optimal privacy and utility balance for DPM.</a:t>
          </a:r>
        </a:p>
      </dsp:txBody>
      <dsp:txXfrm>
        <a:off x="1723258" y="637"/>
        <a:ext cx="7044878" cy="1491999"/>
      </dsp:txXfrm>
    </dsp:sp>
    <dsp:sp modelId="{1F56681D-AB30-4616-88AB-56B7BDA30629}">
      <dsp:nvSpPr>
        <dsp:cNvPr id="0" name=""/>
        <dsp:cNvSpPr/>
      </dsp:nvSpPr>
      <dsp:spPr>
        <a:xfrm>
          <a:off x="0" y="1865636"/>
          <a:ext cx="8768137" cy="14919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0424E-AD97-42FA-8C9A-E4143F49EFE9}">
      <dsp:nvSpPr>
        <dsp:cNvPr id="0" name=""/>
        <dsp:cNvSpPr/>
      </dsp:nvSpPr>
      <dsp:spPr>
        <a:xfrm>
          <a:off x="451329" y="2201336"/>
          <a:ext cx="820599" cy="820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00921E-C781-44D5-9D0B-EFF1C5F5EBFC}">
      <dsp:nvSpPr>
        <dsp:cNvPr id="0" name=""/>
        <dsp:cNvSpPr/>
      </dsp:nvSpPr>
      <dsp:spPr>
        <a:xfrm>
          <a:off x="1723258" y="1865636"/>
          <a:ext cx="7044878" cy="149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903" tIns="157903" rIns="157903" bIns="157903" numCol="1" spcCol="1270" anchor="ctr" anchorCtr="0">
          <a:noAutofit/>
        </a:bodyPr>
        <a:lstStyle/>
        <a:p>
          <a:pPr marL="0" lvl="0" indent="0" algn="l" defTabSz="666750">
            <a:lnSpc>
              <a:spcPct val="100000"/>
            </a:lnSpc>
            <a:spcBef>
              <a:spcPct val="0"/>
            </a:spcBef>
            <a:spcAft>
              <a:spcPct val="35000"/>
            </a:spcAft>
            <a:buNone/>
          </a:pPr>
          <a:r>
            <a:rPr lang="en-US" sz="1500" kern="1200"/>
            <a:t>• DPM is more than 2x accurate in computing the K-means clustering centroids and the SVM classifier, and more than 10x accurate in publishing degree distribution of large-scale social network, compared with existing approaches (which may not even provide rigorous privacy guarantees). These results demonstrate the effectiveness of DPM in real-world query answering for network data. </a:t>
          </a:r>
        </a:p>
      </dsp:txBody>
      <dsp:txXfrm>
        <a:off x="1723258" y="1865636"/>
        <a:ext cx="7044878" cy="1491999"/>
      </dsp:txXfrm>
    </dsp:sp>
    <dsp:sp modelId="{282F0B0C-47E2-428C-A35C-43D7C4071721}">
      <dsp:nvSpPr>
        <dsp:cNvPr id="0" name=""/>
        <dsp:cNvSpPr/>
      </dsp:nvSpPr>
      <dsp:spPr>
        <a:xfrm>
          <a:off x="0" y="3730635"/>
          <a:ext cx="8768137" cy="14919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A9AF7-76F7-41C6-AB4E-E2AE24BFF342}">
      <dsp:nvSpPr>
        <dsp:cNvPr id="0" name=""/>
        <dsp:cNvSpPr/>
      </dsp:nvSpPr>
      <dsp:spPr>
        <a:xfrm>
          <a:off x="451329" y="4066335"/>
          <a:ext cx="820599" cy="820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B0DCAE-8A1F-4546-8C3C-539069818859}">
      <dsp:nvSpPr>
        <dsp:cNvPr id="0" name=""/>
        <dsp:cNvSpPr/>
      </dsp:nvSpPr>
      <dsp:spPr>
        <a:xfrm>
          <a:off x="1723258" y="3730635"/>
          <a:ext cx="7044878" cy="1491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903" tIns="157903" rIns="157903" bIns="157903" numCol="1" spcCol="1270" anchor="ctr" anchorCtr="0">
          <a:noAutofit/>
        </a:bodyPr>
        <a:lstStyle/>
        <a:p>
          <a:pPr marL="0" lvl="0" indent="0" algn="l" defTabSz="666750">
            <a:lnSpc>
              <a:spcPct val="100000"/>
            </a:lnSpc>
            <a:spcBef>
              <a:spcPct val="0"/>
            </a:spcBef>
            <a:spcAft>
              <a:spcPct val="35000"/>
            </a:spcAft>
            <a:buNone/>
          </a:pPr>
          <a:r>
            <a:rPr lang="en-US" sz="1500" kern="1200"/>
            <a:t>• DPM is resilient to adversarial inference attack and provides rigorous privacy guarantees for dependent tuples that are not possible using LPM-based DP schemes.</a:t>
          </a:r>
        </a:p>
      </dsp:txBody>
      <dsp:txXfrm>
        <a:off x="1723258" y="3730635"/>
        <a:ext cx="7044878" cy="14919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12-04-2024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4/12/2024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playlist?list=PLmd_zeMNzSvRRNpoEWkVo6QY_6rR3SHjp" TargetMode="External"/><Relationship Id="rId2" Type="http://schemas.openxmlformats.org/officeDocument/2006/relationships/hyperlink" Target="https://www.princeton.edu/~pmittal/publications/ddp-ndss16.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IN" dirty="0"/>
              <a:t>DA 204</a:t>
            </a:r>
          </a:p>
        </p:txBody>
      </p:sp>
      <p:sp>
        <p:nvSpPr>
          <p:cNvPr id="9" name="Text Placeholder 2"/>
          <p:cNvSpPr>
            <a:spLocks noGrp="1"/>
          </p:cNvSpPr>
          <p:nvPr>
            <p:ph type="body" idx="4294967295"/>
          </p:nvPr>
        </p:nvSpPr>
        <p:spPr>
          <a:xfrm>
            <a:off x="1069520" y="3224241"/>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0" i="0" dirty="0">
                <a:solidFill>
                  <a:srgbClr val="000000"/>
                </a:solidFill>
                <a:effectLst/>
                <a:latin typeface="Poppins" panose="00000500000000000000" pitchFamily="2" charset="0"/>
              </a:rPr>
              <a:t>Protecting Privacy in the Presence of Data Dependencies</a:t>
            </a:r>
            <a:endParaRPr lang="en-US" dirty="0"/>
          </a:p>
        </p:txBody>
      </p:sp>
      <p:sp>
        <p:nvSpPr>
          <p:cNvPr id="14" name="Text Placeholder 2"/>
          <p:cNvSpPr>
            <a:spLocks noGrp="1"/>
          </p:cNvSpPr>
          <p:nvPr>
            <p:ph type="body" idx="4294967295"/>
          </p:nvPr>
        </p:nvSpPr>
        <p:spPr>
          <a:xfrm>
            <a:off x="1069520" y="4001294"/>
            <a:ext cx="7247166" cy="42337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Abhi</a:t>
            </a:r>
          </a:p>
          <a:p>
            <a:pPr lvl="0"/>
            <a:r>
              <a:rPr lang="en-US" dirty="0"/>
              <a:t>22125002</a:t>
            </a:r>
          </a:p>
        </p:txBody>
      </p:sp>
      <p:sp>
        <p:nvSpPr>
          <p:cNvPr id="15" name="Text Placeholder 2"/>
          <p:cNvSpPr>
            <a:spLocks noGrp="1"/>
          </p:cNvSpPr>
          <p:nvPr>
            <p:ph type="body" idx="4294967295"/>
          </p:nvPr>
        </p:nvSpPr>
        <p:spPr>
          <a:xfrm>
            <a:off x="1069520" y="1611087"/>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Artificial Intelligence</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CA0B-3E47-B13B-B745-47CF8BFAAD9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40708D1-1A04-7148-A668-D8216261C239}"/>
              </a:ext>
            </a:extLst>
          </p:cNvPr>
          <p:cNvSpPr>
            <a:spLocks noGrp="1"/>
          </p:cNvSpPr>
          <p:nvPr>
            <p:ph sz="half" idx="2"/>
          </p:nvPr>
        </p:nvSpPr>
        <p:spPr>
          <a:xfrm>
            <a:off x="3372428" y="3178833"/>
            <a:ext cx="4693272" cy="663442"/>
          </a:xfrm>
        </p:spPr>
        <p:txBody>
          <a:bodyPr/>
          <a:lstStyle/>
          <a:p>
            <a:pPr marL="0" indent="0">
              <a:buNone/>
            </a:pPr>
            <a:r>
              <a:rPr lang="en-US" sz="4000" dirty="0"/>
              <a:t>Thank You </a:t>
            </a:r>
          </a:p>
        </p:txBody>
      </p:sp>
      <p:sp>
        <p:nvSpPr>
          <p:cNvPr id="4" name="TextBox 3">
            <a:extLst>
              <a:ext uri="{FF2B5EF4-FFF2-40B4-BE49-F238E27FC236}">
                <a16:creationId xmlns:a16="http://schemas.microsoft.com/office/drawing/2014/main" id="{80A43621-D4E1-54A6-3280-5F7DA8D1F578}"/>
              </a:ext>
            </a:extLst>
          </p:cNvPr>
          <p:cNvSpPr txBox="1"/>
          <p:nvPr/>
        </p:nvSpPr>
        <p:spPr>
          <a:xfrm>
            <a:off x="442371" y="5904782"/>
            <a:ext cx="3554083" cy="707886"/>
          </a:xfrm>
          <a:prstGeom prst="rect">
            <a:avLst/>
          </a:prstGeom>
          <a:noFill/>
        </p:spPr>
        <p:txBody>
          <a:bodyPr wrap="square" rtlCol="0">
            <a:spAutoFit/>
          </a:bodyPr>
          <a:lstStyle/>
          <a:p>
            <a:r>
              <a:rPr lang="en-US" sz="4000" b="1" dirty="0"/>
              <a:t>Any Query ?</a:t>
            </a:r>
          </a:p>
        </p:txBody>
      </p:sp>
    </p:spTree>
    <p:extLst>
      <p:ext uri="{BB962C8B-B14F-4D97-AF65-F5344CB8AC3E}">
        <p14:creationId xmlns:p14="http://schemas.microsoft.com/office/powerpoint/2010/main" val="115525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2D37-6618-C3C2-A78F-2811BBB416AD}"/>
              </a:ext>
            </a:extLst>
          </p:cNvPr>
          <p:cNvSpPr>
            <a:spLocks noGrp="1"/>
          </p:cNvSpPr>
          <p:nvPr>
            <p:ph type="title"/>
          </p:nvPr>
        </p:nvSpPr>
        <p:spPr/>
        <p:txBody>
          <a:bodyPr/>
          <a:lstStyle/>
          <a:p>
            <a:r>
              <a:rPr lang="en-US" dirty="0"/>
              <a:t>Differential Privacy</a:t>
            </a:r>
          </a:p>
        </p:txBody>
      </p:sp>
      <p:sp>
        <p:nvSpPr>
          <p:cNvPr id="3" name="Content Placeholder 2">
            <a:extLst>
              <a:ext uri="{FF2B5EF4-FFF2-40B4-BE49-F238E27FC236}">
                <a16:creationId xmlns:a16="http://schemas.microsoft.com/office/drawing/2014/main" id="{0C2C43C4-0AB2-1E34-F7D8-EE4713D1A58C}"/>
              </a:ext>
            </a:extLst>
          </p:cNvPr>
          <p:cNvSpPr>
            <a:spLocks noGrp="1"/>
          </p:cNvSpPr>
          <p:nvPr>
            <p:ph sz="half" idx="2"/>
          </p:nvPr>
        </p:nvSpPr>
        <p:spPr/>
        <p:txBody>
          <a:bodyPr/>
          <a:lstStyle/>
          <a:p>
            <a:r>
              <a:rPr lang="en-US" dirty="0"/>
              <a:t>Differential privacy (DP) is a widely accepted mathematical framework for protecting data privacy. Simply stated, it guarantees that the distribution of query results changes only slightly due to the modification of any one tuple in the database. This allows protection, even against powerful adversaries, who know the entire database except one tuple.</a:t>
            </a:r>
          </a:p>
          <a:p>
            <a:endParaRPr lang="en-US" dirty="0"/>
          </a:p>
          <a:p>
            <a:r>
              <a:rPr lang="en-US" dirty="0"/>
              <a:t>For providing this guarantee, differential privacy mechanisms assume independence of tuples in the database – </a:t>
            </a:r>
            <a:r>
              <a:rPr lang="en-US" b="1" dirty="0"/>
              <a:t>A vulnerable assumption.</a:t>
            </a:r>
          </a:p>
          <a:p>
            <a:endParaRPr lang="en-US" b="1" dirty="0"/>
          </a:p>
          <a:p>
            <a:endParaRPr lang="en-US" b="1" dirty="0"/>
          </a:p>
          <a:p>
            <a:pPr marL="0" indent="0">
              <a:buNone/>
            </a:pPr>
            <a:r>
              <a:rPr lang="en-US" b="1" dirty="0"/>
              <a:t>                                                                                     </a:t>
            </a:r>
            <a:r>
              <a:rPr lang="en-US" sz="1000" dirty="0"/>
              <a:t>Directly taken from paper</a:t>
            </a:r>
            <a:endParaRPr lang="en-US" b="1" dirty="0"/>
          </a:p>
        </p:txBody>
      </p:sp>
    </p:spTree>
    <p:extLst>
      <p:ext uri="{BB962C8B-B14F-4D97-AF65-F5344CB8AC3E}">
        <p14:creationId xmlns:p14="http://schemas.microsoft.com/office/powerpoint/2010/main" val="47346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54" y="202990"/>
            <a:ext cx="7042080" cy="554587"/>
          </a:xfrm>
        </p:spPr>
        <p:txBody>
          <a:bodyPr wrap="square" anchor="ctr">
            <a:normAutofit/>
          </a:bodyPr>
          <a:lstStyle/>
          <a:p>
            <a:pPr>
              <a:lnSpc>
                <a:spcPct val="90000"/>
              </a:lnSpc>
            </a:pPr>
            <a:r>
              <a:rPr lang="en-US" b="0" i="0">
                <a:effectLst/>
              </a:rPr>
              <a:t>Vulnerabilities and Challenges</a:t>
            </a:r>
            <a:endParaRPr lang="en-US"/>
          </a:p>
        </p:txBody>
      </p:sp>
      <p:graphicFrame>
        <p:nvGraphicFramePr>
          <p:cNvPr id="5" name="Content Placeholder 2">
            <a:extLst>
              <a:ext uri="{FF2B5EF4-FFF2-40B4-BE49-F238E27FC236}">
                <a16:creationId xmlns:a16="http://schemas.microsoft.com/office/drawing/2014/main" id="{D72F09C6-0997-AC0A-6786-73984429E4A2}"/>
              </a:ext>
            </a:extLst>
          </p:cNvPr>
          <p:cNvGraphicFramePr>
            <a:graphicFrameLocks noGrp="1"/>
          </p:cNvGraphicFramePr>
          <p:nvPr>
            <p:ph sz="half" idx="2"/>
            <p:extLst>
              <p:ext uri="{D42A27DB-BD31-4B8C-83A1-F6EECF244321}">
                <p14:modId xmlns:p14="http://schemas.microsoft.com/office/powerpoint/2010/main" val="2356634883"/>
              </p:ext>
            </p:extLst>
          </p:nvPr>
        </p:nvGraphicFramePr>
        <p:xfrm>
          <a:off x="180653" y="1173984"/>
          <a:ext cx="8768137" cy="522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7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9ED-8839-CB98-B4FB-975415508FCA}"/>
              </a:ext>
            </a:extLst>
          </p:cNvPr>
          <p:cNvSpPr>
            <a:spLocks noGrp="1"/>
          </p:cNvSpPr>
          <p:nvPr>
            <p:ph type="title"/>
          </p:nvPr>
        </p:nvSpPr>
        <p:spPr>
          <a:xfrm>
            <a:off x="180654" y="202990"/>
            <a:ext cx="7042080" cy="554587"/>
          </a:xfrm>
        </p:spPr>
        <p:txBody>
          <a:bodyPr wrap="square" anchor="ctr">
            <a:normAutofit/>
          </a:bodyPr>
          <a:lstStyle/>
          <a:p>
            <a:pPr>
              <a:lnSpc>
                <a:spcPct val="90000"/>
              </a:lnSpc>
            </a:pPr>
            <a:r>
              <a:rPr lang="en-US" sz="2700" b="0" i="0" dirty="0">
                <a:effectLst/>
              </a:rPr>
              <a:t>Dependent Differential Privacy (DDP)</a:t>
            </a:r>
            <a:endParaRPr lang="en-US" sz="2700" dirty="0"/>
          </a:p>
        </p:txBody>
      </p:sp>
      <p:graphicFrame>
        <p:nvGraphicFramePr>
          <p:cNvPr id="9" name="Content Placeholder 2">
            <a:extLst>
              <a:ext uri="{FF2B5EF4-FFF2-40B4-BE49-F238E27FC236}">
                <a16:creationId xmlns:a16="http://schemas.microsoft.com/office/drawing/2014/main" id="{F2BE0328-6492-1709-2E35-D8B4359A56FA}"/>
              </a:ext>
            </a:extLst>
          </p:cNvPr>
          <p:cNvGraphicFramePr>
            <a:graphicFrameLocks noGrp="1"/>
          </p:cNvGraphicFramePr>
          <p:nvPr>
            <p:ph sz="half" idx="2"/>
            <p:extLst>
              <p:ext uri="{D42A27DB-BD31-4B8C-83A1-F6EECF244321}">
                <p14:modId xmlns:p14="http://schemas.microsoft.com/office/powerpoint/2010/main" val="2070735871"/>
              </p:ext>
            </p:extLst>
          </p:nvPr>
        </p:nvGraphicFramePr>
        <p:xfrm>
          <a:off x="180653" y="1173984"/>
          <a:ext cx="8768137" cy="522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96423B1-4739-6CD2-3A00-A1008ADD4B32}"/>
              </a:ext>
            </a:extLst>
          </p:cNvPr>
          <p:cNvPicPr>
            <a:picLocks noChangeAspect="1"/>
          </p:cNvPicPr>
          <p:nvPr/>
        </p:nvPicPr>
        <p:blipFill>
          <a:blip r:embed="rId7"/>
          <a:stretch>
            <a:fillRect/>
          </a:stretch>
        </p:blipFill>
        <p:spPr>
          <a:xfrm>
            <a:off x="0" y="1108751"/>
            <a:ext cx="6748166" cy="2714604"/>
          </a:xfrm>
          <a:prstGeom prst="rect">
            <a:avLst/>
          </a:prstGeom>
        </p:spPr>
      </p:pic>
      <p:pic>
        <p:nvPicPr>
          <p:cNvPr id="6" name="Picture 5">
            <a:extLst>
              <a:ext uri="{FF2B5EF4-FFF2-40B4-BE49-F238E27FC236}">
                <a16:creationId xmlns:a16="http://schemas.microsoft.com/office/drawing/2014/main" id="{034D7EDB-A499-31F7-2D87-CB253FC4AE23}"/>
              </a:ext>
            </a:extLst>
          </p:cNvPr>
          <p:cNvPicPr>
            <a:picLocks noChangeAspect="1"/>
          </p:cNvPicPr>
          <p:nvPr/>
        </p:nvPicPr>
        <p:blipFill>
          <a:blip r:embed="rId8"/>
          <a:stretch>
            <a:fillRect/>
          </a:stretch>
        </p:blipFill>
        <p:spPr>
          <a:xfrm>
            <a:off x="2260121" y="3927966"/>
            <a:ext cx="5392920" cy="2291680"/>
          </a:xfrm>
          <a:prstGeom prst="rect">
            <a:avLst/>
          </a:prstGeom>
        </p:spPr>
      </p:pic>
    </p:spTree>
    <p:extLst>
      <p:ext uri="{BB962C8B-B14F-4D97-AF65-F5344CB8AC3E}">
        <p14:creationId xmlns:p14="http://schemas.microsoft.com/office/powerpoint/2010/main" val="123600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9ED-8839-CB98-B4FB-975415508FCA}"/>
              </a:ext>
            </a:extLst>
          </p:cNvPr>
          <p:cNvSpPr>
            <a:spLocks noGrp="1"/>
          </p:cNvSpPr>
          <p:nvPr>
            <p:ph type="title"/>
          </p:nvPr>
        </p:nvSpPr>
        <p:spPr>
          <a:xfrm>
            <a:off x="180654" y="202990"/>
            <a:ext cx="7042080" cy="554587"/>
          </a:xfrm>
        </p:spPr>
        <p:txBody>
          <a:bodyPr wrap="square" anchor="ctr">
            <a:normAutofit/>
          </a:bodyPr>
          <a:lstStyle/>
          <a:p>
            <a:pPr>
              <a:lnSpc>
                <a:spcPct val="90000"/>
              </a:lnSpc>
            </a:pPr>
            <a:r>
              <a:rPr lang="en-US" b="0" i="0">
                <a:effectLst/>
              </a:rPr>
              <a:t>Mechanism Design for DDP</a:t>
            </a:r>
            <a:endParaRPr lang="en-US"/>
          </a:p>
        </p:txBody>
      </p:sp>
      <p:graphicFrame>
        <p:nvGraphicFramePr>
          <p:cNvPr id="5" name="Content Placeholder 2">
            <a:extLst>
              <a:ext uri="{FF2B5EF4-FFF2-40B4-BE49-F238E27FC236}">
                <a16:creationId xmlns:a16="http://schemas.microsoft.com/office/drawing/2014/main" id="{993F8694-1E59-EA61-820E-060C0E7A403E}"/>
              </a:ext>
            </a:extLst>
          </p:cNvPr>
          <p:cNvGraphicFramePr>
            <a:graphicFrameLocks noGrp="1"/>
          </p:cNvGraphicFramePr>
          <p:nvPr>
            <p:ph sz="half" idx="2"/>
            <p:extLst>
              <p:ext uri="{D42A27DB-BD31-4B8C-83A1-F6EECF244321}">
                <p14:modId xmlns:p14="http://schemas.microsoft.com/office/powerpoint/2010/main" val="1971451031"/>
              </p:ext>
            </p:extLst>
          </p:nvPr>
        </p:nvGraphicFramePr>
        <p:xfrm>
          <a:off x="180653" y="1173984"/>
          <a:ext cx="8768137" cy="522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87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9ED-8839-CB98-B4FB-975415508FCA}"/>
              </a:ext>
            </a:extLst>
          </p:cNvPr>
          <p:cNvSpPr>
            <a:spLocks noGrp="1"/>
          </p:cNvSpPr>
          <p:nvPr>
            <p:ph type="title"/>
          </p:nvPr>
        </p:nvSpPr>
        <p:spPr>
          <a:xfrm>
            <a:off x="180654" y="202990"/>
            <a:ext cx="7042080" cy="554587"/>
          </a:xfrm>
        </p:spPr>
        <p:txBody>
          <a:bodyPr wrap="square" anchor="ctr">
            <a:normAutofit/>
          </a:bodyPr>
          <a:lstStyle/>
          <a:p>
            <a:pPr>
              <a:lnSpc>
                <a:spcPct val="90000"/>
              </a:lnSpc>
            </a:pPr>
            <a:r>
              <a:rPr lang="en-US" sz="2700" b="0" i="0" dirty="0">
                <a:effectLst/>
              </a:rPr>
              <a:t>Addressing Dependence Coefficient</a:t>
            </a:r>
            <a:endParaRPr lang="en-US" sz="2700" dirty="0"/>
          </a:p>
        </p:txBody>
      </p:sp>
      <p:graphicFrame>
        <p:nvGraphicFramePr>
          <p:cNvPr id="5" name="Content Placeholder 2">
            <a:extLst>
              <a:ext uri="{FF2B5EF4-FFF2-40B4-BE49-F238E27FC236}">
                <a16:creationId xmlns:a16="http://schemas.microsoft.com/office/drawing/2014/main" id="{2ABEC0C4-799D-6148-F325-649339200817}"/>
              </a:ext>
            </a:extLst>
          </p:cNvPr>
          <p:cNvGraphicFramePr>
            <a:graphicFrameLocks noGrp="1"/>
          </p:cNvGraphicFramePr>
          <p:nvPr>
            <p:ph sz="half" idx="2"/>
            <p:extLst>
              <p:ext uri="{D42A27DB-BD31-4B8C-83A1-F6EECF244321}">
                <p14:modId xmlns:p14="http://schemas.microsoft.com/office/powerpoint/2010/main" val="1778336752"/>
              </p:ext>
            </p:extLst>
          </p:nvPr>
        </p:nvGraphicFramePr>
        <p:xfrm>
          <a:off x="180653" y="1173984"/>
          <a:ext cx="8768137" cy="522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DDB1483-C918-8E94-CDEF-E573F2178C31}"/>
              </a:ext>
            </a:extLst>
          </p:cNvPr>
          <p:cNvPicPr>
            <a:picLocks noChangeAspect="1"/>
          </p:cNvPicPr>
          <p:nvPr/>
        </p:nvPicPr>
        <p:blipFill>
          <a:blip r:embed="rId7"/>
          <a:stretch>
            <a:fillRect/>
          </a:stretch>
        </p:blipFill>
        <p:spPr>
          <a:xfrm>
            <a:off x="489758" y="1173984"/>
            <a:ext cx="4125059" cy="792839"/>
          </a:xfrm>
          <a:prstGeom prst="rect">
            <a:avLst/>
          </a:prstGeom>
        </p:spPr>
      </p:pic>
      <p:pic>
        <p:nvPicPr>
          <p:cNvPr id="7" name="Picture 6">
            <a:extLst>
              <a:ext uri="{FF2B5EF4-FFF2-40B4-BE49-F238E27FC236}">
                <a16:creationId xmlns:a16="http://schemas.microsoft.com/office/drawing/2014/main" id="{36FD2102-4233-1725-217C-D812339705A2}"/>
              </a:ext>
            </a:extLst>
          </p:cNvPr>
          <p:cNvPicPr>
            <a:picLocks noChangeAspect="1"/>
          </p:cNvPicPr>
          <p:nvPr/>
        </p:nvPicPr>
        <p:blipFill>
          <a:blip r:embed="rId8"/>
          <a:stretch>
            <a:fillRect/>
          </a:stretch>
        </p:blipFill>
        <p:spPr>
          <a:xfrm>
            <a:off x="4774561" y="1173984"/>
            <a:ext cx="2927407" cy="792839"/>
          </a:xfrm>
          <a:prstGeom prst="rect">
            <a:avLst/>
          </a:prstGeom>
        </p:spPr>
      </p:pic>
      <p:sp>
        <p:nvSpPr>
          <p:cNvPr id="8" name="TextBox 7">
            <a:extLst>
              <a:ext uri="{FF2B5EF4-FFF2-40B4-BE49-F238E27FC236}">
                <a16:creationId xmlns:a16="http://schemas.microsoft.com/office/drawing/2014/main" id="{144C9973-E88B-DF47-BD0C-F1DB8D9C67BF}"/>
              </a:ext>
            </a:extLst>
          </p:cNvPr>
          <p:cNvSpPr txBox="1"/>
          <p:nvPr/>
        </p:nvSpPr>
        <p:spPr>
          <a:xfrm>
            <a:off x="599376" y="2179954"/>
            <a:ext cx="7435970" cy="923330"/>
          </a:xfrm>
          <a:prstGeom prst="rect">
            <a:avLst/>
          </a:prstGeom>
          <a:noFill/>
        </p:spPr>
        <p:txBody>
          <a:bodyPr wrap="square" rtlCol="0">
            <a:spAutoFit/>
          </a:bodyPr>
          <a:lstStyle/>
          <a:p>
            <a:r>
              <a:rPr lang="en-US" dirty="0"/>
              <a:t>where ∆Di, ∆</a:t>
            </a:r>
            <a:r>
              <a:rPr lang="en-US" dirty="0" err="1"/>
              <a:t>Dj</a:t>
            </a:r>
            <a:r>
              <a:rPr lang="en-US" dirty="0"/>
              <a:t> is the maximal difference due to the change in </a:t>
            </a:r>
            <a:r>
              <a:rPr lang="en-US" dirty="0" err="1"/>
              <a:t>Di,Dj</a:t>
            </a:r>
            <a:r>
              <a:rPr lang="en-US" dirty="0"/>
              <a:t> resp.</a:t>
            </a:r>
          </a:p>
          <a:p>
            <a:r>
              <a:rPr lang="en-US" dirty="0"/>
              <a:t>Scaling factor of the Laplace noise as σ(</a:t>
            </a:r>
            <a:r>
              <a:rPr lang="el-GR" dirty="0"/>
              <a:t>ε</a:t>
            </a:r>
            <a:r>
              <a:rPr lang="en-US" dirty="0"/>
              <a:t>) = ∆Di /</a:t>
            </a:r>
            <a:r>
              <a:rPr lang="el-GR" dirty="0"/>
              <a:t> ε</a:t>
            </a:r>
            <a:r>
              <a:rPr lang="en-US" dirty="0"/>
              <a:t> , </a:t>
            </a:r>
          </a:p>
          <a:p>
            <a:r>
              <a:rPr lang="en-US" dirty="0" err="1"/>
              <a:t>ρij</a:t>
            </a:r>
            <a:r>
              <a:rPr lang="en-US" dirty="0"/>
              <a:t> = extent of dependence induced in </a:t>
            </a:r>
            <a:r>
              <a:rPr lang="en-US" dirty="0" err="1"/>
              <a:t>Dj</a:t>
            </a:r>
            <a:r>
              <a:rPr lang="en-US" dirty="0"/>
              <a:t> by the modification of Di.</a:t>
            </a:r>
          </a:p>
        </p:txBody>
      </p:sp>
      <p:pic>
        <p:nvPicPr>
          <p:cNvPr id="10" name="Picture 9">
            <a:extLst>
              <a:ext uri="{FF2B5EF4-FFF2-40B4-BE49-F238E27FC236}">
                <a16:creationId xmlns:a16="http://schemas.microsoft.com/office/drawing/2014/main" id="{E78AD00B-0FEC-7E52-2464-9BC1FC921B90}"/>
              </a:ext>
            </a:extLst>
          </p:cNvPr>
          <p:cNvPicPr>
            <a:picLocks noChangeAspect="1"/>
          </p:cNvPicPr>
          <p:nvPr/>
        </p:nvPicPr>
        <p:blipFill>
          <a:blip r:embed="rId9"/>
          <a:stretch>
            <a:fillRect/>
          </a:stretch>
        </p:blipFill>
        <p:spPr>
          <a:xfrm>
            <a:off x="661419" y="3185924"/>
            <a:ext cx="4924424" cy="923330"/>
          </a:xfrm>
          <a:prstGeom prst="rect">
            <a:avLst/>
          </a:prstGeom>
        </p:spPr>
      </p:pic>
      <p:sp>
        <p:nvSpPr>
          <p:cNvPr id="11" name="TextBox 10">
            <a:extLst>
              <a:ext uri="{FF2B5EF4-FFF2-40B4-BE49-F238E27FC236}">
                <a16:creationId xmlns:a16="http://schemas.microsoft.com/office/drawing/2014/main" id="{1D338C41-B51F-B4A5-775C-7171A11023F7}"/>
              </a:ext>
            </a:extLst>
          </p:cNvPr>
          <p:cNvSpPr txBox="1"/>
          <p:nvPr/>
        </p:nvSpPr>
        <p:spPr>
          <a:xfrm>
            <a:off x="733245" y="4347713"/>
            <a:ext cx="7703389" cy="2031325"/>
          </a:xfrm>
          <a:prstGeom prst="rect">
            <a:avLst/>
          </a:prstGeom>
          <a:noFill/>
        </p:spPr>
        <p:txBody>
          <a:bodyPr wrap="square" rtlCol="0">
            <a:spAutoFit/>
          </a:bodyPr>
          <a:lstStyle/>
          <a:p>
            <a:r>
              <a:rPr lang="en-US" b="1" dirty="0"/>
              <a:t>Self Indistinguishability </a:t>
            </a:r>
            <a:r>
              <a:rPr lang="en-US" dirty="0"/>
              <a:t>represents the maximal difference of </a:t>
            </a:r>
            <a:r>
              <a:rPr lang="en-US" dirty="0" err="1"/>
              <a:t>Dj</a:t>
            </a:r>
            <a:r>
              <a:rPr lang="en-US" dirty="0"/>
              <a:t> caused by the modification of </a:t>
            </a:r>
            <a:r>
              <a:rPr lang="en-US" dirty="0" err="1"/>
              <a:t>Dj</a:t>
            </a:r>
            <a:r>
              <a:rPr lang="en-US" dirty="0"/>
              <a:t> itself. </a:t>
            </a:r>
          </a:p>
          <a:p>
            <a:endParaRPr lang="en-US" dirty="0"/>
          </a:p>
          <a:p>
            <a:r>
              <a:rPr lang="en-US" b="1" dirty="0"/>
              <a:t>Dependent Indistinguishability </a:t>
            </a:r>
            <a:r>
              <a:rPr lang="en-US" dirty="0"/>
              <a:t>evaluates the maximal expected difference in </a:t>
            </a:r>
            <a:r>
              <a:rPr lang="en-US" dirty="0" err="1"/>
              <a:t>Dj</a:t>
            </a:r>
            <a:r>
              <a:rPr lang="en-US" dirty="0"/>
              <a:t> caused by the modification of Di.</a:t>
            </a:r>
          </a:p>
          <a:p>
            <a:endParaRPr lang="en-US" dirty="0"/>
          </a:p>
          <a:p>
            <a:endParaRPr lang="en-US" dirty="0"/>
          </a:p>
        </p:txBody>
      </p:sp>
    </p:spTree>
    <p:extLst>
      <p:ext uri="{BB962C8B-B14F-4D97-AF65-F5344CB8AC3E}">
        <p14:creationId xmlns:p14="http://schemas.microsoft.com/office/powerpoint/2010/main" val="229916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9ED-8839-CB98-B4FB-975415508FCA}"/>
              </a:ext>
            </a:extLst>
          </p:cNvPr>
          <p:cNvSpPr>
            <a:spLocks noGrp="1"/>
          </p:cNvSpPr>
          <p:nvPr>
            <p:ph type="title"/>
          </p:nvPr>
        </p:nvSpPr>
        <p:spPr>
          <a:xfrm>
            <a:off x="180654" y="202990"/>
            <a:ext cx="7042080" cy="554587"/>
          </a:xfrm>
        </p:spPr>
        <p:txBody>
          <a:bodyPr wrap="square" anchor="ctr">
            <a:normAutofit/>
          </a:bodyPr>
          <a:lstStyle/>
          <a:p>
            <a:pPr>
              <a:lnSpc>
                <a:spcPct val="90000"/>
              </a:lnSpc>
            </a:pPr>
            <a:r>
              <a:rPr lang="en-US" sz="2000" dirty="0"/>
              <a:t>Implications of Dependence Coefficient in System Design</a:t>
            </a:r>
          </a:p>
        </p:txBody>
      </p:sp>
      <p:graphicFrame>
        <p:nvGraphicFramePr>
          <p:cNvPr id="9" name="Content Placeholder 2">
            <a:extLst>
              <a:ext uri="{FF2B5EF4-FFF2-40B4-BE49-F238E27FC236}">
                <a16:creationId xmlns:a16="http://schemas.microsoft.com/office/drawing/2014/main" id="{319F455A-0FAD-758D-ABF7-631105020125}"/>
              </a:ext>
            </a:extLst>
          </p:cNvPr>
          <p:cNvGraphicFramePr>
            <a:graphicFrameLocks noGrp="1"/>
          </p:cNvGraphicFramePr>
          <p:nvPr>
            <p:ph sz="half" idx="2"/>
            <p:extLst>
              <p:ext uri="{D42A27DB-BD31-4B8C-83A1-F6EECF244321}">
                <p14:modId xmlns:p14="http://schemas.microsoft.com/office/powerpoint/2010/main" val="736356668"/>
              </p:ext>
            </p:extLst>
          </p:nvPr>
        </p:nvGraphicFramePr>
        <p:xfrm>
          <a:off x="180653" y="1173984"/>
          <a:ext cx="8768137" cy="522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7F89A48-B35D-2548-DE22-08152DA34EB1}"/>
              </a:ext>
            </a:extLst>
          </p:cNvPr>
          <p:cNvSpPr txBox="1"/>
          <p:nvPr/>
        </p:nvSpPr>
        <p:spPr>
          <a:xfrm>
            <a:off x="336430" y="1319842"/>
            <a:ext cx="8471140" cy="3539430"/>
          </a:xfrm>
          <a:prstGeom prst="rect">
            <a:avLst/>
          </a:prstGeom>
          <a:noFill/>
        </p:spPr>
        <p:txBody>
          <a:bodyPr wrap="square" rtlCol="0">
            <a:spAutoFit/>
          </a:bodyPr>
          <a:lstStyle/>
          <a:p>
            <a:pPr marL="342900" indent="-342900">
              <a:buAutoNum type="arabicParenR"/>
            </a:pPr>
            <a:r>
              <a:rPr lang="en-US" sz="2800" dirty="0"/>
              <a:t>Complete Knowledge of Dependence Relationship.</a:t>
            </a:r>
          </a:p>
          <a:p>
            <a:pPr marL="342900" indent="-342900">
              <a:buAutoNum type="arabicParenR"/>
            </a:pPr>
            <a:r>
              <a:rPr lang="en-US" sz="2800" dirty="0"/>
              <a:t>Knowledge About Data Generation.</a:t>
            </a:r>
          </a:p>
          <a:p>
            <a:pPr marL="342900" indent="-342900">
              <a:buAutoNum type="arabicParenR"/>
            </a:pPr>
            <a:r>
              <a:rPr lang="en-US" sz="2800" dirty="0"/>
              <a:t>Challenges in Realistic Scenario :</a:t>
            </a:r>
          </a:p>
          <a:p>
            <a:r>
              <a:rPr lang="en-US" sz="2800" dirty="0"/>
              <a:t> 	A) Overestimation of </a:t>
            </a:r>
            <a:r>
              <a:rPr lang="en-US" sz="2800" dirty="0" err="1"/>
              <a:t>ρij</a:t>
            </a:r>
            <a:endParaRPr lang="en-US" sz="2800" dirty="0"/>
          </a:p>
          <a:p>
            <a:r>
              <a:rPr lang="en-US" sz="2800" dirty="0"/>
              <a:t> 	B) Underestimation of </a:t>
            </a:r>
            <a:r>
              <a:rPr lang="en-US" sz="2800" dirty="0" err="1"/>
              <a:t>ρij</a:t>
            </a:r>
            <a:r>
              <a:rPr lang="en-US" sz="2800" dirty="0"/>
              <a:t> :</a:t>
            </a:r>
          </a:p>
          <a:p>
            <a:r>
              <a:rPr lang="en-US" sz="2800" dirty="0"/>
              <a:t>		a) More than Adversary’s expectation</a:t>
            </a:r>
          </a:p>
          <a:p>
            <a:r>
              <a:rPr lang="en-US" sz="2800" dirty="0"/>
              <a:t>		b) Less than Adversary’s expectation</a:t>
            </a:r>
          </a:p>
          <a:p>
            <a:r>
              <a:rPr lang="en-US" sz="2800" dirty="0"/>
              <a:t>		</a:t>
            </a:r>
          </a:p>
        </p:txBody>
      </p:sp>
    </p:spTree>
    <p:extLst>
      <p:ext uri="{BB962C8B-B14F-4D97-AF65-F5344CB8AC3E}">
        <p14:creationId xmlns:p14="http://schemas.microsoft.com/office/powerpoint/2010/main" val="110789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9ED-8839-CB98-B4FB-975415508FCA}"/>
              </a:ext>
            </a:extLst>
          </p:cNvPr>
          <p:cNvSpPr>
            <a:spLocks noGrp="1"/>
          </p:cNvSpPr>
          <p:nvPr>
            <p:ph type="title"/>
          </p:nvPr>
        </p:nvSpPr>
        <p:spPr>
          <a:xfrm>
            <a:off x="180654" y="202990"/>
            <a:ext cx="7042080" cy="554587"/>
          </a:xfrm>
        </p:spPr>
        <p:txBody>
          <a:bodyPr wrap="square" anchor="ctr">
            <a:normAutofit/>
          </a:bodyPr>
          <a:lstStyle/>
          <a:p>
            <a:pPr>
              <a:lnSpc>
                <a:spcPct val="90000"/>
              </a:lnSpc>
            </a:pPr>
            <a:r>
              <a:rPr lang="en-US" dirty="0"/>
              <a:t>Summary of Experimental Analysis</a:t>
            </a:r>
          </a:p>
        </p:txBody>
      </p:sp>
      <p:graphicFrame>
        <p:nvGraphicFramePr>
          <p:cNvPr id="6" name="Content Placeholder 3">
            <a:extLst>
              <a:ext uri="{FF2B5EF4-FFF2-40B4-BE49-F238E27FC236}">
                <a16:creationId xmlns:a16="http://schemas.microsoft.com/office/drawing/2014/main" id="{5850D5F8-7BEE-2E40-433C-9262F72DB242}"/>
              </a:ext>
            </a:extLst>
          </p:cNvPr>
          <p:cNvGraphicFramePr>
            <a:graphicFrameLocks noGrp="1"/>
          </p:cNvGraphicFramePr>
          <p:nvPr>
            <p:ph sz="half" idx="2"/>
            <p:extLst>
              <p:ext uri="{D42A27DB-BD31-4B8C-83A1-F6EECF244321}">
                <p14:modId xmlns:p14="http://schemas.microsoft.com/office/powerpoint/2010/main" val="2363373130"/>
              </p:ext>
            </p:extLst>
          </p:nvPr>
        </p:nvGraphicFramePr>
        <p:xfrm>
          <a:off x="180653" y="1173984"/>
          <a:ext cx="8768137" cy="522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05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9ED-8839-CB98-B4FB-975415508FCA}"/>
              </a:ext>
            </a:extLst>
          </p:cNvPr>
          <p:cNvSpPr>
            <a:spLocks noGrp="1"/>
          </p:cNvSpPr>
          <p:nvPr>
            <p:ph type="title"/>
          </p:nvPr>
        </p:nvSpPr>
        <p:spPr/>
        <p:txBody>
          <a:bodyPr/>
          <a:lstStyle/>
          <a:p>
            <a:r>
              <a:rPr lang="en-US" b="0" i="0" dirty="0">
                <a:solidFill>
                  <a:srgbClr val="000000"/>
                </a:solidFill>
                <a:effectLst/>
                <a:latin typeface="Poppins" panose="00000500000000000000" pitchFamily="2" charset="0"/>
              </a:rPr>
              <a:t> References</a:t>
            </a:r>
            <a:endParaRPr lang="en-US" dirty="0"/>
          </a:p>
        </p:txBody>
      </p:sp>
      <p:sp>
        <p:nvSpPr>
          <p:cNvPr id="3" name="Content Placeholder 2">
            <a:extLst>
              <a:ext uri="{FF2B5EF4-FFF2-40B4-BE49-F238E27FC236}">
                <a16:creationId xmlns:a16="http://schemas.microsoft.com/office/drawing/2014/main" id="{8C1BCD0F-0E47-8006-43F3-F96117E6B885}"/>
              </a:ext>
            </a:extLst>
          </p:cNvPr>
          <p:cNvSpPr>
            <a:spLocks noGrp="1"/>
          </p:cNvSpPr>
          <p:nvPr>
            <p:ph sz="half" idx="2"/>
          </p:nvPr>
        </p:nvSpPr>
        <p:spPr/>
        <p:txBody>
          <a:bodyPr/>
          <a:lstStyle/>
          <a:p>
            <a:r>
              <a:rPr lang="en-US" dirty="0">
                <a:hlinkClick r:id="rId2"/>
              </a:rPr>
              <a:t>https://www.princeton.edu/~pmittal/publications/ddp-ndss16.pdf</a:t>
            </a:r>
            <a:endParaRPr lang="en-US" dirty="0"/>
          </a:p>
          <a:p>
            <a:endParaRPr lang="en-US" dirty="0"/>
          </a:p>
          <a:p>
            <a:r>
              <a:rPr lang="en-US" dirty="0">
                <a:hlinkClick r:id="rId3"/>
              </a:rPr>
              <a:t>https://www.youtube.com/playlist?list=PLmd_zeMNzSvRRNpoEWkVo6QY_6rR3SHjp</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28024262"/>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9340</TotalTime>
  <Words>496</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Demi</vt:lpstr>
      <vt:lpstr>Poppins</vt:lpstr>
      <vt:lpstr>IITR_PPT_Template</vt:lpstr>
      <vt:lpstr>DA 204</vt:lpstr>
      <vt:lpstr>Differential Privacy</vt:lpstr>
      <vt:lpstr>Vulnerabilities and Challenges</vt:lpstr>
      <vt:lpstr>Dependent Differential Privacy (DDP)</vt:lpstr>
      <vt:lpstr>Mechanism Design for DDP</vt:lpstr>
      <vt:lpstr>Addressing Dependence Coefficient</vt:lpstr>
      <vt:lpstr>Implications of Dependence Coefficient in System Design</vt:lpstr>
      <vt:lpstr>Summary of Experimental Analysis</vt:lpstr>
      <vt:lpstr> References</vt:lpstr>
      <vt:lpstr> </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Abhi Raj</cp:lastModifiedBy>
  <cp:revision>64</cp:revision>
  <dcterms:created xsi:type="dcterms:W3CDTF">2015-07-18T13:17:54Z</dcterms:created>
  <dcterms:modified xsi:type="dcterms:W3CDTF">2024-04-12T09:24:40Z</dcterms:modified>
  <cp:version>v1</cp:version>
</cp:coreProperties>
</file>