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a8eaae2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a8eaae2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a8eaae2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a8eaae2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a8eaae25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a8eaae25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a8eaae2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a8eaae2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a8eaae25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a8eaae25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a8eaae25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a8eaae25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8d0148a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8d0148a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832f02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832f02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a8eaae25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a8eaae25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832f02f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832f02f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a8eaae25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a8eaae25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a8eaae25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a8eaae25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832f02f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832f02f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832f02f5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832f02f5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t>Evaluating Cache Security using </a:t>
            </a:r>
            <a:r>
              <a:rPr lang="en-GB"/>
              <a:t>Cache FX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Abhinav Kumar Singh</a:t>
            </a:r>
            <a:endParaRPr/>
          </a:p>
          <a:p>
            <a:pPr indent="0" lvl="0" marL="0" rtl="0" algn="ctr">
              <a:spcBef>
                <a:spcPts val="0"/>
              </a:spcBef>
              <a:spcAft>
                <a:spcPts val="0"/>
              </a:spcAft>
              <a:buNone/>
            </a:pPr>
            <a:r>
              <a:rPr lang="en-GB"/>
              <a:t>Avinash Saini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04725"/>
            <a:ext cx="2232900" cy="88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Observations</a:t>
            </a:r>
            <a:endParaRPr/>
          </a:p>
          <a:p>
            <a:pPr indent="0" lvl="0" marL="0" rtl="0" algn="l">
              <a:spcBef>
                <a:spcPts val="0"/>
              </a:spcBef>
              <a:spcAft>
                <a:spcPts val="0"/>
              </a:spcAft>
              <a:buNone/>
            </a:pPr>
            <a:r>
              <a:rPr lang="en-GB"/>
              <a:t>LRU vs Random</a:t>
            </a:r>
            <a:endParaRPr/>
          </a:p>
        </p:txBody>
      </p:sp>
      <p:sp>
        <p:nvSpPr>
          <p:cNvPr id="112" name="Google Shape;112;p22"/>
          <p:cNvSpPr txBox="1"/>
          <p:nvPr>
            <p:ph idx="1" type="body"/>
          </p:nvPr>
        </p:nvSpPr>
        <p:spPr>
          <a:xfrm>
            <a:off x="2544600" y="408750"/>
            <a:ext cx="6163500" cy="108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Significantly better endurance against PPP for smaller cache sizes</a:t>
            </a:r>
            <a:endParaRPr sz="1400"/>
          </a:p>
          <a:p>
            <a:pPr indent="-317500" lvl="0" marL="457200" rtl="0" algn="l">
              <a:spcBef>
                <a:spcPts val="0"/>
              </a:spcBef>
              <a:spcAft>
                <a:spcPts val="0"/>
              </a:spcAft>
              <a:buSzPts val="1400"/>
              <a:buChar char="●"/>
            </a:pPr>
            <a:r>
              <a:rPr lang="en-GB" sz="1400"/>
              <a:t>Performs poorly against GEM.</a:t>
            </a:r>
            <a:endParaRPr sz="1400"/>
          </a:p>
        </p:txBody>
      </p:sp>
      <p:pic>
        <p:nvPicPr>
          <p:cNvPr id="113" name="Google Shape;113;p22"/>
          <p:cNvPicPr preferRelativeResize="0"/>
          <p:nvPr/>
        </p:nvPicPr>
        <p:blipFill>
          <a:blip r:embed="rId3">
            <a:alphaModFix/>
          </a:blip>
          <a:stretch>
            <a:fillRect/>
          </a:stretch>
        </p:blipFill>
        <p:spPr>
          <a:xfrm>
            <a:off x="311700" y="1447350"/>
            <a:ext cx="4172975" cy="3050225"/>
          </a:xfrm>
          <a:prstGeom prst="rect">
            <a:avLst/>
          </a:prstGeom>
          <a:noFill/>
          <a:ln>
            <a:noFill/>
          </a:ln>
        </p:spPr>
      </p:pic>
      <p:pic>
        <p:nvPicPr>
          <p:cNvPr id="114" name="Google Shape;114;p22"/>
          <p:cNvPicPr preferRelativeResize="0"/>
          <p:nvPr/>
        </p:nvPicPr>
        <p:blipFill>
          <a:blip r:embed="rId4">
            <a:alphaModFix/>
          </a:blip>
          <a:stretch>
            <a:fillRect/>
          </a:stretch>
        </p:blipFill>
        <p:spPr>
          <a:xfrm>
            <a:off x="4572000" y="1447350"/>
            <a:ext cx="4136049" cy="3023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19625" y="204725"/>
            <a:ext cx="2424900" cy="88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Observations</a:t>
            </a:r>
            <a:endParaRPr/>
          </a:p>
          <a:p>
            <a:pPr indent="0" lvl="0" marL="0" rtl="0" algn="l">
              <a:spcBef>
                <a:spcPts val="0"/>
              </a:spcBef>
              <a:spcAft>
                <a:spcPts val="0"/>
              </a:spcAft>
              <a:buNone/>
            </a:pPr>
            <a:r>
              <a:rPr lang="en-GB"/>
              <a:t>Bitplru vs Random</a:t>
            </a:r>
            <a:endParaRPr/>
          </a:p>
        </p:txBody>
      </p:sp>
      <p:sp>
        <p:nvSpPr>
          <p:cNvPr id="120" name="Google Shape;120;p23"/>
          <p:cNvSpPr txBox="1"/>
          <p:nvPr>
            <p:ph idx="1" type="body"/>
          </p:nvPr>
        </p:nvSpPr>
        <p:spPr>
          <a:xfrm>
            <a:off x="2544600" y="408750"/>
            <a:ext cx="6163500" cy="108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More secure</a:t>
            </a:r>
            <a:r>
              <a:rPr lang="en-GB" sz="1400"/>
              <a:t> against PPP for smaller cache sizes</a:t>
            </a:r>
            <a:endParaRPr sz="1400"/>
          </a:p>
        </p:txBody>
      </p:sp>
      <p:pic>
        <p:nvPicPr>
          <p:cNvPr id="121" name="Google Shape;121;p23"/>
          <p:cNvPicPr preferRelativeResize="0"/>
          <p:nvPr/>
        </p:nvPicPr>
        <p:blipFill>
          <a:blip r:embed="rId3">
            <a:alphaModFix/>
          </a:blip>
          <a:stretch>
            <a:fillRect/>
          </a:stretch>
        </p:blipFill>
        <p:spPr>
          <a:xfrm>
            <a:off x="4572000" y="1447350"/>
            <a:ext cx="4136049" cy="3023227"/>
          </a:xfrm>
          <a:prstGeom prst="rect">
            <a:avLst/>
          </a:prstGeom>
          <a:noFill/>
          <a:ln>
            <a:noFill/>
          </a:ln>
        </p:spPr>
      </p:pic>
      <p:pic>
        <p:nvPicPr>
          <p:cNvPr id="122" name="Google Shape;122;p23"/>
          <p:cNvPicPr preferRelativeResize="0"/>
          <p:nvPr/>
        </p:nvPicPr>
        <p:blipFill>
          <a:blip r:embed="rId4">
            <a:alphaModFix/>
          </a:blip>
          <a:stretch>
            <a:fillRect/>
          </a:stretch>
        </p:blipFill>
        <p:spPr>
          <a:xfrm>
            <a:off x="119625" y="1491150"/>
            <a:ext cx="4267200" cy="31191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47850" y="204725"/>
            <a:ext cx="2735100" cy="88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Observations</a:t>
            </a:r>
            <a:endParaRPr/>
          </a:p>
          <a:p>
            <a:pPr indent="0" lvl="0" marL="0" rtl="0" algn="l">
              <a:spcBef>
                <a:spcPts val="0"/>
              </a:spcBef>
              <a:spcAft>
                <a:spcPts val="0"/>
              </a:spcAft>
              <a:buNone/>
            </a:pPr>
            <a:r>
              <a:rPr lang="en-GB"/>
              <a:t>Treeplru vs Random</a:t>
            </a:r>
            <a:endParaRPr/>
          </a:p>
        </p:txBody>
      </p:sp>
      <p:sp>
        <p:nvSpPr>
          <p:cNvPr id="128" name="Google Shape;128;p24"/>
          <p:cNvSpPr txBox="1"/>
          <p:nvPr>
            <p:ph idx="1" type="body"/>
          </p:nvPr>
        </p:nvSpPr>
        <p:spPr>
          <a:xfrm>
            <a:off x="2616375" y="364950"/>
            <a:ext cx="6163500" cy="108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Significantly better endurance against PPP for smaller cache sizes</a:t>
            </a:r>
            <a:endParaRPr sz="1400"/>
          </a:p>
          <a:p>
            <a:pPr indent="-317500" lvl="0" marL="457200" rtl="0" algn="l">
              <a:spcBef>
                <a:spcPts val="0"/>
              </a:spcBef>
              <a:spcAft>
                <a:spcPts val="0"/>
              </a:spcAft>
              <a:buSzPts val="1400"/>
              <a:buChar char="●"/>
            </a:pPr>
            <a:r>
              <a:rPr lang="en-GB" sz="1400"/>
              <a:t>Performs poorly against GEM.</a:t>
            </a:r>
            <a:endParaRPr sz="1400"/>
          </a:p>
          <a:p>
            <a:pPr indent="0" lvl="0" marL="457200" rtl="0" algn="l">
              <a:spcBef>
                <a:spcPts val="1200"/>
              </a:spcBef>
              <a:spcAft>
                <a:spcPts val="1200"/>
              </a:spcAft>
              <a:buNone/>
            </a:pPr>
            <a:r>
              <a:rPr b="1" lang="en-GB" sz="1400"/>
              <a:t>“Same as LRU”</a:t>
            </a:r>
            <a:endParaRPr b="1" sz="1400"/>
          </a:p>
        </p:txBody>
      </p:sp>
      <p:pic>
        <p:nvPicPr>
          <p:cNvPr id="129" name="Google Shape;129;p24"/>
          <p:cNvPicPr preferRelativeResize="0"/>
          <p:nvPr/>
        </p:nvPicPr>
        <p:blipFill>
          <a:blip r:embed="rId3">
            <a:alphaModFix/>
          </a:blip>
          <a:stretch>
            <a:fillRect/>
          </a:stretch>
        </p:blipFill>
        <p:spPr>
          <a:xfrm>
            <a:off x="4572000" y="1447350"/>
            <a:ext cx="4136049" cy="3023227"/>
          </a:xfrm>
          <a:prstGeom prst="rect">
            <a:avLst/>
          </a:prstGeom>
          <a:noFill/>
          <a:ln>
            <a:noFill/>
          </a:ln>
        </p:spPr>
      </p:pic>
      <p:pic>
        <p:nvPicPr>
          <p:cNvPr id="130" name="Google Shape;130;p24"/>
          <p:cNvPicPr preferRelativeResize="0"/>
          <p:nvPr/>
        </p:nvPicPr>
        <p:blipFill>
          <a:blip r:embed="rId4">
            <a:alphaModFix/>
          </a:blip>
          <a:stretch>
            <a:fillRect/>
          </a:stretch>
        </p:blipFill>
        <p:spPr>
          <a:xfrm>
            <a:off x="144425" y="1447350"/>
            <a:ext cx="4267200" cy="31191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GEM performs exceptionally well than other eviction set-building strategies</a:t>
            </a:r>
            <a:endParaRPr/>
          </a:p>
          <a:p>
            <a:pPr indent="-342900" lvl="0" marL="457200" rtl="0" algn="l">
              <a:spcBef>
                <a:spcPts val="1000"/>
              </a:spcBef>
              <a:spcAft>
                <a:spcPts val="0"/>
              </a:spcAft>
              <a:buSzPts val="1800"/>
              <a:buChar char="●"/>
            </a:pPr>
            <a:r>
              <a:rPr lang="en-GB"/>
              <a:t>The random policy is, after all, not so random.</a:t>
            </a:r>
            <a:endParaRPr/>
          </a:p>
          <a:p>
            <a:pPr indent="-317500" lvl="1" marL="914400" rtl="0" algn="l">
              <a:spcBef>
                <a:spcPts val="1000"/>
              </a:spcBef>
              <a:spcAft>
                <a:spcPts val="0"/>
              </a:spcAft>
              <a:buSzPts val="1400"/>
              <a:buChar char="○"/>
            </a:pPr>
            <a:r>
              <a:rPr lang="en-GB"/>
              <a:t>computers are deterministic machines(Mostly)</a:t>
            </a:r>
            <a:endParaRPr/>
          </a:p>
          <a:p>
            <a:pPr indent="-317500" lvl="1" marL="914400" rtl="0" algn="l">
              <a:spcBef>
                <a:spcPts val="1000"/>
              </a:spcBef>
              <a:spcAft>
                <a:spcPts val="0"/>
              </a:spcAft>
              <a:buSzPts val="1400"/>
              <a:buChar char="○"/>
            </a:pPr>
            <a:r>
              <a:rPr lang="en-GB"/>
              <a:t>the fact that we can create an eviction set against this replacement policy verifies it</a:t>
            </a:r>
            <a:endParaRPr/>
          </a:p>
          <a:p>
            <a:pPr indent="-317500" lvl="1" marL="914400" rtl="0" algn="l">
              <a:spcBef>
                <a:spcPts val="1000"/>
              </a:spcBef>
              <a:spcAft>
                <a:spcPts val="1000"/>
              </a:spcAft>
              <a:buSzPts val="1400"/>
              <a:buChar char="○"/>
            </a:pPr>
            <a:r>
              <a:rPr lang="en-GB"/>
              <a:t>the same eviction set, read in the same sequence, always evict the entire cache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eviction set size is equal to the cache size</a:t>
            </a:r>
            <a:endParaRPr/>
          </a:p>
          <a:p>
            <a:pPr indent="-317500" lvl="1" marL="914400" rtl="0" algn="l">
              <a:spcBef>
                <a:spcPts val="1000"/>
              </a:spcBef>
              <a:spcAft>
                <a:spcPts val="0"/>
              </a:spcAft>
              <a:buSzPts val="1400"/>
              <a:buChar char="○"/>
            </a:pPr>
            <a:r>
              <a:rPr lang="en-GB"/>
              <a:t>In an ideal case, </a:t>
            </a:r>
            <a:r>
              <a:rPr lang="en-GB"/>
              <a:t>there might also be self-evictions in the cache while creating our eviction set, making the cache more secure.</a:t>
            </a:r>
            <a:endParaRPr/>
          </a:p>
          <a:p>
            <a:pPr indent="-317500" lvl="1" marL="914400" rtl="0" algn="l">
              <a:spcBef>
                <a:spcPts val="0"/>
              </a:spcBef>
              <a:spcAft>
                <a:spcPts val="0"/>
              </a:spcAft>
              <a:buSzPts val="1400"/>
              <a:buChar char="○"/>
            </a:pPr>
            <a:r>
              <a:rPr lang="en-GB"/>
              <a:t>A larger eviction set increases the probability of cache conflicts between elements of the eviction set.</a:t>
            </a:r>
            <a:endParaRPr/>
          </a:p>
          <a:p>
            <a:pPr indent="-317500" lvl="1" marL="914400" rtl="0" algn="l">
              <a:spcBef>
                <a:spcPts val="0"/>
              </a:spcBef>
              <a:spcAft>
                <a:spcPts val="0"/>
              </a:spcAft>
              <a:buSzPts val="1400"/>
              <a:buChar char="○"/>
            </a:pPr>
            <a:r>
              <a:rPr lang="en-GB"/>
              <a:t>These self-evictions introduce noise that increases the samples the attacker needs to observe to locate our victim addresses.</a:t>
            </a:r>
            <a:endParaRPr/>
          </a:p>
          <a:p>
            <a:pPr indent="-342900" lvl="0" marL="457200" rtl="0" algn="l">
              <a:spcBef>
                <a:spcPts val="0"/>
              </a:spcBef>
              <a:spcAft>
                <a:spcPts val="0"/>
              </a:spcAft>
              <a:buSzPts val="1800"/>
              <a:buChar char="●"/>
            </a:pPr>
            <a:r>
              <a:rPr lang="en-GB"/>
              <a:t>Possible Solution: Increasing Cache size?</a:t>
            </a:r>
            <a:endParaRPr/>
          </a:p>
          <a:p>
            <a:pPr indent="-317500" lvl="1" marL="914400" rtl="0" algn="l">
              <a:spcBef>
                <a:spcPts val="0"/>
              </a:spcBef>
              <a:spcAft>
                <a:spcPts val="0"/>
              </a:spcAft>
              <a:buSzPts val="1400"/>
              <a:buChar char="○"/>
            </a:pPr>
            <a:r>
              <a:rPr lang="en-GB"/>
              <a:t>Though increasing size may be one way to evade our problem, at the same time, we may end up giving up the sole purpose of caches to achieve that. Increasing cache size will increase lookup time, and system performance will degrade.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To measure how secure the </a:t>
            </a:r>
            <a:r>
              <a:rPr b="1" lang="en-GB"/>
              <a:t>‘Fully-Associative’ </a:t>
            </a:r>
            <a:r>
              <a:rPr lang="en-GB"/>
              <a:t>cache is against various eviction set building techniques like: ‘</a:t>
            </a:r>
            <a:r>
              <a:rPr b="1" lang="en-GB"/>
              <a:t>Single Holdout Method(SHM)</a:t>
            </a:r>
            <a:r>
              <a:rPr lang="en-GB"/>
              <a:t>’, ‘</a:t>
            </a:r>
            <a:r>
              <a:rPr b="1" lang="en-GB"/>
              <a:t>Group Elimination Method(GEM)’</a:t>
            </a:r>
            <a:r>
              <a:rPr lang="en-GB"/>
              <a:t> and </a:t>
            </a:r>
            <a:r>
              <a:rPr b="1" lang="en-GB"/>
              <a:t>‘Prime+Prune+Probe(PPP)’</a:t>
            </a:r>
            <a:r>
              <a:rPr lang="en-GB"/>
              <a:t>.</a:t>
            </a:r>
            <a:endParaRPr/>
          </a:p>
          <a:p>
            <a:pPr indent="-342900" lvl="0" marL="457200" rtl="0" algn="l">
              <a:lnSpc>
                <a:spcPct val="115000"/>
              </a:lnSpc>
              <a:spcBef>
                <a:spcPts val="1000"/>
              </a:spcBef>
              <a:spcAft>
                <a:spcPts val="1000"/>
              </a:spcAft>
              <a:buSzPts val="1800"/>
              <a:buChar char="●"/>
            </a:pPr>
            <a:r>
              <a:rPr lang="en-GB"/>
              <a:t>How secure the cache is against a ‘</a:t>
            </a:r>
            <a:r>
              <a:rPr b="1" lang="en-GB"/>
              <a:t>Contention-Based Attack’</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Terminology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Associative Cache </a:t>
            </a:r>
            <a:r>
              <a:rPr lang="en-GB"/>
              <a:t>with </a:t>
            </a:r>
            <a:r>
              <a:rPr b="1" lang="en-GB"/>
              <a:t>Random Replacement policy</a:t>
            </a:r>
            <a:endParaRPr b="1"/>
          </a:p>
          <a:p>
            <a:pPr indent="-342900" lvl="0" marL="457200" rtl="0" algn="l">
              <a:spcBef>
                <a:spcPts val="1000"/>
              </a:spcBef>
              <a:spcAft>
                <a:spcPts val="0"/>
              </a:spcAft>
              <a:buSzPts val="1800"/>
              <a:buChar char="●"/>
            </a:pPr>
            <a:r>
              <a:rPr b="1" lang="en-GB"/>
              <a:t>Eviction Set</a:t>
            </a:r>
            <a:endParaRPr/>
          </a:p>
          <a:p>
            <a:pPr indent="-317500" lvl="1" marL="914400" rtl="0" algn="l">
              <a:spcBef>
                <a:spcPts val="1000"/>
              </a:spcBef>
              <a:spcAft>
                <a:spcPts val="0"/>
              </a:spcAft>
              <a:buSzPts val="1400"/>
              <a:buChar char="○"/>
            </a:pPr>
            <a:r>
              <a:rPr lang="en-GB"/>
              <a:t>Fills up the cache</a:t>
            </a:r>
            <a:endParaRPr/>
          </a:p>
          <a:p>
            <a:pPr indent="-317500" lvl="1" marL="914400" rtl="0" algn="l">
              <a:spcBef>
                <a:spcPts val="1000"/>
              </a:spcBef>
              <a:spcAft>
                <a:spcPts val="0"/>
              </a:spcAft>
              <a:buSzPts val="1400"/>
              <a:buChar char="○"/>
            </a:pPr>
            <a:r>
              <a:rPr lang="en-GB"/>
              <a:t>Cache will contain addresses only from the eviction set at the end of this process. Any address which was previously in the cache is evicted.</a:t>
            </a:r>
            <a:endParaRPr/>
          </a:p>
          <a:p>
            <a:pPr indent="-317500" lvl="1" marL="914400" rtl="0" algn="l">
              <a:spcBef>
                <a:spcPts val="1000"/>
              </a:spcBef>
              <a:spcAft>
                <a:spcPts val="0"/>
              </a:spcAft>
              <a:buSzPts val="1400"/>
              <a:buChar char="○"/>
            </a:pPr>
            <a:r>
              <a:rPr lang="en-GB"/>
              <a:t>If we only want to evict the contents of cache, we can always create an infinitely large eviction set for </a:t>
            </a:r>
            <a:r>
              <a:rPr lang="en-GB" u="sng"/>
              <a:t>any type of cache, with any replacement policy</a:t>
            </a:r>
            <a:r>
              <a:rPr lang="en-GB"/>
              <a:t>(</a:t>
            </a:r>
            <a:r>
              <a:rPr b="1" lang="en-GB"/>
              <a:t>conflict set</a:t>
            </a:r>
            <a:r>
              <a:rPr lang="en-GB"/>
              <a:t>). However, working on such a set can be time consuming.</a:t>
            </a:r>
            <a:endParaRPr/>
          </a:p>
          <a:p>
            <a:pPr indent="-317500" lvl="1" marL="914400" rtl="0" algn="l">
              <a:spcBef>
                <a:spcPts val="1000"/>
              </a:spcBef>
              <a:spcAft>
                <a:spcPts val="1000"/>
              </a:spcAft>
              <a:buSzPts val="1400"/>
              <a:buChar char="○"/>
            </a:pPr>
            <a:r>
              <a:rPr lang="en-GB"/>
              <a:t>Minimal eviction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Terminology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Contention-based attacks</a:t>
            </a:r>
            <a:r>
              <a:rPr lang="en-GB"/>
              <a:t> </a:t>
            </a:r>
            <a:endParaRPr/>
          </a:p>
          <a:p>
            <a:pPr indent="-317500" lvl="1" marL="914400" rtl="0" algn="l">
              <a:spcBef>
                <a:spcPts val="1000"/>
              </a:spcBef>
              <a:spcAft>
                <a:spcPts val="0"/>
              </a:spcAft>
              <a:buSzPts val="1400"/>
              <a:buChar char="○"/>
            </a:pPr>
            <a:r>
              <a:rPr lang="en-GB"/>
              <a:t>Cache sizes are limited.</a:t>
            </a:r>
            <a:endParaRPr/>
          </a:p>
          <a:p>
            <a:pPr indent="-317500" lvl="1" marL="914400" rtl="0" algn="l">
              <a:spcBef>
                <a:spcPts val="1000"/>
              </a:spcBef>
              <a:spcAft>
                <a:spcPts val="0"/>
              </a:spcAft>
              <a:buSzPts val="1400"/>
              <a:buChar char="○"/>
            </a:pPr>
            <a:r>
              <a:rPr lang="en-GB"/>
              <a:t>The attacker first evicts the contents of the cache by filling it with addresses from the eviction set and, lets the victim have some time to execute.</a:t>
            </a:r>
            <a:endParaRPr/>
          </a:p>
          <a:p>
            <a:pPr indent="-317500" lvl="1" marL="914400" rtl="0" algn="l">
              <a:spcBef>
                <a:spcPts val="1000"/>
              </a:spcBef>
              <a:spcAft>
                <a:spcPts val="0"/>
              </a:spcAft>
              <a:buSzPts val="1400"/>
              <a:buChar char="○"/>
            </a:pPr>
            <a:r>
              <a:rPr lang="en-GB"/>
              <a:t>Measures the time to access the contents of eviction set. Slow access indicates that the data is no longer cached, suggesting eviction from a cache set due to victim activity.</a:t>
            </a:r>
            <a:endParaRPr/>
          </a:p>
          <a:p>
            <a:pPr indent="-342900" lvl="0" marL="457200" rtl="0" algn="l">
              <a:spcBef>
                <a:spcPts val="1000"/>
              </a:spcBef>
              <a:spcAft>
                <a:spcPts val="1000"/>
              </a:spcAft>
              <a:buSzPts val="1800"/>
              <a:buChar char="●"/>
            </a:pPr>
            <a:r>
              <a:rPr lang="en-GB"/>
              <a:t>Eviction Set creation is a </a:t>
            </a:r>
            <a:r>
              <a:rPr b="1" lang="en-GB"/>
              <a:t>major step in Contention-based attacks</a:t>
            </a:r>
            <a:r>
              <a:rPr lang="en-GB"/>
              <a:t> since we are able to manipulate the contents of cache and once the cache is filled with our eviction set, we can extract the targeted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Terminology(Algorithms)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GB"/>
              <a:t>For eviction set creation, we use the following algorithms:</a:t>
            </a:r>
            <a:endParaRPr/>
          </a:p>
          <a:p>
            <a:pPr indent="-334327" lvl="0" marL="457200" rtl="0" algn="l">
              <a:spcBef>
                <a:spcPts val="1000"/>
              </a:spcBef>
              <a:spcAft>
                <a:spcPts val="0"/>
              </a:spcAft>
              <a:buSzPct val="100000"/>
              <a:buChar char="●"/>
            </a:pPr>
            <a:r>
              <a:rPr b="1" lang="en-GB"/>
              <a:t>Single Holdout Method</a:t>
            </a:r>
            <a:endParaRPr b="1"/>
          </a:p>
          <a:p>
            <a:pPr indent="-310832" lvl="1" marL="914400" rtl="0" algn="l">
              <a:spcBef>
                <a:spcPts val="1000"/>
              </a:spcBef>
              <a:spcAft>
                <a:spcPts val="0"/>
              </a:spcAft>
              <a:buSzPct val="100000"/>
              <a:buChar char="○"/>
            </a:pPr>
            <a:r>
              <a:rPr lang="en-GB"/>
              <a:t>start with the set of </a:t>
            </a:r>
            <a:r>
              <a:rPr b="1" lang="en-GB"/>
              <a:t>lines</a:t>
            </a:r>
            <a:r>
              <a:rPr lang="en-GB"/>
              <a:t> and an empty </a:t>
            </a:r>
            <a:r>
              <a:rPr b="1" lang="en-GB"/>
              <a:t>conflict set</a:t>
            </a:r>
            <a:endParaRPr b="1"/>
          </a:p>
          <a:p>
            <a:pPr indent="-310832" lvl="1" marL="914400" rtl="0" algn="l">
              <a:spcBef>
                <a:spcPts val="1000"/>
              </a:spcBef>
              <a:spcAft>
                <a:spcPts val="0"/>
              </a:spcAft>
              <a:buSzPct val="100000"/>
              <a:buChar char="○"/>
            </a:pPr>
            <a:r>
              <a:rPr lang="en-GB"/>
              <a:t>for each </a:t>
            </a:r>
            <a:r>
              <a:rPr b="1" lang="en-GB"/>
              <a:t>line</a:t>
            </a:r>
            <a:r>
              <a:rPr lang="en-GB"/>
              <a:t> in the set, we first read the </a:t>
            </a:r>
            <a:r>
              <a:rPr b="1" lang="en-GB"/>
              <a:t>elements</a:t>
            </a:r>
            <a:r>
              <a:rPr lang="en-GB"/>
              <a:t> of our conflict set and then, try to read the </a:t>
            </a:r>
            <a:r>
              <a:rPr b="1" lang="en-GB"/>
              <a:t>line</a:t>
            </a:r>
            <a:r>
              <a:rPr lang="en-GB"/>
              <a:t>. Add the </a:t>
            </a:r>
            <a:r>
              <a:rPr b="1" lang="en-GB"/>
              <a:t>line</a:t>
            </a:r>
            <a:r>
              <a:rPr lang="en-GB"/>
              <a:t> to the </a:t>
            </a:r>
            <a:r>
              <a:rPr b="1" lang="en-GB"/>
              <a:t>conflict set </a:t>
            </a:r>
            <a:r>
              <a:rPr lang="en-GB"/>
              <a:t>if it is </a:t>
            </a:r>
            <a:r>
              <a:rPr lang="en-GB" u="sng"/>
              <a:t>not evicted</a:t>
            </a:r>
            <a:r>
              <a:rPr lang="en-GB"/>
              <a:t>. We iterate through all the </a:t>
            </a:r>
            <a:r>
              <a:rPr b="1" lang="en-GB"/>
              <a:t>lines</a:t>
            </a:r>
            <a:r>
              <a:rPr lang="en-GB"/>
              <a:t> doing this.</a:t>
            </a:r>
            <a:endParaRPr/>
          </a:p>
          <a:p>
            <a:pPr indent="-310832" lvl="1" marL="914400" rtl="0" algn="l">
              <a:spcBef>
                <a:spcPts val="1000"/>
              </a:spcBef>
              <a:spcAft>
                <a:spcPts val="0"/>
              </a:spcAft>
              <a:buSzPct val="100000"/>
              <a:buChar char="○"/>
            </a:pPr>
            <a:r>
              <a:rPr lang="en-GB"/>
              <a:t>After successfully generating the </a:t>
            </a:r>
            <a:r>
              <a:rPr b="1" lang="en-GB"/>
              <a:t>conflict set</a:t>
            </a:r>
            <a:r>
              <a:rPr lang="en-GB"/>
              <a:t>, we iterate through the set </a:t>
            </a:r>
            <a:r>
              <a:rPr b="1" lang="en-GB"/>
              <a:t>“lines - conflict set”</a:t>
            </a:r>
            <a:r>
              <a:rPr lang="en-GB"/>
              <a:t>.</a:t>
            </a:r>
            <a:endParaRPr/>
          </a:p>
          <a:p>
            <a:pPr indent="-310832" lvl="1" marL="914400" rtl="0" algn="l">
              <a:spcBef>
                <a:spcPts val="1000"/>
              </a:spcBef>
              <a:spcAft>
                <a:spcPts val="0"/>
              </a:spcAft>
              <a:buSzPct val="100000"/>
              <a:buChar char="○"/>
            </a:pPr>
            <a:r>
              <a:rPr lang="en-GB"/>
              <a:t>For each element in this set, if the </a:t>
            </a:r>
            <a:r>
              <a:rPr b="1" lang="en-GB"/>
              <a:t>conflict set</a:t>
            </a:r>
            <a:r>
              <a:rPr lang="en-GB"/>
              <a:t> evicts the </a:t>
            </a:r>
            <a:r>
              <a:rPr b="1" lang="en-GB"/>
              <a:t>element</a:t>
            </a:r>
            <a:r>
              <a:rPr lang="en-GB"/>
              <a:t>, we try to find a </a:t>
            </a:r>
            <a:r>
              <a:rPr b="1" lang="en-GB"/>
              <a:t>line</a:t>
            </a:r>
            <a:r>
              <a:rPr lang="en-GB"/>
              <a:t> in the </a:t>
            </a:r>
            <a:r>
              <a:rPr b="1" lang="en-GB"/>
              <a:t>conflict set</a:t>
            </a:r>
            <a:r>
              <a:rPr lang="en-GB"/>
              <a:t>, which after removing from the </a:t>
            </a:r>
            <a:r>
              <a:rPr b="1" lang="en-GB"/>
              <a:t>conflict set</a:t>
            </a:r>
            <a:r>
              <a:rPr lang="en-GB"/>
              <a:t>, it no longer evicts the </a:t>
            </a:r>
            <a:r>
              <a:rPr b="1" lang="en-GB"/>
              <a:t>element</a:t>
            </a:r>
            <a:r>
              <a:rPr lang="en-GB"/>
              <a:t>. If such a </a:t>
            </a:r>
            <a:r>
              <a:rPr b="1" lang="en-GB"/>
              <a:t>line</a:t>
            </a:r>
            <a:r>
              <a:rPr lang="en-GB"/>
              <a:t> exists, we push it into our </a:t>
            </a:r>
            <a:r>
              <a:rPr b="1" lang="en-GB"/>
              <a:t>eviction set</a:t>
            </a:r>
            <a:r>
              <a:rPr lang="en-GB"/>
              <a:t>.</a:t>
            </a:r>
            <a:endParaRPr b="1"/>
          </a:p>
          <a:p>
            <a:pPr indent="0" lvl="0" marL="0" rtl="0" algn="l">
              <a:spcBef>
                <a:spcPts val="10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Terminology(Algorithms)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Group Elimination Method</a:t>
            </a:r>
            <a:endParaRPr b="1"/>
          </a:p>
          <a:p>
            <a:pPr indent="-317500" lvl="1" marL="914400" rtl="0" algn="l">
              <a:spcBef>
                <a:spcPts val="0"/>
              </a:spcBef>
              <a:spcAft>
                <a:spcPts val="0"/>
              </a:spcAft>
              <a:buSzPts val="1400"/>
              <a:buChar char="○"/>
            </a:pPr>
            <a:r>
              <a:rPr lang="en-GB"/>
              <a:t>It is pretty similar to SHM; the only difference is that instead of taking each line individually, we divide the lines into </a:t>
            </a:r>
            <a:r>
              <a:rPr b="1" lang="en-GB"/>
              <a:t>groups</a:t>
            </a:r>
            <a:r>
              <a:rPr lang="en-GB"/>
              <a:t> and then follow the algorithm.</a:t>
            </a:r>
            <a:endParaRPr/>
          </a:p>
          <a:p>
            <a:pPr indent="-342900" lvl="0" marL="457200" rtl="0" algn="l">
              <a:spcBef>
                <a:spcPts val="0"/>
              </a:spcBef>
              <a:spcAft>
                <a:spcPts val="0"/>
              </a:spcAft>
              <a:buSzPts val="1800"/>
              <a:buChar char="●"/>
            </a:pPr>
            <a:r>
              <a:rPr b="1" lang="en-GB"/>
              <a:t>Prime+Prune+Probe</a:t>
            </a:r>
            <a:endParaRPr b="1"/>
          </a:p>
          <a:p>
            <a:pPr indent="-317500" lvl="1" marL="914400" rtl="0" algn="l">
              <a:spcBef>
                <a:spcPts val="0"/>
              </a:spcBef>
              <a:spcAft>
                <a:spcPts val="0"/>
              </a:spcAft>
              <a:buSzPts val="1400"/>
              <a:buChar char="○"/>
            </a:pPr>
            <a:r>
              <a:rPr lang="en-GB"/>
              <a:t>Pre-fill the cache with the set of </a:t>
            </a:r>
            <a:r>
              <a:rPr b="1" lang="en-GB"/>
              <a:t>candidate</a:t>
            </a:r>
            <a:r>
              <a:rPr lang="en-GB"/>
              <a:t> addresses</a:t>
            </a:r>
            <a:endParaRPr/>
          </a:p>
          <a:p>
            <a:pPr indent="-317500" lvl="1" marL="914400" rtl="0" algn="l">
              <a:spcBef>
                <a:spcPts val="0"/>
              </a:spcBef>
              <a:spcAft>
                <a:spcPts val="0"/>
              </a:spcAft>
              <a:buSzPts val="1400"/>
              <a:buChar char="○"/>
            </a:pPr>
            <a:r>
              <a:rPr lang="en-GB"/>
              <a:t>Trigger the victim addresses of interest</a:t>
            </a:r>
            <a:endParaRPr/>
          </a:p>
          <a:p>
            <a:pPr indent="-317500" lvl="1" marL="914400" rtl="0" algn="l">
              <a:spcBef>
                <a:spcPts val="0"/>
              </a:spcBef>
              <a:spcAft>
                <a:spcPts val="0"/>
              </a:spcAft>
              <a:buSzPts val="1400"/>
              <a:buChar char="○"/>
            </a:pPr>
            <a:r>
              <a:rPr lang="en-GB"/>
              <a:t>Any cache misses in the candidate set facilitate locating any </a:t>
            </a:r>
            <a:r>
              <a:rPr b="1" lang="en-GB"/>
              <a:t>conflicting addresses</a:t>
            </a:r>
            <a:r>
              <a:rPr lang="en-GB"/>
              <a:t>(recursive)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About Cache FX</a:t>
            </a:r>
            <a:endParaRPr/>
          </a:p>
          <a:p>
            <a:pPr indent="-317500" lvl="1" marL="914400" rtl="0" algn="l">
              <a:spcBef>
                <a:spcPts val="0"/>
              </a:spcBef>
              <a:spcAft>
                <a:spcPts val="0"/>
              </a:spcAft>
              <a:buSzPts val="1400"/>
              <a:buChar char="○"/>
            </a:pPr>
            <a:r>
              <a:rPr lang="en-GB"/>
              <a:t>Cache security evaluating </a:t>
            </a:r>
            <a:r>
              <a:rPr b="1" lang="en-GB"/>
              <a:t>framework</a:t>
            </a:r>
            <a:endParaRPr b="1"/>
          </a:p>
          <a:p>
            <a:pPr indent="-317500" lvl="1" marL="914400" rtl="0" algn="l">
              <a:spcBef>
                <a:spcPts val="0"/>
              </a:spcBef>
              <a:spcAft>
                <a:spcPts val="0"/>
              </a:spcAft>
              <a:buSzPts val="1400"/>
              <a:buChar char="○"/>
            </a:pPr>
            <a:r>
              <a:rPr lang="en-GB"/>
              <a:t>Liberty to </a:t>
            </a:r>
            <a:r>
              <a:rPr lang="en-GB"/>
              <a:t>generate</a:t>
            </a:r>
            <a:r>
              <a:rPr lang="en-GB"/>
              <a:t> varying caches</a:t>
            </a:r>
            <a:endParaRPr/>
          </a:p>
          <a:p>
            <a:pPr indent="-317500" lvl="1" marL="914400" rtl="0" algn="l">
              <a:spcBef>
                <a:spcPts val="0"/>
              </a:spcBef>
              <a:spcAft>
                <a:spcPts val="0"/>
              </a:spcAft>
              <a:buSzPts val="1400"/>
              <a:buChar char="○"/>
            </a:pPr>
            <a:r>
              <a:rPr lang="en-GB"/>
              <a:t>Eviction set building - hits/misses count, eviction set size…</a:t>
            </a:r>
            <a:endParaRPr/>
          </a:p>
          <a:p>
            <a:pPr indent="-317500" lvl="1" marL="914400" rtl="0" algn="l">
              <a:spcBef>
                <a:spcPts val="0"/>
              </a:spcBef>
              <a:spcAft>
                <a:spcPts val="0"/>
              </a:spcAft>
              <a:buSzPts val="1400"/>
              <a:buChar char="○"/>
            </a:pPr>
            <a:r>
              <a:rPr lang="en-GB"/>
              <a:t>Cache FX iterates until we find the minimum number of addresses required for an eviction set or until we reach a </a:t>
            </a:r>
            <a:r>
              <a:rPr b="1" lang="en-GB"/>
              <a:t>predefined maximum iteration count</a:t>
            </a:r>
            <a:r>
              <a:rPr lang="en-GB"/>
              <a:t>.</a:t>
            </a:r>
            <a:endParaRPr/>
          </a:p>
          <a:p>
            <a:pPr indent="-342900" lvl="0" marL="457200" rtl="0" algn="l">
              <a:spcBef>
                <a:spcPts val="0"/>
              </a:spcBef>
              <a:spcAft>
                <a:spcPts val="0"/>
              </a:spcAft>
              <a:buSzPts val="1800"/>
              <a:buChar char="●"/>
            </a:pPr>
            <a:r>
              <a:rPr lang="en-GB"/>
              <a:t>Limitations</a:t>
            </a:r>
            <a:endParaRPr/>
          </a:p>
          <a:p>
            <a:pPr indent="-317500" lvl="1" marL="914400" rtl="0" algn="l">
              <a:spcBef>
                <a:spcPts val="0"/>
              </a:spcBef>
              <a:spcAft>
                <a:spcPts val="0"/>
              </a:spcAft>
              <a:buSzPts val="1400"/>
              <a:buChar char="○"/>
            </a:pPr>
            <a:r>
              <a:rPr lang="en-GB"/>
              <a:t>Noise-free environment</a:t>
            </a:r>
            <a:endParaRPr/>
          </a:p>
          <a:p>
            <a:pPr indent="-317500" lvl="1" marL="914400" rtl="0" algn="l">
              <a:spcBef>
                <a:spcPts val="0"/>
              </a:spcBef>
              <a:spcAft>
                <a:spcPts val="0"/>
              </a:spcAft>
              <a:buSzPts val="1400"/>
              <a:buChar char="○"/>
            </a:pPr>
            <a:r>
              <a:rPr lang="en-GB"/>
              <a:t>Attacker synchronized with victim</a:t>
            </a:r>
            <a:endParaRPr/>
          </a:p>
          <a:p>
            <a:pPr indent="-317500" lvl="1" marL="914400" rtl="0" algn="l">
              <a:spcBef>
                <a:spcPts val="0"/>
              </a:spcBef>
              <a:spcAft>
                <a:spcPts val="0"/>
              </a:spcAft>
              <a:buSzPts val="1400"/>
              <a:buChar char="○"/>
            </a:pPr>
            <a:r>
              <a:rPr lang="en-GB"/>
              <a:t>Lower bound for cache 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Observations</a:t>
            </a:r>
            <a:endParaRPr/>
          </a:p>
        </p:txBody>
      </p:sp>
      <p:sp>
        <p:nvSpPr>
          <p:cNvPr id="97" name="Google Shape;97;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N</a:t>
            </a:r>
            <a:r>
              <a:rPr lang="en-GB" sz="1400"/>
              <a:t>umber of accesses required to create an eviction set increases with size(almost ten times on each time we double the cache size)</a:t>
            </a:r>
            <a:endParaRPr sz="1400"/>
          </a:p>
          <a:p>
            <a:pPr indent="-317500" lvl="0" marL="457200" rtl="0" algn="l">
              <a:spcBef>
                <a:spcPts val="1000"/>
              </a:spcBef>
              <a:spcAft>
                <a:spcPts val="1000"/>
              </a:spcAft>
              <a:buSzPts val="1400"/>
              <a:buChar char="●"/>
            </a:pPr>
            <a:r>
              <a:rPr lang="en-GB" sz="1400"/>
              <a:t>Trend among our eviction set-creating algorithms is the same in all our cache sizes</a:t>
            </a:r>
            <a:endParaRPr sz="1400"/>
          </a:p>
        </p:txBody>
      </p:sp>
      <p:pic>
        <p:nvPicPr>
          <p:cNvPr id="98" name="Google Shape;98;p20"/>
          <p:cNvPicPr preferRelativeResize="0"/>
          <p:nvPr/>
        </p:nvPicPr>
        <p:blipFill>
          <a:blip r:embed="rId3">
            <a:alphaModFix/>
          </a:blip>
          <a:stretch>
            <a:fillRect/>
          </a:stretch>
        </p:blipFill>
        <p:spPr>
          <a:xfrm>
            <a:off x="3249800" y="388350"/>
            <a:ext cx="5719499" cy="41806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Observations</a:t>
            </a:r>
            <a:endParaRPr/>
          </a:p>
          <a:p>
            <a:pPr indent="0" lvl="0" marL="0" rtl="0" algn="l">
              <a:spcBef>
                <a:spcPts val="0"/>
              </a:spcBef>
              <a:spcAft>
                <a:spcPts val="0"/>
              </a:spcAft>
              <a:buNone/>
            </a:pPr>
            <a:r>
              <a:rPr lang="en-GB" sz="1955"/>
              <a:t>Different Victim programs</a:t>
            </a:r>
            <a:endParaRPr sz="1955"/>
          </a:p>
        </p:txBody>
      </p:sp>
      <p:sp>
        <p:nvSpPr>
          <p:cNvPr id="104" name="Google Shape;104;p21"/>
          <p:cNvSpPr txBox="1"/>
          <p:nvPr>
            <p:ph idx="1" type="body"/>
          </p:nvPr>
        </p:nvSpPr>
        <p:spPr>
          <a:xfrm>
            <a:off x="311700" y="1389600"/>
            <a:ext cx="2808000" cy="35061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SzPct val="100000"/>
              <a:buChar char="●"/>
            </a:pPr>
            <a:r>
              <a:rPr lang="en-GB" sz="1400"/>
              <a:t>Almost similar results. The eviction set creation algorithms follow the same trends.</a:t>
            </a:r>
            <a:endParaRPr sz="1400"/>
          </a:p>
          <a:p>
            <a:pPr indent="-304165" lvl="0" marL="457200" rtl="0" algn="l">
              <a:spcBef>
                <a:spcPts val="1000"/>
              </a:spcBef>
              <a:spcAft>
                <a:spcPts val="0"/>
              </a:spcAft>
              <a:buSzPct val="100000"/>
              <a:buChar char="●"/>
            </a:pPr>
            <a:r>
              <a:rPr lang="en-GB" sz="1400"/>
              <a:t>It becomes evident that the </a:t>
            </a:r>
            <a:r>
              <a:rPr b="1" lang="en-GB" sz="1400"/>
              <a:t>victim program has very little to do with how hard it is to create an eviction set.</a:t>
            </a:r>
            <a:endParaRPr b="1" sz="1400"/>
          </a:p>
          <a:p>
            <a:pPr indent="-304165" lvl="0" marL="457200" rtl="0" algn="l">
              <a:spcBef>
                <a:spcPts val="1000"/>
              </a:spcBef>
              <a:spcAft>
                <a:spcPts val="0"/>
              </a:spcAft>
              <a:buSzPct val="100000"/>
              <a:buChar char="●"/>
            </a:pPr>
            <a:r>
              <a:rPr lang="en-GB" sz="1400"/>
              <a:t>slight variations because of a change in the nature of the victim program, the order of the number of accesses remains the same</a:t>
            </a:r>
            <a:endParaRPr sz="1400"/>
          </a:p>
          <a:p>
            <a:pPr indent="-304165" lvl="0" marL="457200" rtl="0" algn="l">
              <a:spcBef>
                <a:spcPts val="1000"/>
              </a:spcBef>
              <a:spcAft>
                <a:spcPts val="1000"/>
              </a:spcAft>
              <a:buSzPct val="100000"/>
              <a:buChar char="●"/>
            </a:pPr>
            <a:r>
              <a:rPr lang="en-GB" sz="1400"/>
              <a:t>Same </a:t>
            </a:r>
            <a:r>
              <a:rPr lang="en-GB" sz="1400"/>
              <a:t>results</a:t>
            </a:r>
            <a:r>
              <a:rPr lang="en-GB" sz="1400"/>
              <a:t> on same conditi</a:t>
            </a:r>
            <a:r>
              <a:rPr lang="en-GB" sz="1400"/>
              <a:t>ons, Cache FX provides </a:t>
            </a:r>
            <a:r>
              <a:rPr b="1" lang="en-GB" sz="1400"/>
              <a:t>no randomness</a:t>
            </a:r>
            <a:endParaRPr b="1" sz="1400"/>
          </a:p>
        </p:txBody>
      </p:sp>
      <p:pic>
        <p:nvPicPr>
          <p:cNvPr id="105" name="Google Shape;105;p21"/>
          <p:cNvPicPr preferRelativeResize="0"/>
          <p:nvPr/>
        </p:nvPicPr>
        <p:blipFill>
          <a:blip r:embed="rId3">
            <a:alphaModFix/>
          </a:blip>
          <a:stretch>
            <a:fillRect/>
          </a:stretch>
        </p:blipFill>
        <p:spPr>
          <a:xfrm>
            <a:off x="4109925" y="0"/>
            <a:ext cx="3532475" cy="2582048"/>
          </a:xfrm>
          <a:prstGeom prst="rect">
            <a:avLst/>
          </a:prstGeom>
          <a:noFill/>
          <a:ln>
            <a:noFill/>
          </a:ln>
        </p:spPr>
      </p:pic>
      <p:pic>
        <p:nvPicPr>
          <p:cNvPr id="106" name="Google Shape;106;p21"/>
          <p:cNvPicPr preferRelativeResize="0"/>
          <p:nvPr/>
        </p:nvPicPr>
        <p:blipFill>
          <a:blip r:embed="rId4">
            <a:alphaModFix/>
          </a:blip>
          <a:stretch>
            <a:fillRect/>
          </a:stretch>
        </p:blipFill>
        <p:spPr>
          <a:xfrm>
            <a:off x="4109925" y="2571750"/>
            <a:ext cx="3532475" cy="258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