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C29027-FFA2-43E7-A0B5-E0B7FFC8CF4D}" type="datetimeFigureOut">
              <a:rPr lang="LID4096" smtClean="0"/>
              <a:t>08/10/2020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B92A0ACE-83E2-4D48-A587-CD632B3506A4}" type="slidenum">
              <a:rPr lang="LID4096" smtClean="0"/>
              <a:t>‹#›</a:t>
            </a:fld>
            <a:endParaRPr lang="LID4096"/>
          </a:p>
        </p:txBody>
      </p:sp>
    </p:spTree>
    <p:extLst>
      <p:ext uri="{BB962C8B-B14F-4D97-AF65-F5344CB8AC3E}">
        <p14:creationId xmlns:p14="http://schemas.microsoft.com/office/powerpoint/2010/main" val="535923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C29027-FFA2-43E7-A0B5-E0B7FFC8CF4D}" type="datetimeFigureOut">
              <a:rPr lang="LID4096" smtClean="0"/>
              <a:t>08/10/2020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B92A0ACE-83E2-4D48-A587-CD632B3506A4}" type="slidenum">
              <a:rPr lang="LID4096" smtClean="0"/>
              <a:t>‹#›</a:t>
            </a:fld>
            <a:endParaRPr lang="LID4096"/>
          </a:p>
        </p:txBody>
      </p:sp>
    </p:spTree>
    <p:extLst>
      <p:ext uri="{BB962C8B-B14F-4D97-AF65-F5344CB8AC3E}">
        <p14:creationId xmlns:p14="http://schemas.microsoft.com/office/powerpoint/2010/main" val="4202712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C29027-FFA2-43E7-A0B5-E0B7FFC8CF4D}" type="datetimeFigureOut">
              <a:rPr lang="LID4096" smtClean="0"/>
              <a:t>08/10/2020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B92A0ACE-83E2-4D48-A587-CD632B3506A4}" type="slidenum">
              <a:rPr lang="LID4096" smtClean="0"/>
              <a:t>‹#›</a:t>
            </a:fld>
            <a:endParaRPr lang="LID4096"/>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0421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C29027-FFA2-43E7-A0B5-E0B7FFC8CF4D}" type="datetimeFigureOut">
              <a:rPr lang="LID4096" smtClean="0"/>
              <a:t>08/10/2020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B92A0ACE-83E2-4D48-A587-CD632B3506A4}" type="slidenum">
              <a:rPr lang="LID4096" smtClean="0"/>
              <a:t>‹#›</a:t>
            </a:fld>
            <a:endParaRPr lang="LID4096"/>
          </a:p>
        </p:txBody>
      </p:sp>
    </p:spTree>
    <p:extLst>
      <p:ext uri="{BB962C8B-B14F-4D97-AF65-F5344CB8AC3E}">
        <p14:creationId xmlns:p14="http://schemas.microsoft.com/office/powerpoint/2010/main" val="38690883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C29027-FFA2-43E7-A0B5-E0B7FFC8CF4D}" type="datetimeFigureOut">
              <a:rPr lang="LID4096" smtClean="0"/>
              <a:t>08/10/2020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B92A0ACE-83E2-4D48-A587-CD632B3506A4}" type="slidenum">
              <a:rPr lang="LID4096" smtClean="0"/>
              <a:t>‹#›</a:t>
            </a:fld>
            <a:endParaRPr lang="LID4096"/>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401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C29027-FFA2-43E7-A0B5-E0B7FFC8CF4D}" type="datetimeFigureOut">
              <a:rPr lang="LID4096" smtClean="0"/>
              <a:t>08/10/2020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B92A0ACE-83E2-4D48-A587-CD632B3506A4}" type="slidenum">
              <a:rPr lang="LID4096" smtClean="0"/>
              <a:t>‹#›</a:t>
            </a:fld>
            <a:endParaRPr lang="LID4096"/>
          </a:p>
        </p:txBody>
      </p:sp>
    </p:spTree>
    <p:extLst>
      <p:ext uri="{BB962C8B-B14F-4D97-AF65-F5344CB8AC3E}">
        <p14:creationId xmlns:p14="http://schemas.microsoft.com/office/powerpoint/2010/main" val="2412846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C29027-FFA2-43E7-A0B5-E0B7FFC8CF4D}" type="datetimeFigureOut">
              <a:rPr lang="LID4096" smtClean="0"/>
              <a:t>08/10/2020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B92A0ACE-83E2-4D48-A587-CD632B3506A4}" type="slidenum">
              <a:rPr lang="LID4096" smtClean="0"/>
              <a:t>‹#›</a:t>
            </a:fld>
            <a:endParaRPr lang="LID4096"/>
          </a:p>
        </p:txBody>
      </p:sp>
    </p:spTree>
    <p:extLst>
      <p:ext uri="{BB962C8B-B14F-4D97-AF65-F5344CB8AC3E}">
        <p14:creationId xmlns:p14="http://schemas.microsoft.com/office/powerpoint/2010/main" val="2945820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C29027-FFA2-43E7-A0B5-E0B7FFC8CF4D}" type="datetimeFigureOut">
              <a:rPr lang="LID4096" smtClean="0"/>
              <a:t>08/10/2020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B92A0ACE-83E2-4D48-A587-CD632B3506A4}" type="slidenum">
              <a:rPr lang="LID4096" smtClean="0"/>
              <a:t>‹#›</a:t>
            </a:fld>
            <a:endParaRPr lang="LID4096"/>
          </a:p>
        </p:txBody>
      </p:sp>
    </p:spTree>
    <p:extLst>
      <p:ext uri="{BB962C8B-B14F-4D97-AF65-F5344CB8AC3E}">
        <p14:creationId xmlns:p14="http://schemas.microsoft.com/office/powerpoint/2010/main" val="985439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C29027-FFA2-43E7-A0B5-E0B7FFC8CF4D}" type="datetimeFigureOut">
              <a:rPr lang="LID4096" smtClean="0"/>
              <a:t>08/10/2020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B92A0ACE-83E2-4D48-A587-CD632B3506A4}" type="slidenum">
              <a:rPr lang="LID4096" smtClean="0"/>
              <a:t>‹#›</a:t>
            </a:fld>
            <a:endParaRPr lang="LID4096"/>
          </a:p>
        </p:txBody>
      </p:sp>
    </p:spTree>
    <p:extLst>
      <p:ext uri="{BB962C8B-B14F-4D97-AF65-F5344CB8AC3E}">
        <p14:creationId xmlns:p14="http://schemas.microsoft.com/office/powerpoint/2010/main" val="1011130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C29027-FFA2-43E7-A0B5-E0B7FFC8CF4D}" type="datetimeFigureOut">
              <a:rPr lang="LID4096" smtClean="0"/>
              <a:t>08/10/2020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B92A0ACE-83E2-4D48-A587-CD632B3506A4}" type="slidenum">
              <a:rPr lang="LID4096" smtClean="0"/>
              <a:t>‹#›</a:t>
            </a:fld>
            <a:endParaRPr lang="LID4096"/>
          </a:p>
        </p:txBody>
      </p:sp>
    </p:spTree>
    <p:extLst>
      <p:ext uri="{BB962C8B-B14F-4D97-AF65-F5344CB8AC3E}">
        <p14:creationId xmlns:p14="http://schemas.microsoft.com/office/powerpoint/2010/main" val="4236702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C29027-FFA2-43E7-A0B5-E0B7FFC8CF4D}" type="datetimeFigureOut">
              <a:rPr lang="LID4096" smtClean="0"/>
              <a:t>08/10/2020</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B92A0ACE-83E2-4D48-A587-CD632B3506A4}" type="slidenum">
              <a:rPr lang="LID4096" smtClean="0"/>
              <a:t>‹#›</a:t>
            </a:fld>
            <a:endParaRPr lang="LID4096"/>
          </a:p>
        </p:txBody>
      </p:sp>
    </p:spTree>
    <p:extLst>
      <p:ext uri="{BB962C8B-B14F-4D97-AF65-F5344CB8AC3E}">
        <p14:creationId xmlns:p14="http://schemas.microsoft.com/office/powerpoint/2010/main" val="1815441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C29027-FFA2-43E7-A0B5-E0B7FFC8CF4D}" type="datetimeFigureOut">
              <a:rPr lang="LID4096" smtClean="0"/>
              <a:t>08/10/2020</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B92A0ACE-83E2-4D48-A587-CD632B3506A4}" type="slidenum">
              <a:rPr lang="LID4096" smtClean="0"/>
              <a:t>‹#›</a:t>
            </a:fld>
            <a:endParaRPr lang="LID4096"/>
          </a:p>
        </p:txBody>
      </p:sp>
    </p:spTree>
    <p:extLst>
      <p:ext uri="{BB962C8B-B14F-4D97-AF65-F5344CB8AC3E}">
        <p14:creationId xmlns:p14="http://schemas.microsoft.com/office/powerpoint/2010/main" val="1870014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C29027-FFA2-43E7-A0B5-E0B7FFC8CF4D}" type="datetimeFigureOut">
              <a:rPr lang="LID4096" smtClean="0"/>
              <a:t>08/10/2020</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B92A0ACE-83E2-4D48-A587-CD632B3506A4}" type="slidenum">
              <a:rPr lang="LID4096" smtClean="0"/>
              <a:t>‹#›</a:t>
            </a:fld>
            <a:endParaRPr lang="LID4096"/>
          </a:p>
        </p:txBody>
      </p:sp>
    </p:spTree>
    <p:extLst>
      <p:ext uri="{BB962C8B-B14F-4D97-AF65-F5344CB8AC3E}">
        <p14:creationId xmlns:p14="http://schemas.microsoft.com/office/powerpoint/2010/main" val="1079548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C29027-FFA2-43E7-A0B5-E0B7FFC8CF4D}" type="datetimeFigureOut">
              <a:rPr lang="LID4096" smtClean="0"/>
              <a:t>08/10/2020</a:t>
            </a:fld>
            <a:endParaRPr lang="LID4096"/>
          </a:p>
        </p:txBody>
      </p:sp>
      <p:sp>
        <p:nvSpPr>
          <p:cNvPr id="3" name="Footer Placeholder 2"/>
          <p:cNvSpPr>
            <a:spLocks noGrp="1"/>
          </p:cNvSpPr>
          <p:nvPr>
            <p:ph type="ftr" sz="quarter" idx="11"/>
          </p:nvPr>
        </p:nvSpPr>
        <p:spPr/>
        <p:txBody>
          <a:bodyPr/>
          <a:lstStyle/>
          <a:p>
            <a:endParaRPr lang="LID4096"/>
          </a:p>
        </p:txBody>
      </p:sp>
      <p:sp>
        <p:nvSpPr>
          <p:cNvPr id="4" name="Slide Number Placeholder 3"/>
          <p:cNvSpPr>
            <a:spLocks noGrp="1"/>
          </p:cNvSpPr>
          <p:nvPr>
            <p:ph type="sldNum" sz="quarter" idx="12"/>
          </p:nvPr>
        </p:nvSpPr>
        <p:spPr/>
        <p:txBody>
          <a:bodyPr/>
          <a:lstStyle/>
          <a:p>
            <a:fld id="{B92A0ACE-83E2-4D48-A587-CD632B3506A4}" type="slidenum">
              <a:rPr lang="LID4096" smtClean="0"/>
              <a:t>‹#›</a:t>
            </a:fld>
            <a:endParaRPr lang="LID4096"/>
          </a:p>
        </p:txBody>
      </p:sp>
    </p:spTree>
    <p:extLst>
      <p:ext uri="{BB962C8B-B14F-4D97-AF65-F5344CB8AC3E}">
        <p14:creationId xmlns:p14="http://schemas.microsoft.com/office/powerpoint/2010/main" val="1175574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C29027-FFA2-43E7-A0B5-E0B7FFC8CF4D}" type="datetimeFigureOut">
              <a:rPr lang="LID4096" smtClean="0"/>
              <a:t>08/10/2020</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B92A0ACE-83E2-4D48-A587-CD632B3506A4}" type="slidenum">
              <a:rPr lang="LID4096" smtClean="0"/>
              <a:t>‹#›</a:t>
            </a:fld>
            <a:endParaRPr lang="LID4096"/>
          </a:p>
        </p:txBody>
      </p:sp>
    </p:spTree>
    <p:extLst>
      <p:ext uri="{BB962C8B-B14F-4D97-AF65-F5344CB8AC3E}">
        <p14:creationId xmlns:p14="http://schemas.microsoft.com/office/powerpoint/2010/main" val="2316450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C29027-FFA2-43E7-A0B5-E0B7FFC8CF4D}" type="datetimeFigureOut">
              <a:rPr lang="LID4096" smtClean="0"/>
              <a:t>08/10/2020</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B92A0ACE-83E2-4D48-A587-CD632B3506A4}" type="slidenum">
              <a:rPr lang="LID4096" smtClean="0"/>
              <a:t>‹#›</a:t>
            </a:fld>
            <a:endParaRPr lang="LID4096"/>
          </a:p>
        </p:txBody>
      </p:sp>
    </p:spTree>
    <p:extLst>
      <p:ext uri="{BB962C8B-B14F-4D97-AF65-F5344CB8AC3E}">
        <p14:creationId xmlns:p14="http://schemas.microsoft.com/office/powerpoint/2010/main" val="373162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2C29027-FFA2-43E7-A0B5-E0B7FFC8CF4D}" type="datetimeFigureOut">
              <a:rPr lang="LID4096" smtClean="0"/>
              <a:t>08/10/2020</a:t>
            </a:fld>
            <a:endParaRPr lang="LID4096"/>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LID4096"/>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92A0ACE-83E2-4D48-A587-CD632B3506A4}" type="slidenum">
              <a:rPr lang="LID4096" smtClean="0"/>
              <a:t>‹#›</a:t>
            </a:fld>
            <a:endParaRPr lang="LID4096"/>
          </a:p>
        </p:txBody>
      </p:sp>
    </p:spTree>
    <p:extLst>
      <p:ext uri="{BB962C8B-B14F-4D97-AF65-F5344CB8AC3E}">
        <p14:creationId xmlns:p14="http://schemas.microsoft.com/office/powerpoint/2010/main" val="21042181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0CA7-0734-4B0D-A34C-0439D5C646FC}"/>
              </a:ext>
            </a:extLst>
          </p:cNvPr>
          <p:cNvSpPr>
            <a:spLocks noGrp="1"/>
          </p:cNvSpPr>
          <p:nvPr>
            <p:ph type="ctrTitle"/>
          </p:nvPr>
        </p:nvSpPr>
        <p:spPr/>
        <p:txBody>
          <a:bodyPr/>
          <a:lstStyle/>
          <a:p>
            <a:r>
              <a:rPr lang="en-US" dirty="0" err="1"/>
              <a:t>Sentia</a:t>
            </a:r>
            <a:r>
              <a:rPr lang="en-US" dirty="0"/>
              <a:t> </a:t>
            </a:r>
            <a:r>
              <a:rPr lang="en-US" dirty="0" err="1"/>
              <a:t>Assignement</a:t>
            </a:r>
            <a:endParaRPr lang="LID4096" dirty="0"/>
          </a:p>
        </p:txBody>
      </p:sp>
      <p:sp>
        <p:nvSpPr>
          <p:cNvPr id="3" name="Subtitle 2">
            <a:extLst>
              <a:ext uri="{FF2B5EF4-FFF2-40B4-BE49-F238E27FC236}">
                <a16:creationId xmlns:a16="http://schemas.microsoft.com/office/drawing/2014/main" id="{F1FC948B-E9A1-4C7A-A7B9-0487396AEC24}"/>
              </a:ext>
            </a:extLst>
          </p:cNvPr>
          <p:cNvSpPr>
            <a:spLocks noGrp="1"/>
          </p:cNvSpPr>
          <p:nvPr>
            <p:ph type="subTitle" idx="1"/>
          </p:nvPr>
        </p:nvSpPr>
        <p:spPr/>
        <p:txBody>
          <a:bodyPr/>
          <a:lstStyle/>
          <a:p>
            <a:r>
              <a:rPr lang="en-US" dirty="0"/>
              <a:t>Abhishek Jaiswal</a:t>
            </a:r>
          </a:p>
          <a:p>
            <a:r>
              <a:rPr lang="en-US" dirty="0"/>
              <a:t>Azure DevOps Engineer</a:t>
            </a:r>
            <a:endParaRPr lang="LID4096" dirty="0"/>
          </a:p>
        </p:txBody>
      </p:sp>
    </p:spTree>
    <p:extLst>
      <p:ext uri="{BB962C8B-B14F-4D97-AF65-F5344CB8AC3E}">
        <p14:creationId xmlns:p14="http://schemas.microsoft.com/office/powerpoint/2010/main" val="3331538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5623-DB1C-465D-83FF-F9CD2F48FA47}"/>
              </a:ext>
            </a:extLst>
          </p:cNvPr>
          <p:cNvSpPr>
            <a:spLocks noGrp="1"/>
          </p:cNvSpPr>
          <p:nvPr>
            <p:ph type="title"/>
          </p:nvPr>
        </p:nvSpPr>
        <p:spPr/>
        <p:txBody>
          <a:bodyPr/>
          <a:lstStyle/>
          <a:p>
            <a:r>
              <a:rPr lang="en-US" dirty="0"/>
              <a:t>Requirement</a:t>
            </a:r>
            <a:endParaRPr lang="LID4096" dirty="0"/>
          </a:p>
        </p:txBody>
      </p:sp>
      <p:sp>
        <p:nvSpPr>
          <p:cNvPr id="3" name="Content Placeholder 2">
            <a:extLst>
              <a:ext uri="{FF2B5EF4-FFF2-40B4-BE49-F238E27FC236}">
                <a16:creationId xmlns:a16="http://schemas.microsoft.com/office/drawing/2014/main" id="{E3944B1D-D86D-4F2E-A885-E98CAFF18A94}"/>
              </a:ext>
            </a:extLst>
          </p:cNvPr>
          <p:cNvSpPr>
            <a:spLocks noGrp="1"/>
          </p:cNvSpPr>
          <p:nvPr>
            <p:ph idx="1"/>
          </p:nvPr>
        </p:nvSpPr>
        <p:spPr/>
        <p:txBody>
          <a:bodyPr/>
          <a:lstStyle/>
          <a:p>
            <a:pPr algn="l"/>
            <a:r>
              <a:rPr lang="en-GB" b="0" i="0" dirty="0">
                <a:solidFill>
                  <a:srgbClr val="24292E"/>
                </a:solidFill>
                <a:effectLst/>
                <a:latin typeface="-apple-system"/>
              </a:rPr>
              <a:t>There are currently hosting 10 WordPress sites using WordPress Multisite in a private datacentre. They achieve high availability (HA) by using 2 servers and having two copies of their Multisite. For the database, they are using 2 MySQL servers behind and </a:t>
            </a:r>
            <a:r>
              <a:rPr lang="en-GB" b="0" i="0" dirty="0" err="1">
                <a:solidFill>
                  <a:srgbClr val="24292E"/>
                </a:solidFill>
                <a:effectLst/>
                <a:latin typeface="-apple-system"/>
              </a:rPr>
              <a:t>HAProxy</a:t>
            </a:r>
            <a:r>
              <a:rPr lang="en-GB" b="0" i="0" dirty="0">
                <a:solidFill>
                  <a:srgbClr val="24292E"/>
                </a:solidFill>
                <a:effectLst/>
                <a:latin typeface="-apple-system"/>
              </a:rPr>
              <a:t> to achieve HA.</a:t>
            </a:r>
          </a:p>
          <a:p>
            <a:pPr algn="l"/>
            <a:r>
              <a:rPr lang="en-GB" b="0" i="0" dirty="0">
                <a:solidFill>
                  <a:srgbClr val="24292E"/>
                </a:solidFill>
                <a:effectLst/>
                <a:latin typeface="-apple-system"/>
              </a:rPr>
              <a:t>The past few months, they have been having a lot of issues because some of their websites have increased in popularity, especially during certain timeframes. For the future state, they have agreed that they want to move away from Multisite, and have independent WordPress applications. They have also pointed out that they have 5 more sites in the making that will reach Production in the next 12 months.</a:t>
            </a:r>
          </a:p>
          <a:p>
            <a:pPr algn="l"/>
            <a:r>
              <a:rPr lang="en-GB" b="0" i="0" dirty="0">
                <a:solidFill>
                  <a:srgbClr val="24292E"/>
                </a:solidFill>
                <a:effectLst/>
                <a:latin typeface="-apple-system"/>
              </a:rPr>
              <a:t>The client is only interested in developing the WordPress sites from an application perspective. They work using GIT repositories, and they have agreed to provide access to the application source code in one or more repositories.</a:t>
            </a:r>
          </a:p>
          <a:p>
            <a:endParaRPr lang="LID4096" dirty="0"/>
          </a:p>
        </p:txBody>
      </p:sp>
    </p:spTree>
    <p:extLst>
      <p:ext uri="{BB962C8B-B14F-4D97-AF65-F5344CB8AC3E}">
        <p14:creationId xmlns:p14="http://schemas.microsoft.com/office/powerpoint/2010/main" val="3603522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F9B81-0505-4031-8F09-5C5955A771E3}"/>
              </a:ext>
            </a:extLst>
          </p:cNvPr>
          <p:cNvSpPr>
            <a:spLocks noGrp="1"/>
          </p:cNvSpPr>
          <p:nvPr>
            <p:ph type="title"/>
          </p:nvPr>
        </p:nvSpPr>
        <p:spPr/>
        <p:txBody>
          <a:bodyPr/>
          <a:lstStyle/>
          <a:p>
            <a:r>
              <a:rPr lang="en-US" dirty="0"/>
              <a:t>Solution</a:t>
            </a:r>
            <a:endParaRPr lang="LID4096" dirty="0"/>
          </a:p>
        </p:txBody>
      </p:sp>
      <p:sp>
        <p:nvSpPr>
          <p:cNvPr id="3" name="Content Placeholder 2">
            <a:extLst>
              <a:ext uri="{FF2B5EF4-FFF2-40B4-BE49-F238E27FC236}">
                <a16:creationId xmlns:a16="http://schemas.microsoft.com/office/drawing/2014/main" id="{207157FD-A355-4B05-801E-2E9DF10EF3F9}"/>
              </a:ext>
            </a:extLst>
          </p:cNvPr>
          <p:cNvSpPr>
            <a:spLocks noGrp="1"/>
          </p:cNvSpPr>
          <p:nvPr>
            <p:ph idx="1"/>
          </p:nvPr>
        </p:nvSpPr>
        <p:spPr/>
        <p:txBody>
          <a:bodyPr/>
          <a:lstStyle/>
          <a:p>
            <a:r>
              <a:rPr lang="en-GB" sz="1800" dirty="0">
                <a:effectLst/>
                <a:latin typeface="Calibri" panose="020F0502020204030204" pitchFamily="34" charset="0"/>
                <a:ea typeface="Times New Roman" panose="02020603050405020304" pitchFamily="18" charset="0"/>
                <a:cs typeface="Times New Roman" panose="02020603050405020304" pitchFamily="18" charset="0"/>
              </a:rPr>
              <a:t>There are many ways to achieve the solution for the given requirement. The one way is using IAAS (Infrastructure as a Service), were we deploy virtual machine in a scale set along with MySQL database. And then deploy the WordPress site on the virtual machine. But to take the advantage of cloud service I have chosen to go for PAAS solution. Now in PAAS solution as well there are 2 options the one is webapp image with WordPress where the MySQL </a:t>
            </a:r>
            <a:r>
              <a:rPr lang="en-GB" sz="1800" dirty="0" err="1">
                <a:effectLst/>
                <a:latin typeface="Calibri" panose="020F0502020204030204" pitchFamily="34" charset="0"/>
                <a:ea typeface="Times New Roman" panose="02020603050405020304" pitchFamily="18" charset="0"/>
                <a:cs typeface="Times New Roman" panose="02020603050405020304" pitchFamily="18" charset="0"/>
              </a:rPr>
              <a:t>db</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will be deployed locally on the webapp. But in order to have more control over the application and database, I have decided to deploy the WordPress site on a webapp and MySQL database.</a:t>
            </a:r>
          </a:p>
          <a:p>
            <a:endParaRPr lang="LID4096" dirty="0"/>
          </a:p>
        </p:txBody>
      </p:sp>
    </p:spTree>
    <p:extLst>
      <p:ext uri="{BB962C8B-B14F-4D97-AF65-F5344CB8AC3E}">
        <p14:creationId xmlns:p14="http://schemas.microsoft.com/office/powerpoint/2010/main" val="2758984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A5DDA-F76E-422A-89F0-9F6A066D57A1}"/>
              </a:ext>
            </a:extLst>
          </p:cNvPr>
          <p:cNvSpPr>
            <a:spLocks noGrp="1"/>
          </p:cNvSpPr>
          <p:nvPr>
            <p:ph type="title"/>
          </p:nvPr>
        </p:nvSpPr>
        <p:spPr/>
        <p:txBody>
          <a:bodyPr/>
          <a:lstStyle/>
          <a:p>
            <a:r>
              <a:rPr lang="en-US" dirty="0"/>
              <a:t>Architecture Diagram</a:t>
            </a:r>
            <a:endParaRPr lang="LID4096" dirty="0"/>
          </a:p>
        </p:txBody>
      </p:sp>
      <p:pic>
        <p:nvPicPr>
          <p:cNvPr id="5" name="Picture 4" descr="A close up of a map&#10;&#10;Description automatically generated">
            <a:extLst>
              <a:ext uri="{FF2B5EF4-FFF2-40B4-BE49-F238E27FC236}">
                <a16:creationId xmlns:a16="http://schemas.microsoft.com/office/drawing/2014/main" id="{FA50407C-740A-494F-BFFE-F690BE34DC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5" y="1673157"/>
            <a:ext cx="8596668" cy="4665730"/>
          </a:xfrm>
          <a:prstGeom prst="rect">
            <a:avLst/>
          </a:prstGeom>
        </p:spPr>
      </p:pic>
    </p:spTree>
    <p:extLst>
      <p:ext uri="{BB962C8B-B14F-4D97-AF65-F5344CB8AC3E}">
        <p14:creationId xmlns:p14="http://schemas.microsoft.com/office/powerpoint/2010/main" val="1073179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23F75-BB49-43B6-A8C9-AACF75C28EFA}"/>
              </a:ext>
            </a:extLst>
          </p:cNvPr>
          <p:cNvSpPr>
            <a:spLocks noGrp="1"/>
          </p:cNvSpPr>
          <p:nvPr>
            <p:ph type="title"/>
          </p:nvPr>
        </p:nvSpPr>
        <p:spPr/>
        <p:txBody>
          <a:bodyPr/>
          <a:lstStyle/>
          <a:p>
            <a:r>
              <a:rPr lang="en-US" dirty="0"/>
              <a:t>Architecture </a:t>
            </a:r>
            <a:r>
              <a:rPr lang="en-US" dirty="0" err="1"/>
              <a:t>explaination</a:t>
            </a:r>
            <a:endParaRPr lang="LID4096" dirty="0"/>
          </a:p>
        </p:txBody>
      </p:sp>
      <p:sp>
        <p:nvSpPr>
          <p:cNvPr id="3" name="Content Placeholder 2">
            <a:extLst>
              <a:ext uri="{FF2B5EF4-FFF2-40B4-BE49-F238E27FC236}">
                <a16:creationId xmlns:a16="http://schemas.microsoft.com/office/drawing/2014/main" id="{87F6D3E7-D46D-44DC-8D29-F85D24CA1CAE}"/>
              </a:ext>
            </a:extLst>
          </p:cNvPr>
          <p:cNvSpPr>
            <a:spLocks noGrp="1"/>
          </p:cNvSpPr>
          <p:nvPr>
            <p:ph idx="1"/>
          </p:nvPr>
        </p:nvSpPr>
        <p:spPr/>
        <p:txBody>
          <a:bodyPr/>
          <a:lstStyle/>
          <a:p>
            <a:r>
              <a:rPr lang="en-GB" sz="1800" dirty="0">
                <a:effectLst/>
                <a:latin typeface="Calibri" panose="020F0502020204030204" pitchFamily="34" charset="0"/>
                <a:ea typeface="Times New Roman" panose="02020603050405020304" pitchFamily="18" charset="0"/>
                <a:cs typeface="Times New Roman" panose="02020603050405020304" pitchFamily="18" charset="0"/>
              </a:rPr>
              <a:t>In this architecture, there will be 2 region in Azure. Both the regions will be identical in a Active-Passive manner. Each region will contain an Azure webapp in which WordPress application will be deployed. The MySQL database is needed for WordPress application. The resources will be configured with diagnostics configuration which will store all the logs to log analytics workspace for monitoring. The Application insight will be configured for app level monitoring. An Azure traffic manager will be configured to manage the request to primary/Secondary location. In case of failure in the primary region the traffic manager will start sending the request to secondary region. The MySQL DB sync will be enabled from primary DB to secondary. All the resources will be deployed using Azure DevOps pipeline.</a:t>
            </a:r>
          </a:p>
          <a:p>
            <a:endParaRPr lang="LID4096" dirty="0"/>
          </a:p>
        </p:txBody>
      </p:sp>
    </p:spTree>
    <p:extLst>
      <p:ext uri="{BB962C8B-B14F-4D97-AF65-F5344CB8AC3E}">
        <p14:creationId xmlns:p14="http://schemas.microsoft.com/office/powerpoint/2010/main" val="2986546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B5406-F080-4BE8-BA69-8DB869D475BF}"/>
              </a:ext>
            </a:extLst>
          </p:cNvPr>
          <p:cNvSpPr>
            <a:spLocks noGrp="1"/>
          </p:cNvSpPr>
          <p:nvPr>
            <p:ph type="title"/>
          </p:nvPr>
        </p:nvSpPr>
        <p:spPr/>
        <p:txBody>
          <a:bodyPr/>
          <a:lstStyle/>
          <a:p>
            <a:r>
              <a:rPr lang="en-US" dirty="0"/>
              <a:t>Pipeline Configuration</a:t>
            </a:r>
            <a:endParaRPr lang="LID4096" dirty="0"/>
          </a:p>
        </p:txBody>
      </p:sp>
      <p:sp>
        <p:nvSpPr>
          <p:cNvPr id="3" name="Content Placeholder 2">
            <a:extLst>
              <a:ext uri="{FF2B5EF4-FFF2-40B4-BE49-F238E27FC236}">
                <a16:creationId xmlns:a16="http://schemas.microsoft.com/office/drawing/2014/main" id="{35967DD0-86EB-435C-93A4-A7E7B2072143}"/>
              </a:ext>
            </a:extLst>
          </p:cNvPr>
          <p:cNvSpPr>
            <a:spLocks noGrp="1"/>
          </p:cNvSpPr>
          <p:nvPr>
            <p:ph idx="1"/>
          </p:nvPr>
        </p:nvSpPr>
        <p:spPr/>
        <p:txBody>
          <a:bodyPr>
            <a:normAutofit fontScale="77500" lnSpcReduction="20000"/>
          </a:bodyPr>
          <a:lstStyle/>
          <a:p>
            <a:pPr marL="0" marR="0">
              <a:lnSpc>
                <a:spcPct val="107000"/>
              </a:lnSpc>
              <a:spcBef>
                <a:spcPts val="0"/>
              </a:spcBef>
              <a:spcAft>
                <a:spcPts val="800"/>
              </a:spcAft>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The pipeline needs to be configured in a sequence. We will go through the each steps of the application:</a:t>
            </a:r>
          </a:p>
          <a:p>
            <a:pPr marR="0" lvl="0">
              <a:lnSpc>
                <a:spcPct val="107000"/>
              </a:lnSpc>
              <a:spcBef>
                <a:spcPts val="0"/>
              </a:spcBef>
              <a:spcAft>
                <a:spcPts val="800"/>
              </a:spcAft>
              <a:buFont typeface="Wingdings" panose="05000000000000000000" pitchFamily="2" charset="2"/>
              <a:buChar char="q"/>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Stage 1 (Deploy Resource): In this stage all the Azure resources will be deployed.</a:t>
            </a:r>
          </a:p>
          <a:p>
            <a:pPr marL="342900" marR="0" lvl="0" indent="-342900">
              <a:lnSpc>
                <a:spcPct val="107000"/>
              </a:lnSpc>
              <a:spcBef>
                <a:spcPts val="0"/>
              </a:spcBef>
              <a:spcAft>
                <a:spcPts val="800"/>
              </a:spcAft>
              <a:buFont typeface="+mj-lt"/>
              <a:buAutoNum type="arabicPeriod"/>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A resource group will be deployed</a:t>
            </a:r>
          </a:p>
          <a:p>
            <a:pPr marL="342900" marR="0" lvl="0" indent="-342900">
              <a:lnSpc>
                <a:spcPct val="107000"/>
              </a:lnSpc>
              <a:spcBef>
                <a:spcPts val="0"/>
              </a:spcBef>
              <a:spcAft>
                <a:spcPts val="800"/>
              </a:spcAft>
              <a:buFont typeface="+mj-lt"/>
              <a:buAutoNum type="arabicPeriod"/>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The MySQL database will be deployed</a:t>
            </a:r>
          </a:p>
          <a:p>
            <a:pPr marL="342900" marR="0" lvl="0" indent="-342900">
              <a:lnSpc>
                <a:spcPct val="107000"/>
              </a:lnSpc>
              <a:spcBef>
                <a:spcPts val="0"/>
              </a:spcBef>
              <a:spcAft>
                <a:spcPts val="800"/>
              </a:spcAft>
              <a:buFont typeface="+mj-lt"/>
              <a:buAutoNum type="arabicPeriod"/>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An App service plan will be deployed</a:t>
            </a:r>
          </a:p>
          <a:p>
            <a:pPr marL="342900" marR="0" lvl="0" indent="-342900">
              <a:lnSpc>
                <a:spcPct val="107000"/>
              </a:lnSpc>
              <a:spcBef>
                <a:spcPts val="0"/>
              </a:spcBef>
              <a:spcAft>
                <a:spcPts val="800"/>
              </a:spcAft>
              <a:buFont typeface="+mj-lt"/>
              <a:buAutoNum type="arabicPeriod"/>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The Azure web app will be deployed</a:t>
            </a:r>
          </a:p>
          <a:p>
            <a:pPr marL="342900" marR="0" lvl="0" indent="-342900">
              <a:lnSpc>
                <a:spcPct val="107000"/>
              </a:lnSpc>
              <a:spcBef>
                <a:spcPts val="0"/>
              </a:spcBef>
              <a:spcAft>
                <a:spcPts val="800"/>
              </a:spcAft>
              <a:buFont typeface="+mj-lt"/>
              <a:buAutoNum type="arabicPeriod"/>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A new database will be created in MySQL server which will be used by WordPress application deployment</a:t>
            </a:r>
          </a:p>
          <a:p>
            <a:pPr marL="342900" marR="0" lvl="0" indent="-342900">
              <a:lnSpc>
                <a:spcPct val="107000"/>
              </a:lnSpc>
              <a:spcBef>
                <a:spcPts val="0"/>
              </a:spcBef>
              <a:spcAft>
                <a:spcPts val="800"/>
              </a:spcAft>
              <a:buFont typeface="+mj-lt"/>
              <a:buAutoNum type="arabicPeriod"/>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A traffic manager will be deployed</a:t>
            </a:r>
          </a:p>
          <a:p>
            <a:pPr>
              <a:lnSpc>
                <a:spcPct val="107000"/>
              </a:lnSpc>
              <a:spcBef>
                <a:spcPts val="0"/>
              </a:spcBef>
              <a:spcAft>
                <a:spcPts val="800"/>
              </a:spcAft>
              <a:buFont typeface="Wingdings" panose="05000000000000000000" pitchFamily="2" charset="2"/>
              <a:buChar char="q"/>
            </a:pPr>
            <a:r>
              <a:rPr lang="en-GB" dirty="0">
                <a:latin typeface="Calibri" panose="020F0502020204030204" pitchFamily="34" charset="0"/>
                <a:cs typeface="Times New Roman" panose="02020603050405020304" pitchFamily="18" charset="0"/>
              </a:rPr>
              <a:t>Stage 2 ( Build and Deploy WordPress): In this stage the WordPress application will be deployed.</a:t>
            </a:r>
          </a:p>
          <a:p>
            <a:pPr marL="342900" marR="0" lvl="0" indent="-342900">
              <a:lnSpc>
                <a:spcPct val="107000"/>
              </a:lnSpc>
              <a:spcBef>
                <a:spcPts val="0"/>
              </a:spcBef>
              <a:spcAft>
                <a:spcPts val="800"/>
              </a:spcAft>
              <a:buFont typeface="+mj-lt"/>
              <a:buAutoNum type="arabicPeriod"/>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The WordPress application code will be archived in Zip format</a:t>
            </a:r>
          </a:p>
          <a:p>
            <a:pPr marL="342900" marR="0" lvl="0" indent="-342900">
              <a:lnSpc>
                <a:spcPct val="107000"/>
              </a:lnSpc>
              <a:spcBef>
                <a:spcPts val="0"/>
              </a:spcBef>
              <a:spcAft>
                <a:spcPts val="800"/>
              </a:spcAft>
              <a:buFont typeface="+mj-lt"/>
              <a:buAutoNum type="arabicPeriod"/>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A new staging environment will be created</a:t>
            </a:r>
          </a:p>
          <a:p>
            <a:pPr marL="342900" marR="0" lvl="0" indent="-342900">
              <a:lnSpc>
                <a:spcPct val="107000"/>
              </a:lnSpc>
              <a:spcBef>
                <a:spcPts val="0"/>
              </a:spcBef>
              <a:spcAft>
                <a:spcPts val="800"/>
              </a:spcAft>
              <a:buFont typeface="+mj-lt"/>
              <a:buAutoNum type="arabicPeriod"/>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The application will be deployed to Azure WebApp</a:t>
            </a:r>
          </a:p>
          <a:p>
            <a:pPr marL="342900" marR="0" lvl="0" indent="-342900">
              <a:lnSpc>
                <a:spcPct val="107000"/>
              </a:lnSpc>
              <a:spcBef>
                <a:spcPts val="0"/>
              </a:spcBef>
              <a:spcAft>
                <a:spcPts val="800"/>
              </a:spcAft>
              <a:buFont typeface="+mj-lt"/>
              <a:buAutoNum type="arabicPeriod"/>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Switch the staging slot to primary</a:t>
            </a:r>
          </a:p>
          <a:p>
            <a:endParaRPr lang="LID4096" dirty="0"/>
          </a:p>
        </p:txBody>
      </p:sp>
    </p:spTree>
    <p:extLst>
      <p:ext uri="{BB962C8B-B14F-4D97-AF65-F5344CB8AC3E}">
        <p14:creationId xmlns:p14="http://schemas.microsoft.com/office/powerpoint/2010/main" val="1404836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DD470-6A97-426C-A200-B1ABA2DDDC9A}"/>
              </a:ext>
            </a:extLst>
          </p:cNvPr>
          <p:cNvSpPr>
            <a:spLocks noGrp="1"/>
          </p:cNvSpPr>
          <p:nvPr>
            <p:ph type="title"/>
          </p:nvPr>
        </p:nvSpPr>
        <p:spPr/>
        <p:txBody>
          <a:bodyPr/>
          <a:lstStyle/>
          <a:p>
            <a:r>
              <a:rPr lang="en-US" dirty="0"/>
              <a:t>Pipeline </a:t>
            </a:r>
            <a:r>
              <a:rPr lang="en-US" dirty="0" err="1"/>
              <a:t>ScreenShot</a:t>
            </a:r>
            <a:endParaRPr lang="LID4096" dirty="0"/>
          </a:p>
        </p:txBody>
      </p:sp>
      <p:pic>
        <p:nvPicPr>
          <p:cNvPr id="1026" name="Picture 1">
            <a:extLst>
              <a:ext uri="{FF2B5EF4-FFF2-40B4-BE49-F238E27FC236}">
                <a16:creationId xmlns:a16="http://schemas.microsoft.com/office/drawing/2014/main" id="{D3B3D656-7FCD-4CE4-A25B-2622596B0B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214" y="1619555"/>
            <a:ext cx="8346332"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1473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6BB3-7B9C-4A3C-A9A2-6360790ACE4F}"/>
              </a:ext>
            </a:extLst>
          </p:cNvPr>
          <p:cNvSpPr>
            <a:spLocks noGrp="1"/>
          </p:cNvSpPr>
          <p:nvPr>
            <p:ph type="title"/>
          </p:nvPr>
        </p:nvSpPr>
        <p:spPr/>
        <p:txBody>
          <a:bodyPr/>
          <a:lstStyle/>
          <a:p>
            <a:r>
              <a:rPr lang="en-US" dirty="0"/>
              <a:t>Demo</a:t>
            </a:r>
            <a:endParaRPr lang="LID4096" dirty="0"/>
          </a:p>
        </p:txBody>
      </p:sp>
      <p:sp>
        <p:nvSpPr>
          <p:cNvPr id="3" name="Content Placeholder 2">
            <a:extLst>
              <a:ext uri="{FF2B5EF4-FFF2-40B4-BE49-F238E27FC236}">
                <a16:creationId xmlns:a16="http://schemas.microsoft.com/office/drawing/2014/main" id="{4D9179E3-67FD-418B-B0AB-39C48414F628}"/>
              </a:ext>
            </a:extLst>
          </p:cNvPr>
          <p:cNvSpPr>
            <a:spLocks noGrp="1"/>
          </p:cNvSpPr>
          <p:nvPr>
            <p:ph idx="1"/>
          </p:nvPr>
        </p:nvSpPr>
        <p:spPr/>
        <p:txBody>
          <a:bodyPr/>
          <a:lstStyle/>
          <a:p>
            <a:r>
              <a:rPr lang="en-US" dirty="0"/>
              <a:t>Now we will show the demo by running the pipeline and deploying all the resources</a:t>
            </a:r>
            <a:endParaRPr lang="LID4096" dirty="0"/>
          </a:p>
        </p:txBody>
      </p:sp>
    </p:spTree>
    <p:extLst>
      <p:ext uri="{BB962C8B-B14F-4D97-AF65-F5344CB8AC3E}">
        <p14:creationId xmlns:p14="http://schemas.microsoft.com/office/powerpoint/2010/main" val="879848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8C67C4-0171-48BC-9040-B29A1CBA88A3}"/>
              </a:ext>
            </a:extLst>
          </p:cNvPr>
          <p:cNvSpPr>
            <a:spLocks noGrp="1"/>
          </p:cNvSpPr>
          <p:nvPr>
            <p:ph idx="1"/>
          </p:nvPr>
        </p:nvSpPr>
        <p:spPr>
          <a:xfrm>
            <a:off x="685167" y="2160590"/>
            <a:ext cx="3720916" cy="378330"/>
          </a:xfrm>
        </p:spPr>
        <p:txBody>
          <a:bodyPr>
            <a:noAutofit/>
          </a:bodyPr>
          <a:lstStyle/>
          <a:p>
            <a:pPr marL="0" indent="0">
              <a:buNone/>
            </a:pPr>
            <a:r>
              <a:rPr lang="en-US" sz="4000" dirty="0">
                <a:latin typeface="Algerian" panose="04020705040A02060702" pitchFamily="82" charset="0"/>
              </a:rPr>
              <a:t>Thank you</a:t>
            </a:r>
            <a:endParaRPr lang="LID4096" sz="4000" dirty="0">
              <a:latin typeface="Algerian" panose="04020705040A02060702" pitchFamily="82" charset="0"/>
            </a:endParaRPr>
          </a:p>
        </p:txBody>
      </p:sp>
      <p:pic>
        <p:nvPicPr>
          <p:cNvPr id="7" name="Graphic 6" descr="Smiling Face with No Fill">
            <a:extLst>
              <a:ext uri="{FF2B5EF4-FFF2-40B4-BE49-F238E27FC236}">
                <a16:creationId xmlns:a16="http://schemas.microsoft.com/office/drawing/2014/main" id="{8F9DD0D2-930C-4141-ACA2-859177E750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54035" y="875360"/>
            <a:ext cx="4602747" cy="4602747"/>
          </a:xfrm>
          <a:prstGeom prst="rect">
            <a:avLst/>
          </a:prstGeom>
        </p:spPr>
      </p:pic>
    </p:spTree>
    <p:extLst>
      <p:ext uri="{BB962C8B-B14F-4D97-AF65-F5344CB8AC3E}">
        <p14:creationId xmlns:p14="http://schemas.microsoft.com/office/powerpoint/2010/main" val="32077442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0</TotalTime>
  <Words>600</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Algerian</vt:lpstr>
      <vt:lpstr>-apple-system</vt:lpstr>
      <vt:lpstr>Arial</vt:lpstr>
      <vt:lpstr>Calibri</vt:lpstr>
      <vt:lpstr>Trebuchet MS</vt:lpstr>
      <vt:lpstr>Wingdings</vt:lpstr>
      <vt:lpstr>Wingdings 3</vt:lpstr>
      <vt:lpstr>Facet</vt:lpstr>
      <vt:lpstr>Sentia Assignement</vt:lpstr>
      <vt:lpstr>Requirement</vt:lpstr>
      <vt:lpstr>Solution</vt:lpstr>
      <vt:lpstr>Architecture Diagram</vt:lpstr>
      <vt:lpstr>Architecture explaination</vt:lpstr>
      <vt:lpstr>Pipeline Configuration</vt:lpstr>
      <vt:lpstr>Pipeline ScreenShot</vt:lpstr>
      <vt:lpstr>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Sentia Assignement</dc:title>
  <dc:creator>Abhishek Jaiswal</dc:creator>
  <cp:lastModifiedBy>Abhishek Jaiswal</cp:lastModifiedBy>
  <cp:revision>1</cp:revision>
  <dcterms:created xsi:type="dcterms:W3CDTF">2020-08-10T09:12:42Z</dcterms:created>
  <dcterms:modified xsi:type="dcterms:W3CDTF">2020-08-10T09:13:17Z</dcterms:modified>
</cp:coreProperties>
</file>