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99" r:id="rId15"/>
    <p:sldId id="275" r:id="rId16"/>
    <p:sldId id="276" r:id="rId17"/>
    <p:sldId id="268" r:id="rId18"/>
    <p:sldId id="269" r:id="rId19"/>
    <p:sldId id="270" r:id="rId20"/>
    <p:sldId id="271" r:id="rId21"/>
    <p:sldId id="272" r:id="rId22"/>
    <p:sldId id="298"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7" d="100"/>
          <a:sy n="77" d="100"/>
        </p:scale>
        <p:origin x="1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January 20,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661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569157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7725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882295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81414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529272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January 20,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852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January 20,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6962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January 20, 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353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January 20,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4140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January 20,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79725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January 20,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6960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January 20,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1892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January 20,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4655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January 20,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9022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January 20,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53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7000"/>
            <a:extLst>
              <a:ext uri="{BEBA8EAE-BF5A-486C-A8C5-ECC9F3942E4B}">
                <a14:imgProps xmlns:a14="http://schemas.microsoft.com/office/drawing/2010/main">
                  <a14:imgLayer r:embed="rId19">
                    <a14:imgEffect>
                      <a14:sharpenSoften amount="50000"/>
                    </a14:imgEffect>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January 20, 2023</a:t>
            </a:fld>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44145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turalmoleskine.blogspot.com/2013/05/gerrit-rietveld-schroder-house.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allpaperheart.com/thank-you-hd/" TargetMode="External"/><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4FB9-EC78-4B97-80CA-6F62BA698BA8}"/>
              </a:ext>
            </a:extLst>
          </p:cNvPr>
          <p:cNvSpPr>
            <a:spLocks noGrp="1"/>
          </p:cNvSpPr>
          <p:nvPr>
            <p:ph type="ctrTitle"/>
          </p:nvPr>
        </p:nvSpPr>
        <p:spPr>
          <a:xfrm>
            <a:off x="577123" y="477079"/>
            <a:ext cx="8512448" cy="1384378"/>
          </a:xfrm>
        </p:spPr>
        <p:txBody>
          <a:bodyPr>
            <a:normAutofit/>
          </a:bodyPr>
          <a:lstStyle/>
          <a:p>
            <a:pPr algn="l"/>
            <a:r>
              <a:rPr lang="en-US" sz="4000" dirty="0">
                <a:solidFill>
                  <a:srgbClr val="FFFFFF"/>
                </a:solidFill>
                <a:latin typeface="Times New Roman" panose="02020603050405020304" pitchFamily="18" charset="0"/>
                <a:cs typeface="Times New Roman" panose="02020603050405020304" pitchFamily="18" charset="0"/>
              </a:rPr>
              <a:t>House Prediction Project</a:t>
            </a:r>
          </a:p>
        </p:txBody>
      </p:sp>
      <p:sp>
        <p:nvSpPr>
          <p:cNvPr id="3" name="Subtitle 2">
            <a:extLst>
              <a:ext uri="{FF2B5EF4-FFF2-40B4-BE49-F238E27FC236}">
                <a16:creationId xmlns:a16="http://schemas.microsoft.com/office/drawing/2014/main" id="{0A2D3BCA-84CD-44D9-801A-75466AFC2209}"/>
              </a:ext>
            </a:extLst>
          </p:cNvPr>
          <p:cNvSpPr>
            <a:spLocks noGrp="1"/>
          </p:cNvSpPr>
          <p:nvPr>
            <p:ph type="subTitle" idx="1"/>
          </p:nvPr>
        </p:nvSpPr>
        <p:spPr>
          <a:xfrm>
            <a:off x="577124" y="1994402"/>
            <a:ext cx="6141493" cy="1308179"/>
          </a:xfrm>
        </p:spPr>
        <p:txBody>
          <a:bodyPr>
            <a:normAutofit/>
          </a:bodyPr>
          <a:lstStyle/>
          <a:p>
            <a:pPr algn="l"/>
            <a:r>
              <a:rPr lang="en-US" dirty="0">
                <a:solidFill>
                  <a:srgbClr val="FFFFFF"/>
                </a:solidFill>
                <a:latin typeface="Times New Roman" panose="02020603050405020304" pitchFamily="18" charset="0"/>
                <a:cs typeface="Times New Roman" panose="02020603050405020304" pitchFamily="18" charset="0"/>
              </a:rPr>
              <a:t>SUBMITTED BY – PRATIK KUMAR</a:t>
            </a:r>
          </a:p>
        </p:txBody>
      </p:sp>
      <p:pic>
        <p:nvPicPr>
          <p:cNvPr id="6" name="Picture 5" descr="MY ARCHITECTURAL MOLESKINE®: GERRIT RIETVELD: SCHRÖDER HOUSE">
            <a:extLst>
              <a:ext uri="{FF2B5EF4-FFF2-40B4-BE49-F238E27FC236}">
                <a16:creationId xmlns:a16="http://schemas.microsoft.com/office/drawing/2014/main" id="{66BCAC26-A227-B240-9FAE-92503855C5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95770"/>
          </a:xfrm>
          <a:prstGeom prst="rect">
            <a:avLst/>
          </a:prstGeom>
        </p:spPr>
      </p:pic>
      <p:sp>
        <p:nvSpPr>
          <p:cNvPr id="8" name="TextBox 7">
            <a:extLst>
              <a:ext uri="{FF2B5EF4-FFF2-40B4-BE49-F238E27FC236}">
                <a16:creationId xmlns:a16="http://schemas.microsoft.com/office/drawing/2014/main" id="{61725F97-B9A1-BC42-A828-A548502902E5}"/>
              </a:ext>
            </a:extLst>
          </p:cNvPr>
          <p:cNvSpPr txBox="1"/>
          <p:nvPr/>
        </p:nvSpPr>
        <p:spPr>
          <a:xfrm>
            <a:off x="6499191" y="4464335"/>
            <a:ext cx="5669280" cy="2431435"/>
          </a:xfrm>
          <a:prstGeom prst="rect">
            <a:avLst/>
          </a:prstGeom>
          <a:blipFill>
            <a:blip r:embed="rId4">
              <a:alphaModFix amt="36000"/>
            </a:blip>
            <a:tile tx="0" ty="0" sx="100000" sy="100000" flip="none" algn="tl"/>
          </a:blipFill>
          <a:scene3d>
            <a:camera prst="orthographicFront">
              <a:rot lat="0" lon="21299999" rev="0"/>
            </a:camera>
            <a:lightRig rig="flat" dir="t"/>
          </a:scene3d>
          <a:sp3d prstMaterial="powder"/>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b="1" dirty="0">
                <a:solidFill>
                  <a:srgbClr val="FFC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Bauhaus 93" pitchFamily="82" charset="77"/>
              </a:rPr>
              <a:t>HOUSING PROJECT</a:t>
            </a:r>
          </a:p>
          <a:p>
            <a:endParaRPr lang="en-US" sz="4800" b="1" dirty="0">
              <a:solidFill>
                <a:srgbClr val="FFC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endParaRPr>
          </a:p>
          <a:p>
            <a:r>
              <a:rPr lang="en-US" sz="2800" b="1" dirty="0">
                <a:solidFill>
                  <a:srgbClr val="FFC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Apple Chancery" panose="03020702040506060504" pitchFamily="66" charset="-79"/>
                <a:cs typeface="Apple Chancery" panose="03020702040506060504" pitchFamily="66" charset="-79"/>
              </a:rPr>
              <a:t>SUBMITTED BY : </a:t>
            </a:r>
          </a:p>
          <a:p>
            <a:r>
              <a:rPr lang="en-US" sz="2800" b="1" dirty="0">
                <a:solidFill>
                  <a:srgbClr val="FF0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Apple Chancery" panose="03020702040506060504" pitchFamily="66" charset="-79"/>
                <a:cs typeface="Apple Chancery" panose="03020702040506060504" pitchFamily="66" charset="-79"/>
              </a:rPr>
              <a:t>                </a:t>
            </a:r>
            <a:r>
              <a:rPr lang="en-US" sz="2800" b="1" dirty="0">
                <a:solidFill>
                  <a:srgbClr val="FFC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Apple Chancery" panose="03020702040506060504" pitchFamily="66" charset="-79"/>
                <a:cs typeface="Apple Chancery" panose="03020702040506060504" pitchFamily="66" charset="-79"/>
              </a:rPr>
              <a:t>ABHINAV PRAKASH</a:t>
            </a:r>
          </a:p>
        </p:txBody>
      </p:sp>
    </p:spTree>
    <p:extLst>
      <p:ext uri="{BB962C8B-B14F-4D97-AF65-F5344CB8AC3E}">
        <p14:creationId xmlns:p14="http://schemas.microsoft.com/office/powerpoint/2010/main" val="323131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8D7B-4E9A-4C3F-A233-1DCBECF2B766}"/>
              </a:ext>
            </a:extLst>
          </p:cNvPr>
          <p:cNvSpPr>
            <a:spLocks noGrp="1"/>
          </p:cNvSpPr>
          <p:nvPr>
            <p:ph type="title"/>
          </p:nvPr>
        </p:nvSpPr>
        <p:spPr/>
        <p:txBody>
          <a:bodyPr/>
          <a:lstStyle/>
          <a:p>
            <a:r>
              <a:rPr lang="en-US" dirty="0">
                <a:solidFill>
                  <a:srgbClr val="FF0000"/>
                </a:solidFill>
              </a:rPr>
              <a:t>VISUALIZATION</a:t>
            </a:r>
          </a:p>
        </p:txBody>
      </p:sp>
      <p:sp>
        <p:nvSpPr>
          <p:cNvPr id="3" name="TextBox 2">
            <a:extLst>
              <a:ext uri="{FF2B5EF4-FFF2-40B4-BE49-F238E27FC236}">
                <a16:creationId xmlns:a16="http://schemas.microsoft.com/office/drawing/2014/main" id="{A6AB81CB-7FB6-45C4-BE7B-E9B0E03AEA22}"/>
              </a:ext>
            </a:extLst>
          </p:cNvPr>
          <p:cNvSpPr txBox="1"/>
          <p:nvPr/>
        </p:nvSpPr>
        <p:spPr>
          <a:xfrm>
            <a:off x="677334" y="1712890"/>
            <a:ext cx="7809843" cy="1015663"/>
          </a:xfrm>
          <a:prstGeom prst="rect">
            <a:avLst/>
          </a:prstGeom>
          <a:noFill/>
        </p:spPr>
        <p:txBody>
          <a:bodyPr wrap="square" rtlCol="0">
            <a:spAutoFit/>
          </a:bodyPr>
          <a:lstStyle/>
          <a:p>
            <a:r>
              <a:rPr lang="en-IN" sz="2000" b="0" strike="noStrike" spc="-1" dirty="0">
                <a:latin typeface="Calibri" panose="020F0502020204030204" pitchFamily="34" charset="0"/>
                <a:cs typeface="Calibri" panose="020F0502020204030204" pitchFamily="34" charset="0"/>
              </a:rPr>
              <a:t>We analyse the variables using “</a:t>
            </a:r>
            <a:r>
              <a:rPr lang="en-IN" sz="2000" b="0" strike="noStrike" spc="-1" dirty="0" err="1">
                <a:latin typeface="Calibri" panose="020F0502020204030204" pitchFamily="34" charset="0"/>
                <a:cs typeface="Calibri" panose="020F0502020204030204" pitchFamily="34" charset="0"/>
              </a:rPr>
              <a:t>countplot</a:t>
            </a:r>
            <a:r>
              <a:rPr lang="en-IN" sz="2000" b="0" strike="noStrike" spc="-1" dirty="0">
                <a:latin typeface="Calibri" panose="020F0502020204030204" pitchFamily="34" charset="0"/>
                <a:cs typeface="Calibri" panose="020F0502020204030204" pitchFamily="34" charset="0"/>
              </a:rPr>
              <a:t>” for categorical  variables and “</a:t>
            </a:r>
            <a:r>
              <a:rPr lang="en-IN" sz="2000" b="0" strike="noStrike" spc="-1" dirty="0" err="1">
                <a:latin typeface="Calibri" panose="020F0502020204030204" pitchFamily="34" charset="0"/>
                <a:cs typeface="Calibri" panose="020F0502020204030204" pitchFamily="34" charset="0"/>
              </a:rPr>
              <a:t>distplot</a:t>
            </a:r>
            <a:r>
              <a:rPr lang="en-IN" sz="2000" b="0" strike="noStrike" spc="-1" dirty="0">
                <a:latin typeface="Calibri" panose="020F0502020204030204" pitchFamily="34" charset="0"/>
                <a:cs typeface="Calibri" panose="020F0502020204030204" pitchFamily="34" charset="0"/>
              </a:rPr>
              <a:t>” for numerical variables.</a:t>
            </a:r>
          </a:p>
          <a:p>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309511-1EA8-43A2-BCB3-4C1CC221F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08" y="2369712"/>
            <a:ext cx="9507277" cy="4488287"/>
          </a:xfrm>
          <a:prstGeom prst="rect">
            <a:avLst/>
          </a:prstGeom>
        </p:spPr>
      </p:pic>
    </p:spTree>
    <p:extLst>
      <p:ext uri="{BB962C8B-B14F-4D97-AF65-F5344CB8AC3E}">
        <p14:creationId xmlns:p14="http://schemas.microsoft.com/office/powerpoint/2010/main" val="206573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F3563-6B8A-4DEB-A80B-EADAD70A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56845" cy="2795184"/>
          </a:xfrm>
          <a:prstGeom prst="rect">
            <a:avLst/>
          </a:prstGeom>
        </p:spPr>
      </p:pic>
      <p:pic>
        <p:nvPicPr>
          <p:cNvPr id="5" name="Picture 4">
            <a:extLst>
              <a:ext uri="{FF2B5EF4-FFF2-40B4-BE49-F238E27FC236}">
                <a16:creationId xmlns:a16="http://schemas.microsoft.com/office/drawing/2014/main" id="{3DB49EB6-1C94-46A5-8A23-5BB6E92AC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577" y="127495"/>
            <a:ext cx="4056845" cy="2667689"/>
          </a:xfrm>
          <a:prstGeom prst="rect">
            <a:avLst/>
          </a:prstGeom>
        </p:spPr>
      </p:pic>
      <p:pic>
        <p:nvPicPr>
          <p:cNvPr id="7" name="Picture 6">
            <a:extLst>
              <a:ext uri="{FF2B5EF4-FFF2-40B4-BE49-F238E27FC236}">
                <a16:creationId xmlns:a16="http://schemas.microsoft.com/office/drawing/2014/main" id="{F54BE59B-9E28-4E7F-A4EB-AA002E32A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422" y="0"/>
            <a:ext cx="4056846" cy="2910625"/>
          </a:xfrm>
          <a:prstGeom prst="rect">
            <a:avLst/>
          </a:prstGeom>
        </p:spPr>
      </p:pic>
      <p:pic>
        <p:nvPicPr>
          <p:cNvPr id="9" name="Picture 8">
            <a:extLst>
              <a:ext uri="{FF2B5EF4-FFF2-40B4-BE49-F238E27FC236}">
                <a16:creationId xmlns:a16="http://schemas.microsoft.com/office/drawing/2014/main" id="{C5E76178-7C17-4258-B9C2-40190C4FB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98" y="2910625"/>
            <a:ext cx="5761299" cy="4062816"/>
          </a:xfrm>
          <a:prstGeom prst="rect">
            <a:avLst/>
          </a:prstGeom>
        </p:spPr>
      </p:pic>
      <p:sp>
        <p:nvSpPr>
          <p:cNvPr id="10" name="TextBox 9">
            <a:extLst>
              <a:ext uri="{FF2B5EF4-FFF2-40B4-BE49-F238E27FC236}">
                <a16:creationId xmlns:a16="http://schemas.microsoft.com/office/drawing/2014/main" id="{14FFE782-F7E7-46DC-9615-52AA777FA15A}"/>
              </a:ext>
            </a:extLst>
          </p:cNvPr>
          <p:cNvSpPr txBox="1"/>
          <p:nvPr/>
        </p:nvSpPr>
        <p:spPr>
          <a:xfrm>
            <a:off x="6216205" y="3245476"/>
            <a:ext cx="5413417" cy="353943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1.The Data mostly all numeric </a:t>
            </a:r>
            <a:r>
              <a:rPr lang="en-US" sz="1400" dirty="0" err="1">
                <a:latin typeface="Calibri" panose="020F0502020204030204" pitchFamily="34" charset="0"/>
                <a:cs typeface="Calibri" panose="020F0502020204030204" pitchFamily="34" charset="0"/>
              </a:rPr>
              <a:t>varaibles</a:t>
            </a:r>
            <a:r>
              <a:rPr lang="en-US" sz="1400" dirty="0">
                <a:latin typeface="Calibri" panose="020F0502020204030204" pitchFamily="34" charset="0"/>
                <a:cs typeface="Calibri" panose="020F0502020204030204" pitchFamily="34" charset="0"/>
              </a:rPr>
              <a:t> are skewed.</a:t>
            </a:r>
          </a:p>
          <a:p>
            <a:r>
              <a:rPr lang="en-US" sz="1400" dirty="0">
                <a:latin typeface="Calibri" panose="020F0502020204030204" pitchFamily="34" charset="0"/>
                <a:cs typeface="Calibri" panose="020F0502020204030204" pitchFamily="34" charset="0"/>
              </a:rPr>
              <a:t>2.Sales Condition is Normal and sale type is Warranty DEED-Conventional.</a:t>
            </a:r>
          </a:p>
          <a:p>
            <a:r>
              <a:rPr lang="en-US" sz="1400" dirty="0">
                <a:latin typeface="Calibri" panose="020F0502020204030204" pitchFamily="34" charset="0"/>
                <a:cs typeface="Calibri" panose="020F0502020204030204" pitchFamily="34" charset="0"/>
              </a:rPr>
              <a:t>3.Mostly are Paved Drive, Garage Conditions and Garage Quality are Typically/Average.</a:t>
            </a:r>
          </a:p>
          <a:p>
            <a:r>
              <a:rPr lang="en-US" sz="1400" dirty="0">
                <a:latin typeface="Calibri" panose="020F0502020204030204" pitchFamily="34" charset="0"/>
                <a:cs typeface="Calibri" panose="020F0502020204030204" pitchFamily="34" charset="0"/>
              </a:rPr>
              <a:t>4.Mostly </a:t>
            </a:r>
            <a:r>
              <a:rPr lang="en-US" sz="1400" dirty="0" err="1">
                <a:latin typeface="Calibri" panose="020F0502020204030204" pitchFamily="34" charset="0"/>
                <a:cs typeface="Calibri" panose="020F0502020204030204" pitchFamily="34" charset="0"/>
              </a:rPr>
              <a:t>GarageFinish</a:t>
            </a:r>
            <a:r>
              <a:rPr lang="en-US" sz="1400" dirty="0">
                <a:latin typeface="Calibri" panose="020F0502020204030204" pitchFamily="34" charset="0"/>
                <a:cs typeface="Calibri" panose="020F0502020204030204" pitchFamily="34" charset="0"/>
              </a:rPr>
              <a:t> are unfinished and </a:t>
            </a:r>
            <a:r>
              <a:rPr lang="en-US" sz="1400" dirty="0" err="1">
                <a:latin typeface="Calibri" panose="020F0502020204030204" pitchFamily="34" charset="0"/>
                <a:cs typeface="Calibri" panose="020F0502020204030204" pitchFamily="34" charset="0"/>
              </a:rPr>
              <a:t>GarageType</a:t>
            </a:r>
            <a:r>
              <a:rPr lang="en-US" sz="1400" dirty="0">
                <a:latin typeface="Calibri" panose="020F0502020204030204" pitchFamily="34" charset="0"/>
                <a:cs typeface="Calibri" panose="020F0502020204030204" pitchFamily="34" charset="0"/>
              </a:rPr>
              <a:t> is Attached.</a:t>
            </a:r>
          </a:p>
          <a:p>
            <a:r>
              <a:rPr lang="en-US" sz="1400" dirty="0">
                <a:latin typeface="Calibri" panose="020F0502020204030204" pitchFamily="34" charset="0"/>
                <a:cs typeface="Calibri" panose="020F0502020204030204" pitchFamily="34" charset="0"/>
              </a:rPr>
              <a:t>5.Mostly Home Functionality is Typical.</a:t>
            </a:r>
          </a:p>
          <a:p>
            <a:r>
              <a:rPr lang="en-US" sz="1400" dirty="0">
                <a:latin typeface="Calibri" panose="020F0502020204030204" pitchFamily="34" charset="0"/>
                <a:cs typeface="Calibri" panose="020F0502020204030204" pitchFamily="34" charset="0"/>
              </a:rPr>
              <a:t>6.KitchenQuality is Typically Average.</a:t>
            </a:r>
          </a:p>
          <a:p>
            <a:r>
              <a:rPr lang="en-US" sz="1400" dirty="0">
                <a:latin typeface="Calibri" panose="020F0502020204030204" pitchFamily="34" charset="0"/>
                <a:cs typeface="Calibri" panose="020F0502020204030204" pitchFamily="34" charset="0"/>
              </a:rPr>
              <a:t>7.Electrical is Standard Circuit Breakers &amp; Romex.</a:t>
            </a:r>
          </a:p>
          <a:p>
            <a:r>
              <a:rPr lang="en-US" sz="1400" dirty="0">
                <a:latin typeface="Calibri" panose="020F0502020204030204" pitchFamily="34" charset="0"/>
                <a:cs typeface="Calibri" panose="020F0502020204030204" pitchFamily="34" charset="0"/>
              </a:rPr>
              <a:t>8.Central Air is Yes.</a:t>
            </a:r>
          </a:p>
          <a:p>
            <a:r>
              <a:rPr lang="en-US" sz="1400" dirty="0">
                <a:latin typeface="Calibri" panose="020F0502020204030204" pitchFamily="34" charset="0"/>
                <a:cs typeface="Calibri" panose="020F0502020204030204" pitchFamily="34" charset="0"/>
              </a:rPr>
              <a:t>9.Heating Quality </a:t>
            </a:r>
            <a:r>
              <a:rPr lang="en-US" sz="1400" dirty="0" err="1">
                <a:latin typeface="Calibri" panose="020F0502020204030204" pitchFamily="34" charset="0"/>
                <a:cs typeface="Calibri" panose="020F0502020204030204" pitchFamily="34" charset="0"/>
              </a:rPr>
              <a:t>COndition</a:t>
            </a:r>
            <a:r>
              <a:rPr lang="en-US" sz="1400" dirty="0">
                <a:latin typeface="Calibri" panose="020F0502020204030204" pitchFamily="34" charset="0"/>
                <a:cs typeface="Calibri" panose="020F0502020204030204" pitchFamily="34" charset="0"/>
              </a:rPr>
              <a:t> is Excellent.</a:t>
            </a:r>
          </a:p>
          <a:p>
            <a:r>
              <a:rPr lang="en-US" sz="1400" dirty="0">
                <a:latin typeface="Calibri" panose="020F0502020204030204" pitchFamily="34" charset="0"/>
                <a:cs typeface="Calibri" panose="020F0502020204030204" pitchFamily="34" charset="0"/>
              </a:rPr>
              <a:t>10.Heating is Gas forced warm air furnished.</a:t>
            </a:r>
          </a:p>
          <a:p>
            <a:r>
              <a:rPr lang="en-US" sz="1400" dirty="0">
                <a:latin typeface="Calibri" panose="020F0502020204030204" pitchFamily="34" charset="0"/>
                <a:cs typeface="Calibri" panose="020F0502020204030204" pitchFamily="34" charset="0"/>
              </a:rPr>
              <a:t>11.Basement Finish Type1 is Unfurnished.</a:t>
            </a:r>
          </a:p>
          <a:p>
            <a:r>
              <a:rPr lang="en-US" sz="1400" dirty="0">
                <a:latin typeface="Calibri" panose="020F0502020204030204" pitchFamily="34" charset="0"/>
                <a:cs typeface="Calibri" panose="020F0502020204030204" pitchFamily="34" charset="0"/>
              </a:rPr>
              <a:t>12.Basement Finish Type2 is Unfurnished.</a:t>
            </a:r>
          </a:p>
          <a:p>
            <a:r>
              <a:rPr lang="en-US" sz="1400" dirty="0">
                <a:latin typeface="Calibri" panose="020F0502020204030204" pitchFamily="34" charset="0"/>
                <a:cs typeface="Calibri" panose="020F0502020204030204" pitchFamily="34" charset="0"/>
              </a:rPr>
              <a:t>13.No Exposure to walkout or garden level walls.</a:t>
            </a:r>
          </a:p>
          <a:p>
            <a:r>
              <a:rPr lang="en-US" sz="1400" dirty="0">
                <a:latin typeface="Calibri" panose="020F0502020204030204" pitchFamily="34" charset="0"/>
                <a:cs typeface="Calibri" panose="020F0502020204030204" pitchFamily="34" charset="0"/>
              </a:rPr>
              <a:t>14.VInylSD are mostly used material for rooms.</a:t>
            </a:r>
          </a:p>
        </p:txBody>
      </p:sp>
    </p:spTree>
    <p:extLst>
      <p:ext uri="{BB962C8B-B14F-4D97-AF65-F5344CB8AC3E}">
        <p14:creationId xmlns:p14="http://schemas.microsoft.com/office/powerpoint/2010/main" val="361876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885F1-1A2B-4692-96A4-B4EA6BC2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11403" cy="3234202"/>
          </a:xfrm>
          <a:prstGeom prst="rect">
            <a:avLst/>
          </a:prstGeom>
        </p:spPr>
      </p:pic>
      <p:pic>
        <p:nvPicPr>
          <p:cNvPr id="5" name="Picture 4">
            <a:extLst>
              <a:ext uri="{FF2B5EF4-FFF2-40B4-BE49-F238E27FC236}">
                <a16:creationId xmlns:a16="http://schemas.microsoft.com/office/drawing/2014/main" id="{184406B6-3C0C-4F5C-A398-B4CA16F70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6055"/>
            <a:ext cx="5618922" cy="3198148"/>
          </a:xfrm>
          <a:prstGeom prst="rect">
            <a:avLst/>
          </a:prstGeom>
        </p:spPr>
      </p:pic>
      <p:pic>
        <p:nvPicPr>
          <p:cNvPr id="7" name="Picture 6">
            <a:extLst>
              <a:ext uri="{FF2B5EF4-FFF2-40B4-BE49-F238E27FC236}">
                <a16:creationId xmlns:a16="http://schemas.microsoft.com/office/drawing/2014/main" id="{81C11A9C-A459-4B17-A321-34FF2B7ED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29" y="3623798"/>
            <a:ext cx="7116168" cy="3050678"/>
          </a:xfrm>
          <a:prstGeom prst="rect">
            <a:avLst/>
          </a:prstGeom>
        </p:spPr>
      </p:pic>
    </p:spTree>
    <p:extLst>
      <p:ext uri="{BB962C8B-B14F-4D97-AF65-F5344CB8AC3E}">
        <p14:creationId xmlns:p14="http://schemas.microsoft.com/office/powerpoint/2010/main" val="118206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rgbClr val="FF0000"/>
                </a:solidFill>
                <a:latin typeface="Quicksand" panose="020B0604020202020204" charset="0"/>
              </a:rPr>
              <a:t>CORRELATION MATRIX AND ITS VISUALIZATION</a:t>
            </a:r>
            <a:endParaRPr lang="en-IN" dirty="0">
              <a:solidFill>
                <a:srgbClr val="FF0000"/>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a:xfrm>
            <a:off x="1103312" y="1367162"/>
            <a:ext cx="8946541" cy="4881238"/>
          </a:xfrm>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pic>
        <p:nvPicPr>
          <p:cNvPr id="6" name="Picture 5">
            <a:extLst>
              <a:ext uri="{FF2B5EF4-FFF2-40B4-BE49-F238E27FC236}">
                <a16:creationId xmlns:a16="http://schemas.microsoft.com/office/drawing/2014/main" id="{3733E7C9-F75F-4E35-993E-72EA9244803F}"/>
              </a:ext>
            </a:extLst>
          </p:cNvPr>
          <p:cNvPicPr>
            <a:picLocks noChangeAspect="1"/>
          </p:cNvPicPr>
          <p:nvPr/>
        </p:nvPicPr>
        <p:blipFill rotWithShape="1">
          <a:blip r:embed="rId3"/>
          <a:srcRect l="17571" t="22092" r="9050" b="11896"/>
          <a:stretch/>
        </p:blipFill>
        <p:spPr>
          <a:xfrm>
            <a:off x="2142146" y="2969651"/>
            <a:ext cx="8946541" cy="3660256"/>
          </a:xfrm>
          <a:prstGeom prst="rect">
            <a:avLst/>
          </a:prstGeom>
        </p:spPr>
      </p:pic>
    </p:spTree>
    <p:extLst>
      <p:ext uri="{BB962C8B-B14F-4D97-AF65-F5344CB8AC3E}">
        <p14:creationId xmlns:p14="http://schemas.microsoft.com/office/powerpoint/2010/main" val="225379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rgbClr val="FF0000"/>
                </a:solidFill>
                <a:latin typeface="quicksand" panose="020B0604020202020204" charset="0"/>
              </a:rPr>
              <a:t>CORRELATION WITH TARGET VARIABLE</a:t>
            </a:r>
            <a:endParaRPr lang="en-IN" sz="3600" dirty="0">
              <a:solidFill>
                <a:srgbClr val="FF0000"/>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pPr marL="0" indent="0">
              <a:buNone/>
            </a:pPr>
            <a:endParaRPr lang="en-IN" sz="1800" b="0" i="0" u="none" strike="noStrike" baseline="0" dirty="0">
              <a:solidFill>
                <a:schemeClr val="tx1"/>
              </a:solidFill>
              <a:latin typeface="quicksand" panose="020B0604020202020204" charset="0"/>
            </a:endParaRP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OverallQual,GrLivArea,GarageCars,GarageArea</a:t>
            </a:r>
            <a:r>
              <a:rPr lang="en-US" sz="1800" b="0" i="0" u="none" strike="noStrike" baseline="0" dirty="0">
                <a:solidFill>
                  <a:schemeClr val="tx1"/>
                </a:solidFill>
                <a:latin typeface="quicksand" panose="020B0604020202020204" charset="0"/>
              </a:rPr>
              <a:t> these columns have strong relationship with target column. </a:t>
            </a:r>
          </a:p>
          <a:p>
            <a:r>
              <a:rPr lang="en-US" sz="1800" b="0" i="0" u="none" strike="noStrike" baseline="0" dirty="0">
                <a:solidFill>
                  <a:schemeClr val="tx1"/>
                </a:solidFill>
                <a:latin typeface="quicksand" panose="020B0604020202020204" charset="0"/>
              </a:rPr>
              <a:t>3SsnPorch,Street,Condition2,LandContour,MasVnrType,LandSlope columns have very weak relationship with target column.</a:t>
            </a:r>
          </a:p>
          <a:p>
            <a:r>
              <a:rPr lang="en-US" sz="1800" dirty="0">
                <a:solidFill>
                  <a:schemeClr val="tx1"/>
                </a:solidFill>
                <a:latin typeface="quicksand" panose="020B0604020202020204" charset="0"/>
              </a:rPr>
              <a:t>There are </a:t>
            </a:r>
            <a:r>
              <a:rPr lang="en-US" sz="1800" dirty="0">
                <a:latin typeface="quicksand" panose="020B0604020202020204" charset="0"/>
              </a:rPr>
              <a:t>2</a:t>
            </a:r>
            <a:r>
              <a:rPr lang="en-US" sz="1800" dirty="0">
                <a:solidFill>
                  <a:schemeClr val="tx1"/>
                </a:solidFill>
                <a:latin typeface="quicksand" panose="020B0604020202020204" charset="0"/>
              </a:rPr>
              <a:t>4 columns ,which are negatively correlated with target column.</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pic>
        <p:nvPicPr>
          <p:cNvPr id="6" name="Picture 5">
            <a:extLst>
              <a:ext uri="{FF2B5EF4-FFF2-40B4-BE49-F238E27FC236}">
                <a16:creationId xmlns:a16="http://schemas.microsoft.com/office/drawing/2014/main" id="{BA5E2FAB-1823-44BC-9D37-9C51D4A16BC3}"/>
              </a:ext>
            </a:extLst>
          </p:cNvPr>
          <p:cNvPicPr>
            <a:picLocks noChangeAspect="1"/>
          </p:cNvPicPr>
          <p:nvPr/>
        </p:nvPicPr>
        <p:blipFill rotWithShape="1">
          <a:blip r:embed="rId3"/>
          <a:srcRect l="16470" t="22353" r="17426" b="12157"/>
          <a:stretch/>
        </p:blipFill>
        <p:spPr>
          <a:xfrm>
            <a:off x="1242875" y="1287263"/>
            <a:ext cx="9236865" cy="2849732"/>
          </a:xfrm>
          <a:prstGeom prst="rect">
            <a:avLst/>
          </a:prstGeom>
        </p:spPr>
      </p:pic>
    </p:spTree>
    <p:extLst>
      <p:ext uri="{BB962C8B-B14F-4D97-AF65-F5344CB8AC3E}">
        <p14:creationId xmlns:p14="http://schemas.microsoft.com/office/powerpoint/2010/main" val="217660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0246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pic>
        <p:nvPicPr>
          <p:cNvPr id="3" name="Picture 2">
            <a:extLst>
              <a:ext uri="{FF2B5EF4-FFF2-40B4-BE49-F238E27FC236}">
                <a16:creationId xmlns:a16="http://schemas.microsoft.com/office/drawing/2014/main" id="{B2F5681C-6C8F-4189-8B3C-8BBA9CCAFA50}"/>
              </a:ext>
            </a:extLst>
          </p:cNvPr>
          <p:cNvPicPr>
            <a:picLocks noChangeAspect="1"/>
          </p:cNvPicPr>
          <p:nvPr/>
        </p:nvPicPr>
        <p:blipFill rotWithShape="1">
          <a:blip r:embed="rId3"/>
          <a:srcRect l="9265" t="23922" r="10809" b="12941"/>
          <a:stretch/>
        </p:blipFill>
        <p:spPr>
          <a:xfrm>
            <a:off x="1129552" y="1032753"/>
            <a:ext cx="9744635" cy="4937742"/>
          </a:xfrm>
          <a:prstGeom prst="rect">
            <a:avLst/>
          </a:prstGeom>
        </p:spPr>
      </p:pic>
    </p:spTree>
    <p:extLst>
      <p:ext uri="{BB962C8B-B14F-4D97-AF65-F5344CB8AC3E}">
        <p14:creationId xmlns:p14="http://schemas.microsoft.com/office/powerpoint/2010/main" val="91663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94F39-2885-41CE-901F-20026CB92A76}"/>
              </a:ext>
            </a:extLst>
          </p:cNvPr>
          <p:cNvSpPr txBox="1"/>
          <p:nvPr/>
        </p:nvSpPr>
        <p:spPr>
          <a:xfrm>
            <a:off x="412124" y="360608"/>
            <a:ext cx="9762186" cy="480131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rPr>
              <a:t>Than </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need to check the skewness of data, if our data is &gt;0.5% in both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&amp;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sides.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That means need to do power transformation and do scaling.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data set.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altLang="en-US" dirty="0">
                <a:solidFill>
                  <a:srgbClr val="202124"/>
                </a:solidFill>
                <a:latin typeface="Calibri" panose="020F0502020204030204" pitchFamily="34" charset="0"/>
                <a:ea typeface="Calibri" panose="020F0502020204030204" pitchFamily="34" charset="0"/>
                <a:cs typeface="Calibri" panose="020F0502020204030204" pitchFamily="34" charset="0"/>
              </a:rPr>
              <a:t> F</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or each value in a feature,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difference between the original maximum and original minimum.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158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288-D9B5-47D1-9682-61C72EBD494D}"/>
              </a:ext>
            </a:extLst>
          </p:cNvPr>
          <p:cNvSpPr>
            <a:spLocks noGrp="1"/>
          </p:cNvSpPr>
          <p:nvPr>
            <p:ph type="title"/>
          </p:nvPr>
        </p:nvSpPr>
        <p:spPr/>
        <p:txBody>
          <a:bodyPr/>
          <a:lstStyle/>
          <a:p>
            <a:r>
              <a:rPr lang="en-US" dirty="0">
                <a:solidFill>
                  <a:srgbClr val="FF0000"/>
                </a:solidFill>
              </a:rPr>
              <a:t>MODELLING</a:t>
            </a:r>
          </a:p>
        </p:txBody>
      </p:sp>
      <p:sp>
        <p:nvSpPr>
          <p:cNvPr id="5" name="TextBox 4">
            <a:extLst>
              <a:ext uri="{FF2B5EF4-FFF2-40B4-BE49-F238E27FC236}">
                <a16:creationId xmlns:a16="http://schemas.microsoft.com/office/drawing/2014/main" id="{3CE04242-5ECD-4A80-9B50-D4BEC432760E}"/>
              </a:ext>
            </a:extLst>
          </p:cNvPr>
          <p:cNvSpPr txBox="1"/>
          <p:nvPr/>
        </p:nvSpPr>
        <p:spPr>
          <a:xfrm>
            <a:off x="677334" y="1930400"/>
            <a:ext cx="9715917" cy="4914166"/>
          </a:xfrm>
          <a:prstGeom prst="rect">
            <a:avLst/>
          </a:prstGeom>
          <a:noFill/>
        </p:spPr>
        <p:txBody>
          <a:bodyPr wrap="square" rtlCol="0">
            <a:spAutoFit/>
          </a:bodyPr>
          <a:lstStyle/>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know that this is Regression problem. We have use R_2 score , MAE, MSE and RMSE  as our evaluation matrix. We also need to see the cross validated score.</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As we know, this data set has a lot of categorical features, before </a:t>
            </a:r>
            <a:r>
              <a:rPr lang="en-US" sz="2000" spc="-1" dirty="0">
                <a:solidFill>
                  <a:srgbClr val="000000"/>
                </a:solidFill>
                <a:latin typeface="Calibri" panose="020F0502020204030204" pitchFamily="34" charset="0"/>
                <a:ea typeface="DejaVu Sans"/>
                <a:cs typeface="Calibri" panose="020F0502020204030204" pitchFamily="34" charset="0"/>
              </a:rPr>
              <a:t>g</a:t>
            </a:r>
            <a:r>
              <a:rPr lang="en-US" sz="2000" b="0" strike="noStrike" spc="-1" dirty="0">
                <a:solidFill>
                  <a:srgbClr val="000000"/>
                </a:solidFill>
                <a:latin typeface="Calibri" panose="020F0502020204030204" pitchFamily="34" charset="0"/>
                <a:ea typeface="DejaVu Sans"/>
                <a:cs typeface="Calibri" panose="020F0502020204030204" pitchFamily="34" charset="0"/>
              </a:rPr>
              <a:t>oing for the modeling part first we have to change to features to data type.</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have do feature scaling to scaling the data.</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First we see the result without doing hyper-parameter tuning. </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have to see several models as our evaluation model without using hyper-parameter  tuning. See their result &amp; after that we </a:t>
            </a:r>
            <a:r>
              <a:rPr lang="en-US" sz="2000" spc="-1" dirty="0">
                <a:solidFill>
                  <a:srgbClr val="000000"/>
                </a:solidFill>
                <a:latin typeface="Calibri" panose="020F0502020204030204" pitchFamily="34" charset="0"/>
                <a:ea typeface="DejaVu Sans"/>
                <a:cs typeface="Calibri" panose="020F0502020204030204" pitchFamily="34" charset="0"/>
              </a:rPr>
              <a:t>have to do </a:t>
            </a:r>
            <a:r>
              <a:rPr lang="en-US" sz="2000" b="0" strike="noStrike" spc="-1" dirty="0">
                <a:solidFill>
                  <a:srgbClr val="000000"/>
                </a:solidFill>
                <a:latin typeface="Calibri" panose="020F0502020204030204" pitchFamily="34" charset="0"/>
                <a:ea typeface="DejaVu Sans"/>
                <a:cs typeface="Calibri" panose="020F0502020204030204" pitchFamily="34" charset="0"/>
              </a:rPr>
              <a:t>hyper-parameter tuning . </a:t>
            </a:r>
            <a:r>
              <a:rPr lang="en-US" sz="2000" spc="-1" dirty="0">
                <a:solidFill>
                  <a:srgbClr val="000000"/>
                </a:solidFill>
                <a:latin typeface="Calibri" panose="020F0502020204030204" pitchFamily="34" charset="0"/>
                <a:ea typeface="DejaVu Sans"/>
                <a:cs typeface="Calibri" panose="020F0502020204030204" pitchFamily="34" charset="0"/>
              </a:rPr>
              <a:t>C</a:t>
            </a:r>
            <a:r>
              <a:rPr lang="en-US" sz="2000" b="0" strike="noStrike" spc="-1" dirty="0">
                <a:solidFill>
                  <a:srgbClr val="000000"/>
                </a:solidFill>
                <a:latin typeface="Calibri" panose="020F0502020204030204" pitchFamily="34" charset="0"/>
                <a:ea typeface="DejaVu Sans"/>
                <a:cs typeface="Calibri" panose="020F0502020204030204" pitchFamily="34" charset="0"/>
              </a:rPr>
              <a:t>ompare both the result that which one gives better  R_2 score.</a:t>
            </a:r>
            <a:endParaRPr lang="en-IN" sz="2000" b="0" strike="noStrike" spc="-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30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939CB-48EF-461C-BF9C-2D53F42CBA99}"/>
              </a:ext>
            </a:extLst>
          </p:cNvPr>
          <p:cNvSpPr txBox="1"/>
          <p:nvPr/>
        </p:nvSpPr>
        <p:spPr>
          <a:xfrm>
            <a:off x="693675" y="1408552"/>
            <a:ext cx="9272789" cy="2158924"/>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endParaRPr lang="en-US" b="1"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is used to check whether out data set is over fitting or under fitting. If model score is high and cv score is less, it means model perform well in train dataset but did not perform well in unseen or test dataset. Feature selection is the best way to overcome the overfitting problem.</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313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85F4E0-7BA7-E840-B1D8-76FC8DC77004}"/>
              </a:ext>
            </a:extLst>
          </p:cNvPr>
          <p:cNvSpPr txBox="1"/>
          <p:nvPr/>
        </p:nvSpPr>
        <p:spPr>
          <a:xfrm>
            <a:off x="4382550" y="0"/>
            <a:ext cx="3426900" cy="646331"/>
          </a:xfrm>
          <a:prstGeom prst="rect">
            <a:avLst/>
          </a:prstGeom>
          <a:noFill/>
        </p:spPr>
        <p:txBody>
          <a:bodyPr wrap="none" rtlCol="0">
            <a:spAutoFit/>
          </a:bodyPr>
          <a:lstStyle/>
          <a:p>
            <a:r>
              <a:rPr lang="en-US" sz="3600" b="1" dirty="0">
                <a:solidFill>
                  <a:srgbClr val="FF0000"/>
                </a:solidFill>
                <a:latin typeface="quicksand" panose="020B0604020202020204" charset="0"/>
              </a:rPr>
              <a:t> INTRODUCTION </a:t>
            </a:r>
          </a:p>
        </p:txBody>
      </p:sp>
      <p:sp>
        <p:nvSpPr>
          <p:cNvPr id="8" name="TextBox 7">
            <a:extLst>
              <a:ext uri="{FF2B5EF4-FFF2-40B4-BE49-F238E27FC236}">
                <a16:creationId xmlns:a16="http://schemas.microsoft.com/office/drawing/2014/main" id="{61A60FBD-45D0-BA44-A0FA-2A6A1F7CD9BA}"/>
              </a:ext>
            </a:extLst>
          </p:cNvPr>
          <p:cNvSpPr txBox="1"/>
          <p:nvPr/>
        </p:nvSpPr>
        <p:spPr>
          <a:xfrm>
            <a:off x="379828" y="1448972"/>
            <a:ext cx="11662117" cy="3970318"/>
          </a:xfrm>
          <a:prstGeom prst="rect">
            <a:avLst/>
          </a:prstGeom>
          <a:noFill/>
        </p:spPr>
        <p:txBody>
          <a:bodyPr wrap="square" rtlCol="0">
            <a:spAutoFit/>
          </a:bodyPr>
          <a:lstStyle/>
          <a:p>
            <a:r>
              <a:rPr lang="en-US" dirty="0">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a:t>
            </a:r>
          </a:p>
          <a:p>
            <a:endParaRPr lang="en-US" dirty="0">
              <a:latin typeface="quicksand" panose="020B0604020202020204" charset="0"/>
            </a:endParaRPr>
          </a:p>
          <a:p>
            <a:r>
              <a:rPr lang="en-US" dirty="0">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endParaRPr lang="en-US" dirty="0"/>
          </a:p>
          <a:p>
            <a:r>
              <a:rPr lang="en-US" dirty="0">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latin typeface="quicksand" panose="020B0604020202020204" charset="0"/>
            </a:endParaRPr>
          </a:p>
          <a:p>
            <a:endParaRPr lang="en-US" dirty="0"/>
          </a:p>
        </p:txBody>
      </p:sp>
    </p:spTree>
    <p:extLst>
      <p:ext uri="{BB962C8B-B14F-4D97-AF65-F5344CB8AC3E}">
        <p14:creationId xmlns:p14="http://schemas.microsoft.com/office/powerpoint/2010/main" val="368908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C11A7-9905-4B25-99E5-B3C8FF08FE5B}"/>
              </a:ext>
            </a:extLst>
          </p:cNvPr>
          <p:cNvSpPr txBox="1"/>
          <p:nvPr/>
        </p:nvSpPr>
        <p:spPr>
          <a:xfrm>
            <a:off x="386366" y="399245"/>
            <a:ext cx="9144000" cy="1169679"/>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LOOCV:</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Leave one out cross validation, It will take one row for test and remaining for training so each and every row go for test. That means it is time-consuming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BE57DAF-4CEC-43E2-9E0A-01B8A8C326B1}"/>
              </a:ext>
            </a:extLst>
          </p:cNvPr>
          <p:cNvSpPr txBox="1"/>
          <p:nvPr/>
        </p:nvSpPr>
        <p:spPr>
          <a:xfrm>
            <a:off x="386366" y="1674254"/>
            <a:ext cx="9929611" cy="4608377"/>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Conclusion And Remarks:</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From this model we can predict the House price prediction of different variables. How the prices are varying actually according to that each one can take their prescribed house.</a:t>
            </a:r>
          </a:p>
          <a:p>
            <a:pPr marR="0" algn="just">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p>
          <a:p>
            <a:pPr marL="285750" marR="0" indent="-285750" algn="just">
              <a:lnSpc>
                <a:spcPct val="107000"/>
              </a:lnSpc>
              <a:spcBef>
                <a:spcPts val="0"/>
              </a:spcBef>
              <a:spcAft>
                <a:spcPts val="800"/>
              </a:spcAf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89.58% on training data, mean absolute error is 35.10% , Difference </a:t>
            </a:r>
            <a:r>
              <a:rPr lang="en-US" sz="2000" dirty="0">
                <a:latin typeface="Calibri" panose="020F0502020204030204" pitchFamily="34" charset="0"/>
                <a:ea typeface="Calibri" panose="020F0502020204030204" pitchFamily="34" charset="0"/>
                <a:cs typeface="Calibri" panose="020F0502020204030204" pitchFamily="34" charset="0"/>
              </a:rPr>
              <a:t>b</a:t>
            </a:r>
            <a:r>
              <a:rPr lang="en-US" sz="2000" dirty="0">
                <a:effectLst/>
                <a:latin typeface="Calibri" panose="020F0502020204030204" pitchFamily="34" charset="0"/>
                <a:ea typeface="Calibri" panose="020F0502020204030204" pitchFamily="34" charset="0"/>
                <a:cs typeface="Calibri" panose="020F0502020204030204" pitchFamily="34" charset="0"/>
              </a:rPr>
              <a:t>etween score and validation score also nice but not in 1</a:t>
            </a:r>
            <a:r>
              <a:rPr lang="en-US" sz="20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20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Ridge Regressor .Than the model performance is excellent.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206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4ACD-1F5A-4FBD-A537-67E069D3BE4F}"/>
              </a:ext>
            </a:extLst>
          </p:cNvPr>
          <p:cNvSpPr>
            <a:spLocks noGrp="1"/>
          </p:cNvSpPr>
          <p:nvPr>
            <p:ph type="title"/>
          </p:nvPr>
        </p:nvSpPr>
        <p:spPr/>
        <p:txBody>
          <a:bodyPr/>
          <a:lstStyle/>
          <a:p>
            <a:r>
              <a:rPr lang="en-US" dirty="0">
                <a:solidFill>
                  <a:srgbClr val="FF0000"/>
                </a:solidFill>
              </a:rPr>
              <a:t>FINALIZE THE MODEL</a:t>
            </a:r>
          </a:p>
        </p:txBody>
      </p:sp>
      <p:sp>
        <p:nvSpPr>
          <p:cNvPr id="3" name="TextBox 2">
            <a:extLst>
              <a:ext uri="{FF2B5EF4-FFF2-40B4-BE49-F238E27FC236}">
                <a16:creationId xmlns:a16="http://schemas.microsoft.com/office/drawing/2014/main" id="{F838A9AA-CA2E-4A86-BB9F-597C52B37606}"/>
              </a:ext>
            </a:extLst>
          </p:cNvPr>
          <p:cNvSpPr txBox="1"/>
          <p:nvPr/>
        </p:nvSpPr>
        <p:spPr>
          <a:xfrm>
            <a:off x="677334" y="2060620"/>
            <a:ext cx="9239398" cy="1541448"/>
          </a:xfrm>
          <a:prstGeom prst="rect">
            <a:avLst/>
          </a:prstGeom>
          <a:noFill/>
        </p:spPr>
        <p:txBody>
          <a:bodyPr wrap="square" rtlCol="0">
            <a:spAutoFit/>
          </a:bodyPr>
          <a:lstStyle/>
          <a:p>
            <a:pPr marL="342900" indent="-342900">
              <a:lnSpc>
                <a:spcPct val="100000"/>
              </a:lnSpc>
              <a:spcBef>
                <a:spcPts val="519"/>
              </a:spcBef>
              <a:buFont typeface="Arial" panose="020B0604020202020204" pitchFamily="34" charset="0"/>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After we analyze the model the Ridge Model gives us the better result whe</a:t>
            </a:r>
            <a:r>
              <a:rPr lang="en-US" spc="-1" dirty="0">
                <a:solidFill>
                  <a:srgbClr val="000000"/>
                </a:solidFill>
                <a:latin typeface="Calibri" panose="020F0502020204030204" pitchFamily="34" charset="0"/>
                <a:ea typeface="DejaVu Sans"/>
                <a:cs typeface="Calibri" panose="020F0502020204030204" pitchFamily="34" charset="0"/>
              </a:rPr>
              <a:t>n comparing mean absolute error, mean squared error ,</a:t>
            </a:r>
            <a:r>
              <a:rPr lang="en-US" b="0" strike="noStrike" spc="-1" dirty="0">
                <a:solidFill>
                  <a:srgbClr val="000000"/>
                </a:solidFill>
                <a:latin typeface="Calibri" panose="020F0502020204030204" pitchFamily="34" charset="0"/>
                <a:cs typeface="Calibri" panose="020F0502020204030204" pitchFamily="34" charset="0"/>
              </a:rPr>
              <a:t>R2_score and cross validation.</a:t>
            </a:r>
          </a:p>
          <a:p>
            <a:pPr marL="342900" indent="-342900">
              <a:spcBef>
                <a:spcPts val="519"/>
              </a:spcBef>
              <a:buFont typeface="Arial" panose="020B0604020202020204" pitchFamily="34" charset="0"/>
              <a:buChar char="•"/>
            </a:pPr>
            <a:r>
              <a:rPr lang="en-US"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further proceed to test the object then we have to save the model using pickle, and create a data frame of predicted values.</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02CBEB-6E61-4B6A-95C4-9A6B3C2F5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47" y="3335470"/>
            <a:ext cx="9469171" cy="1227271"/>
          </a:xfrm>
          <a:prstGeom prst="rect">
            <a:avLst/>
          </a:prstGeom>
        </p:spPr>
      </p:pic>
      <p:pic>
        <p:nvPicPr>
          <p:cNvPr id="7" name="Picture 6">
            <a:extLst>
              <a:ext uri="{FF2B5EF4-FFF2-40B4-BE49-F238E27FC236}">
                <a16:creationId xmlns:a16="http://schemas.microsoft.com/office/drawing/2014/main" id="{322BE541-92EC-4769-8FE9-F04B45C81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891" y="2987898"/>
            <a:ext cx="2572109" cy="3767071"/>
          </a:xfrm>
          <a:prstGeom prst="rect">
            <a:avLst/>
          </a:prstGeom>
        </p:spPr>
      </p:pic>
    </p:spTree>
    <p:extLst>
      <p:ext uri="{BB962C8B-B14F-4D97-AF65-F5344CB8AC3E}">
        <p14:creationId xmlns:p14="http://schemas.microsoft.com/office/powerpoint/2010/main" val="158137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I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I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I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I concluded that </a:t>
            </a:r>
            <a:r>
              <a:rPr lang="en-US" sz="1800" dirty="0" err="1">
                <a:latin typeface="Quicksand" panose="020B0604020202020204" charset="0"/>
              </a:rPr>
              <a:t>RandomForest</a:t>
            </a:r>
            <a:r>
              <a:rPr lang="en-US" sz="1800" b="0" i="0" u="none" strike="noStrike" baseline="0" dirty="0" err="1">
                <a:solidFill>
                  <a:schemeClr val="tx1"/>
                </a:solidFill>
                <a:latin typeface="Quicksand" panose="020B0604020202020204" charset="0"/>
              </a:rPr>
              <a:t>Regressor</a:t>
            </a:r>
            <a:r>
              <a:rPr lang="en-US" sz="1800" b="0" i="0" u="none" strike="noStrike" baseline="0" dirty="0">
                <a:solidFill>
                  <a:schemeClr val="tx1"/>
                </a:solidFill>
                <a:latin typeface="Quicksand" panose="020B0604020202020204" charset="0"/>
              </a:rPr>
              <a:t> was the best performing algorithm, although there were more errors in it and it had less RMSE compared to other algorithms. It gave an r2_score of </a:t>
            </a:r>
            <a:r>
              <a:rPr lang="en-US" sz="1800" dirty="0">
                <a:latin typeface="Quicksand" panose="020B0604020202020204" charset="0"/>
              </a:rPr>
              <a:t>89</a:t>
            </a:r>
            <a:r>
              <a:rPr lang="en-US" sz="1800" b="0" i="0" u="none" strike="noStrike" baseline="0" dirty="0">
                <a:solidFill>
                  <a:schemeClr val="tx1"/>
                </a:solidFill>
                <a:latin typeface="Quicksand" panose="020B0604020202020204" charset="0"/>
              </a:rPr>
              <a:t>.49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84.37 which is the highest scores among all. </a:t>
            </a:r>
          </a:p>
          <a:p>
            <a:pPr algn="just"/>
            <a:r>
              <a:rPr lang="en-US" sz="1800" b="0" i="0" u="none" strike="noStrike" baseline="0" dirty="0">
                <a:solidFill>
                  <a:schemeClr val="tx1"/>
                </a:solidFill>
                <a:latin typeface="Quicksand" panose="020B0604020202020204" charset="0"/>
              </a:rPr>
              <a:t>I saved the model in a pickle with a filename in order to use whenever we require. </a:t>
            </a:r>
          </a:p>
          <a:p>
            <a:pPr marL="0" indent="0" algn="just">
              <a:buNone/>
            </a:pPr>
            <a:endParaRPr lang="en-US" sz="1800" b="0" i="0" u="none" strike="noStrike" baseline="0" dirty="0">
              <a:solidFill>
                <a:schemeClr val="tx1"/>
              </a:solidFill>
              <a:latin typeface="Quicksand" panose="020B0604020202020204" charset="0"/>
            </a:endParaRPr>
          </a:p>
          <a:p>
            <a:pPr algn="just"/>
            <a:r>
              <a:rPr lang="en-US" sz="1800" b="0" i="0" u="none" strike="noStrike" baseline="0" dirty="0">
                <a:solidFill>
                  <a:schemeClr val="tx1"/>
                </a:solidFill>
                <a:latin typeface="Quicksand" panose="020B0604020202020204" charset="0"/>
              </a:rPr>
              <a:t> Then I used the test dataset and performed all the pre-processing pipeline methods to it. </a:t>
            </a:r>
          </a:p>
        </p:txBody>
      </p:sp>
    </p:spTree>
    <p:extLst>
      <p:ext uri="{BB962C8B-B14F-4D97-AF65-F5344CB8AC3E}">
        <p14:creationId xmlns:p14="http://schemas.microsoft.com/office/powerpoint/2010/main" val="197373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5D9B52-7993-7E41-83CC-DCE46B168C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268556"/>
            <a:ext cx="12192000" cy="6858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6968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DF050-7895-4532-AC5B-FA78AF5CC3AA}"/>
              </a:ext>
            </a:extLst>
          </p:cNvPr>
          <p:cNvSpPr>
            <a:spLocks noGrp="1"/>
          </p:cNvSpPr>
          <p:nvPr>
            <p:ph type="title"/>
          </p:nvPr>
        </p:nvSpPr>
        <p:spPr/>
        <p:txBody>
          <a:bodyPr/>
          <a:lstStyle/>
          <a:p>
            <a:r>
              <a:rPr lang="en-US" dirty="0">
                <a:solidFill>
                  <a:srgbClr val="FF0000"/>
                </a:solidFill>
              </a:rPr>
              <a:t>Overview:</a:t>
            </a:r>
          </a:p>
        </p:txBody>
      </p:sp>
      <p:sp>
        <p:nvSpPr>
          <p:cNvPr id="2" name="Vertical Text Placeholder 1">
            <a:extLst>
              <a:ext uri="{FF2B5EF4-FFF2-40B4-BE49-F238E27FC236}">
                <a16:creationId xmlns:a16="http://schemas.microsoft.com/office/drawing/2014/main" id="{1C51EFDB-20AB-47D4-A2D7-247070F660FE}"/>
              </a:ext>
            </a:extLst>
          </p:cNvPr>
          <p:cNvSpPr>
            <a:spLocks noGrp="1"/>
          </p:cNvSpPr>
          <p:nvPr>
            <p:ph type="body" orient="vert" idx="1"/>
          </p:nvPr>
        </p:nvSpPr>
        <p:spPr/>
        <p:txBody>
          <a:bodyPr vert="horz"/>
          <a:lstStyle/>
          <a:p>
            <a:pPr>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In this particular presentation we will be looking on:</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What are the EDA steps in cleaning the dataset.</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Overall analysis on the problem.</a:t>
            </a: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Model building from train dataset.</a:t>
            </a: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Predicting Housing Price for test dataset.</a:t>
            </a:r>
          </a:p>
          <a:p>
            <a:endParaRPr lang="en-US" dirty="0"/>
          </a:p>
        </p:txBody>
      </p:sp>
    </p:spTree>
    <p:extLst>
      <p:ext uri="{BB962C8B-B14F-4D97-AF65-F5344CB8AC3E}">
        <p14:creationId xmlns:p14="http://schemas.microsoft.com/office/powerpoint/2010/main" val="140833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460B76-BAC8-48A5-98B2-E40A5239E564}"/>
              </a:ext>
            </a:extLst>
          </p:cNvPr>
          <p:cNvSpPr>
            <a:spLocks noGrp="1"/>
          </p:cNvSpPr>
          <p:nvPr>
            <p:ph type="title"/>
          </p:nvPr>
        </p:nvSpPr>
        <p:spPr>
          <a:xfrm>
            <a:off x="1050879" y="313387"/>
            <a:ext cx="9810604" cy="1216024"/>
          </a:xfrm>
        </p:spPr>
        <p:txBody>
          <a:bodyPr/>
          <a:lstStyle/>
          <a:p>
            <a:r>
              <a:rPr lang="en-US" dirty="0">
                <a:solidFill>
                  <a:srgbClr val="FF0000"/>
                </a:solidFill>
              </a:rPr>
              <a:t>Problem Statement</a:t>
            </a:r>
          </a:p>
        </p:txBody>
      </p:sp>
      <p:sp>
        <p:nvSpPr>
          <p:cNvPr id="2" name="Vertical Text Placeholder 1">
            <a:extLst>
              <a:ext uri="{FF2B5EF4-FFF2-40B4-BE49-F238E27FC236}">
                <a16:creationId xmlns:a16="http://schemas.microsoft.com/office/drawing/2014/main" id="{D50EBFC3-C012-4053-B09E-565A3456E39C}"/>
              </a:ext>
            </a:extLst>
          </p:cNvPr>
          <p:cNvSpPr>
            <a:spLocks noGrp="1"/>
          </p:cNvSpPr>
          <p:nvPr>
            <p:ph type="body" orient="vert" idx="1"/>
          </p:nvPr>
        </p:nvSpPr>
        <p:spPr/>
        <p:txBody>
          <a:bodyPr vert="horz">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400" dirty="0">
                <a:latin typeface="Calibri" panose="020F0502020204030204" pitchFamily="34" charset="0"/>
                <a:cs typeface="Calibri" panose="020F050202020403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sz="2400" dirty="0">
                <a:latin typeface="Calibri" panose="020F0502020204030204" pitchFamily="34" charset="0"/>
                <a:cs typeface="Calibri" panose="020F0502020204030204" pitchFamily="34" charset="0"/>
              </a:rPr>
              <a:t>• Which variables are important to predict the price of variable? </a:t>
            </a:r>
          </a:p>
          <a:p>
            <a:pPr marL="0" indent="0">
              <a:buNone/>
            </a:pPr>
            <a:r>
              <a:rPr lang="en-US" sz="2400" dirty="0">
                <a:latin typeface="Calibri" panose="020F0502020204030204" pitchFamily="34" charset="0"/>
                <a:cs typeface="Calibri" panose="020F0502020204030204" pitchFamily="34" charset="0"/>
              </a:rPr>
              <a:t>• How do these variables describe the price of the house?</a:t>
            </a:r>
            <a:endParaRPr lang="en-IN"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0353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1FE63-607C-4D07-A15D-EA816A92480E}"/>
              </a:ext>
            </a:extLst>
          </p:cNvPr>
          <p:cNvSpPr>
            <a:spLocks noGrp="1"/>
          </p:cNvSpPr>
          <p:nvPr>
            <p:ph type="title"/>
          </p:nvPr>
        </p:nvSpPr>
        <p:spPr/>
        <p:txBody>
          <a:bodyPr/>
          <a:lstStyle/>
          <a:p>
            <a:r>
              <a:rPr lang="en-US" dirty="0">
                <a:solidFill>
                  <a:srgbClr val="FF0000"/>
                </a:solidFill>
              </a:rPr>
              <a:t>Problem Understanding</a:t>
            </a:r>
          </a:p>
        </p:txBody>
      </p:sp>
      <p:sp>
        <p:nvSpPr>
          <p:cNvPr id="2" name="Vertical Text Placeholder 1">
            <a:extLst>
              <a:ext uri="{FF2B5EF4-FFF2-40B4-BE49-F238E27FC236}">
                <a16:creationId xmlns:a16="http://schemas.microsoft.com/office/drawing/2014/main" id="{DAEA468D-22A4-44F3-B229-BA458A5ACE29}"/>
              </a:ext>
            </a:extLst>
          </p:cNvPr>
          <p:cNvSpPr>
            <a:spLocks noGrp="1"/>
          </p:cNvSpPr>
          <p:nvPr>
            <p:ph type="body" orient="vert" idx="1"/>
          </p:nvPr>
        </p:nvSpPr>
        <p:spPr/>
        <p:txBody>
          <a:bodyPr vert="horz">
            <a:noAutofit/>
          </a:bodyPr>
          <a:lstStyle/>
          <a:p>
            <a:pPr>
              <a:buFont typeface="Wingdings" panose="05000000000000000000" pitchFamily="2" charset="2"/>
              <a:buChar char="Ø"/>
            </a:pPr>
            <a:r>
              <a:rPr lang="en-IN" sz="20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 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a:t>
            </a:r>
            <a:r>
              <a:rPr lang="en-IN" sz="20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Now as a data scientist our work is to analyse the dataset and apply our skills towards predicting house price.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585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37D-281A-4C80-AA86-3F0AFD6CD55F}"/>
              </a:ext>
            </a:extLst>
          </p:cNvPr>
          <p:cNvSpPr>
            <a:spLocks noGrp="1"/>
          </p:cNvSpPr>
          <p:nvPr>
            <p:ph type="title"/>
          </p:nvPr>
        </p:nvSpPr>
        <p:spPr>
          <a:xfrm>
            <a:off x="646330" y="339144"/>
            <a:ext cx="8596668" cy="1320800"/>
          </a:xfrm>
        </p:spPr>
        <p:txBody>
          <a:bodyPr/>
          <a:lstStyle/>
          <a:p>
            <a:r>
              <a:rPr lang="en-US" dirty="0">
                <a:solidFill>
                  <a:srgbClr val="FF0000"/>
                </a:solidFill>
                <a:latin typeface="Calibri" panose="020F0502020204030204" pitchFamily="34" charset="0"/>
                <a:cs typeface="Calibri" panose="020F0502020204030204" pitchFamily="34" charset="0"/>
              </a:rPr>
              <a:t>Data </a:t>
            </a:r>
            <a:r>
              <a:rPr lang="en-US" dirty="0" err="1">
                <a:solidFill>
                  <a:srgbClr val="FF0000"/>
                </a:solidFill>
                <a:latin typeface="Calibri" panose="020F0502020204030204" pitchFamily="34" charset="0"/>
                <a:cs typeface="Calibri" panose="020F0502020204030204" pitchFamily="34" charset="0"/>
              </a:rPr>
              <a:t>Analysics</a:t>
            </a:r>
            <a:r>
              <a:rPr lang="en-US" dirty="0">
                <a:solidFill>
                  <a:srgbClr val="FF0000"/>
                </a:solidFill>
                <a:latin typeface="Calibri" panose="020F0502020204030204" pitchFamily="34" charset="0"/>
                <a:cs typeface="Calibri" panose="020F0502020204030204" pitchFamily="34" charset="0"/>
              </a:rPr>
              <a:t> </a:t>
            </a:r>
            <a:r>
              <a:rPr lang="en-US" dirty="0">
                <a:solidFill>
                  <a:srgbClr val="FF0000"/>
                </a:solidFill>
              </a:rPr>
              <a:t>:</a:t>
            </a:r>
          </a:p>
        </p:txBody>
      </p:sp>
      <p:sp>
        <p:nvSpPr>
          <p:cNvPr id="4" name="TextBox 3">
            <a:extLst>
              <a:ext uri="{FF2B5EF4-FFF2-40B4-BE49-F238E27FC236}">
                <a16:creationId xmlns:a16="http://schemas.microsoft.com/office/drawing/2014/main" id="{D92AF3D2-B6D4-4BC4-A709-625E3A77D848}"/>
              </a:ext>
            </a:extLst>
          </p:cNvPr>
          <p:cNvSpPr txBox="1"/>
          <p:nvPr/>
        </p:nvSpPr>
        <p:spPr>
          <a:xfrm>
            <a:off x="677334" y="1545464"/>
            <a:ext cx="10837332" cy="3477875"/>
          </a:xfrm>
          <a:prstGeom prst="rect">
            <a:avLst/>
          </a:prstGeom>
          <a:noFill/>
        </p:spPr>
        <p:txBody>
          <a:bodyPr wrap="square" rtlCol="0">
            <a:spAutoFit/>
          </a:bodyPr>
          <a:lstStyle/>
          <a:p>
            <a:pPr marL="285750" marR="0" indent="-285750" algn="just">
              <a:spcBef>
                <a:spcPts val="2400"/>
              </a:spcBef>
              <a:spcAft>
                <a:spcPts val="0"/>
              </a:spcAft>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Dataset Contains a </a:t>
            </a:r>
            <a:r>
              <a:rPr lang="en-US" sz="2000" dirty="0">
                <a:effectLst/>
                <a:latin typeface="Calibri" panose="020F0502020204030204" pitchFamily="34" charset="0"/>
                <a:ea typeface="Times New Roman" panose="02020603050405020304" pitchFamily="18" charset="0"/>
                <a:cs typeface="Calibri" panose="020F0502020204030204" pitchFamily="34" charset="0"/>
              </a:rPr>
              <a:t>Data of 1168 entries each having 81 variables, </a:t>
            </a: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in which some are numerical Data and some are Categorical Data</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spcBef>
                <a:spcPts val="2400"/>
              </a:spcBef>
              <a:spcAft>
                <a:spcPts val="0"/>
              </a:spcAft>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As the Data having two datasets 1. Train Data, 2. Test Data </a:t>
            </a:r>
          </a:p>
          <a:p>
            <a:pPr marL="285750" marR="0" indent="-285750" algn="just">
              <a:spcBef>
                <a:spcPts val="2400"/>
              </a:spcBef>
              <a:spcAft>
                <a:spcPts val="0"/>
              </a:spcAft>
              <a:buFont typeface="Arial" panose="020B0604020202020204" pitchFamily="34" charset="0"/>
              <a:buChar char="•"/>
            </a:pPr>
            <a:r>
              <a:rPr lang="en-US" sz="2000" spc="-5" dirty="0">
                <a:solidFill>
                  <a:srgbClr val="292929"/>
                </a:solidFill>
                <a:latin typeface="Calibri" panose="020F0502020204030204" pitchFamily="34" charset="0"/>
                <a:ea typeface="Times New Roman" panose="02020603050405020304" pitchFamily="18" charset="0"/>
                <a:cs typeface="Calibri" panose="020F0502020204030204" pitchFamily="34" charset="0"/>
              </a:rPr>
              <a:t>Check the info of the data using the info() function</a:t>
            </a:r>
          </a:p>
          <a:p>
            <a:pPr marL="285750" indent="-285750" algn="just">
              <a:spcBef>
                <a:spcPts val="2400"/>
              </a:spcBef>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From the above function I analyze the dataset having float </a:t>
            </a:r>
            <a:r>
              <a:rPr lang="en-US" sz="2000" spc="-5" dirty="0" err="1">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varaibles</a:t>
            </a: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-3 int-35 and object-43 so total of 81 variables.</a:t>
            </a:r>
          </a:p>
          <a:p>
            <a:pPr marL="285750" indent="-285750" algn="just">
              <a:spcBef>
                <a:spcPts val="2400"/>
              </a:spcBef>
              <a:buFont typeface="Arial" panose="020B0604020202020204" pitchFamily="34" charset="0"/>
              <a:buChar char="•"/>
            </a:pPr>
            <a:r>
              <a:rPr lang="en-US" sz="2000" spc="-5" dirty="0">
                <a:solidFill>
                  <a:srgbClr val="292929"/>
                </a:solidFill>
                <a:latin typeface="Calibri" panose="020F0502020204030204" pitchFamily="34" charset="0"/>
                <a:ea typeface="Times New Roman" panose="02020603050405020304" pitchFamily="18" charset="0"/>
                <a:cs typeface="Calibri" panose="020F0502020204030204" pitchFamily="34" charset="0"/>
              </a:rPr>
              <a:t>Next Step is EDA……..(Exploratory Data Analysis)</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6696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AAE7-5949-4E43-A485-0C9730595B3A}"/>
              </a:ext>
            </a:extLst>
          </p:cNvPr>
          <p:cNvSpPr>
            <a:spLocks noGrp="1"/>
          </p:cNvSpPr>
          <p:nvPr>
            <p:ph type="title"/>
          </p:nvPr>
        </p:nvSpPr>
        <p:spPr/>
        <p:txBody>
          <a:bodyPr/>
          <a:lstStyle/>
          <a:p>
            <a:r>
              <a:rPr lang="en-US" dirty="0">
                <a:solidFill>
                  <a:srgbClr val="FF0000"/>
                </a:solidFill>
              </a:rPr>
              <a:t>Exploratory Data Analysis</a:t>
            </a:r>
            <a:br>
              <a:rPr lang="en-US" dirty="0">
                <a:solidFill>
                  <a:srgbClr val="FF0000"/>
                </a:solidFill>
              </a:rPr>
            </a:br>
            <a:endParaRPr lang="en-US" dirty="0">
              <a:solidFill>
                <a:srgbClr val="FF0000"/>
              </a:solidFill>
            </a:endParaRPr>
          </a:p>
        </p:txBody>
      </p:sp>
      <p:sp>
        <p:nvSpPr>
          <p:cNvPr id="4" name="TextBox 3">
            <a:extLst>
              <a:ext uri="{FF2B5EF4-FFF2-40B4-BE49-F238E27FC236}">
                <a16:creationId xmlns:a16="http://schemas.microsoft.com/office/drawing/2014/main" id="{36ED3260-CD31-40F1-92F3-C73B2AC45AE2}"/>
              </a:ext>
            </a:extLst>
          </p:cNvPr>
          <p:cNvSpPr txBox="1"/>
          <p:nvPr/>
        </p:nvSpPr>
        <p:spPr>
          <a:xfrm>
            <a:off x="276895" y="1631179"/>
            <a:ext cx="10200068" cy="4401205"/>
          </a:xfrm>
          <a:prstGeom prst="rect">
            <a:avLst/>
          </a:prstGeom>
          <a:noFill/>
        </p:spPr>
        <p:txBody>
          <a:bodyPr wrap="square" rtlCol="0">
            <a:spAutoFit/>
          </a:bodyPr>
          <a:lstStyle/>
          <a:p>
            <a:pPr marL="0" marR="0" algn="just">
              <a:spcBef>
                <a:spcPts val="0"/>
              </a:spcBef>
              <a:spcAft>
                <a:spcPts val="0"/>
              </a:spcAft>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In EDA we need to Pre-process the Data and Visualization:</a:t>
            </a:r>
          </a:p>
          <a:p>
            <a:pPr marL="0" marR="0" algn="just">
              <a:spcBef>
                <a:spcPts val="0"/>
              </a:spcBef>
              <a:spcAft>
                <a:spcPts val="0"/>
              </a:spcAf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Steps include in Pre-Processing Data are</a:t>
            </a:r>
          </a:p>
          <a:p>
            <a:pPr marL="0" marR="0" algn="just">
              <a:spcBef>
                <a:spcPts val="0"/>
              </a:spcBef>
              <a:spcAft>
                <a:spcPts val="0"/>
              </a:spcAf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Cleaning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Removing Outliers, Skewness and imputing Missing Values.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Transformation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Like Normalization by applying normalization we can improve the accuracy and efficiency of the models. And also reduce the errors.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Reduction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By Reducing the no of features by Feature Selection Process, PCA And VIF</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lgn="just">
              <a:spcBef>
                <a:spcPts val="0"/>
              </a:spcBef>
              <a:spcAft>
                <a:spcPts val="0"/>
              </a:spcAft>
              <a:buFont typeface="Arial" panose="020B0604020202020204" pitchFamily="34" charset="0"/>
              <a:buChar char="•"/>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Cleaning: </a:t>
            </a:r>
          </a:p>
          <a:p>
            <a:pPr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a Part of EDA we need to do Data cleaning so firstly we need to check any null values in our data, From the below image shows we don’t have any null values, so no need to impute any data.</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3749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1D9C-7526-4DFC-AEFA-9F358E12E570}"/>
              </a:ext>
            </a:extLst>
          </p:cNvPr>
          <p:cNvSpPr>
            <a:spLocks noGrp="1"/>
          </p:cNvSpPr>
          <p:nvPr>
            <p:ph type="title"/>
          </p:nvPr>
        </p:nvSpPr>
        <p:spPr>
          <a:xfrm>
            <a:off x="927278" y="609600"/>
            <a:ext cx="8346723" cy="819955"/>
          </a:xfrm>
        </p:spPr>
        <p:txBody>
          <a:bodyPr>
            <a:normAutofit fontScale="90000"/>
          </a:bodyPr>
          <a:lstStyle/>
          <a:p>
            <a:pPr marL="0" marR="0">
              <a:spcBef>
                <a:spcPts val="0"/>
              </a:spcBef>
              <a:spcAft>
                <a:spcPts val="0"/>
              </a:spcAft>
            </a:pPr>
            <a:r>
              <a:rPr lang="en-US" sz="2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First Step of Data Cleaning is Checking Any null Values in our Data set </a:t>
            </a:r>
            <a:r>
              <a:rPr lang="en-US" sz="2700" dirty="0">
                <a:solidFill>
                  <a:schemeClr val="tx1"/>
                </a:solidFill>
                <a:latin typeface="Calibri" panose="020F0502020204030204" pitchFamily="34" charset="0"/>
                <a:ea typeface="Times New Roman" panose="02020603050405020304" pitchFamily="18" charset="0"/>
                <a:cs typeface="Calibri" panose="020F0502020204030204" pitchFamily="34" charset="0"/>
              </a:rPr>
              <a:t>For this we used the function</a:t>
            </a:r>
            <a:br>
              <a:rPr lang="en-US" dirty="0">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52A2F07A-20F3-4077-9009-4565CA96A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03" y="1498305"/>
            <a:ext cx="8192643" cy="1122577"/>
          </a:xfrm>
          <a:prstGeom prst="rect">
            <a:avLst/>
          </a:prstGeom>
        </p:spPr>
      </p:pic>
      <p:pic>
        <p:nvPicPr>
          <p:cNvPr id="6" name="Picture 5">
            <a:extLst>
              <a:ext uri="{FF2B5EF4-FFF2-40B4-BE49-F238E27FC236}">
                <a16:creationId xmlns:a16="http://schemas.microsoft.com/office/drawing/2014/main" id="{8DF1F481-43F4-4F41-8725-FBA6227C3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0882"/>
            <a:ext cx="2514951" cy="3882949"/>
          </a:xfrm>
          <a:prstGeom prst="rect">
            <a:avLst/>
          </a:prstGeom>
        </p:spPr>
      </p:pic>
      <p:sp>
        <p:nvSpPr>
          <p:cNvPr id="7" name="TextBox 6">
            <a:extLst>
              <a:ext uri="{FF2B5EF4-FFF2-40B4-BE49-F238E27FC236}">
                <a16:creationId xmlns:a16="http://schemas.microsoft.com/office/drawing/2014/main" id="{7647376E-F7CC-43CA-B403-9D051292E85A}"/>
              </a:ext>
            </a:extLst>
          </p:cNvPr>
          <p:cNvSpPr txBox="1"/>
          <p:nvPr/>
        </p:nvSpPr>
        <p:spPr>
          <a:xfrm>
            <a:off x="2691684" y="2826943"/>
            <a:ext cx="7199291" cy="1323439"/>
          </a:xfrm>
          <a:prstGeom prst="rect">
            <a:avLst/>
          </a:prstGeom>
          <a:noFill/>
        </p:spPr>
        <p:txBody>
          <a:bodyPr wrap="square" rtlCol="0">
            <a:spAutoFit/>
          </a:bodyPr>
          <a:lstStyle/>
          <a:p>
            <a:pPr marL="0" marR="0" algn="just"/>
            <a:r>
              <a:rPr lang="en-US" sz="16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Dataset Having the null values and removing the columns which is having the percentage more than 45%.</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By comparing both train and test data column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PoolQC</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MiscFeature</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Alley, Fence,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FireplaceQu</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having more than 45% data is missing. Removing from data set and remaining all very small percent.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Box 7">
            <a:extLst>
              <a:ext uri="{FF2B5EF4-FFF2-40B4-BE49-F238E27FC236}">
                <a16:creationId xmlns:a16="http://schemas.microsoft.com/office/drawing/2014/main" id="{5DB832BB-DF51-4451-A7CA-D2DF0C64C16F}"/>
              </a:ext>
            </a:extLst>
          </p:cNvPr>
          <p:cNvSpPr txBox="1"/>
          <p:nvPr/>
        </p:nvSpPr>
        <p:spPr>
          <a:xfrm>
            <a:off x="2807594" y="4893972"/>
            <a:ext cx="7972023" cy="1200329"/>
          </a:xfrm>
          <a:prstGeom prst="rect">
            <a:avLst/>
          </a:prstGeom>
          <a:noFill/>
        </p:spPr>
        <p:txBody>
          <a:bodyPr wrap="square" rtlCol="0">
            <a:spAutoFit/>
          </a:bodyPr>
          <a:lstStyle/>
          <a:p>
            <a:pPr marL="0" marR="0" algn="just">
              <a:spcBef>
                <a:spcPts val="0"/>
              </a:spcBef>
            </a:pPr>
            <a:r>
              <a:rPr lang="en-US" sz="1800" dirty="0">
                <a:effectLst/>
                <a:latin typeface="Calibri" panose="020F0502020204030204" pitchFamily="34" charset="0"/>
                <a:ea typeface="Times New Roman" panose="02020603050405020304" pitchFamily="18" charset="0"/>
                <a:cs typeface="Calibri" panose="020F0502020204030204" pitchFamily="34" charset="0"/>
              </a:rPr>
              <a:t>For the remaining missing values , we need to use the impute method.</a:t>
            </a:r>
          </a:p>
          <a:p>
            <a:pPr marL="0" marR="0" algn="just">
              <a:spcBef>
                <a:spcPts val="0"/>
              </a:spcBef>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For need to know how many unique values are there with the count by using this formula.</a:t>
            </a:r>
          </a:p>
        </p:txBody>
      </p:sp>
    </p:spTree>
    <p:extLst>
      <p:ext uri="{BB962C8B-B14F-4D97-AF65-F5344CB8AC3E}">
        <p14:creationId xmlns:p14="http://schemas.microsoft.com/office/powerpoint/2010/main" val="128658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1D74B-5186-430A-91CA-321FADF8E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18" y="112480"/>
            <a:ext cx="3029373" cy="2048161"/>
          </a:xfrm>
          <a:prstGeom prst="rect">
            <a:avLst/>
          </a:prstGeom>
        </p:spPr>
      </p:pic>
      <p:pic>
        <p:nvPicPr>
          <p:cNvPr id="5" name="Picture 4">
            <a:extLst>
              <a:ext uri="{FF2B5EF4-FFF2-40B4-BE49-F238E27FC236}">
                <a16:creationId xmlns:a16="http://schemas.microsoft.com/office/drawing/2014/main" id="{315E046A-E520-4ABE-8227-F9B82702C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9" y="2009103"/>
            <a:ext cx="5992061" cy="4736417"/>
          </a:xfrm>
          <a:prstGeom prst="rect">
            <a:avLst/>
          </a:prstGeom>
        </p:spPr>
      </p:pic>
      <p:sp>
        <p:nvSpPr>
          <p:cNvPr id="6" name="TextBox 5">
            <a:extLst>
              <a:ext uri="{FF2B5EF4-FFF2-40B4-BE49-F238E27FC236}">
                <a16:creationId xmlns:a16="http://schemas.microsoft.com/office/drawing/2014/main" id="{5E104EEF-A2B1-459D-AB61-C093CB861068}"/>
              </a:ext>
            </a:extLst>
          </p:cNvPr>
          <p:cNvSpPr txBox="1"/>
          <p:nvPr/>
        </p:nvSpPr>
        <p:spPr>
          <a:xfrm>
            <a:off x="3837904" y="173862"/>
            <a:ext cx="6658378" cy="1292662"/>
          </a:xfrm>
          <a:prstGeom prst="rect">
            <a:avLst/>
          </a:prstGeom>
          <a:noFill/>
        </p:spPr>
        <p:txBody>
          <a:bodyPr wrap="square" rtlCol="0">
            <a:spAutoFit/>
          </a:bodyPr>
          <a:lstStyle/>
          <a:p>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it shows the 75% and Max having so much difference so our column is rightly skewed...so do skewing for plotting with variables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US" dirty="0"/>
          </a:p>
        </p:txBody>
      </p:sp>
      <p:pic>
        <p:nvPicPr>
          <p:cNvPr id="8" name="Picture 7">
            <a:extLst>
              <a:ext uri="{FF2B5EF4-FFF2-40B4-BE49-F238E27FC236}">
                <a16:creationId xmlns:a16="http://schemas.microsoft.com/office/drawing/2014/main" id="{50DB1C0E-AA14-4BF1-948C-BEC3B6A61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4823" y="4016024"/>
            <a:ext cx="5992061" cy="2457793"/>
          </a:xfrm>
          <a:prstGeom prst="rect">
            <a:avLst/>
          </a:prstGeom>
        </p:spPr>
      </p:pic>
    </p:spTree>
    <p:extLst>
      <p:ext uri="{BB962C8B-B14F-4D97-AF65-F5344CB8AC3E}">
        <p14:creationId xmlns:p14="http://schemas.microsoft.com/office/powerpoint/2010/main" val="8759555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2205</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Apple Chancery</vt:lpstr>
      <vt:lpstr>Arial</vt:lpstr>
      <vt:lpstr>Bauhaus 93</vt:lpstr>
      <vt:lpstr>Calibri</vt:lpstr>
      <vt:lpstr>Quicksand</vt:lpstr>
      <vt:lpstr>Quicksand</vt:lpstr>
      <vt:lpstr>Times New Roman</vt:lpstr>
      <vt:lpstr>Trebuchet MS</vt:lpstr>
      <vt:lpstr>Wingdings</vt:lpstr>
      <vt:lpstr>Wingdings 3</vt:lpstr>
      <vt:lpstr>Facet</vt:lpstr>
      <vt:lpstr>House Prediction Project</vt:lpstr>
      <vt:lpstr>PowerPoint Presentation</vt:lpstr>
      <vt:lpstr>Overview:</vt:lpstr>
      <vt:lpstr>Problem Statement</vt:lpstr>
      <vt:lpstr>Problem Understanding</vt:lpstr>
      <vt:lpstr>Data Analysics :</vt:lpstr>
      <vt:lpstr>Exploratory Data Analysis </vt:lpstr>
      <vt:lpstr>First Step of Data Cleaning is Checking Any null Values in our Data set For this we used the function </vt:lpstr>
      <vt:lpstr>PowerPoint Presentation</vt:lpstr>
      <vt:lpstr>VISUALIZATION</vt:lpstr>
      <vt:lpstr>PowerPoint Presentation</vt:lpstr>
      <vt:lpstr>PowerPoint Presentation</vt:lpstr>
      <vt:lpstr>CORRELATION MATRIX AND ITS VISUALIZATION</vt:lpstr>
      <vt:lpstr>CORRELATION WITH TARGET VARIABLE</vt:lpstr>
      <vt:lpstr>CHECKING OUTLIERS AND PLOTTING IT</vt:lpstr>
      <vt:lpstr>PowerPoint Presentation</vt:lpstr>
      <vt:lpstr>PowerPoint Presentation</vt:lpstr>
      <vt:lpstr>MODELLING</vt:lpstr>
      <vt:lpstr>PowerPoint Presentation</vt:lpstr>
      <vt:lpstr>PowerPoint Presentation</vt:lpstr>
      <vt:lpstr>FINALIZE THE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prediction project</dc:title>
  <dc:creator>santhosh kumar</dc:creator>
  <cp:lastModifiedBy>Abhinav singh</cp:lastModifiedBy>
  <cp:revision>15</cp:revision>
  <dcterms:created xsi:type="dcterms:W3CDTF">2021-10-28T14:16:41Z</dcterms:created>
  <dcterms:modified xsi:type="dcterms:W3CDTF">2023-01-20T06:45:37Z</dcterms:modified>
</cp:coreProperties>
</file>