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38"/>
  </p:notesMasterIdLst>
  <p:handoutMasterIdLst>
    <p:handoutMasterId r:id="rId39"/>
  </p:handoutMasterIdLst>
  <p:sldIdLst>
    <p:sldId id="317" r:id="rId5"/>
    <p:sldId id="309" r:id="rId6"/>
    <p:sldId id="266" r:id="rId7"/>
    <p:sldId id="256" r:id="rId8"/>
    <p:sldId id="318" r:id="rId9"/>
    <p:sldId id="319" r:id="rId10"/>
    <p:sldId id="320" r:id="rId11"/>
    <p:sldId id="321" r:id="rId12"/>
    <p:sldId id="322" r:id="rId13"/>
    <p:sldId id="323" r:id="rId14"/>
    <p:sldId id="326" r:id="rId15"/>
    <p:sldId id="271" r:id="rId16"/>
    <p:sldId id="327" r:id="rId17"/>
    <p:sldId id="325" r:id="rId18"/>
    <p:sldId id="324" r:id="rId19"/>
    <p:sldId id="328" r:id="rId20"/>
    <p:sldId id="345" r:id="rId21"/>
    <p:sldId id="329" r:id="rId22"/>
    <p:sldId id="331" r:id="rId23"/>
    <p:sldId id="332" r:id="rId24"/>
    <p:sldId id="333" r:id="rId25"/>
    <p:sldId id="334" r:id="rId26"/>
    <p:sldId id="335" r:id="rId27"/>
    <p:sldId id="336" r:id="rId28"/>
    <p:sldId id="337" r:id="rId29"/>
    <p:sldId id="339" r:id="rId30"/>
    <p:sldId id="340" r:id="rId31"/>
    <p:sldId id="338" r:id="rId32"/>
    <p:sldId id="343" r:id="rId33"/>
    <p:sldId id="342" r:id="rId34"/>
    <p:sldId id="341" r:id="rId35"/>
    <p:sldId id="344"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5388" autoAdjust="0"/>
  </p:normalViewPr>
  <p:slideViewPr>
    <p:cSldViewPr snapToGrid="0">
      <p:cViewPr>
        <p:scale>
          <a:sx n="66" d="100"/>
          <a:sy n="66" d="100"/>
        </p:scale>
        <p:origin x="1210" y="245"/>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5/27/2024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5/27/2024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03751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2</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303174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2761040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33</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9/8/20XX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Pictur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1" y="825689"/>
            <a:ext cx="7685728" cy="3741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30" y="825687"/>
            <a:ext cx="5957384" cy="3741551"/>
          </a:xfrm>
        </p:spPr>
        <p:txBody>
          <a:bodyPr tIns="182880" anchor="ctr" anchorCtr="0">
            <a:noAutofit/>
          </a:bodyPr>
          <a:lstStyle>
            <a:lvl1pPr>
              <a:lnSpc>
                <a:spcPct val="100000"/>
              </a:lnSpc>
              <a:defRPr sz="40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36013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p:nvPr>
        </p:nvSpPr>
        <p:spPr>
          <a:xfrm>
            <a:off x="7710836" y="-2"/>
            <a:ext cx="44811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marL="0" indent="0" algn="ctr">
              <a:buNone/>
              <a:defRPr sz="1400"/>
            </a:lvl1pPr>
          </a:lstStyle>
          <a:p>
            <a:r>
              <a:rPr lang="en-US"/>
              <a:t>Click icon to add picture</a:t>
            </a: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42498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143079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6410325" y="-4078"/>
            <a:ext cx="5787773"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4" y="1031500"/>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6446677" y="1095508"/>
            <a:ext cx="57422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EC5ED-FCAE-682A-C050-58786819ECD3}"/>
              </a:ext>
            </a:extLst>
          </p:cNvPr>
          <p:cNvSpPr>
            <a:spLocks noGrp="1"/>
          </p:cNvSpPr>
          <p:nvPr>
            <p:ph type="title"/>
          </p:nvPr>
        </p:nvSpPr>
        <p:spPr>
          <a:xfrm>
            <a:off x="6757416" y="1316736"/>
            <a:ext cx="5120640" cy="3392424"/>
          </a:xfrm>
        </p:spPr>
        <p:txBody>
          <a:bodyPr anchor="b"/>
          <a:lstStyle>
            <a:lvl1pPr>
              <a:lnSpc>
                <a:spcPct val="100000"/>
              </a:lnSpc>
              <a:defRPr/>
            </a:lvl1pPr>
          </a:lstStyle>
          <a:p>
            <a:r>
              <a:rPr lang="en-US"/>
              <a:t>Click to edit Master title style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6749828" y="4816366"/>
            <a:ext cx="5125300" cy="1068929"/>
          </a:xfrm>
        </p:spPr>
        <p:txBody>
          <a:bodyPr anchor="t" anchorCtr="0">
            <a:noAutofit/>
          </a:bodyPr>
          <a:lstStyle>
            <a:lvl1pPr marL="0" indent="0">
              <a:lnSpc>
                <a:spcPct val="100000"/>
              </a:lnSpc>
              <a:buNone/>
              <a:defRPr sz="2000" b="0"/>
            </a:lvl1pPr>
          </a:lstStyle>
          <a:p>
            <a:r>
              <a:rPr lang="en-US" sz="2000" dirty="0">
                <a:solidFill>
                  <a:schemeClr val="tx2"/>
                </a:solidFill>
              </a:rPr>
              <a:t>Click to add subtitle</a:t>
            </a:r>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p:nvPr>
        </p:nvSpPr>
        <p:spPr>
          <a:xfrm>
            <a:off x="-6099" y="1095509"/>
            <a:ext cx="6391656" cy="5016892"/>
          </a:xfrm>
        </p:spPr>
        <p:txBody>
          <a:bodyPr anchor="t">
            <a:normAutofit/>
          </a:bodyPr>
          <a:lstStyle>
            <a:lvl1pPr marL="0" indent="0" algn="ctr">
              <a:buNone/>
              <a:defRPr sz="1400"/>
            </a:lvl1pPr>
          </a:lstStyle>
          <a:p>
            <a:r>
              <a:rPr lang="en-US"/>
              <a:t>Click icon to add picture</a:t>
            </a:r>
            <a:endParaRPr lang="en-US" dirty="0"/>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644667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6446677" y="6167615"/>
            <a:ext cx="5742273"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4" y="6112249"/>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637949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42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 Sub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8" y="1034477"/>
            <a:ext cx="9380431" cy="2614551"/>
          </a:xfrm>
        </p:spPr>
        <p:txBody>
          <a:bodyPr anchor="b"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EF94ADB5-E70F-B672-CBEB-D8194AEA79D5}"/>
              </a:ext>
            </a:extLst>
          </p:cNvPr>
          <p:cNvSpPr>
            <a:spLocks noGrp="1"/>
          </p:cNvSpPr>
          <p:nvPr>
            <p:ph type="body" sz="quarter" idx="10" hasCustomPrompt="1"/>
          </p:nvPr>
        </p:nvSpPr>
        <p:spPr>
          <a:xfrm>
            <a:off x="1386177" y="3649028"/>
            <a:ext cx="9380431" cy="2164715"/>
          </a:xfrm>
        </p:spPr>
        <p:txBody>
          <a:bodyPr anchor="t"/>
          <a:lstStyle>
            <a:lvl1pPr marL="0" indent="0">
              <a:lnSpc>
                <a:spcPct val="125000"/>
              </a:lnSpc>
              <a:buNone/>
              <a:defRPr lang="en-US" sz="2400" b="0" kern="1200" spc="150" baseline="0" dirty="0" smtClean="0">
                <a:solidFill>
                  <a:schemeClr val="bg1"/>
                </a:solidFill>
                <a:latin typeface="+mn-lt"/>
                <a:ea typeface="+mn-ea"/>
                <a:cs typeface="+mn-cs"/>
              </a:defRPr>
            </a:lvl1pPr>
            <a:lvl2pPr>
              <a:defRPr lang="en-US" sz="2400" b="0" kern="1200" spc="150" baseline="0" dirty="0" smtClean="0">
                <a:solidFill>
                  <a:schemeClr val="bg1"/>
                </a:solidFill>
                <a:latin typeface="+mn-lt"/>
                <a:ea typeface="+mn-ea"/>
                <a:cs typeface="+mn-cs"/>
              </a:defRPr>
            </a:lvl2pPr>
            <a:lvl3pPr>
              <a:defRPr lang="en-US" sz="2400" b="0" kern="1200" spc="150" baseline="0" dirty="0" smtClean="0">
                <a:solidFill>
                  <a:schemeClr val="bg1"/>
                </a:solidFill>
                <a:latin typeface="+mn-lt"/>
                <a:ea typeface="+mn-ea"/>
                <a:cs typeface="+mn-cs"/>
              </a:defRPr>
            </a:lvl3pPr>
            <a:lvl4pPr>
              <a:defRPr lang="en-US" sz="2400" b="0" kern="1200" spc="150" baseline="0" dirty="0" smtClean="0">
                <a:solidFill>
                  <a:schemeClr val="bg1"/>
                </a:solidFill>
                <a:latin typeface="+mn-lt"/>
                <a:ea typeface="+mn-ea"/>
                <a:cs typeface="+mn-cs"/>
              </a:defRPr>
            </a:lvl4pPr>
            <a:lvl5pPr>
              <a:defRPr lang="en-US" sz="2400" b="0" kern="1200" spc="150" baseline="0" dirty="0">
                <a:solidFill>
                  <a:schemeClr val="bg1"/>
                </a:solidFill>
                <a:latin typeface="+mn-lt"/>
                <a:ea typeface="+mn-ea"/>
                <a:cs typeface="+mn-cs"/>
              </a:defRPr>
            </a:lvl5pPr>
          </a:lstStyle>
          <a:p>
            <a:pPr lvl="0"/>
            <a:r>
              <a:rPr lang="en-US" dirty="0"/>
              <a:t>Click to add text</a:t>
            </a:r>
          </a:p>
        </p:txBody>
      </p:sp>
    </p:spTree>
    <p:extLst>
      <p:ext uri="{BB962C8B-B14F-4D97-AF65-F5344CB8AC3E}">
        <p14:creationId xmlns:p14="http://schemas.microsoft.com/office/powerpoint/2010/main" val="193573882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a:t>9/8/20XX</a:t>
            </a:r>
            <a:endParaRPr lang="en-US" dirty="0"/>
          </a:p>
        </p:txBody>
      </p:sp>
    </p:spTree>
    <p:extLst>
      <p:ext uri="{BB962C8B-B14F-4D97-AF65-F5344CB8AC3E}">
        <p14:creationId xmlns:p14="http://schemas.microsoft.com/office/powerpoint/2010/main" val="16164776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9/8/20XX</a:t>
            </a:r>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6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9/8/20XX</a:t>
            </a:r>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4" r:id="rId17"/>
    <p:sldLayoutId id="2147483707" r:id="rId18"/>
    <p:sldLayoutId id="2147483709" r:id="rId19"/>
    <p:sldLayoutId id="2147483682" r:id="rId20"/>
  </p:sldLayoutIdLst>
  <p:hf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http://ipkitten.blogspot.fr/" TargetMode="Externa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7980" r="7980"/>
          <a:stretch/>
        </p:blipFill>
        <p:spPr>
          <a:xfrm>
            <a:off x="7620000" y="1409233"/>
            <a:ext cx="4572000" cy="5448767"/>
          </a:xfrm>
        </p:spPr>
      </p:pic>
      <p:sp>
        <p:nvSpPr>
          <p:cNvPr id="2" name="TextBox 1">
            <a:extLst>
              <a:ext uri="{FF2B5EF4-FFF2-40B4-BE49-F238E27FC236}">
                <a16:creationId xmlns:a16="http://schemas.microsoft.com/office/drawing/2014/main" id="{EF3B5392-65EB-8A82-5041-C5F96CF84F6C}"/>
              </a:ext>
            </a:extLst>
          </p:cNvPr>
          <p:cNvSpPr txBox="1"/>
          <p:nvPr/>
        </p:nvSpPr>
        <p:spPr>
          <a:xfrm>
            <a:off x="988469" y="1695818"/>
            <a:ext cx="6100778" cy="461665"/>
          </a:xfrm>
          <a:prstGeom prst="rect">
            <a:avLst/>
          </a:prstGeom>
          <a:noFill/>
        </p:spPr>
        <p:txBody>
          <a:bodyPr wrap="square" rtlCol="0">
            <a:spAutoFit/>
          </a:bodyPr>
          <a:lstStyle/>
          <a:p>
            <a:r>
              <a:rPr lang="en-IN" sz="2400" b="1" dirty="0">
                <a:solidFill>
                  <a:schemeClr val="bg1"/>
                </a:solidFill>
                <a:latin typeface="Arial" panose="020B0604020202020204" pitchFamily="34" charset="0"/>
                <a:cs typeface="Arial" panose="020B0604020202020204" pitchFamily="34" charset="0"/>
              </a:rPr>
              <a:t>Department of Computer Engineering</a:t>
            </a:r>
          </a:p>
        </p:txBody>
      </p:sp>
      <p:sp>
        <p:nvSpPr>
          <p:cNvPr id="3" name="TextBox 2">
            <a:extLst>
              <a:ext uri="{FF2B5EF4-FFF2-40B4-BE49-F238E27FC236}">
                <a16:creationId xmlns:a16="http://schemas.microsoft.com/office/drawing/2014/main" id="{C0B0514F-A56B-BB26-F781-676181356C8A}"/>
              </a:ext>
            </a:extLst>
          </p:cNvPr>
          <p:cNvSpPr txBox="1"/>
          <p:nvPr/>
        </p:nvSpPr>
        <p:spPr>
          <a:xfrm>
            <a:off x="1008161" y="2323458"/>
            <a:ext cx="6629400" cy="707886"/>
          </a:xfrm>
          <a:prstGeom prst="rect">
            <a:avLst/>
          </a:prstGeom>
          <a:noFill/>
        </p:spPr>
        <p:txBody>
          <a:bodyPr wrap="square" rtlCol="0">
            <a:spAutoFit/>
          </a:bodyPr>
          <a:lstStyle/>
          <a:p>
            <a:r>
              <a:rPr lang="en-IN" sz="2000" b="1" dirty="0">
                <a:solidFill>
                  <a:schemeClr val="bg1"/>
                </a:solidFill>
                <a:latin typeface="Arial" panose="020B0604020202020204" pitchFamily="34" charset="0"/>
                <a:cs typeface="Arial" panose="020B0604020202020204" pitchFamily="34" charset="0"/>
              </a:rPr>
              <a:t>Project Title : </a:t>
            </a:r>
            <a:r>
              <a:rPr lang="en-US" sz="2000" dirty="0">
                <a:solidFill>
                  <a:schemeClr val="bg1"/>
                </a:solidFill>
              </a:rPr>
              <a:t>Safeguarding Products Through Blockchain</a:t>
            </a:r>
            <a:r>
              <a:rPr lang="en-IN" sz="2000" b="1" dirty="0">
                <a:solidFill>
                  <a:schemeClr val="bg1"/>
                </a:solidFill>
                <a:latin typeface="Arial" panose="020B0604020202020204" pitchFamily="34" charset="0"/>
                <a:cs typeface="Arial" panose="020B0604020202020204" pitchFamily="34" charset="0"/>
              </a:rPr>
              <a:t> </a:t>
            </a:r>
            <a:r>
              <a:rPr lang="en-IN" sz="2000" dirty="0">
                <a:solidFill>
                  <a:schemeClr val="bg1"/>
                </a:solidFill>
                <a:latin typeface="Times New Roman" pitchFamily="18" charset="0"/>
                <a:cs typeface="Times New Roman" pitchFamily="18" charset="0"/>
              </a:rPr>
              <a:t> </a:t>
            </a:r>
          </a:p>
        </p:txBody>
      </p:sp>
      <p:sp>
        <p:nvSpPr>
          <p:cNvPr id="4" name="TextBox 3">
            <a:extLst>
              <a:ext uri="{FF2B5EF4-FFF2-40B4-BE49-F238E27FC236}">
                <a16:creationId xmlns:a16="http://schemas.microsoft.com/office/drawing/2014/main" id="{C0B60556-13E4-6701-DE46-59579F1FA459}"/>
              </a:ext>
            </a:extLst>
          </p:cNvPr>
          <p:cNvSpPr txBox="1"/>
          <p:nvPr/>
        </p:nvSpPr>
        <p:spPr>
          <a:xfrm>
            <a:off x="1008161" y="3011939"/>
            <a:ext cx="2743200" cy="400110"/>
          </a:xfrm>
          <a:prstGeom prst="rect">
            <a:avLst/>
          </a:prstGeom>
          <a:noFill/>
        </p:spPr>
        <p:txBody>
          <a:bodyPr wrap="square" rtlCol="0">
            <a:spAutoFit/>
          </a:bodyPr>
          <a:lstStyle/>
          <a:p>
            <a:r>
              <a:rPr lang="en-IN" sz="2000" b="1" dirty="0">
                <a:solidFill>
                  <a:schemeClr val="bg1"/>
                </a:solidFill>
                <a:latin typeface="Arial" panose="020B0604020202020204" pitchFamily="34" charset="0"/>
                <a:cs typeface="Arial" panose="020B0604020202020204" pitchFamily="34" charset="0"/>
              </a:rPr>
              <a:t>Group ID: </a:t>
            </a:r>
            <a:r>
              <a:rPr lang="en-IN" sz="2000" dirty="0">
                <a:solidFill>
                  <a:schemeClr val="bg1"/>
                </a:solidFill>
                <a:latin typeface="Arial" panose="020B0604020202020204" pitchFamily="34" charset="0"/>
                <a:cs typeface="Arial" panose="020B0604020202020204" pitchFamily="34" charset="0"/>
              </a:rPr>
              <a:t>3</a:t>
            </a:r>
          </a:p>
        </p:txBody>
      </p:sp>
      <p:sp>
        <p:nvSpPr>
          <p:cNvPr id="5" name="TextBox 4">
            <a:extLst>
              <a:ext uri="{FF2B5EF4-FFF2-40B4-BE49-F238E27FC236}">
                <a16:creationId xmlns:a16="http://schemas.microsoft.com/office/drawing/2014/main" id="{3F779DB7-5951-DCF5-9CA6-1E371F10673B}"/>
              </a:ext>
            </a:extLst>
          </p:cNvPr>
          <p:cNvSpPr txBox="1"/>
          <p:nvPr/>
        </p:nvSpPr>
        <p:spPr>
          <a:xfrm>
            <a:off x="1096206" y="4732108"/>
            <a:ext cx="3586178" cy="1938992"/>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Project Group Members :</a:t>
            </a:r>
          </a:p>
          <a:p>
            <a:r>
              <a:rPr lang="en-IN" sz="2000" dirty="0">
                <a:latin typeface="Arial" panose="020B0604020202020204" pitchFamily="34" charset="0"/>
                <a:cs typeface="Arial" panose="020B0604020202020204" pitchFamily="34" charset="0"/>
              </a:rPr>
              <a:t>75) Abhishek Uphade</a:t>
            </a:r>
          </a:p>
          <a:p>
            <a:r>
              <a:rPr lang="en-IN" sz="2000" dirty="0">
                <a:latin typeface="Arial" panose="020B0604020202020204" pitchFamily="34" charset="0"/>
                <a:cs typeface="Arial" panose="020B0604020202020204" pitchFamily="34" charset="0"/>
              </a:rPr>
              <a:t>37) Deepak Kokani</a:t>
            </a:r>
          </a:p>
          <a:p>
            <a:r>
              <a:rPr lang="en-IN" sz="2000" dirty="0">
                <a:latin typeface="Arial" panose="020B0604020202020204" pitchFamily="34" charset="0"/>
                <a:cs typeface="Arial" panose="020B0604020202020204" pitchFamily="34" charset="0"/>
              </a:rPr>
              <a:t>28) Aditya </a:t>
            </a:r>
            <a:r>
              <a:rPr lang="en-IN" sz="2000" dirty="0" err="1">
                <a:latin typeface="Arial" panose="020B0604020202020204" pitchFamily="34" charset="0"/>
                <a:cs typeface="Arial" panose="020B0604020202020204" pitchFamily="34" charset="0"/>
              </a:rPr>
              <a:t>Kalaskar</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33) </a:t>
            </a:r>
            <a:r>
              <a:rPr lang="en-IN" sz="2000" dirty="0" err="1">
                <a:latin typeface="Arial" panose="020B0604020202020204" pitchFamily="34" charset="0"/>
                <a:cs typeface="Arial" panose="020B0604020202020204" pitchFamily="34" charset="0"/>
              </a:rPr>
              <a:t>Premroop</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Khairnar</a:t>
            </a:r>
            <a:endParaRPr lang="en-IN" sz="2000" dirty="0">
              <a:latin typeface="Arial" panose="020B0604020202020204" pitchFamily="34" charset="0"/>
              <a:cs typeface="Arial" panose="020B0604020202020204" pitchFamily="34" charset="0"/>
            </a:endParaRPr>
          </a:p>
          <a:p>
            <a:endParaRPr lang="en-IN" sz="2000" dirty="0">
              <a:solidFill>
                <a:schemeClr val="bg1"/>
              </a:solidFill>
              <a:latin typeface="Times New Roman" pitchFamily="18" charset="0"/>
              <a:cs typeface="Times New Roman" pitchFamily="18" charset="0"/>
            </a:endParaRPr>
          </a:p>
        </p:txBody>
      </p:sp>
      <p:sp>
        <p:nvSpPr>
          <p:cNvPr id="6" name="Slide Number Placeholder 7">
            <a:extLst>
              <a:ext uri="{FF2B5EF4-FFF2-40B4-BE49-F238E27FC236}">
                <a16:creationId xmlns:a16="http://schemas.microsoft.com/office/drawing/2014/main" id="{FF67C979-209A-D017-16AD-248850AF015D}"/>
              </a:ext>
            </a:extLst>
          </p:cNvPr>
          <p:cNvSpPr txBox="1">
            <a:spLocks/>
          </p:cNvSpPr>
          <p:nvPr/>
        </p:nvSpPr>
        <p:spPr>
          <a:xfrm>
            <a:off x="511228" y="787783"/>
            <a:ext cx="58497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0F0E9A0-4079-4C24-9F42-87960D90E40B}" type="slidenum">
              <a:rPr lang="en-IN" smtClean="0">
                <a:solidFill>
                  <a:schemeClr val="bg1"/>
                </a:solidFill>
              </a:rPr>
              <a:pPr/>
              <a:t>1</a:t>
            </a:fld>
            <a:endParaRPr lang="en-IN">
              <a:solidFill>
                <a:schemeClr val="bg1"/>
              </a:solidFill>
            </a:endParaRPr>
          </a:p>
        </p:txBody>
      </p:sp>
      <p:sp>
        <p:nvSpPr>
          <p:cNvPr id="8" name="TextBox 7">
            <a:extLst>
              <a:ext uri="{FF2B5EF4-FFF2-40B4-BE49-F238E27FC236}">
                <a16:creationId xmlns:a16="http://schemas.microsoft.com/office/drawing/2014/main" id="{54B37DC6-F5B4-2494-D4A6-601E09938082}"/>
              </a:ext>
            </a:extLst>
          </p:cNvPr>
          <p:cNvSpPr txBox="1"/>
          <p:nvPr/>
        </p:nvSpPr>
        <p:spPr>
          <a:xfrm>
            <a:off x="988469" y="3488255"/>
            <a:ext cx="5525784"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Project Guide : </a:t>
            </a:r>
            <a:r>
              <a:rPr lang="en-US" sz="2000" dirty="0">
                <a:solidFill>
                  <a:schemeClr val="bg1"/>
                </a:solidFill>
                <a:latin typeface="Arial" panose="020B0604020202020204" pitchFamily="34" charset="0"/>
                <a:cs typeface="Arial" panose="020B0604020202020204" pitchFamily="34" charset="0"/>
              </a:rPr>
              <a:t>Mrs. R.P Chandwadkar</a:t>
            </a:r>
            <a:endParaRPr lang="en-IN" sz="2000" dirty="0">
              <a:solidFill>
                <a:schemeClr val="bg1"/>
              </a:solidFill>
              <a:latin typeface="Arial" panose="020B0604020202020204" pitchFamily="34" charset="0"/>
              <a:cs typeface="Arial" panose="020B0604020202020204" pitchFamily="34" charset="0"/>
            </a:endParaRPr>
          </a:p>
        </p:txBody>
      </p:sp>
      <p:pic>
        <p:nvPicPr>
          <p:cNvPr id="9" name="Picture 8" descr="C:\Users\sys27\Desktop\a++ letter head.jpg">
            <a:extLst>
              <a:ext uri="{FF2B5EF4-FFF2-40B4-BE49-F238E27FC236}">
                <a16:creationId xmlns:a16="http://schemas.microsoft.com/office/drawing/2014/main" id="{A40E8846-318D-7AA3-953B-D08711FE79C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6206" y="0"/>
            <a:ext cx="11095794" cy="1409233"/>
          </a:xfrm>
          <a:prstGeom prst="rect">
            <a:avLst/>
          </a:prstGeom>
          <a:noFill/>
          <a:ln>
            <a:noFill/>
          </a:ln>
        </p:spPr>
      </p:pic>
      <p:sp>
        <p:nvSpPr>
          <p:cNvPr id="10" name="TextBox 9">
            <a:extLst>
              <a:ext uri="{FF2B5EF4-FFF2-40B4-BE49-F238E27FC236}">
                <a16:creationId xmlns:a16="http://schemas.microsoft.com/office/drawing/2014/main" id="{7D9545BD-87DF-8661-6307-A9B9664C4F75}"/>
              </a:ext>
            </a:extLst>
          </p:cNvPr>
          <p:cNvSpPr txBox="1"/>
          <p:nvPr/>
        </p:nvSpPr>
        <p:spPr>
          <a:xfrm>
            <a:off x="978588" y="4008975"/>
            <a:ext cx="4572000" cy="400110"/>
          </a:xfrm>
          <a:prstGeom prst="rect">
            <a:avLst/>
          </a:prstGeom>
          <a:noFill/>
        </p:spPr>
        <p:txBody>
          <a:bodyPr wrap="square">
            <a:spAutoFit/>
          </a:bodyPr>
          <a:lstStyle/>
          <a:p>
            <a:r>
              <a:rPr lang="en-US" sz="2000" b="1" dirty="0">
                <a:solidFill>
                  <a:schemeClr val="bg1"/>
                </a:solidFill>
                <a:latin typeface="Arial" panose="020B0604020202020204" pitchFamily="34" charset="0"/>
                <a:cs typeface="Arial" panose="020B0604020202020204" pitchFamily="34" charset="0"/>
              </a:rPr>
              <a:t>External Guide : </a:t>
            </a:r>
            <a:r>
              <a:rPr lang="en-US" sz="2000" dirty="0">
                <a:solidFill>
                  <a:schemeClr val="bg1"/>
                </a:solidFill>
                <a:latin typeface="Arial" panose="020B0604020202020204" pitchFamily="34" charset="0"/>
                <a:cs typeface="Arial" panose="020B0604020202020204" pitchFamily="34" charset="0"/>
              </a:rPr>
              <a:t>Mr. M. Sharma</a:t>
            </a:r>
            <a:r>
              <a:rPr lang="en-US" sz="2000" b="1" dirty="0">
                <a:solidFill>
                  <a:schemeClr val="bg1"/>
                </a:solidFill>
                <a:latin typeface="Arial" panose="020B0604020202020204" pitchFamily="34" charset="0"/>
                <a:cs typeface="Arial" panose="020B0604020202020204" pitchFamily="34" charset="0"/>
              </a:rPr>
              <a:t> </a:t>
            </a:r>
            <a:endParaRPr lang="en-IN" sz="2000" dirty="0">
              <a:solidFill>
                <a:schemeClr val="bg1"/>
              </a:solidFill>
            </a:endParaRPr>
          </a:p>
        </p:txBody>
      </p:sp>
      <p:pic>
        <p:nvPicPr>
          <p:cNvPr id="11" name="Picture 10">
            <a:extLst>
              <a:ext uri="{FF2B5EF4-FFF2-40B4-BE49-F238E27FC236}">
                <a16:creationId xmlns:a16="http://schemas.microsoft.com/office/drawing/2014/main" id="{6388BBA2-05A5-70CD-2375-CBE0A0EDAC7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228791">
            <a:off x="4509505" y="5327970"/>
            <a:ext cx="3095625" cy="1078356"/>
          </a:xfrm>
          <a:prstGeom prst="rect">
            <a:avLst/>
          </a:prstGeom>
          <a:effectLst>
            <a:outerShdw blurRad="50800" dist="38100" dir="8100000" algn="tr" rotWithShape="0">
              <a:prstClr val="black">
                <a:alpha val="40000"/>
              </a:prstClr>
            </a:outerShdw>
          </a:effectLst>
        </p:spPr>
      </p:pic>
      <p:sp>
        <p:nvSpPr>
          <p:cNvPr id="12" name="TextBox 11">
            <a:extLst>
              <a:ext uri="{FF2B5EF4-FFF2-40B4-BE49-F238E27FC236}">
                <a16:creationId xmlns:a16="http://schemas.microsoft.com/office/drawing/2014/main" id="{34925323-2403-B948-7F75-EC1764875374}"/>
              </a:ext>
            </a:extLst>
          </p:cNvPr>
          <p:cNvSpPr txBox="1"/>
          <p:nvPr/>
        </p:nvSpPr>
        <p:spPr>
          <a:xfrm>
            <a:off x="3539958" y="6387868"/>
            <a:ext cx="4202775"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Indian Writing Instruments PVT. LTD.</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729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B6D4-53FC-CB38-C376-3CCCE05CDB4D}"/>
              </a:ext>
            </a:extLst>
          </p:cNvPr>
          <p:cNvSpPr>
            <a:spLocks noGrp="1"/>
          </p:cNvSpPr>
          <p:nvPr>
            <p:ph type="title"/>
          </p:nvPr>
        </p:nvSpPr>
        <p:spPr>
          <a:xfrm>
            <a:off x="0" y="231111"/>
            <a:ext cx="6623040" cy="774151"/>
          </a:xfrm>
        </p:spPr>
        <p:txBody>
          <a:bodyPr/>
          <a:lstStyle/>
          <a:p>
            <a:r>
              <a:rPr lang="en-IN" b="0" i="0" dirty="0">
                <a:effectLst/>
              </a:rPr>
              <a:t>Technical Feasibility</a:t>
            </a:r>
            <a:endParaRPr lang="en-IN" b="0" dirty="0"/>
          </a:p>
        </p:txBody>
      </p:sp>
      <p:pic>
        <p:nvPicPr>
          <p:cNvPr id="5" name="Content Placeholder 4">
            <a:extLst>
              <a:ext uri="{FF2B5EF4-FFF2-40B4-BE49-F238E27FC236}">
                <a16:creationId xmlns:a16="http://schemas.microsoft.com/office/drawing/2014/main" id="{2C4F104C-D513-91F6-9DC1-3FA6193401E9}"/>
              </a:ext>
            </a:extLst>
          </p:cNvPr>
          <p:cNvPicPr>
            <a:picLocks noGrp="1" noChangeAspect="1"/>
          </p:cNvPicPr>
          <p:nvPr>
            <p:ph sz="quarter" idx="14"/>
          </p:nvPr>
        </p:nvPicPr>
        <p:blipFill>
          <a:blip r:embed="rId2"/>
          <a:stretch>
            <a:fillRect/>
          </a:stretch>
        </p:blipFill>
        <p:spPr>
          <a:xfrm>
            <a:off x="8209503" y="1125416"/>
            <a:ext cx="3962401" cy="4983982"/>
          </a:xfrm>
        </p:spPr>
      </p:pic>
      <p:sp>
        <p:nvSpPr>
          <p:cNvPr id="7" name="TextBox 6">
            <a:extLst>
              <a:ext uri="{FF2B5EF4-FFF2-40B4-BE49-F238E27FC236}">
                <a16:creationId xmlns:a16="http://schemas.microsoft.com/office/drawing/2014/main" id="{ADD56F7F-E459-E8C7-DCEB-9FA61BC6B529}"/>
              </a:ext>
            </a:extLst>
          </p:cNvPr>
          <p:cNvSpPr txBox="1"/>
          <p:nvPr/>
        </p:nvSpPr>
        <p:spPr>
          <a:xfrm>
            <a:off x="0" y="1373005"/>
            <a:ext cx="8129116" cy="2550698"/>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dirty="0"/>
              <a:t>Selecting an appropriate blockchain platform.</a:t>
            </a:r>
          </a:p>
          <a:p>
            <a:pPr marL="285750" indent="-285750">
              <a:lnSpc>
                <a:spcPct val="150000"/>
              </a:lnSpc>
              <a:buFont typeface="Wingdings" panose="05000000000000000000" pitchFamily="2" charset="2"/>
              <a:buChar char="q"/>
            </a:pPr>
            <a:r>
              <a:rPr lang="en-US" dirty="0"/>
              <a:t>Implement strong security measures to protect the blockchain network and the data it stores. This includes encryption, secure access controls, and monitoring for potential threats</a:t>
            </a:r>
          </a:p>
          <a:p>
            <a:pPr marL="285750" indent="-285750" algn="just">
              <a:lnSpc>
                <a:spcPct val="150000"/>
              </a:lnSpc>
              <a:buFont typeface="Wingdings" panose="05000000000000000000" pitchFamily="2" charset="2"/>
              <a:buChar char="q"/>
            </a:pPr>
            <a:r>
              <a:rPr lang="en-US" dirty="0"/>
              <a:t>Ensure data accuracy and integrity by implementing robust data validation and verification processes.</a:t>
            </a:r>
            <a:endParaRPr lang="en-IN" dirty="0"/>
          </a:p>
        </p:txBody>
      </p:sp>
      <p:sp>
        <p:nvSpPr>
          <p:cNvPr id="3" name="Slide Number Placeholder 2">
            <a:extLst>
              <a:ext uri="{FF2B5EF4-FFF2-40B4-BE49-F238E27FC236}">
                <a16:creationId xmlns:a16="http://schemas.microsoft.com/office/drawing/2014/main" id="{B7712F11-0F56-4BCE-3896-3CF22E50634E}"/>
              </a:ext>
            </a:extLst>
          </p:cNvPr>
          <p:cNvSpPr>
            <a:spLocks noGrp="1"/>
          </p:cNvSpPr>
          <p:nvPr>
            <p:ph type="sldNum" sz="quarter" idx="12"/>
          </p:nvPr>
        </p:nvSpPr>
        <p:spPr/>
        <p:txBody>
          <a:bodyPr/>
          <a:lstStyle/>
          <a:p>
            <a:fld id="{FAEF9944-A4F6-4C59-AEBD-678D6480B8EA}" type="slidenum">
              <a:rPr lang="en-US" smtClean="0"/>
              <a:pPr/>
              <a:t>10</a:t>
            </a:fld>
            <a:endParaRPr lang="en-US" dirty="0"/>
          </a:p>
        </p:txBody>
      </p:sp>
    </p:spTree>
    <p:extLst>
      <p:ext uri="{BB962C8B-B14F-4D97-AF65-F5344CB8AC3E}">
        <p14:creationId xmlns:p14="http://schemas.microsoft.com/office/powerpoint/2010/main" val="1042822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0E4A-CCD9-1E1E-1340-CD7890F40215}"/>
              </a:ext>
            </a:extLst>
          </p:cNvPr>
          <p:cNvSpPr>
            <a:spLocks noGrp="1"/>
          </p:cNvSpPr>
          <p:nvPr>
            <p:ph type="title"/>
          </p:nvPr>
        </p:nvSpPr>
        <p:spPr>
          <a:xfrm>
            <a:off x="-6099" y="-244939"/>
            <a:ext cx="7174523" cy="1280160"/>
          </a:xfrm>
        </p:spPr>
        <p:txBody>
          <a:bodyPr>
            <a:normAutofit/>
          </a:bodyPr>
          <a:lstStyle/>
          <a:p>
            <a:r>
              <a:rPr lang="en-IN" sz="3200" b="0" dirty="0"/>
              <a:t>Functional Requirements</a:t>
            </a:r>
          </a:p>
        </p:txBody>
      </p:sp>
      <p:sp>
        <p:nvSpPr>
          <p:cNvPr id="3" name="Subtitle 2">
            <a:extLst>
              <a:ext uri="{FF2B5EF4-FFF2-40B4-BE49-F238E27FC236}">
                <a16:creationId xmlns:a16="http://schemas.microsoft.com/office/drawing/2014/main" id="{036E2DA7-B2F5-EC19-0AEC-9B30E0753940}"/>
              </a:ext>
            </a:extLst>
          </p:cNvPr>
          <p:cNvSpPr>
            <a:spLocks noGrp="1"/>
          </p:cNvSpPr>
          <p:nvPr>
            <p:ph type="subTitle" idx="1"/>
          </p:nvPr>
        </p:nvSpPr>
        <p:spPr>
          <a:xfrm>
            <a:off x="6385557" y="1055317"/>
            <a:ext cx="5125300" cy="1068929"/>
          </a:xfrm>
        </p:spPr>
        <p:txBody>
          <a:bodyPr/>
          <a:lstStyle/>
          <a:p>
            <a:r>
              <a:rPr lang="en-IN" sz="2400" b="1" dirty="0"/>
              <a:t>Manufacturer Module: </a:t>
            </a:r>
            <a:endParaRPr lang="en-IN" sz="2400" dirty="0"/>
          </a:p>
          <a:p>
            <a:pPr marL="285750" indent="-285750">
              <a:buFont typeface="Wingdings" panose="05000000000000000000" pitchFamily="2" charset="2"/>
              <a:buChar char="q"/>
            </a:pPr>
            <a:r>
              <a:rPr lang="en-IN" sz="1800" dirty="0"/>
              <a:t>Add Products</a:t>
            </a:r>
          </a:p>
          <a:p>
            <a:pPr marL="285750" indent="-285750">
              <a:buFont typeface="Wingdings" panose="05000000000000000000" pitchFamily="2" charset="2"/>
              <a:buChar char="q"/>
            </a:pPr>
            <a:r>
              <a:rPr lang="en-IN" sz="1800" dirty="0"/>
              <a:t>Add seller</a:t>
            </a:r>
          </a:p>
          <a:p>
            <a:pPr marL="285750" indent="-285750">
              <a:buFont typeface="Wingdings" panose="05000000000000000000" pitchFamily="2" charset="2"/>
              <a:buChar char="q"/>
            </a:pPr>
            <a:r>
              <a:rPr lang="en-IN" sz="1800" dirty="0"/>
              <a:t>Sale product to seller</a:t>
            </a:r>
          </a:p>
          <a:p>
            <a:pPr marL="285750" indent="-285750">
              <a:buFont typeface="Wingdings" panose="05000000000000000000" pitchFamily="2" charset="2"/>
              <a:buChar char="q"/>
            </a:pPr>
            <a:r>
              <a:rPr lang="en-IN" sz="1800" dirty="0"/>
              <a:t>Query seller</a:t>
            </a:r>
          </a:p>
          <a:p>
            <a:r>
              <a:rPr lang="en-IN" sz="2400" b="1" dirty="0"/>
              <a:t>Seller Module:</a:t>
            </a:r>
          </a:p>
          <a:p>
            <a:pPr marL="285750" indent="-285750">
              <a:buFont typeface="Wingdings" panose="05000000000000000000" pitchFamily="2" charset="2"/>
              <a:buChar char="q"/>
            </a:pPr>
            <a:r>
              <a:rPr lang="en-IN" sz="1800" dirty="0"/>
              <a:t>Sell product to consumer</a:t>
            </a:r>
          </a:p>
          <a:p>
            <a:pPr marL="285750" indent="-285750">
              <a:buFont typeface="Wingdings" panose="05000000000000000000" pitchFamily="2" charset="2"/>
              <a:buChar char="q"/>
            </a:pPr>
            <a:r>
              <a:rPr lang="en-US" sz="1800" dirty="0"/>
              <a:t>List product for sale</a:t>
            </a:r>
          </a:p>
          <a:p>
            <a:pPr marL="285750" indent="-285750">
              <a:buFont typeface="Wingdings" panose="05000000000000000000" pitchFamily="2" charset="2"/>
              <a:buChar char="q"/>
            </a:pPr>
            <a:r>
              <a:rPr lang="en-US" sz="1800" dirty="0"/>
              <a:t>Product for sale</a:t>
            </a:r>
          </a:p>
          <a:p>
            <a:r>
              <a:rPr lang="en-IN" sz="2400" b="1" dirty="0"/>
              <a:t>Consumer Module :</a:t>
            </a:r>
          </a:p>
          <a:p>
            <a:pPr marL="285750" indent="-285750">
              <a:buFont typeface="Wingdings" panose="05000000000000000000" pitchFamily="2" charset="2"/>
              <a:buChar char="q"/>
            </a:pPr>
            <a:r>
              <a:rPr lang="en-IN" sz="1800" dirty="0"/>
              <a:t>See product verification</a:t>
            </a:r>
          </a:p>
          <a:p>
            <a:pPr marL="285750" indent="-285750">
              <a:buFont typeface="Wingdings" panose="05000000000000000000" pitchFamily="2" charset="2"/>
              <a:buChar char="q"/>
            </a:pPr>
            <a:r>
              <a:rPr lang="en-IN" sz="1800" dirty="0"/>
              <a:t>Purchase history</a:t>
            </a:r>
          </a:p>
          <a:p>
            <a:pPr>
              <a:buFont typeface="Wingdings" panose="05000000000000000000" pitchFamily="2" charset="2"/>
              <a:buChar char="§"/>
            </a:pPr>
            <a:endParaRPr lang="en-IN" sz="1800" dirty="0"/>
          </a:p>
          <a:p>
            <a:endParaRPr lang="en-IN" sz="1800" dirty="0"/>
          </a:p>
        </p:txBody>
      </p:sp>
      <p:pic>
        <p:nvPicPr>
          <p:cNvPr id="1030" name="Picture 6" descr="Functional vs. Non-Functional Requirements: The Full Guide, Definitions &amp;  Technical Examples | by Brocoders | Brocoders Team | Medium">
            <a:extLst>
              <a:ext uri="{FF2B5EF4-FFF2-40B4-BE49-F238E27FC236}">
                <a16:creationId xmlns:a16="http://schemas.microsoft.com/office/drawing/2014/main" id="{309BF9E4-35C6-67EC-078C-91255F8799F6}"/>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0755" b="10755"/>
          <a:stretch>
            <a:fillRect/>
          </a:stretch>
        </p:blipFill>
        <p:spPr bwMode="auto">
          <a:xfrm>
            <a:off x="-6099" y="1095509"/>
            <a:ext cx="6391656" cy="501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04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90435" y="100483"/>
            <a:ext cx="6722346" cy="917606"/>
          </a:xfrm>
        </p:spPr>
        <p:txBody>
          <a:bodyPr>
            <a:noAutofit/>
          </a:bodyPr>
          <a:lstStyle/>
          <a:p>
            <a:r>
              <a:rPr lang="en-IN" sz="3200" b="0" dirty="0"/>
              <a:t>Non-Functional Requirements</a:t>
            </a:r>
            <a:endParaRPr lang="en-US" sz="3200" b="0" dirty="0"/>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6405651" y="1289394"/>
            <a:ext cx="5125300" cy="1068929"/>
          </a:xfrm>
        </p:spPr>
        <p:txBody>
          <a:bodyPr/>
          <a:lstStyle/>
          <a:p>
            <a:pPr marL="342900" indent="-342900">
              <a:buFont typeface="Wingdings" panose="05000000000000000000" pitchFamily="2" charset="2"/>
              <a:buChar char="q"/>
            </a:pPr>
            <a:r>
              <a:rPr lang="en-IN" sz="2000" dirty="0"/>
              <a:t>Security</a:t>
            </a:r>
          </a:p>
          <a:p>
            <a:pPr marL="342900" indent="-342900">
              <a:buFont typeface="Wingdings" panose="05000000000000000000" pitchFamily="2" charset="2"/>
              <a:buChar char="q"/>
            </a:pPr>
            <a:r>
              <a:rPr lang="en-IN" sz="2000" dirty="0"/>
              <a:t>Scalability</a:t>
            </a:r>
          </a:p>
          <a:p>
            <a:pPr marL="342900" indent="-342900">
              <a:buFont typeface="Wingdings" panose="05000000000000000000" pitchFamily="2" charset="2"/>
              <a:buChar char="q"/>
            </a:pPr>
            <a:r>
              <a:rPr lang="en-IN" sz="2000" dirty="0"/>
              <a:t>Reliability and Availability</a:t>
            </a:r>
          </a:p>
          <a:p>
            <a:pPr marL="342900" indent="-342900">
              <a:buFont typeface="Wingdings" panose="05000000000000000000" pitchFamily="2" charset="2"/>
              <a:buChar char="q"/>
            </a:pPr>
            <a:r>
              <a:rPr lang="en-IN" sz="2000" dirty="0"/>
              <a:t>Transparency</a:t>
            </a:r>
          </a:p>
        </p:txBody>
      </p:sp>
      <p:pic>
        <p:nvPicPr>
          <p:cNvPr id="12" name="Picture Placeholder 11">
            <a:extLst>
              <a:ext uri="{FF2B5EF4-FFF2-40B4-BE49-F238E27FC236}">
                <a16:creationId xmlns:a16="http://schemas.microsoft.com/office/drawing/2014/main" id="{1E3E84A3-69CF-3A5E-EE10-D7355A439129}"/>
              </a:ext>
            </a:extLst>
          </p:cNvPr>
          <p:cNvPicPr>
            <a:picLocks noGrp="1" noChangeAspect="1"/>
          </p:cNvPicPr>
          <p:nvPr>
            <p:ph type="pic" sz="quarter" idx="13"/>
          </p:nvPr>
        </p:nvPicPr>
        <p:blipFill>
          <a:blip r:embed="rId3"/>
          <a:srcRect l="14657" r="14657"/>
          <a:stretch>
            <a:fillRect/>
          </a:stretch>
        </p:blipFill>
        <p:spPr>
          <a:xfrm>
            <a:off x="-1" y="1095509"/>
            <a:ext cx="6385557" cy="5016892"/>
          </a:xfrm>
        </p:spPr>
      </p:pic>
    </p:spTree>
    <p:extLst>
      <p:ext uri="{BB962C8B-B14F-4D97-AF65-F5344CB8AC3E}">
        <p14:creationId xmlns:p14="http://schemas.microsoft.com/office/powerpoint/2010/main" val="277979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E181-6748-DA2B-5BCA-4AF87C11091D}"/>
              </a:ext>
            </a:extLst>
          </p:cNvPr>
          <p:cNvSpPr>
            <a:spLocks noGrp="1"/>
          </p:cNvSpPr>
          <p:nvPr>
            <p:ph type="title"/>
          </p:nvPr>
        </p:nvSpPr>
        <p:spPr>
          <a:xfrm>
            <a:off x="-6099" y="180869"/>
            <a:ext cx="5120640" cy="840546"/>
          </a:xfrm>
        </p:spPr>
        <p:txBody>
          <a:bodyPr>
            <a:normAutofit/>
          </a:bodyPr>
          <a:lstStyle/>
          <a:p>
            <a:r>
              <a:rPr lang="en-IN" sz="3200" b="0" dirty="0"/>
              <a:t>User Interface</a:t>
            </a:r>
          </a:p>
        </p:txBody>
      </p:sp>
      <p:sp>
        <p:nvSpPr>
          <p:cNvPr id="3" name="Subtitle 2">
            <a:extLst>
              <a:ext uri="{FF2B5EF4-FFF2-40B4-BE49-F238E27FC236}">
                <a16:creationId xmlns:a16="http://schemas.microsoft.com/office/drawing/2014/main" id="{6FD73341-CC5F-2FDD-8239-712A1375B8B3}"/>
              </a:ext>
            </a:extLst>
          </p:cNvPr>
          <p:cNvSpPr>
            <a:spLocks noGrp="1"/>
          </p:cNvSpPr>
          <p:nvPr>
            <p:ph type="subTitle" idx="1"/>
          </p:nvPr>
        </p:nvSpPr>
        <p:spPr>
          <a:xfrm>
            <a:off x="6425749" y="1098479"/>
            <a:ext cx="5125300" cy="2488786"/>
          </a:xfrm>
        </p:spPr>
        <p:txBody>
          <a:bodyPr/>
          <a:lstStyle/>
          <a:p>
            <a:pPr marL="342900" indent="-342900">
              <a:buFont typeface="Wingdings" panose="05000000000000000000" pitchFamily="2" charset="2"/>
              <a:buChar char="q"/>
            </a:pPr>
            <a:r>
              <a:rPr lang="en-IN" sz="2000" dirty="0">
                <a:solidFill>
                  <a:schemeClr val="tx1"/>
                </a:solidFill>
              </a:rPr>
              <a:t>Manufacturer</a:t>
            </a:r>
          </a:p>
          <a:p>
            <a:pPr marL="342900" indent="-342900">
              <a:buFont typeface="Wingdings" panose="05000000000000000000" pitchFamily="2" charset="2"/>
              <a:buChar char="q"/>
            </a:pPr>
            <a:r>
              <a:rPr lang="en-IN" sz="2000" dirty="0">
                <a:solidFill>
                  <a:schemeClr val="tx1"/>
                </a:solidFill>
              </a:rPr>
              <a:t>Seller</a:t>
            </a:r>
          </a:p>
          <a:p>
            <a:pPr marL="342900" indent="-342900">
              <a:buFont typeface="Wingdings" panose="05000000000000000000" pitchFamily="2" charset="2"/>
              <a:buChar char="q"/>
            </a:pPr>
            <a:r>
              <a:rPr lang="en-IN" sz="2000" dirty="0">
                <a:solidFill>
                  <a:schemeClr val="tx1"/>
                </a:solidFill>
              </a:rPr>
              <a:t>Consumer</a:t>
            </a:r>
          </a:p>
          <a:p>
            <a:pPr marL="342900" indent="-342900">
              <a:buFont typeface="Wingdings" panose="05000000000000000000" pitchFamily="2" charset="2"/>
              <a:buChar char="q"/>
            </a:pPr>
            <a:r>
              <a:rPr lang="en-IN" sz="2000" dirty="0">
                <a:solidFill>
                  <a:schemeClr val="tx1"/>
                </a:solidFill>
              </a:rPr>
              <a:t>Product verification</a:t>
            </a:r>
          </a:p>
          <a:p>
            <a:endParaRPr lang="en-IN" dirty="0">
              <a:solidFill>
                <a:schemeClr val="tx1"/>
              </a:solidFill>
            </a:endParaRPr>
          </a:p>
        </p:txBody>
      </p:sp>
      <p:pic>
        <p:nvPicPr>
          <p:cNvPr id="6" name="Picture Placeholder 5">
            <a:extLst>
              <a:ext uri="{FF2B5EF4-FFF2-40B4-BE49-F238E27FC236}">
                <a16:creationId xmlns:a16="http://schemas.microsoft.com/office/drawing/2014/main" id="{71BA0E6E-9A12-C001-D563-30DFDB786844}"/>
              </a:ext>
            </a:extLst>
          </p:cNvPr>
          <p:cNvPicPr>
            <a:picLocks noGrp="1" noChangeAspect="1"/>
          </p:cNvPicPr>
          <p:nvPr>
            <p:ph type="pic" sz="quarter" idx="13"/>
          </p:nvPr>
        </p:nvPicPr>
        <p:blipFill>
          <a:blip r:embed="rId2"/>
          <a:srcRect l="13494" r="13494"/>
          <a:stretch>
            <a:fillRect/>
          </a:stretch>
        </p:blipFill>
        <p:spPr/>
      </p:pic>
    </p:spTree>
    <p:extLst>
      <p:ext uri="{BB962C8B-B14F-4D97-AF65-F5344CB8AC3E}">
        <p14:creationId xmlns:p14="http://schemas.microsoft.com/office/powerpoint/2010/main" val="191105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8129-4CEE-C1DE-3409-35E2EA150FE5}"/>
              </a:ext>
            </a:extLst>
          </p:cNvPr>
          <p:cNvSpPr>
            <a:spLocks noGrp="1"/>
          </p:cNvSpPr>
          <p:nvPr>
            <p:ph type="title"/>
          </p:nvPr>
        </p:nvSpPr>
        <p:spPr>
          <a:xfrm>
            <a:off x="0" y="156121"/>
            <a:ext cx="6623040" cy="1421898"/>
          </a:xfrm>
        </p:spPr>
        <p:txBody>
          <a:bodyPr/>
          <a:lstStyle/>
          <a:p>
            <a:r>
              <a:rPr lang="en-IN" sz="3200" b="0" dirty="0">
                <a:solidFill>
                  <a:schemeClr val="tx1"/>
                </a:solidFill>
              </a:rPr>
              <a:t>Market</a:t>
            </a:r>
            <a:r>
              <a:rPr lang="en-IN" sz="3200" b="0" i="0" dirty="0">
                <a:solidFill>
                  <a:schemeClr val="tx1"/>
                </a:solidFill>
                <a:effectLst/>
              </a:rPr>
              <a:t> Feasibility</a:t>
            </a:r>
            <a:br>
              <a:rPr lang="en-IN" sz="3200" b="0" dirty="0">
                <a:solidFill>
                  <a:schemeClr val="tx1"/>
                </a:solidFill>
              </a:rPr>
            </a:br>
            <a:endParaRPr lang="en-IN" b="0" dirty="0">
              <a:solidFill>
                <a:schemeClr val="tx1"/>
              </a:solidFill>
            </a:endParaRPr>
          </a:p>
        </p:txBody>
      </p:sp>
      <p:pic>
        <p:nvPicPr>
          <p:cNvPr id="5" name="Content Placeholder 4">
            <a:extLst>
              <a:ext uri="{FF2B5EF4-FFF2-40B4-BE49-F238E27FC236}">
                <a16:creationId xmlns:a16="http://schemas.microsoft.com/office/drawing/2014/main" id="{138E5C0B-3433-9EE7-2BA9-2271DE8D6FB9}"/>
              </a:ext>
            </a:extLst>
          </p:cNvPr>
          <p:cNvPicPr>
            <a:picLocks noGrp="1" noChangeAspect="1"/>
          </p:cNvPicPr>
          <p:nvPr>
            <p:ph sz="quarter" idx="14"/>
          </p:nvPr>
        </p:nvPicPr>
        <p:blipFill rotWithShape="1">
          <a:blip r:embed="rId2"/>
          <a:srcRect b="6031"/>
          <a:stretch/>
        </p:blipFill>
        <p:spPr>
          <a:xfrm>
            <a:off x="8199456" y="1107535"/>
            <a:ext cx="3992544" cy="5021960"/>
          </a:xfrm>
        </p:spPr>
      </p:pic>
      <p:sp>
        <p:nvSpPr>
          <p:cNvPr id="7" name="TextBox 6">
            <a:extLst>
              <a:ext uri="{FF2B5EF4-FFF2-40B4-BE49-F238E27FC236}">
                <a16:creationId xmlns:a16="http://schemas.microsoft.com/office/drawing/2014/main" id="{DB2B2C74-D092-6E3C-D620-BCFEE085F511}"/>
              </a:ext>
            </a:extLst>
          </p:cNvPr>
          <p:cNvSpPr txBox="1"/>
          <p:nvPr/>
        </p:nvSpPr>
        <p:spPr>
          <a:xfrm>
            <a:off x="0" y="1310191"/>
            <a:ext cx="8129116" cy="2308324"/>
          </a:xfrm>
          <a:prstGeom prst="rect">
            <a:avLst/>
          </a:prstGeom>
          <a:noFill/>
        </p:spPr>
        <p:txBody>
          <a:bodyPr wrap="square">
            <a:spAutoFit/>
          </a:bodyPr>
          <a:lstStyle/>
          <a:p>
            <a:pPr marL="285750" indent="-285750" algn="just">
              <a:buFont typeface="Wingdings" panose="05000000000000000000" pitchFamily="2" charset="2"/>
              <a:buChar char="q"/>
            </a:pPr>
            <a:r>
              <a:rPr lang="en-US" dirty="0">
                <a:solidFill>
                  <a:schemeClr val="tx1"/>
                </a:solidFill>
              </a:rPr>
              <a:t>There are </a:t>
            </a:r>
            <a:r>
              <a:rPr lang="en-US" b="0" i="0" dirty="0">
                <a:solidFill>
                  <a:schemeClr val="tx1"/>
                </a:solidFill>
                <a:effectLst/>
              </a:rPr>
              <a:t>many people and companies worried about fake products.</a:t>
            </a:r>
          </a:p>
          <a:p>
            <a:pPr marL="285750" indent="-285750" algn="just">
              <a:buFont typeface="Wingdings" panose="05000000000000000000" pitchFamily="2" charset="2"/>
              <a:buChar char="q"/>
            </a:pPr>
            <a:endParaRPr lang="en-US" b="0" i="0" dirty="0">
              <a:solidFill>
                <a:schemeClr val="tx1"/>
              </a:solidFill>
              <a:effectLst/>
            </a:endParaRPr>
          </a:p>
          <a:p>
            <a:pPr marL="285750" indent="-285750" algn="just">
              <a:buFont typeface="Wingdings" panose="05000000000000000000" pitchFamily="2" charset="2"/>
              <a:buChar char="q"/>
            </a:pPr>
            <a:r>
              <a:rPr lang="en-US" b="0" i="0" dirty="0">
                <a:solidFill>
                  <a:schemeClr val="tx1"/>
                </a:solidFill>
                <a:effectLst/>
              </a:rPr>
              <a:t>Counterfeit products cost the global economy over </a:t>
            </a:r>
            <a:r>
              <a:rPr lang="en-US" dirty="0"/>
              <a:t>RS </a:t>
            </a:r>
            <a:r>
              <a:rPr lang="en-US" b="0" i="0" dirty="0">
                <a:solidFill>
                  <a:schemeClr val="tx1"/>
                </a:solidFill>
                <a:effectLst/>
              </a:rPr>
              <a:t>500 billion a year.</a:t>
            </a:r>
          </a:p>
          <a:p>
            <a:pPr marL="285750" indent="-285750" algn="just">
              <a:buFont typeface="Wingdings" panose="05000000000000000000" pitchFamily="2" charset="2"/>
              <a:buChar char="q"/>
            </a:pPr>
            <a:endParaRPr lang="en-US" b="0" i="0" dirty="0">
              <a:solidFill>
                <a:schemeClr val="tx1"/>
              </a:solidFill>
              <a:effectLst/>
            </a:endParaRPr>
          </a:p>
          <a:p>
            <a:pPr marL="285750" indent="-285750" algn="just">
              <a:buFont typeface="Wingdings" panose="05000000000000000000" pitchFamily="2" charset="2"/>
              <a:buChar char="q"/>
            </a:pPr>
            <a:r>
              <a:rPr lang="en-US" dirty="0">
                <a:solidFill>
                  <a:schemeClr val="tx1"/>
                </a:solidFill>
              </a:rPr>
              <a:t>Fake products are </a:t>
            </a:r>
            <a:r>
              <a:rPr lang="en-US" b="0" i="0" dirty="0">
                <a:solidFill>
                  <a:schemeClr val="tx1"/>
                </a:solidFill>
                <a:effectLst/>
              </a:rPr>
              <a:t>a big problem, companies may be willing to pay for a solution.</a:t>
            </a:r>
            <a:endParaRPr lang="en-US" dirty="0">
              <a:solidFill>
                <a:schemeClr val="tx1"/>
              </a:solidFill>
            </a:endParaRPr>
          </a:p>
        </p:txBody>
      </p:sp>
      <p:sp>
        <p:nvSpPr>
          <p:cNvPr id="3" name="Slide Number Placeholder 2">
            <a:extLst>
              <a:ext uri="{FF2B5EF4-FFF2-40B4-BE49-F238E27FC236}">
                <a16:creationId xmlns:a16="http://schemas.microsoft.com/office/drawing/2014/main" id="{5D5E7514-52EA-5E06-6C6F-A0260AF33A33}"/>
              </a:ext>
            </a:extLst>
          </p:cNvPr>
          <p:cNvSpPr>
            <a:spLocks noGrp="1"/>
          </p:cNvSpPr>
          <p:nvPr>
            <p:ph type="sldNum" sz="quarter" idx="12"/>
          </p:nvPr>
        </p:nvSpPr>
        <p:spPr/>
        <p:txBody>
          <a:bodyPr/>
          <a:lstStyle/>
          <a:p>
            <a:fld id="{FAEF9944-A4F6-4C59-AEBD-678D6480B8EA}" type="slidenum">
              <a:rPr lang="en-US" smtClean="0"/>
              <a:pPr/>
              <a:t>14</a:t>
            </a:fld>
            <a:endParaRPr lang="en-US" dirty="0"/>
          </a:p>
        </p:txBody>
      </p:sp>
    </p:spTree>
    <p:extLst>
      <p:ext uri="{BB962C8B-B14F-4D97-AF65-F5344CB8AC3E}">
        <p14:creationId xmlns:p14="http://schemas.microsoft.com/office/powerpoint/2010/main" val="3589801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C014-7B0F-8F17-BEEE-A011707980EF}"/>
              </a:ext>
            </a:extLst>
          </p:cNvPr>
          <p:cNvSpPr>
            <a:spLocks noGrp="1"/>
          </p:cNvSpPr>
          <p:nvPr>
            <p:ph type="title"/>
          </p:nvPr>
        </p:nvSpPr>
        <p:spPr>
          <a:xfrm>
            <a:off x="0" y="-321228"/>
            <a:ext cx="6623040" cy="1421898"/>
          </a:xfrm>
        </p:spPr>
        <p:txBody>
          <a:bodyPr/>
          <a:lstStyle/>
          <a:p>
            <a:r>
              <a:rPr lang="en-IN" b="0" i="0" dirty="0">
                <a:effectLst/>
              </a:rPr>
              <a:t>Financial Feasibility</a:t>
            </a:r>
            <a:endParaRPr lang="en-IN" b="0" dirty="0"/>
          </a:p>
        </p:txBody>
      </p:sp>
      <p:pic>
        <p:nvPicPr>
          <p:cNvPr id="5" name="Content Placeholder 4">
            <a:extLst>
              <a:ext uri="{FF2B5EF4-FFF2-40B4-BE49-F238E27FC236}">
                <a16:creationId xmlns:a16="http://schemas.microsoft.com/office/drawing/2014/main" id="{C0132E64-E607-DC28-1043-DADBDDB0B660}"/>
              </a:ext>
            </a:extLst>
          </p:cNvPr>
          <p:cNvPicPr>
            <a:picLocks noGrp="1" noChangeAspect="1"/>
          </p:cNvPicPr>
          <p:nvPr>
            <p:ph sz="quarter" idx="14"/>
          </p:nvPr>
        </p:nvPicPr>
        <p:blipFill>
          <a:blip r:embed="rId2"/>
          <a:stretch>
            <a:fillRect/>
          </a:stretch>
        </p:blipFill>
        <p:spPr>
          <a:xfrm>
            <a:off x="8189407" y="1100670"/>
            <a:ext cx="4002593" cy="5038873"/>
          </a:xfrm>
        </p:spPr>
      </p:pic>
      <p:sp>
        <p:nvSpPr>
          <p:cNvPr id="7" name="TextBox 6">
            <a:extLst>
              <a:ext uri="{FF2B5EF4-FFF2-40B4-BE49-F238E27FC236}">
                <a16:creationId xmlns:a16="http://schemas.microsoft.com/office/drawing/2014/main" id="{EDE3001A-7825-2613-6144-9D8225889755}"/>
              </a:ext>
            </a:extLst>
          </p:cNvPr>
          <p:cNvSpPr txBox="1"/>
          <p:nvPr/>
        </p:nvSpPr>
        <p:spPr>
          <a:xfrm>
            <a:off x="-14485" y="1033031"/>
            <a:ext cx="6169688" cy="5078313"/>
          </a:xfrm>
          <a:prstGeom prst="rect">
            <a:avLst/>
          </a:prstGeom>
          <a:noFill/>
        </p:spPr>
        <p:txBody>
          <a:bodyPr wrap="square">
            <a:spAutoFit/>
          </a:bodyPr>
          <a:lstStyle/>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E = a(</a:t>
            </a:r>
            <a:r>
              <a:rPr lang="en-US" dirty="0"/>
              <a:t>KLOC)^b </a:t>
            </a:r>
          </a:p>
          <a:p>
            <a:pPr marL="285750" indent="-285750">
              <a:buFont typeface="Wingdings" panose="05000000000000000000" pitchFamily="2" charset="2"/>
              <a:buChar char="q"/>
            </a:pPr>
            <a:r>
              <a:rPr lang="en-US" dirty="0"/>
              <a:t>= 2.4 x (3)^1.05</a:t>
            </a:r>
          </a:p>
          <a:p>
            <a:pPr marL="285750" indent="-285750">
              <a:buFont typeface="Wingdings" panose="05000000000000000000" pitchFamily="2" charset="2"/>
              <a:buChar char="q"/>
            </a:pPr>
            <a:r>
              <a:rPr lang="en-US" dirty="0"/>
              <a:t>= 7.6 Person Month</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Development Time = c(Efforts)^d</a:t>
            </a:r>
          </a:p>
          <a:p>
            <a:pPr marL="285750" indent="-285750">
              <a:buFont typeface="Wingdings" panose="05000000000000000000" pitchFamily="2" charset="2"/>
              <a:buChar char="q"/>
            </a:pPr>
            <a:r>
              <a:rPr lang="en-US" dirty="0"/>
              <a:t>= 2.5 x (7.6)^0.38</a:t>
            </a:r>
          </a:p>
          <a:p>
            <a:pPr marL="285750" indent="-285750">
              <a:buFont typeface="Wingdings" panose="05000000000000000000" pitchFamily="2" charset="2"/>
              <a:buChar char="q"/>
            </a:pPr>
            <a:r>
              <a:rPr lang="en-US" dirty="0"/>
              <a:t>= 5.4 Month</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IN" dirty="0"/>
              <a:t>Cost : INR 19,800 /-</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p:txBody>
      </p:sp>
      <p:sp>
        <p:nvSpPr>
          <p:cNvPr id="3" name="Slide Number Placeholder 2">
            <a:extLst>
              <a:ext uri="{FF2B5EF4-FFF2-40B4-BE49-F238E27FC236}">
                <a16:creationId xmlns:a16="http://schemas.microsoft.com/office/drawing/2014/main" id="{DCEF5D80-DCCF-FA2B-FECA-21D75FBC80B1}"/>
              </a:ext>
            </a:extLst>
          </p:cNvPr>
          <p:cNvSpPr>
            <a:spLocks noGrp="1"/>
          </p:cNvSpPr>
          <p:nvPr>
            <p:ph type="sldNum" sz="quarter" idx="12"/>
          </p:nvPr>
        </p:nvSpPr>
        <p:spPr/>
        <p:txBody>
          <a:bodyPr/>
          <a:lstStyle/>
          <a:p>
            <a:fld id="{FAEF9944-A4F6-4C59-AEBD-678D6480B8EA}" type="slidenum">
              <a:rPr lang="en-US" smtClean="0"/>
              <a:pPr/>
              <a:t>15</a:t>
            </a:fld>
            <a:endParaRPr lang="en-US" dirty="0"/>
          </a:p>
        </p:txBody>
      </p:sp>
    </p:spTree>
    <p:extLst>
      <p:ext uri="{BB962C8B-B14F-4D97-AF65-F5344CB8AC3E}">
        <p14:creationId xmlns:p14="http://schemas.microsoft.com/office/powerpoint/2010/main" val="112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4B7C-6739-86FF-1E5C-0048BF6F5E26}"/>
              </a:ext>
            </a:extLst>
          </p:cNvPr>
          <p:cNvSpPr>
            <a:spLocks noGrp="1"/>
          </p:cNvSpPr>
          <p:nvPr>
            <p:ph type="ctrTitle"/>
          </p:nvPr>
        </p:nvSpPr>
        <p:spPr>
          <a:xfrm>
            <a:off x="1075138" y="825687"/>
            <a:ext cx="5957384" cy="3741551"/>
          </a:xfrm>
        </p:spPr>
        <p:txBody>
          <a:bodyPr/>
          <a:lstStyle/>
          <a:p>
            <a:r>
              <a:rPr lang="en-US" sz="3200" b="1" cap="none" dirty="0"/>
              <a:t>Stakeholder</a:t>
            </a:r>
            <a:br>
              <a:rPr lang="en-US" sz="3200" b="1" dirty="0"/>
            </a:br>
            <a:br>
              <a:rPr lang="en-US" sz="3200" b="1" dirty="0"/>
            </a:br>
            <a:br>
              <a:rPr lang="en-US" sz="3200" b="1" dirty="0"/>
            </a:br>
            <a:br>
              <a:rPr lang="en-US" sz="3200" dirty="0"/>
            </a:br>
            <a:r>
              <a:rPr lang="en-US" sz="1800" b="0" dirty="0"/>
              <a:t>Indian Writing Instruments Pvt. Ltd</a:t>
            </a:r>
            <a:endParaRPr lang="en-IN" sz="3200" b="0" dirty="0"/>
          </a:p>
        </p:txBody>
      </p:sp>
      <p:pic>
        <p:nvPicPr>
          <p:cNvPr id="7" name="Picture 6">
            <a:extLst>
              <a:ext uri="{FF2B5EF4-FFF2-40B4-BE49-F238E27FC236}">
                <a16:creationId xmlns:a16="http://schemas.microsoft.com/office/drawing/2014/main" id="{EF4CDA49-EF3B-6330-F441-F4D5F8577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836" y="128606"/>
            <a:ext cx="4481163" cy="6858002"/>
          </a:xfrm>
          <a:prstGeom prst="rect">
            <a:avLst/>
          </a:prstGeom>
          <a:ln w="88900" cap="sq" cmpd="thickThin">
            <a:solidFill>
              <a:srgbClr val="000000"/>
            </a:solidFill>
            <a:prstDash val="solid"/>
            <a:miter lim="800000"/>
          </a:ln>
          <a:effectLst>
            <a:innerShdw blurRad="76200">
              <a:srgbClr val="000000"/>
            </a:innerShdw>
          </a:effectLst>
        </p:spPr>
      </p:pic>
      <p:pic>
        <p:nvPicPr>
          <p:cNvPr id="14" name="Picture 13">
            <a:extLst>
              <a:ext uri="{FF2B5EF4-FFF2-40B4-BE49-F238E27FC236}">
                <a16:creationId xmlns:a16="http://schemas.microsoft.com/office/drawing/2014/main" id="{B44B9E97-6C31-BB68-534E-28B6CA35B94C}"/>
              </a:ext>
            </a:extLst>
          </p:cNvPr>
          <p:cNvPicPr>
            <a:picLocks noChangeAspect="1"/>
          </p:cNvPicPr>
          <p:nvPr/>
        </p:nvPicPr>
        <p:blipFill>
          <a:blip r:embed="rId3"/>
          <a:stretch>
            <a:fillRect/>
          </a:stretch>
        </p:blipFill>
        <p:spPr>
          <a:xfrm>
            <a:off x="1253536" y="2278690"/>
            <a:ext cx="1666349" cy="10674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449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DEC0-3DD4-47B0-0A41-F651AFBA7858}"/>
              </a:ext>
            </a:extLst>
          </p:cNvPr>
          <p:cNvSpPr>
            <a:spLocks noGrp="1"/>
          </p:cNvSpPr>
          <p:nvPr>
            <p:ph type="ctrTitle"/>
          </p:nvPr>
        </p:nvSpPr>
        <p:spPr>
          <a:xfrm>
            <a:off x="1065081" y="160776"/>
            <a:ext cx="9380431" cy="674716"/>
          </a:xfrm>
        </p:spPr>
        <p:txBody>
          <a:bodyPr/>
          <a:lstStyle/>
          <a:p>
            <a:r>
              <a:rPr lang="en-IN" sz="3200" b="0" cap="none" dirty="0">
                <a:solidFill>
                  <a:schemeClr val="tx1"/>
                </a:solidFill>
              </a:rPr>
              <a:t>Methodology</a:t>
            </a:r>
          </a:p>
        </p:txBody>
      </p:sp>
      <p:sp>
        <p:nvSpPr>
          <p:cNvPr id="3" name="Text Placeholder 2">
            <a:extLst>
              <a:ext uri="{FF2B5EF4-FFF2-40B4-BE49-F238E27FC236}">
                <a16:creationId xmlns:a16="http://schemas.microsoft.com/office/drawing/2014/main" id="{26ED1AD0-513A-0A1A-C374-1C98CFDD6854}"/>
              </a:ext>
            </a:extLst>
          </p:cNvPr>
          <p:cNvSpPr>
            <a:spLocks noGrp="1"/>
          </p:cNvSpPr>
          <p:nvPr>
            <p:ph type="body" sz="quarter" idx="10"/>
          </p:nvPr>
        </p:nvSpPr>
        <p:spPr>
          <a:xfrm>
            <a:off x="1065081" y="946020"/>
            <a:ext cx="10061838" cy="4907915"/>
          </a:xfrm>
        </p:spPr>
        <p:txBody>
          <a:bodyPr>
            <a:normAutofit/>
          </a:bodyPr>
          <a:lstStyle/>
          <a:p>
            <a:pPr algn="just"/>
            <a:r>
              <a:rPr lang="en-IN" sz="1800" dirty="0">
                <a:effectLst/>
                <a:latin typeface="+mj-lt"/>
                <a:ea typeface="Calibri" panose="020F0502020204030204" pitchFamily="34" charset="0"/>
              </a:rPr>
              <a:t>Step 1: Addition of Product Details. </a:t>
            </a:r>
          </a:p>
          <a:p>
            <a:pPr algn="just"/>
            <a:r>
              <a:rPr lang="en-IN" sz="1800" dirty="0">
                <a:effectLst/>
                <a:latin typeface="+mj-lt"/>
                <a:ea typeface="Calibri" panose="020F0502020204030204" pitchFamily="34" charset="0"/>
              </a:rPr>
              <a:t>Step 2: Storing details into the Blockchain Network </a:t>
            </a:r>
            <a:endParaRPr lang="en-IN" sz="1800" dirty="0">
              <a:latin typeface="+mj-lt"/>
              <a:ea typeface="Calibri" panose="020F0502020204030204" pitchFamily="34" charset="0"/>
            </a:endParaRPr>
          </a:p>
          <a:p>
            <a:pPr algn="just"/>
            <a:r>
              <a:rPr lang="en-US" sz="1800" dirty="0">
                <a:effectLst/>
                <a:latin typeface="+mj-lt"/>
                <a:ea typeface="Calibri" panose="020F0502020204030204" pitchFamily="34" charset="0"/>
              </a:rPr>
              <a:t>Step 3: QR Code Generation  </a:t>
            </a:r>
            <a:endParaRPr lang="en-IN" sz="1800" dirty="0">
              <a:effectLst/>
              <a:latin typeface="+mj-lt"/>
              <a:ea typeface="Arial" panose="020B0604020202020204" pitchFamily="34" charset="0"/>
            </a:endParaRPr>
          </a:p>
          <a:p>
            <a:pPr algn="just"/>
            <a:r>
              <a:rPr lang="en-US" sz="1800" dirty="0">
                <a:effectLst/>
                <a:latin typeface="+mj-lt"/>
                <a:ea typeface="Calibri" panose="020F0502020204030204" pitchFamily="34" charset="0"/>
              </a:rPr>
              <a:t>Step 4: Addition of Seller Details</a:t>
            </a:r>
            <a:endParaRPr lang="en-IN" sz="1800" dirty="0">
              <a:effectLst/>
              <a:latin typeface="+mj-lt"/>
              <a:ea typeface="Arial" panose="020B0604020202020204" pitchFamily="34" charset="0"/>
            </a:endParaRPr>
          </a:p>
          <a:p>
            <a:pPr algn="just"/>
            <a:r>
              <a:rPr lang="en-US" sz="1800" dirty="0">
                <a:effectLst/>
                <a:latin typeface="+mj-lt"/>
                <a:ea typeface="Calibri" panose="020F0502020204030204" pitchFamily="34" charset="0"/>
              </a:rPr>
              <a:t>Step 5: Selling product to seller ( Manufacturer to seller )</a:t>
            </a:r>
            <a:endParaRPr lang="en-IN" sz="1800" dirty="0">
              <a:effectLst/>
              <a:latin typeface="+mj-lt"/>
              <a:ea typeface="Arial" panose="020B0604020202020204" pitchFamily="34" charset="0"/>
            </a:endParaRPr>
          </a:p>
          <a:p>
            <a:pPr algn="just"/>
            <a:r>
              <a:rPr lang="en-US" sz="1800" dirty="0">
                <a:effectLst/>
                <a:latin typeface="+mj-lt"/>
                <a:ea typeface="Calibri" panose="020F0502020204030204" pitchFamily="34" charset="0"/>
              </a:rPr>
              <a:t>Step 6: Selling the Product to the consumer  (seller to consumer)</a:t>
            </a:r>
            <a:endParaRPr lang="en-IN" sz="1800" dirty="0">
              <a:effectLst/>
              <a:latin typeface="+mj-lt"/>
              <a:ea typeface="Arial" panose="020B0604020202020204" pitchFamily="34" charset="0"/>
            </a:endParaRPr>
          </a:p>
          <a:p>
            <a:pPr algn="just"/>
            <a:r>
              <a:rPr lang="en-US" sz="1800" dirty="0">
                <a:effectLst/>
                <a:latin typeface="+mj-lt"/>
                <a:ea typeface="Calibri" panose="020F0502020204030204" pitchFamily="34" charset="0"/>
              </a:rPr>
              <a:t>Step 7: Product Verification  </a:t>
            </a:r>
            <a:endParaRPr lang="en-IN" sz="1800" dirty="0">
              <a:effectLst/>
              <a:latin typeface="+mj-lt"/>
              <a:ea typeface="Arial" panose="020B0604020202020204" pitchFamily="34" charset="0"/>
            </a:endParaRPr>
          </a:p>
          <a:p>
            <a:pPr algn="just"/>
            <a:endParaRPr lang="en-IN" sz="1800" b="1" dirty="0">
              <a:latin typeface="+mj-lt"/>
              <a:ea typeface="Calibri" panose="020F0502020204030204" pitchFamily="34" charset="0"/>
            </a:endParaRPr>
          </a:p>
        </p:txBody>
      </p:sp>
    </p:spTree>
    <p:extLst>
      <p:ext uri="{BB962C8B-B14F-4D97-AF65-F5344CB8AC3E}">
        <p14:creationId xmlns:p14="http://schemas.microsoft.com/office/powerpoint/2010/main" val="2475752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7D26-1509-69FD-FBBA-2191837C16C5}"/>
              </a:ext>
            </a:extLst>
          </p:cNvPr>
          <p:cNvSpPr>
            <a:spLocks noGrp="1"/>
          </p:cNvSpPr>
          <p:nvPr>
            <p:ph type="title"/>
          </p:nvPr>
        </p:nvSpPr>
        <p:spPr>
          <a:xfrm>
            <a:off x="-10048" y="579587"/>
            <a:ext cx="6623040" cy="497821"/>
          </a:xfrm>
        </p:spPr>
        <p:txBody>
          <a:bodyPr/>
          <a:lstStyle/>
          <a:p>
            <a:r>
              <a:rPr lang="en-IN" b="0" dirty="0"/>
              <a:t>Risk</a:t>
            </a:r>
          </a:p>
        </p:txBody>
      </p:sp>
      <p:pic>
        <p:nvPicPr>
          <p:cNvPr id="5" name="Content Placeholder 4">
            <a:extLst>
              <a:ext uri="{FF2B5EF4-FFF2-40B4-BE49-F238E27FC236}">
                <a16:creationId xmlns:a16="http://schemas.microsoft.com/office/drawing/2014/main" id="{27115DD8-2392-8888-B836-14550EC47F0B}"/>
              </a:ext>
            </a:extLst>
          </p:cNvPr>
          <p:cNvPicPr>
            <a:picLocks noGrp="1" noChangeAspect="1"/>
          </p:cNvPicPr>
          <p:nvPr>
            <p:ph sz="quarter" idx="14"/>
          </p:nvPr>
        </p:nvPicPr>
        <p:blipFill>
          <a:blip r:embed="rId2"/>
          <a:stretch>
            <a:fillRect/>
          </a:stretch>
        </p:blipFill>
        <p:spPr>
          <a:xfrm>
            <a:off x="8199120" y="1117600"/>
            <a:ext cx="3992880" cy="4998720"/>
          </a:xfrm>
        </p:spPr>
      </p:pic>
      <p:sp>
        <p:nvSpPr>
          <p:cNvPr id="7" name="TextBox 6">
            <a:extLst>
              <a:ext uri="{FF2B5EF4-FFF2-40B4-BE49-F238E27FC236}">
                <a16:creationId xmlns:a16="http://schemas.microsoft.com/office/drawing/2014/main" id="{1951F710-DB60-A028-6489-58BD93F400EA}"/>
              </a:ext>
            </a:extLst>
          </p:cNvPr>
          <p:cNvSpPr txBox="1"/>
          <p:nvPr/>
        </p:nvSpPr>
        <p:spPr>
          <a:xfrm>
            <a:off x="0" y="1224062"/>
            <a:ext cx="8107680" cy="3139321"/>
          </a:xfrm>
          <a:prstGeom prst="rect">
            <a:avLst/>
          </a:prstGeom>
          <a:noFill/>
        </p:spPr>
        <p:txBody>
          <a:bodyPr wrap="square">
            <a:spAutoFit/>
          </a:bodyPr>
          <a:lstStyle/>
          <a:p>
            <a:pPr marL="285750" indent="-285750" algn="just">
              <a:buFont typeface="Wingdings" panose="05000000000000000000" pitchFamily="2" charset="2"/>
              <a:buChar char="q"/>
            </a:pPr>
            <a:r>
              <a:rPr lang="en-US" b="1" dirty="0"/>
              <a:t>Data Integrity and Accuracy: </a:t>
            </a:r>
          </a:p>
          <a:p>
            <a:r>
              <a:rPr lang="en-US" dirty="0"/>
              <a:t>If product information is inaccurately recorded on the blockchain, it could lead to false negatives (genuine products marked as fake).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Security and Privacy:</a:t>
            </a:r>
          </a:p>
          <a:p>
            <a:pPr algn="just"/>
            <a:r>
              <a:rPr lang="en-US" dirty="0"/>
              <a:t>While blockchain technology is generally secure, the endpoints (such as devices used for data entry) may still 	be vulnerable to attacks. If a malicious actor gains access to the system and alters product data.</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IN" dirty="0"/>
          </a:p>
        </p:txBody>
      </p:sp>
      <p:sp>
        <p:nvSpPr>
          <p:cNvPr id="3" name="Slide Number Placeholder 2">
            <a:extLst>
              <a:ext uri="{FF2B5EF4-FFF2-40B4-BE49-F238E27FC236}">
                <a16:creationId xmlns:a16="http://schemas.microsoft.com/office/drawing/2014/main" id="{99687816-C256-2420-8DF4-0A755301D464}"/>
              </a:ext>
            </a:extLst>
          </p:cNvPr>
          <p:cNvSpPr>
            <a:spLocks noGrp="1"/>
          </p:cNvSpPr>
          <p:nvPr>
            <p:ph type="sldNum" sz="quarter" idx="12"/>
          </p:nvPr>
        </p:nvSpPr>
        <p:spPr/>
        <p:txBody>
          <a:bodyPr/>
          <a:lstStyle/>
          <a:p>
            <a:fld id="{FAEF9944-A4F6-4C59-AEBD-678D6480B8EA}" type="slidenum">
              <a:rPr lang="en-US" smtClean="0"/>
              <a:pPr/>
              <a:t>18</a:t>
            </a:fld>
            <a:endParaRPr lang="en-US" dirty="0"/>
          </a:p>
        </p:txBody>
      </p:sp>
    </p:spTree>
    <p:extLst>
      <p:ext uri="{BB962C8B-B14F-4D97-AF65-F5344CB8AC3E}">
        <p14:creationId xmlns:p14="http://schemas.microsoft.com/office/powerpoint/2010/main" val="1386781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7B3B-B054-807A-3D8B-B3CA106AF5FE}"/>
              </a:ext>
            </a:extLst>
          </p:cNvPr>
          <p:cNvSpPr>
            <a:spLocks noGrp="1"/>
          </p:cNvSpPr>
          <p:nvPr>
            <p:ph type="title"/>
          </p:nvPr>
        </p:nvSpPr>
        <p:spPr>
          <a:xfrm>
            <a:off x="1090182" y="325007"/>
            <a:ext cx="9191962" cy="477171"/>
          </a:xfrm>
        </p:spPr>
        <p:txBody>
          <a:bodyPr>
            <a:normAutofit fontScale="90000"/>
          </a:bodyPr>
          <a:lstStyle/>
          <a:p>
            <a:r>
              <a:rPr lang="en-IN" b="0" dirty="0"/>
              <a:t>Time line chart</a:t>
            </a:r>
          </a:p>
        </p:txBody>
      </p:sp>
      <p:graphicFrame>
        <p:nvGraphicFramePr>
          <p:cNvPr id="3" name="Table 2">
            <a:extLst>
              <a:ext uri="{FF2B5EF4-FFF2-40B4-BE49-F238E27FC236}">
                <a16:creationId xmlns:a16="http://schemas.microsoft.com/office/drawing/2014/main" id="{3B71749D-202B-099E-95C2-167D241477C5}"/>
              </a:ext>
            </a:extLst>
          </p:cNvPr>
          <p:cNvGraphicFramePr>
            <a:graphicFrameLocks noGrp="1"/>
          </p:cNvGraphicFramePr>
          <p:nvPr>
            <p:extLst>
              <p:ext uri="{D42A27DB-BD31-4B8C-83A1-F6EECF244321}">
                <p14:modId xmlns:p14="http://schemas.microsoft.com/office/powerpoint/2010/main" val="360459747"/>
              </p:ext>
            </p:extLst>
          </p:nvPr>
        </p:nvGraphicFramePr>
        <p:xfrm>
          <a:off x="1110278" y="1119175"/>
          <a:ext cx="9953962" cy="4151630"/>
        </p:xfrm>
        <a:graphic>
          <a:graphicData uri="http://schemas.openxmlformats.org/drawingml/2006/table">
            <a:tbl>
              <a:tblPr firstRow="1" bandRow="1">
                <a:tableStyleId>{9DCAF9ED-07DC-4A11-8D7F-57B35C25682E}</a:tableStyleId>
              </a:tblPr>
              <a:tblGrid>
                <a:gridCol w="3802637">
                  <a:extLst>
                    <a:ext uri="{9D8B030D-6E8A-4147-A177-3AD203B41FA5}">
                      <a16:colId xmlns:a16="http://schemas.microsoft.com/office/drawing/2014/main" val="1614106776"/>
                    </a:ext>
                  </a:extLst>
                </a:gridCol>
                <a:gridCol w="6151325">
                  <a:extLst>
                    <a:ext uri="{9D8B030D-6E8A-4147-A177-3AD203B41FA5}">
                      <a16:colId xmlns:a16="http://schemas.microsoft.com/office/drawing/2014/main" val="3606060196"/>
                    </a:ext>
                  </a:extLst>
                </a:gridCol>
              </a:tblGrid>
              <a:tr h="415163">
                <a:tc>
                  <a:txBody>
                    <a:bodyPr/>
                    <a:lstStyle/>
                    <a:p>
                      <a:pPr algn="l"/>
                      <a:r>
                        <a:rPr lang="en-US" dirty="0"/>
                        <a:t>Month / Year</a:t>
                      </a:r>
                      <a:endParaRPr lang="en-IN" dirty="0"/>
                    </a:p>
                  </a:txBody>
                  <a:tcPr/>
                </a:tc>
                <a:tc>
                  <a:txBody>
                    <a:bodyPr/>
                    <a:lstStyle/>
                    <a:p>
                      <a:pPr algn="l"/>
                      <a:r>
                        <a:rPr lang="en-US" dirty="0"/>
                        <a:t>Event</a:t>
                      </a:r>
                      <a:endParaRPr lang="en-IN" dirty="0"/>
                    </a:p>
                  </a:txBody>
                  <a:tcPr/>
                </a:tc>
                <a:extLst>
                  <a:ext uri="{0D108BD9-81ED-4DB2-BD59-A6C34878D82A}">
                    <a16:rowId xmlns:a16="http://schemas.microsoft.com/office/drawing/2014/main" val="1359134830"/>
                  </a:ext>
                </a:extLst>
              </a:tr>
              <a:tr h="415163">
                <a:tc>
                  <a:txBody>
                    <a:bodyPr/>
                    <a:lstStyle/>
                    <a:p>
                      <a:pPr algn="l"/>
                      <a:r>
                        <a:rPr lang="en-US" dirty="0"/>
                        <a:t>August  2023</a:t>
                      </a:r>
                      <a:endParaRPr lang="en-IN" dirty="0"/>
                    </a:p>
                  </a:txBody>
                  <a:tcPr/>
                </a:tc>
                <a:tc>
                  <a:txBody>
                    <a:bodyPr/>
                    <a:lstStyle/>
                    <a:p>
                      <a:pPr algn="l"/>
                      <a:r>
                        <a:rPr lang="en-US" dirty="0"/>
                        <a:t>Identifying and defining problem statement</a:t>
                      </a:r>
                      <a:endParaRPr lang="en-IN" dirty="0"/>
                    </a:p>
                  </a:txBody>
                  <a:tcPr/>
                </a:tc>
                <a:extLst>
                  <a:ext uri="{0D108BD9-81ED-4DB2-BD59-A6C34878D82A}">
                    <a16:rowId xmlns:a16="http://schemas.microsoft.com/office/drawing/2014/main" val="1627979639"/>
                  </a:ext>
                </a:extLst>
              </a:tr>
              <a:tr h="415163">
                <a:tc>
                  <a:txBody>
                    <a:bodyPr/>
                    <a:lstStyle/>
                    <a:p>
                      <a:pPr algn="l"/>
                      <a:r>
                        <a:rPr lang="en-US" dirty="0"/>
                        <a:t>September 2023</a:t>
                      </a:r>
                      <a:endParaRPr lang="en-IN" dirty="0"/>
                    </a:p>
                  </a:txBody>
                  <a:tcPr/>
                </a:tc>
                <a:tc>
                  <a:txBody>
                    <a:bodyPr/>
                    <a:lstStyle/>
                    <a:p>
                      <a:pPr algn="l"/>
                      <a:r>
                        <a:rPr lang="en-US" dirty="0"/>
                        <a:t>Conducting feasibility study &amp; literature review</a:t>
                      </a:r>
                      <a:endParaRPr lang="en-IN" dirty="0"/>
                    </a:p>
                  </a:txBody>
                  <a:tcPr/>
                </a:tc>
                <a:extLst>
                  <a:ext uri="{0D108BD9-81ED-4DB2-BD59-A6C34878D82A}">
                    <a16:rowId xmlns:a16="http://schemas.microsoft.com/office/drawing/2014/main" val="892649641"/>
                  </a:ext>
                </a:extLst>
              </a:tr>
              <a:tr h="415163">
                <a:tc>
                  <a:txBody>
                    <a:bodyPr/>
                    <a:lstStyle/>
                    <a:p>
                      <a:pPr algn="l"/>
                      <a:r>
                        <a:rPr lang="en-US" dirty="0"/>
                        <a:t>October 2023</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SRS Documentation</a:t>
                      </a:r>
                      <a:endParaRPr lang="en-IN" dirty="0"/>
                    </a:p>
                  </a:txBody>
                  <a:tcPr/>
                </a:tc>
                <a:extLst>
                  <a:ext uri="{0D108BD9-81ED-4DB2-BD59-A6C34878D82A}">
                    <a16:rowId xmlns:a16="http://schemas.microsoft.com/office/drawing/2014/main" val="481164267"/>
                  </a:ext>
                </a:extLst>
              </a:tr>
              <a:tr h="415163">
                <a:tc>
                  <a:txBody>
                    <a:bodyPr/>
                    <a:lstStyle/>
                    <a:p>
                      <a:pPr algn="l"/>
                      <a:r>
                        <a:rPr lang="en-US" dirty="0"/>
                        <a:t>November 2033</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System module and design</a:t>
                      </a:r>
                      <a:endParaRPr lang="en-IN" dirty="0"/>
                    </a:p>
                  </a:txBody>
                  <a:tcPr/>
                </a:tc>
                <a:extLst>
                  <a:ext uri="{0D108BD9-81ED-4DB2-BD59-A6C34878D82A}">
                    <a16:rowId xmlns:a16="http://schemas.microsoft.com/office/drawing/2014/main" val="2216048227"/>
                  </a:ext>
                </a:extLst>
              </a:tr>
              <a:tr h="415163">
                <a:tc>
                  <a:txBody>
                    <a:bodyPr/>
                    <a:lstStyle/>
                    <a:p>
                      <a:pPr algn="l"/>
                      <a:r>
                        <a:rPr lang="en-US" dirty="0"/>
                        <a:t>December 2023</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Selection of technology and tools</a:t>
                      </a:r>
                      <a:endParaRPr lang="en-IN" dirty="0"/>
                    </a:p>
                  </a:txBody>
                  <a:tcPr/>
                </a:tc>
                <a:extLst>
                  <a:ext uri="{0D108BD9-81ED-4DB2-BD59-A6C34878D82A}">
                    <a16:rowId xmlns:a16="http://schemas.microsoft.com/office/drawing/2014/main" val="1394370950"/>
                  </a:ext>
                </a:extLst>
              </a:tr>
              <a:tr h="415163">
                <a:tc>
                  <a:txBody>
                    <a:bodyPr/>
                    <a:lstStyle/>
                    <a:p>
                      <a:pPr algn="l"/>
                      <a:r>
                        <a:rPr lang="en-US" dirty="0"/>
                        <a:t>January 2024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Installations</a:t>
                      </a:r>
                      <a:endParaRPr lang="en-IN" dirty="0"/>
                    </a:p>
                  </a:txBody>
                  <a:tcPr/>
                </a:tc>
                <a:extLst>
                  <a:ext uri="{0D108BD9-81ED-4DB2-BD59-A6C34878D82A}">
                    <a16:rowId xmlns:a16="http://schemas.microsoft.com/office/drawing/2014/main" val="77711028"/>
                  </a:ext>
                </a:extLst>
              </a:tr>
              <a:tr h="415163">
                <a:tc>
                  <a:txBody>
                    <a:bodyPr/>
                    <a:lstStyle/>
                    <a:p>
                      <a:pPr algn="l"/>
                      <a:r>
                        <a:rPr lang="en-US" dirty="0"/>
                        <a:t>February 2024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Implementation</a:t>
                      </a:r>
                      <a:endParaRPr lang="en-IN" dirty="0"/>
                    </a:p>
                  </a:txBody>
                  <a:tcPr/>
                </a:tc>
                <a:extLst>
                  <a:ext uri="{0D108BD9-81ED-4DB2-BD59-A6C34878D82A}">
                    <a16:rowId xmlns:a16="http://schemas.microsoft.com/office/drawing/2014/main" val="1513828301"/>
                  </a:ext>
                </a:extLst>
              </a:tr>
              <a:tr h="415163">
                <a:tc>
                  <a:txBody>
                    <a:bodyPr/>
                    <a:lstStyle/>
                    <a:p>
                      <a:pPr algn="l"/>
                      <a:r>
                        <a:rPr lang="en-US" dirty="0"/>
                        <a:t>March 2024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System Testing</a:t>
                      </a:r>
                      <a:endParaRPr lang="en-IN" dirty="0"/>
                    </a:p>
                  </a:txBody>
                  <a:tcPr/>
                </a:tc>
                <a:extLst>
                  <a:ext uri="{0D108BD9-81ED-4DB2-BD59-A6C34878D82A}">
                    <a16:rowId xmlns:a16="http://schemas.microsoft.com/office/drawing/2014/main" val="700820113"/>
                  </a:ext>
                </a:extLst>
              </a:tr>
              <a:tr h="415163">
                <a:tc>
                  <a:txBody>
                    <a:bodyPr/>
                    <a:lstStyle/>
                    <a:p>
                      <a:pPr algn="l"/>
                      <a:r>
                        <a:rPr lang="en-US" dirty="0"/>
                        <a:t>April 2024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Deployment of the system</a:t>
                      </a:r>
                      <a:endParaRPr lang="en-IN" dirty="0"/>
                    </a:p>
                  </a:txBody>
                  <a:tcPr/>
                </a:tc>
                <a:extLst>
                  <a:ext uri="{0D108BD9-81ED-4DB2-BD59-A6C34878D82A}">
                    <a16:rowId xmlns:a16="http://schemas.microsoft.com/office/drawing/2014/main" val="846583394"/>
                  </a:ext>
                </a:extLst>
              </a:tr>
            </a:tbl>
          </a:graphicData>
        </a:graphic>
      </p:graphicFrame>
      <p:sp>
        <p:nvSpPr>
          <p:cNvPr id="4" name="Slide Number Placeholder 3">
            <a:extLst>
              <a:ext uri="{FF2B5EF4-FFF2-40B4-BE49-F238E27FC236}">
                <a16:creationId xmlns:a16="http://schemas.microsoft.com/office/drawing/2014/main" id="{0829A00C-A9CD-849B-1FDB-5C1E2ED228EE}"/>
              </a:ext>
            </a:extLst>
          </p:cNvPr>
          <p:cNvSpPr>
            <a:spLocks noGrp="1"/>
          </p:cNvSpPr>
          <p:nvPr>
            <p:ph type="sldNum" sz="quarter" idx="12"/>
          </p:nvPr>
        </p:nvSpPr>
        <p:spPr/>
        <p:txBody>
          <a:bodyPr/>
          <a:lstStyle/>
          <a:p>
            <a:fld id="{FAEF9944-A4F6-4C59-AEBD-678D6480B8EA}" type="slidenum">
              <a:rPr lang="en-US" smtClean="0"/>
              <a:t>19</a:t>
            </a:fld>
            <a:endParaRPr lang="en-US" dirty="0"/>
          </a:p>
        </p:txBody>
      </p:sp>
    </p:spTree>
    <p:extLst>
      <p:ext uri="{BB962C8B-B14F-4D97-AF65-F5344CB8AC3E}">
        <p14:creationId xmlns:p14="http://schemas.microsoft.com/office/powerpoint/2010/main" val="295827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BBAABBD-8A7F-A90C-3E5F-9B47E6255AA6}"/>
              </a:ext>
            </a:extLst>
          </p:cNvPr>
          <p:cNvSpPr>
            <a:spLocks noGrp="1"/>
          </p:cNvSpPr>
          <p:nvPr>
            <p:ph sz="quarter" idx="15"/>
          </p:nvPr>
        </p:nvSpPr>
        <p:spPr>
          <a:xfrm>
            <a:off x="4650476" y="0"/>
            <a:ext cx="6408665" cy="4161653"/>
          </a:xfrm>
        </p:spPr>
        <p:txBody>
          <a:bodyPr>
            <a:noAutofit/>
          </a:bodyPr>
          <a:lstStyle/>
          <a:p>
            <a:pPr marL="171450" indent="-171450">
              <a:buFont typeface="Wingdings" panose="05000000000000000000" pitchFamily="2" charset="2"/>
              <a:buChar char="q"/>
            </a:pPr>
            <a:r>
              <a:rPr lang="en-US" sz="1000" dirty="0">
                <a:latin typeface="+mj-lt"/>
                <a:cs typeface="Arial" panose="020B0604020202020204" pitchFamily="34" charset="0"/>
              </a:rPr>
              <a:t>Introduction</a:t>
            </a:r>
          </a:p>
          <a:p>
            <a:pPr marL="171450" indent="-171450">
              <a:buFont typeface="Wingdings" panose="05000000000000000000" pitchFamily="2" charset="2"/>
              <a:buChar char="q"/>
            </a:pPr>
            <a:r>
              <a:rPr lang="en-US" sz="1000" dirty="0">
                <a:latin typeface="+mj-lt"/>
                <a:cs typeface="Arial" panose="020B0604020202020204" pitchFamily="34" charset="0"/>
              </a:rPr>
              <a:t>Problem statement</a:t>
            </a:r>
          </a:p>
          <a:p>
            <a:pPr marL="171450" indent="-171450">
              <a:buFont typeface="Wingdings" panose="05000000000000000000" pitchFamily="2" charset="2"/>
              <a:buChar char="q"/>
            </a:pPr>
            <a:r>
              <a:rPr lang="en-US" sz="1000" dirty="0">
                <a:latin typeface="+mj-lt"/>
                <a:cs typeface="Arial" panose="020B0604020202020204" pitchFamily="34" charset="0"/>
              </a:rPr>
              <a:t>Motivation</a:t>
            </a:r>
          </a:p>
          <a:p>
            <a:pPr marL="171450" indent="-171450">
              <a:buFont typeface="Wingdings" panose="05000000000000000000" pitchFamily="2" charset="2"/>
              <a:buChar char="q"/>
            </a:pPr>
            <a:r>
              <a:rPr lang="en-US" sz="1000" dirty="0">
                <a:latin typeface="+mj-lt"/>
                <a:cs typeface="Arial" panose="020B0604020202020204" pitchFamily="34" charset="0"/>
              </a:rPr>
              <a:t>Objectives</a:t>
            </a:r>
          </a:p>
          <a:p>
            <a:pPr marL="171450" indent="-171450">
              <a:buFont typeface="Wingdings" panose="05000000000000000000" pitchFamily="2" charset="2"/>
              <a:buChar char="q"/>
            </a:pPr>
            <a:r>
              <a:rPr lang="en-US" sz="1000" dirty="0">
                <a:latin typeface="+mj-lt"/>
                <a:cs typeface="Arial" panose="020B0604020202020204" pitchFamily="34" charset="0"/>
              </a:rPr>
              <a:t>Scope of Project</a:t>
            </a:r>
          </a:p>
          <a:p>
            <a:pPr marL="171450" indent="-171450">
              <a:buFont typeface="Wingdings" panose="05000000000000000000" pitchFamily="2" charset="2"/>
              <a:buChar char="q"/>
            </a:pPr>
            <a:r>
              <a:rPr lang="en-US" sz="1000" dirty="0">
                <a:latin typeface="+mj-lt"/>
                <a:cs typeface="Arial" panose="020B0604020202020204" pitchFamily="34" charset="0"/>
              </a:rPr>
              <a:t>Literature review</a:t>
            </a:r>
          </a:p>
          <a:p>
            <a:pPr marL="171450" indent="-171450">
              <a:buFont typeface="Wingdings" panose="05000000000000000000" pitchFamily="2" charset="2"/>
              <a:buChar char="q"/>
            </a:pPr>
            <a:r>
              <a:rPr lang="en-US" sz="1000" dirty="0">
                <a:latin typeface="+mj-lt"/>
                <a:cs typeface="Arial" panose="020B0604020202020204" pitchFamily="34" charset="0"/>
              </a:rPr>
              <a:t>Software and hardware requirements</a:t>
            </a:r>
          </a:p>
          <a:p>
            <a:pPr marL="171450" indent="-171450">
              <a:buFont typeface="Wingdings" panose="05000000000000000000" pitchFamily="2" charset="2"/>
              <a:buChar char="q"/>
            </a:pPr>
            <a:r>
              <a:rPr lang="en-US" sz="1000" dirty="0">
                <a:latin typeface="+mj-lt"/>
                <a:cs typeface="Arial" panose="020B0604020202020204" pitchFamily="34" charset="0"/>
              </a:rPr>
              <a:t>Feasibility</a:t>
            </a:r>
          </a:p>
          <a:p>
            <a:pPr marL="171450" indent="-171450">
              <a:buFont typeface="Wingdings" panose="05000000000000000000" pitchFamily="2" charset="2"/>
              <a:buChar char="q"/>
            </a:pPr>
            <a:r>
              <a:rPr lang="en-US" sz="1000" dirty="0" err="1">
                <a:latin typeface="+mj-lt"/>
                <a:cs typeface="Arial" panose="020B0604020202020204" pitchFamily="34" charset="0"/>
              </a:rPr>
              <a:t>Functinal</a:t>
            </a:r>
            <a:r>
              <a:rPr lang="en-US" sz="1000" dirty="0">
                <a:latin typeface="+mj-lt"/>
                <a:cs typeface="Arial" panose="020B0604020202020204" pitchFamily="34" charset="0"/>
              </a:rPr>
              <a:t> &amp; Non-Functional Requirements</a:t>
            </a:r>
          </a:p>
          <a:p>
            <a:pPr marL="171450" indent="-171450">
              <a:buFont typeface="Wingdings" panose="05000000000000000000" pitchFamily="2" charset="2"/>
              <a:buChar char="q"/>
            </a:pPr>
            <a:r>
              <a:rPr lang="en-US" sz="1000" dirty="0">
                <a:latin typeface="+mj-lt"/>
                <a:cs typeface="Arial" panose="020B0604020202020204" pitchFamily="34" charset="0"/>
              </a:rPr>
              <a:t>User Interface </a:t>
            </a:r>
          </a:p>
          <a:p>
            <a:pPr marL="171450" indent="-171450">
              <a:buFont typeface="Wingdings" panose="05000000000000000000" pitchFamily="2" charset="2"/>
              <a:buChar char="q"/>
            </a:pPr>
            <a:r>
              <a:rPr lang="en-US" sz="1000" dirty="0" err="1">
                <a:latin typeface="+mj-lt"/>
                <a:cs typeface="Arial" panose="020B0604020202020204" pitchFamily="34" charset="0"/>
              </a:rPr>
              <a:t>StakeHolder</a:t>
            </a:r>
            <a:endParaRPr lang="en-US" sz="1000" dirty="0">
              <a:latin typeface="+mj-lt"/>
              <a:cs typeface="Arial" panose="020B0604020202020204" pitchFamily="34" charset="0"/>
            </a:endParaRPr>
          </a:p>
          <a:p>
            <a:pPr marL="171450" indent="-171450">
              <a:buFont typeface="Wingdings" panose="05000000000000000000" pitchFamily="2" charset="2"/>
              <a:buChar char="q"/>
            </a:pPr>
            <a:r>
              <a:rPr lang="en-IN" sz="1000" b="0" cap="none" dirty="0">
                <a:solidFill>
                  <a:schemeClr val="tx1"/>
                </a:solidFill>
                <a:latin typeface="+mj-lt"/>
              </a:rPr>
              <a:t>Methodology</a:t>
            </a:r>
            <a:endParaRPr lang="en-US" sz="1000" dirty="0">
              <a:latin typeface="+mj-lt"/>
              <a:cs typeface="Arial" panose="020B0604020202020204" pitchFamily="34" charset="0"/>
            </a:endParaRPr>
          </a:p>
          <a:p>
            <a:pPr marL="171450" indent="-171450">
              <a:buFont typeface="Wingdings" panose="05000000000000000000" pitchFamily="2" charset="2"/>
              <a:buChar char="q"/>
            </a:pPr>
            <a:r>
              <a:rPr lang="en-US" sz="1000" dirty="0">
                <a:latin typeface="+mj-lt"/>
                <a:cs typeface="Arial" panose="020B0604020202020204" pitchFamily="34" charset="0"/>
              </a:rPr>
              <a:t>Risks</a:t>
            </a:r>
          </a:p>
          <a:p>
            <a:pPr marL="171450" indent="-171450">
              <a:buFont typeface="Wingdings" panose="05000000000000000000" pitchFamily="2" charset="2"/>
              <a:buChar char="q"/>
            </a:pPr>
            <a:r>
              <a:rPr lang="en-US" sz="1000" dirty="0">
                <a:latin typeface="+mj-lt"/>
                <a:cs typeface="Arial" panose="020B0604020202020204" pitchFamily="34" charset="0"/>
              </a:rPr>
              <a:t>Time Line Chart</a:t>
            </a:r>
          </a:p>
          <a:p>
            <a:pPr marL="171450" indent="-171450" algn="just">
              <a:buFont typeface="Wingdings" panose="05000000000000000000" pitchFamily="2" charset="2"/>
              <a:buChar char="q"/>
            </a:pPr>
            <a:r>
              <a:rPr lang="en-IN" sz="1000" b="0" dirty="0">
                <a:latin typeface="+mj-lt"/>
              </a:rPr>
              <a:t>Analysis classes</a:t>
            </a:r>
          </a:p>
          <a:p>
            <a:pPr marL="171450" indent="-171450" algn="just">
              <a:buFont typeface="Wingdings" panose="05000000000000000000" pitchFamily="2" charset="2"/>
              <a:buChar char="q"/>
            </a:pPr>
            <a:r>
              <a:rPr lang="en-IN" sz="1000" dirty="0">
                <a:latin typeface="+mj-lt"/>
                <a:cs typeface="Arial" panose="020B0604020202020204" pitchFamily="34" charset="0"/>
              </a:rPr>
              <a:t>Use cases</a:t>
            </a:r>
            <a:endParaRPr lang="en-US" sz="1000" dirty="0">
              <a:latin typeface="+mj-lt"/>
              <a:cs typeface="Arial" panose="020B0604020202020204" pitchFamily="34" charset="0"/>
            </a:endParaRPr>
          </a:p>
          <a:p>
            <a:pPr marL="171450" indent="-171450" algn="just">
              <a:buFont typeface="Wingdings" panose="05000000000000000000" pitchFamily="2" charset="2"/>
              <a:buChar char="q"/>
            </a:pPr>
            <a:r>
              <a:rPr lang="en-US" sz="1000" dirty="0">
                <a:latin typeface="+mj-lt"/>
                <a:cs typeface="Arial" panose="020B0604020202020204" pitchFamily="34" charset="0"/>
              </a:rPr>
              <a:t>Advantages and Limitations</a:t>
            </a:r>
          </a:p>
          <a:p>
            <a:pPr marL="171450" indent="-171450" algn="just">
              <a:buFont typeface="Wingdings" panose="05000000000000000000" pitchFamily="2" charset="2"/>
              <a:buChar char="q"/>
            </a:pPr>
            <a:r>
              <a:rPr lang="en-US" sz="1000" dirty="0">
                <a:latin typeface="+mj-lt"/>
                <a:cs typeface="Arial" panose="020B0604020202020204" pitchFamily="34" charset="0"/>
              </a:rPr>
              <a:t>Conclusion</a:t>
            </a:r>
          </a:p>
          <a:p>
            <a:pPr marL="171450" indent="-171450" algn="just">
              <a:buFont typeface="Wingdings" panose="05000000000000000000" pitchFamily="2" charset="2"/>
              <a:buChar char="q"/>
            </a:pPr>
            <a:r>
              <a:rPr lang="en-US" sz="1000" dirty="0">
                <a:latin typeface="+mj-lt"/>
                <a:cs typeface="Arial" panose="020B0604020202020204" pitchFamily="34" charset="0"/>
              </a:rPr>
              <a:t>References</a:t>
            </a:r>
          </a:p>
          <a:p>
            <a:pPr marL="171450" indent="-171450">
              <a:buFont typeface="Wingdings" panose="05000000000000000000" pitchFamily="2" charset="2"/>
              <a:buChar char="q"/>
            </a:pPr>
            <a:endParaRPr lang="en-US" sz="1000" dirty="0">
              <a:latin typeface="+mj-lt"/>
              <a:cs typeface="Arial" panose="020B0604020202020204" pitchFamily="34" charset="0"/>
            </a:endParaRPr>
          </a:p>
        </p:txBody>
      </p:sp>
      <p:pic>
        <p:nvPicPr>
          <p:cNvPr id="7" name="Content Placeholder 6">
            <a:extLst>
              <a:ext uri="{FF2B5EF4-FFF2-40B4-BE49-F238E27FC236}">
                <a16:creationId xmlns:a16="http://schemas.microsoft.com/office/drawing/2014/main" id="{32462602-2A2C-387E-D08A-0BAC57E9A2D9}"/>
              </a:ext>
            </a:extLst>
          </p:cNvPr>
          <p:cNvPicPr>
            <a:picLocks noGrp="1" noChangeAspect="1"/>
          </p:cNvPicPr>
          <p:nvPr>
            <p:ph sz="quarter" idx="16"/>
          </p:nvPr>
        </p:nvPicPr>
        <p:blipFill>
          <a:blip r:embed="rId3"/>
          <a:stretch>
            <a:fillRect/>
          </a:stretch>
        </p:blipFill>
        <p:spPr>
          <a:xfrm>
            <a:off x="0" y="0"/>
            <a:ext cx="4632290" cy="6858000"/>
          </a:xfrm>
        </p:spPr>
      </p:pic>
      <p:sp>
        <p:nvSpPr>
          <p:cNvPr id="3" name="Slide Number Placeholder 2">
            <a:extLst>
              <a:ext uri="{FF2B5EF4-FFF2-40B4-BE49-F238E27FC236}">
                <a16:creationId xmlns:a16="http://schemas.microsoft.com/office/drawing/2014/main" id="{3A182F0D-787F-48AD-B30A-E88F2D351D41}"/>
              </a:ext>
            </a:extLst>
          </p:cNvPr>
          <p:cNvSpPr>
            <a:spLocks noGrp="1"/>
          </p:cNvSpPr>
          <p:nvPr>
            <p:ph type="sldNum" sz="quarter" idx="12"/>
          </p:nvPr>
        </p:nvSpPr>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1170108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D330-32DB-DF70-0CF5-6928720AE8DF}"/>
              </a:ext>
            </a:extLst>
          </p:cNvPr>
          <p:cNvSpPr>
            <a:spLocks noGrp="1"/>
          </p:cNvSpPr>
          <p:nvPr>
            <p:ph type="title"/>
          </p:nvPr>
        </p:nvSpPr>
        <p:spPr>
          <a:xfrm>
            <a:off x="0" y="365779"/>
            <a:ext cx="6623040" cy="711181"/>
          </a:xfrm>
        </p:spPr>
        <p:txBody>
          <a:bodyPr/>
          <a:lstStyle/>
          <a:p>
            <a:r>
              <a:rPr lang="en-IN" b="0" dirty="0"/>
              <a:t>Analysis classes</a:t>
            </a:r>
          </a:p>
        </p:txBody>
      </p:sp>
      <p:pic>
        <p:nvPicPr>
          <p:cNvPr id="5" name="Content Placeholder 4">
            <a:extLst>
              <a:ext uri="{FF2B5EF4-FFF2-40B4-BE49-F238E27FC236}">
                <a16:creationId xmlns:a16="http://schemas.microsoft.com/office/drawing/2014/main" id="{FF09867E-7349-FFF7-FCC5-751700486113}"/>
              </a:ext>
            </a:extLst>
          </p:cNvPr>
          <p:cNvPicPr>
            <a:picLocks noGrp="1" noChangeAspect="1"/>
          </p:cNvPicPr>
          <p:nvPr>
            <p:ph sz="quarter" idx="14"/>
          </p:nvPr>
        </p:nvPicPr>
        <p:blipFill>
          <a:blip r:embed="rId2"/>
          <a:stretch>
            <a:fillRect/>
          </a:stretch>
        </p:blipFill>
        <p:spPr>
          <a:xfrm>
            <a:off x="8209280" y="1076960"/>
            <a:ext cx="3982720" cy="5019040"/>
          </a:xfrm>
        </p:spPr>
      </p:pic>
      <p:sp>
        <p:nvSpPr>
          <p:cNvPr id="7" name="TextBox 6">
            <a:extLst>
              <a:ext uri="{FF2B5EF4-FFF2-40B4-BE49-F238E27FC236}">
                <a16:creationId xmlns:a16="http://schemas.microsoft.com/office/drawing/2014/main" id="{4BF1A31F-02B8-FF48-EE6E-C3D3526FB1FF}"/>
              </a:ext>
            </a:extLst>
          </p:cNvPr>
          <p:cNvSpPr txBox="1"/>
          <p:nvPr/>
        </p:nvSpPr>
        <p:spPr>
          <a:xfrm>
            <a:off x="0" y="1158240"/>
            <a:ext cx="8209280" cy="2135200"/>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IN" sz="1800" i="0" dirty="0">
                <a:effectLst/>
                <a:latin typeface="+mj-lt"/>
              </a:rPr>
              <a:t>Product Class</a:t>
            </a:r>
          </a:p>
          <a:p>
            <a:pPr marL="285750" indent="-285750">
              <a:lnSpc>
                <a:spcPct val="150000"/>
              </a:lnSpc>
              <a:buFont typeface="Wingdings" panose="05000000000000000000" pitchFamily="2" charset="2"/>
              <a:buChar char="q"/>
            </a:pPr>
            <a:r>
              <a:rPr lang="en-IN" sz="1800" i="0" dirty="0">
                <a:effectLst/>
                <a:latin typeface="+mj-lt"/>
              </a:rPr>
              <a:t>User Class</a:t>
            </a:r>
            <a:endParaRPr lang="en-IN" sz="1800" dirty="0">
              <a:latin typeface="+mj-lt"/>
            </a:endParaRPr>
          </a:p>
          <a:p>
            <a:pPr marL="285750" indent="-285750">
              <a:lnSpc>
                <a:spcPct val="150000"/>
              </a:lnSpc>
              <a:buFont typeface="Wingdings" panose="05000000000000000000" pitchFamily="2" charset="2"/>
              <a:buChar char="q"/>
            </a:pPr>
            <a:r>
              <a:rPr lang="en-IN" sz="1800" i="0" dirty="0">
                <a:effectLst/>
                <a:latin typeface="+mj-lt"/>
              </a:rPr>
              <a:t>Blockchain Class</a:t>
            </a:r>
          </a:p>
          <a:p>
            <a:pPr marL="285750" indent="-285750">
              <a:lnSpc>
                <a:spcPct val="150000"/>
              </a:lnSpc>
              <a:buFont typeface="Wingdings" panose="05000000000000000000" pitchFamily="2" charset="2"/>
              <a:buChar char="q"/>
            </a:pPr>
            <a:r>
              <a:rPr lang="en-IN" sz="1800" i="0" dirty="0">
                <a:effectLst/>
                <a:latin typeface="+mj-lt"/>
              </a:rPr>
              <a:t>Smart Contract Class</a:t>
            </a:r>
            <a:endParaRPr lang="en-IN" sz="1800" dirty="0">
              <a:latin typeface="+mj-lt"/>
            </a:endParaRPr>
          </a:p>
          <a:p>
            <a:pPr marL="285750" indent="-285750">
              <a:lnSpc>
                <a:spcPct val="150000"/>
              </a:lnSpc>
              <a:buFont typeface="Wingdings" panose="05000000000000000000" pitchFamily="2" charset="2"/>
              <a:buChar char="q"/>
            </a:pPr>
            <a:r>
              <a:rPr lang="en-IN" sz="1800" i="0" dirty="0">
                <a:effectLst/>
                <a:latin typeface="+mj-lt"/>
              </a:rPr>
              <a:t>User Interface Class</a:t>
            </a:r>
            <a:endParaRPr lang="en-IN" sz="1800" dirty="0">
              <a:latin typeface="+mj-lt"/>
            </a:endParaRPr>
          </a:p>
        </p:txBody>
      </p:sp>
      <p:sp>
        <p:nvSpPr>
          <p:cNvPr id="3" name="Slide Number Placeholder 2">
            <a:extLst>
              <a:ext uri="{FF2B5EF4-FFF2-40B4-BE49-F238E27FC236}">
                <a16:creationId xmlns:a16="http://schemas.microsoft.com/office/drawing/2014/main" id="{BFDD8E61-C7F3-5BAF-A067-0784ACE66F2C}"/>
              </a:ext>
            </a:extLst>
          </p:cNvPr>
          <p:cNvSpPr>
            <a:spLocks noGrp="1"/>
          </p:cNvSpPr>
          <p:nvPr>
            <p:ph type="sldNum" sz="quarter" idx="12"/>
          </p:nvPr>
        </p:nvSpPr>
        <p:spPr/>
        <p:txBody>
          <a:bodyPr/>
          <a:lstStyle/>
          <a:p>
            <a:fld id="{FAEF9944-A4F6-4C59-AEBD-678D6480B8EA}" type="slidenum">
              <a:rPr lang="en-US" smtClean="0"/>
              <a:pPr/>
              <a:t>20</a:t>
            </a:fld>
            <a:endParaRPr lang="en-US" dirty="0"/>
          </a:p>
        </p:txBody>
      </p:sp>
    </p:spTree>
    <p:extLst>
      <p:ext uri="{BB962C8B-B14F-4D97-AF65-F5344CB8AC3E}">
        <p14:creationId xmlns:p14="http://schemas.microsoft.com/office/powerpoint/2010/main" val="153695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7AD2-D0F9-D3F7-5955-ACCFB672850F}"/>
              </a:ext>
            </a:extLst>
          </p:cNvPr>
          <p:cNvSpPr>
            <a:spLocks noGrp="1"/>
          </p:cNvSpPr>
          <p:nvPr>
            <p:ph type="title"/>
          </p:nvPr>
        </p:nvSpPr>
        <p:spPr>
          <a:xfrm>
            <a:off x="0" y="569297"/>
            <a:ext cx="6623040" cy="447021"/>
          </a:xfrm>
        </p:spPr>
        <p:txBody>
          <a:bodyPr/>
          <a:lstStyle/>
          <a:p>
            <a:r>
              <a:rPr lang="en-IN" b="0" dirty="0"/>
              <a:t>Use Case</a:t>
            </a:r>
          </a:p>
        </p:txBody>
      </p:sp>
      <p:pic>
        <p:nvPicPr>
          <p:cNvPr id="5" name="Content Placeholder 4">
            <a:extLst>
              <a:ext uri="{FF2B5EF4-FFF2-40B4-BE49-F238E27FC236}">
                <a16:creationId xmlns:a16="http://schemas.microsoft.com/office/drawing/2014/main" id="{E927740C-D416-B9F6-BD69-387876E4B842}"/>
              </a:ext>
            </a:extLst>
          </p:cNvPr>
          <p:cNvPicPr>
            <a:picLocks noGrp="1" noChangeAspect="1"/>
          </p:cNvPicPr>
          <p:nvPr>
            <p:ph sz="quarter" idx="14"/>
          </p:nvPr>
        </p:nvPicPr>
        <p:blipFill>
          <a:blip r:embed="rId2"/>
          <a:stretch>
            <a:fillRect/>
          </a:stretch>
        </p:blipFill>
        <p:spPr>
          <a:xfrm>
            <a:off x="8168640" y="1016318"/>
            <a:ext cx="3891280" cy="5171122"/>
          </a:xfrm>
        </p:spPr>
      </p:pic>
      <p:sp>
        <p:nvSpPr>
          <p:cNvPr id="7" name="TextBox 6">
            <a:extLst>
              <a:ext uri="{FF2B5EF4-FFF2-40B4-BE49-F238E27FC236}">
                <a16:creationId xmlns:a16="http://schemas.microsoft.com/office/drawing/2014/main" id="{CA6D1302-C166-232F-59AF-D4257E0BF6D3}"/>
              </a:ext>
            </a:extLst>
          </p:cNvPr>
          <p:cNvSpPr txBox="1"/>
          <p:nvPr/>
        </p:nvSpPr>
        <p:spPr>
          <a:xfrm>
            <a:off x="0" y="1186656"/>
            <a:ext cx="6172200" cy="2135200"/>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800" dirty="0"/>
              <a:t>Fashion and Luxury Goods.</a:t>
            </a:r>
          </a:p>
          <a:p>
            <a:pPr marL="285750" indent="-285750">
              <a:lnSpc>
                <a:spcPct val="150000"/>
              </a:lnSpc>
              <a:buFont typeface="Wingdings" panose="05000000000000000000" pitchFamily="2" charset="2"/>
              <a:buChar char="q"/>
            </a:pPr>
            <a:r>
              <a:rPr lang="en-IN" sz="1800" dirty="0"/>
              <a:t>Spare Parts Authentication.</a:t>
            </a:r>
            <a:endParaRPr lang="en-US" sz="1800" dirty="0"/>
          </a:p>
          <a:p>
            <a:pPr marL="285750" indent="-285750">
              <a:lnSpc>
                <a:spcPct val="150000"/>
              </a:lnSpc>
              <a:buFont typeface="Wingdings" panose="05000000000000000000" pitchFamily="2" charset="2"/>
              <a:buChar char="q"/>
            </a:pPr>
            <a:r>
              <a:rPr lang="en-IN" sz="1800" dirty="0"/>
              <a:t>Medical Devices.</a:t>
            </a:r>
            <a:endParaRPr lang="en-US" sz="1800" dirty="0"/>
          </a:p>
          <a:p>
            <a:pPr marL="285750" indent="-285750">
              <a:lnSpc>
                <a:spcPct val="150000"/>
              </a:lnSpc>
              <a:buFont typeface="Wingdings" panose="05000000000000000000" pitchFamily="2" charset="2"/>
              <a:buChar char="q"/>
            </a:pPr>
            <a:r>
              <a:rPr lang="en-IN" sz="1800" dirty="0"/>
              <a:t>Agriculture and Organic Products.</a:t>
            </a:r>
            <a:endParaRPr lang="en-US" sz="1800" dirty="0"/>
          </a:p>
          <a:p>
            <a:pPr marL="285750" indent="-285750">
              <a:lnSpc>
                <a:spcPct val="150000"/>
              </a:lnSpc>
              <a:buFont typeface="Wingdings" panose="05000000000000000000" pitchFamily="2" charset="2"/>
              <a:buChar char="q"/>
            </a:pPr>
            <a:r>
              <a:rPr lang="en-IN" sz="1800" dirty="0"/>
              <a:t>Brand Protection.</a:t>
            </a:r>
          </a:p>
        </p:txBody>
      </p:sp>
      <p:sp>
        <p:nvSpPr>
          <p:cNvPr id="3" name="Slide Number Placeholder 2">
            <a:extLst>
              <a:ext uri="{FF2B5EF4-FFF2-40B4-BE49-F238E27FC236}">
                <a16:creationId xmlns:a16="http://schemas.microsoft.com/office/drawing/2014/main" id="{699AD8FE-52F1-CCD9-BD4D-93A9D4BC0568}"/>
              </a:ext>
            </a:extLst>
          </p:cNvPr>
          <p:cNvSpPr>
            <a:spLocks noGrp="1"/>
          </p:cNvSpPr>
          <p:nvPr>
            <p:ph type="sldNum" sz="quarter" idx="12"/>
          </p:nvPr>
        </p:nvSpPr>
        <p:spPr/>
        <p:txBody>
          <a:bodyPr/>
          <a:lstStyle/>
          <a:p>
            <a:fld id="{FAEF9944-A4F6-4C59-AEBD-678D6480B8EA}" type="slidenum">
              <a:rPr lang="en-US" smtClean="0"/>
              <a:pPr/>
              <a:t>21</a:t>
            </a:fld>
            <a:endParaRPr lang="en-US" dirty="0"/>
          </a:p>
        </p:txBody>
      </p:sp>
    </p:spTree>
    <p:extLst>
      <p:ext uri="{BB962C8B-B14F-4D97-AF65-F5344CB8AC3E}">
        <p14:creationId xmlns:p14="http://schemas.microsoft.com/office/powerpoint/2010/main" val="422315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81C8-9DDF-BD0D-0C77-B3DEACFBDF14}"/>
              </a:ext>
            </a:extLst>
          </p:cNvPr>
          <p:cNvSpPr>
            <a:spLocks noGrp="1"/>
          </p:cNvSpPr>
          <p:nvPr>
            <p:ph type="title"/>
          </p:nvPr>
        </p:nvSpPr>
        <p:spPr>
          <a:xfrm>
            <a:off x="1002808" y="962423"/>
            <a:ext cx="10013710" cy="1216152"/>
          </a:xfrm>
        </p:spPr>
        <p:txBody>
          <a:bodyPr/>
          <a:lstStyle/>
          <a:p>
            <a:r>
              <a:rPr lang="en-US" b="0" dirty="0"/>
              <a:t>System Architecture</a:t>
            </a:r>
            <a:endParaRPr lang="en-IN" b="0" dirty="0"/>
          </a:p>
        </p:txBody>
      </p:sp>
      <p:sp>
        <p:nvSpPr>
          <p:cNvPr id="4" name="Content Placeholder 3">
            <a:extLst>
              <a:ext uri="{FF2B5EF4-FFF2-40B4-BE49-F238E27FC236}">
                <a16:creationId xmlns:a16="http://schemas.microsoft.com/office/drawing/2014/main" id="{3E995BBE-5743-F4D9-8560-1E5DD798AF5C}"/>
              </a:ext>
            </a:extLst>
          </p:cNvPr>
          <p:cNvSpPr>
            <a:spLocks noGrp="1"/>
          </p:cNvSpPr>
          <p:nvPr>
            <p:ph sz="quarter" idx="17"/>
          </p:nvPr>
        </p:nvSpPr>
        <p:spPr/>
        <p:txBody>
          <a:bodyPr/>
          <a:lstStyle/>
          <a:p>
            <a:endParaRPr lang="en-IN"/>
          </a:p>
        </p:txBody>
      </p:sp>
      <p:pic>
        <p:nvPicPr>
          <p:cNvPr id="5" name="Content Placeholder 4">
            <a:extLst>
              <a:ext uri="{FF2B5EF4-FFF2-40B4-BE49-F238E27FC236}">
                <a16:creationId xmlns:a16="http://schemas.microsoft.com/office/drawing/2014/main" id="{8F9C47F5-2FE3-16F3-2361-4BB106F42F6E}"/>
              </a:ext>
            </a:extLst>
          </p:cNvPr>
          <p:cNvPicPr>
            <a:picLocks noGrp="1" noChangeAspect="1"/>
          </p:cNvPicPr>
          <p:nvPr>
            <p:ph sz="quarter" idx="18"/>
          </p:nvPr>
        </p:nvPicPr>
        <p:blipFill>
          <a:blip r:embed="rId2" cstate="print">
            <a:extLst>
              <a:ext uri="{28A0092B-C50C-407E-A947-70E740481C1C}">
                <a14:useLocalDpi xmlns:a14="http://schemas.microsoft.com/office/drawing/2010/main" val="0"/>
              </a:ext>
            </a:extLst>
          </a:blip>
          <a:stretch>
            <a:fillRect/>
          </a:stretch>
        </p:blipFill>
        <p:spPr>
          <a:xfrm>
            <a:off x="1117600" y="2286000"/>
            <a:ext cx="10993120" cy="45008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a:extLst>
              <a:ext uri="{FF2B5EF4-FFF2-40B4-BE49-F238E27FC236}">
                <a16:creationId xmlns:a16="http://schemas.microsoft.com/office/drawing/2014/main" id="{BBAF65C2-3F51-5800-7EE4-52E495CE1CE7}"/>
              </a:ext>
            </a:extLst>
          </p:cNvPr>
          <p:cNvSpPr>
            <a:spLocks noGrp="1"/>
          </p:cNvSpPr>
          <p:nvPr>
            <p:ph type="sldNum" sz="quarter" idx="12"/>
          </p:nvPr>
        </p:nvSpPr>
        <p:spPr/>
        <p:txBody>
          <a:bodyPr/>
          <a:lstStyle/>
          <a:p>
            <a:fld id="{FAEF9944-A4F6-4C59-AEBD-678D6480B8EA}" type="slidenum">
              <a:rPr lang="en-US" smtClean="0"/>
              <a:pPr/>
              <a:t>22</a:t>
            </a:fld>
            <a:endParaRPr lang="en-US" dirty="0"/>
          </a:p>
        </p:txBody>
      </p:sp>
    </p:spTree>
    <p:extLst>
      <p:ext uri="{BB962C8B-B14F-4D97-AF65-F5344CB8AC3E}">
        <p14:creationId xmlns:p14="http://schemas.microsoft.com/office/powerpoint/2010/main" val="2777033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ACF6-9696-7382-5BB8-63F225EE2D08}"/>
              </a:ext>
            </a:extLst>
          </p:cNvPr>
          <p:cNvSpPr>
            <a:spLocks noGrp="1"/>
          </p:cNvSpPr>
          <p:nvPr>
            <p:ph type="title"/>
          </p:nvPr>
        </p:nvSpPr>
        <p:spPr>
          <a:xfrm>
            <a:off x="1043008" y="962423"/>
            <a:ext cx="10013710" cy="1216152"/>
          </a:xfrm>
        </p:spPr>
        <p:txBody>
          <a:bodyPr/>
          <a:lstStyle/>
          <a:p>
            <a:r>
              <a:rPr lang="en-US" b="0" dirty="0"/>
              <a:t>Activity Diagram</a:t>
            </a:r>
            <a:endParaRPr lang="en-IN" b="0" dirty="0"/>
          </a:p>
        </p:txBody>
      </p:sp>
      <p:sp>
        <p:nvSpPr>
          <p:cNvPr id="4" name="Content Placeholder 3">
            <a:extLst>
              <a:ext uri="{FF2B5EF4-FFF2-40B4-BE49-F238E27FC236}">
                <a16:creationId xmlns:a16="http://schemas.microsoft.com/office/drawing/2014/main" id="{08EE2588-74FC-54A9-5609-65DD95F43F25}"/>
              </a:ext>
            </a:extLst>
          </p:cNvPr>
          <p:cNvSpPr>
            <a:spLocks noGrp="1"/>
          </p:cNvSpPr>
          <p:nvPr>
            <p:ph sz="quarter" idx="17"/>
          </p:nvPr>
        </p:nvSpPr>
        <p:spPr/>
        <p:txBody>
          <a:bodyPr/>
          <a:lstStyle/>
          <a:p>
            <a:endParaRPr lang="en-IN"/>
          </a:p>
        </p:txBody>
      </p:sp>
      <p:pic>
        <p:nvPicPr>
          <p:cNvPr id="5" name="Content Placeholder 4">
            <a:extLst>
              <a:ext uri="{FF2B5EF4-FFF2-40B4-BE49-F238E27FC236}">
                <a16:creationId xmlns:a16="http://schemas.microsoft.com/office/drawing/2014/main" id="{D1935E8F-4E24-29F1-B4F3-76E20142463F}"/>
              </a:ext>
            </a:extLst>
          </p:cNvPr>
          <p:cNvPicPr>
            <a:picLocks noGrp="1" noChangeAspect="1"/>
          </p:cNvPicPr>
          <p:nvPr>
            <p:ph sz="quarter" idx="18"/>
          </p:nvPr>
        </p:nvPicPr>
        <p:blipFill>
          <a:blip r:embed="rId2"/>
          <a:stretch>
            <a:fillRect/>
          </a:stretch>
        </p:blipFill>
        <p:spPr>
          <a:xfrm>
            <a:off x="1137921" y="2296160"/>
            <a:ext cx="11023600" cy="4561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a:extLst>
              <a:ext uri="{FF2B5EF4-FFF2-40B4-BE49-F238E27FC236}">
                <a16:creationId xmlns:a16="http://schemas.microsoft.com/office/drawing/2014/main" id="{368E6260-F2CB-49EA-13C6-F6421E72F338}"/>
              </a:ext>
            </a:extLst>
          </p:cNvPr>
          <p:cNvSpPr>
            <a:spLocks noGrp="1"/>
          </p:cNvSpPr>
          <p:nvPr>
            <p:ph type="sldNum" sz="quarter" idx="12"/>
          </p:nvPr>
        </p:nvSpPr>
        <p:spPr/>
        <p:txBody>
          <a:bodyPr/>
          <a:lstStyle/>
          <a:p>
            <a:fld id="{FAEF9944-A4F6-4C59-AEBD-678D6480B8EA}" type="slidenum">
              <a:rPr lang="en-US" smtClean="0"/>
              <a:pPr/>
              <a:t>23</a:t>
            </a:fld>
            <a:endParaRPr lang="en-US" dirty="0"/>
          </a:p>
        </p:txBody>
      </p:sp>
    </p:spTree>
    <p:extLst>
      <p:ext uri="{BB962C8B-B14F-4D97-AF65-F5344CB8AC3E}">
        <p14:creationId xmlns:p14="http://schemas.microsoft.com/office/powerpoint/2010/main" val="3275667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F85E-9935-728E-25D7-D45B88A7F0DE}"/>
              </a:ext>
            </a:extLst>
          </p:cNvPr>
          <p:cNvSpPr>
            <a:spLocks noGrp="1"/>
          </p:cNvSpPr>
          <p:nvPr>
            <p:ph type="title"/>
          </p:nvPr>
        </p:nvSpPr>
        <p:spPr>
          <a:xfrm>
            <a:off x="5840" y="91439"/>
            <a:ext cx="10900146" cy="1168739"/>
          </a:xfrm>
        </p:spPr>
        <p:txBody>
          <a:bodyPr/>
          <a:lstStyle/>
          <a:p>
            <a:r>
              <a:rPr lang="en-IN" b="0" dirty="0"/>
              <a:t>Sequence Diagram</a:t>
            </a:r>
          </a:p>
        </p:txBody>
      </p:sp>
      <p:sp>
        <p:nvSpPr>
          <p:cNvPr id="3" name="Content Placeholder 2">
            <a:extLst>
              <a:ext uri="{FF2B5EF4-FFF2-40B4-BE49-F238E27FC236}">
                <a16:creationId xmlns:a16="http://schemas.microsoft.com/office/drawing/2014/main" id="{F831022B-1E2B-9BE1-84F1-1B94D7826124}"/>
              </a:ext>
            </a:extLst>
          </p:cNvPr>
          <p:cNvSpPr>
            <a:spLocks noGrp="1"/>
          </p:cNvSpPr>
          <p:nvPr>
            <p:ph sz="quarter" idx="14"/>
          </p:nvPr>
        </p:nvSpPr>
        <p:spPr/>
        <p:txBody>
          <a:bodyPr/>
          <a:lstStyle/>
          <a:p>
            <a:endParaRPr lang="en-IN" dirty="0"/>
          </a:p>
        </p:txBody>
      </p:sp>
      <p:sp>
        <p:nvSpPr>
          <p:cNvPr id="4" name="Content Placeholder 3">
            <a:extLst>
              <a:ext uri="{FF2B5EF4-FFF2-40B4-BE49-F238E27FC236}">
                <a16:creationId xmlns:a16="http://schemas.microsoft.com/office/drawing/2014/main" id="{FEF1C863-59E3-DE3B-E623-94B7C8C5E58D}"/>
              </a:ext>
            </a:extLst>
          </p:cNvPr>
          <p:cNvSpPr>
            <a:spLocks noGrp="1"/>
          </p:cNvSpPr>
          <p:nvPr>
            <p:ph sz="quarter" idx="19"/>
          </p:nvPr>
        </p:nvSpPr>
        <p:spPr/>
        <p:txBody>
          <a:bodyPr/>
          <a:lstStyle/>
          <a:p>
            <a:endParaRPr lang="en-IN" dirty="0"/>
          </a:p>
        </p:txBody>
      </p:sp>
      <p:pic>
        <p:nvPicPr>
          <p:cNvPr id="5" name="Picture 4">
            <a:extLst>
              <a:ext uri="{FF2B5EF4-FFF2-40B4-BE49-F238E27FC236}">
                <a16:creationId xmlns:a16="http://schemas.microsoft.com/office/drawing/2014/main" id="{471E7C91-41F4-0240-5346-1B82FF45DCD0}"/>
              </a:ext>
            </a:extLst>
          </p:cNvPr>
          <p:cNvPicPr>
            <a:picLocks noChangeAspect="1"/>
          </p:cNvPicPr>
          <p:nvPr/>
        </p:nvPicPr>
        <p:blipFill rotWithShape="1">
          <a:blip r:embed="rId2">
            <a:extLst>
              <a:ext uri="{28A0092B-C50C-407E-A947-70E740481C1C}">
                <a14:useLocalDpi xmlns:a14="http://schemas.microsoft.com/office/drawing/2010/main" val="0"/>
              </a:ext>
            </a:extLst>
          </a:blip>
          <a:srcRect l="18615" t="11220" r="16376" b="10728"/>
          <a:stretch/>
        </p:blipFill>
        <p:spPr>
          <a:xfrm>
            <a:off x="70338" y="1457011"/>
            <a:ext cx="12017829"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a:extLst>
              <a:ext uri="{FF2B5EF4-FFF2-40B4-BE49-F238E27FC236}">
                <a16:creationId xmlns:a16="http://schemas.microsoft.com/office/drawing/2014/main" id="{78731C6F-04FA-8658-B634-E39D13216632}"/>
              </a:ext>
            </a:extLst>
          </p:cNvPr>
          <p:cNvSpPr>
            <a:spLocks noGrp="1"/>
          </p:cNvSpPr>
          <p:nvPr>
            <p:ph type="sldNum" sz="quarter" idx="12"/>
          </p:nvPr>
        </p:nvSpPr>
        <p:spPr/>
        <p:txBody>
          <a:bodyPr/>
          <a:lstStyle/>
          <a:p>
            <a:fld id="{FAEF9944-A4F6-4C59-AEBD-678D6480B8EA}" type="slidenum">
              <a:rPr lang="en-US" smtClean="0"/>
              <a:pPr/>
              <a:t>24</a:t>
            </a:fld>
            <a:endParaRPr lang="en-US" dirty="0"/>
          </a:p>
        </p:txBody>
      </p:sp>
    </p:spTree>
    <p:extLst>
      <p:ext uri="{BB962C8B-B14F-4D97-AF65-F5344CB8AC3E}">
        <p14:creationId xmlns:p14="http://schemas.microsoft.com/office/powerpoint/2010/main" val="1341279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7BCF-46F8-7E47-A9DD-8E4F9A10947A}"/>
              </a:ext>
            </a:extLst>
          </p:cNvPr>
          <p:cNvSpPr>
            <a:spLocks noGrp="1"/>
          </p:cNvSpPr>
          <p:nvPr>
            <p:ph type="title"/>
          </p:nvPr>
        </p:nvSpPr>
        <p:spPr>
          <a:xfrm>
            <a:off x="46040" y="91439"/>
            <a:ext cx="10900146" cy="1168739"/>
          </a:xfrm>
        </p:spPr>
        <p:txBody>
          <a:bodyPr/>
          <a:lstStyle/>
          <a:p>
            <a:r>
              <a:rPr lang="en-IN" b="0" dirty="0"/>
              <a:t>Use Case Diagram</a:t>
            </a:r>
          </a:p>
        </p:txBody>
      </p:sp>
      <p:pic>
        <p:nvPicPr>
          <p:cNvPr id="6" name="Content Placeholder 5">
            <a:extLst>
              <a:ext uri="{FF2B5EF4-FFF2-40B4-BE49-F238E27FC236}">
                <a16:creationId xmlns:a16="http://schemas.microsoft.com/office/drawing/2014/main" id="{97472BA5-A2F7-02BE-C9F4-81B1FB2C9F44}"/>
              </a:ext>
            </a:extLst>
          </p:cNvPr>
          <p:cNvPicPr>
            <a:picLocks noGrp="1" noChangeAspect="1"/>
          </p:cNvPicPr>
          <p:nvPr>
            <p:ph sz="quarter" idx="14"/>
          </p:nvPr>
        </p:nvPicPr>
        <p:blipFill>
          <a:blip r:embed="rId2"/>
          <a:stretch>
            <a:fillRect/>
          </a:stretch>
        </p:blipFill>
        <p:spPr>
          <a:xfrm>
            <a:off x="0" y="1366575"/>
            <a:ext cx="12192000" cy="4783016"/>
          </a:xfrm>
        </p:spPr>
      </p:pic>
      <p:sp>
        <p:nvSpPr>
          <p:cNvPr id="3" name="Slide Number Placeholder 2">
            <a:extLst>
              <a:ext uri="{FF2B5EF4-FFF2-40B4-BE49-F238E27FC236}">
                <a16:creationId xmlns:a16="http://schemas.microsoft.com/office/drawing/2014/main" id="{E2D0645D-1CC3-72AB-0087-233777D1FFE8}"/>
              </a:ext>
            </a:extLst>
          </p:cNvPr>
          <p:cNvSpPr>
            <a:spLocks noGrp="1"/>
          </p:cNvSpPr>
          <p:nvPr>
            <p:ph type="sldNum" sz="quarter" idx="12"/>
          </p:nvPr>
        </p:nvSpPr>
        <p:spPr/>
        <p:txBody>
          <a:bodyPr/>
          <a:lstStyle/>
          <a:p>
            <a:fld id="{FAEF9944-A4F6-4C59-AEBD-678D6480B8EA}" type="slidenum">
              <a:rPr lang="en-US" smtClean="0"/>
              <a:pPr/>
              <a:t>25</a:t>
            </a:fld>
            <a:endParaRPr lang="en-US" dirty="0"/>
          </a:p>
        </p:txBody>
      </p:sp>
    </p:spTree>
    <p:extLst>
      <p:ext uri="{BB962C8B-B14F-4D97-AF65-F5344CB8AC3E}">
        <p14:creationId xmlns:p14="http://schemas.microsoft.com/office/powerpoint/2010/main" val="3922308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E863-62D9-040C-F999-E30CF12D23C4}"/>
              </a:ext>
            </a:extLst>
          </p:cNvPr>
          <p:cNvSpPr>
            <a:spLocks noGrp="1"/>
          </p:cNvSpPr>
          <p:nvPr>
            <p:ph type="title"/>
          </p:nvPr>
        </p:nvSpPr>
        <p:spPr>
          <a:xfrm>
            <a:off x="1085222" y="962423"/>
            <a:ext cx="10463859" cy="1216152"/>
          </a:xfrm>
        </p:spPr>
        <p:txBody>
          <a:bodyPr/>
          <a:lstStyle/>
          <a:p>
            <a:r>
              <a:rPr lang="en-IN" b="0" dirty="0"/>
              <a:t>Control Flow Diagram for Manufacture Module</a:t>
            </a:r>
          </a:p>
        </p:txBody>
      </p:sp>
      <p:pic>
        <p:nvPicPr>
          <p:cNvPr id="6" name="Content Placeholder 5">
            <a:extLst>
              <a:ext uri="{FF2B5EF4-FFF2-40B4-BE49-F238E27FC236}">
                <a16:creationId xmlns:a16="http://schemas.microsoft.com/office/drawing/2014/main" id="{C3A12C14-6A9D-FBF7-1194-54074F61E087}"/>
              </a:ext>
            </a:extLst>
          </p:cNvPr>
          <p:cNvPicPr>
            <a:picLocks noGrp="1" noChangeAspect="1"/>
          </p:cNvPicPr>
          <p:nvPr>
            <p:ph sz="quarter" idx="18"/>
          </p:nvPr>
        </p:nvPicPr>
        <p:blipFill>
          <a:blip r:embed="rId2"/>
          <a:stretch>
            <a:fillRect/>
          </a:stretch>
        </p:blipFill>
        <p:spPr>
          <a:xfrm>
            <a:off x="1085222" y="2260879"/>
            <a:ext cx="11106778" cy="4597121"/>
          </a:xfrm>
        </p:spPr>
      </p:pic>
      <p:sp>
        <p:nvSpPr>
          <p:cNvPr id="3" name="Slide Number Placeholder 2">
            <a:extLst>
              <a:ext uri="{FF2B5EF4-FFF2-40B4-BE49-F238E27FC236}">
                <a16:creationId xmlns:a16="http://schemas.microsoft.com/office/drawing/2014/main" id="{88FF7A2D-4030-9FD1-C2D3-BAAC296D315C}"/>
              </a:ext>
            </a:extLst>
          </p:cNvPr>
          <p:cNvSpPr>
            <a:spLocks noGrp="1"/>
          </p:cNvSpPr>
          <p:nvPr>
            <p:ph type="sldNum" sz="quarter" idx="12"/>
          </p:nvPr>
        </p:nvSpPr>
        <p:spPr/>
        <p:txBody>
          <a:bodyPr/>
          <a:lstStyle/>
          <a:p>
            <a:fld id="{FAEF9944-A4F6-4C59-AEBD-678D6480B8EA}" type="slidenum">
              <a:rPr lang="en-US" smtClean="0"/>
              <a:pPr/>
              <a:t>26</a:t>
            </a:fld>
            <a:endParaRPr lang="en-US" dirty="0"/>
          </a:p>
        </p:txBody>
      </p:sp>
    </p:spTree>
    <p:extLst>
      <p:ext uri="{BB962C8B-B14F-4D97-AF65-F5344CB8AC3E}">
        <p14:creationId xmlns:p14="http://schemas.microsoft.com/office/powerpoint/2010/main" val="775663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48B2-BE10-279A-140C-B40166F140B3}"/>
              </a:ext>
            </a:extLst>
          </p:cNvPr>
          <p:cNvSpPr>
            <a:spLocks noGrp="1"/>
          </p:cNvSpPr>
          <p:nvPr>
            <p:ph type="title"/>
          </p:nvPr>
        </p:nvSpPr>
        <p:spPr>
          <a:xfrm>
            <a:off x="1075174" y="962423"/>
            <a:ext cx="10473907" cy="1216152"/>
          </a:xfrm>
        </p:spPr>
        <p:txBody>
          <a:bodyPr/>
          <a:lstStyle/>
          <a:p>
            <a:r>
              <a:rPr lang="en-IN" b="0" dirty="0"/>
              <a:t>Control Flow Diagram for Seller Module</a:t>
            </a:r>
          </a:p>
        </p:txBody>
      </p:sp>
      <p:pic>
        <p:nvPicPr>
          <p:cNvPr id="6" name="Content Placeholder 5">
            <a:extLst>
              <a:ext uri="{FF2B5EF4-FFF2-40B4-BE49-F238E27FC236}">
                <a16:creationId xmlns:a16="http://schemas.microsoft.com/office/drawing/2014/main" id="{DF6A2CE6-C4A7-6A7C-F0CC-073186E1037C}"/>
              </a:ext>
            </a:extLst>
          </p:cNvPr>
          <p:cNvPicPr>
            <a:picLocks noGrp="1" noChangeAspect="1"/>
          </p:cNvPicPr>
          <p:nvPr>
            <p:ph sz="quarter" idx="18"/>
          </p:nvPr>
        </p:nvPicPr>
        <p:blipFill>
          <a:blip r:embed="rId2"/>
          <a:stretch>
            <a:fillRect/>
          </a:stretch>
        </p:blipFill>
        <p:spPr>
          <a:xfrm>
            <a:off x="1075174" y="2250831"/>
            <a:ext cx="11116826" cy="4607169"/>
          </a:xfrm>
        </p:spPr>
      </p:pic>
      <p:sp>
        <p:nvSpPr>
          <p:cNvPr id="3" name="Slide Number Placeholder 2">
            <a:extLst>
              <a:ext uri="{FF2B5EF4-FFF2-40B4-BE49-F238E27FC236}">
                <a16:creationId xmlns:a16="http://schemas.microsoft.com/office/drawing/2014/main" id="{4ECE0B2C-F8D6-785E-CE60-632C86B396E8}"/>
              </a:ext>
            </a:extLst>
          </p:cNvPr>
          <p:cNvSpPr>
            <a:spLocks noGrp="1"/>
          </p:cNvSpPr>
          <p:nvPr>
            <p:ph type="sldNum" sz="quarter" idx="12"/>
          </p:nvPr>
        </p:nvSpPr>
        <p:spPr/>
        <p:txBody>
          <a:bodyPr/>
          <a:lstStyle/>
          <a:p>
            <a:fld id="{FAEF9944-A4F6-4C59-AEBD-678D6480B8EA}" type="slidenum">
              <a:rPr lang="en-US" smtClean="0"/>
              <a:pPr/>
              <a:t>27</a:t>
            </a:fld>
            <a:endParaRPr lang="en-US" dirty="0"/>
          </a:p>
        </p:txBody>
      </p:sp>
    </p:spTree>
    <p:extLst>
      <p:ext uri="{BB962C8B-B14F-4D97-AF65-F5344CB8AC3E}">
        <p14:creationId xmlns:p14="http://schemas.microsoft.com/office/powerpoint/2010/main" val="1178126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B34B-F26D-3092-6839-070CB8231681}"/>
              </a:ext>
            </a:extLst>
          </p:cNvPr>
          <p:cNvSpPr>
            <a:spLocks noGrp="1"/>
          </p:cNvSpPr>
          <p:nvPr>
            <p:ph type="title"/>
          </p:nvPr>
        </p:nvSpPr>
        <p:spPr>
          <a:xfrm>
            <a:off x="1085222" y="962423"/>
            <a:ext cx="10463859" cy="1216152"/>
          </a:xfrm>
        </p:spPr>
        <p:txBody>
          <a:bodyPr/>
          <a:lstStyle/>
          <a:p>
            <a:r>
              <a:rPr lang="en-IN" b="0" dirty="0"/>
              <a:t>Control Flow Diagram for Consumer Module</a:t>
            </a:r>
          </a:p>
        </p:txBody>
      </p:sp>
      <p:pic>
        <p:nvPicPr>
          <p:cNvPr id="6" name="Content Placeholder 5">
            <a:extLst>
              <a:ext uri="{FF2B5EF4-FFF2-40B4-BE49-F238E27FC236}">
                <a16:creationId xmlns:a16="http://schemas.microsoft.com/office/drawing/2014/main" id="{62245D29-1D6C-373E-03DA-548E57CAD70D}"/>
              </a:ext>
            </a:extLst>
          </p:cNvPr>
          <p:cNvPicPr>
            <a:picLocks noGrp="1" noChangeAspect="1"/>
          </p:cNvPicPr>
          <p:nvPr>
            <p:ph sz="quarter" idx="18"/>
          </p:nvPr>
        </p:nvPicPr>
        <p:blipFill rotWithShape="1">
          <a:blip r:embed="rId2"/>
          <a:srcRect t="5450"/>
          <a:stretch/>
        </p:blipFill>
        <p:spPr>
          <a:xfrm>
            <a:off x="1085222" y="2270927"/>
            <a:ext cx="10937064" cy="4587073"/>
          </a:xfrm>
        </p:spPr>
      </p:pic>
      <p:sp>
        <p:nvSpPr>
          <p:cNvPr id="3" name="Slide Number Placeholder 2">
            <a:extLst>
              <a:ext uri="{FF2B5EF4-FFF2-40B4-BE49-F238E27FC236}">
                <a16:creationId xmlns:a16="http://schemas.microsoft.com/office/drawing/2014/main" id="{36B5E460-3153-1998-74FD-8BE5C92DC66D}"/>
              </a:ext>
            </a:extLst>
          </p:cNvPr>
          <p:cNvSpPr>
            <a:spLocks noGrp="1"/>
          </p:cNvSpPr>
          <p:nvPr>
            <p:ph type="sldNum" sz="quarter" idx="12"/>
          </p:nvPr>
        </p:nvSpPr>
        <p:spPr/>
        <p:txBody>
          <a:bodyPr/>
          <a:lstStyle/>
          <a:p>
            <a:fld id="{FAEF9944-A4F6-4C59-AEBD-678D6480B8EA}" type="slidenum">
              <a:rPr lang="en-US" smtClean="0"/>
              <a:pPr/>
              <a:t>28</a:t>
            </a:fld>
            <a:endParaRPr lang="en-US" dirty="0"/>
          </a:p>
        </p:txBody>
      </p:sp>
    </p:spTree>
    <p:extLst>
      <p:ext uri="{BB962C8B-B14F-4D97-AF65-F5344CB8AC3E}">
        <p14:creationId xmlns:p14="http://schemas.microsoft.com/office/powerpoint/2010/main" val="1738769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6B01-55D2-0449-BC56-DB950FE00EA8}"/>
              </a:ext>
            </a:extLst>
          </p:cNvPr>
          <p:cNvSpPr>
            <a:spLocks noGrp="1"/>
          </p:cNvSpPr>
          <p:nvPr>
            <p:ph type="title"/>
          </p:nvPr>
        </p:nvSpPr>
        <p:spPr>
          <a:xfrm>
            <a:off x="0" y="261256"/>
            <a:ext cx="6623040" cy="754054"/>
          </a:xfrm>
        </p:spPr>
        <p:txBody>
          <a:bodyPr/>
          <a:lstStyle/>
          <a:p>
            <a:r>
              <a:rPr lang="en-IN" b="0" dirty="0"/>
              <a:t>Advantages</a:t>
            </a:r>
          </a:p>
        </p:txBody>
      </p:sp>
      <p:pic>
        <p:nvPicPr>
          <p:cNvPr id="5" name="Content Placeholder 4">
            <a:extLst>
              <a:ext uri="{FF2B5EF4-FFF2-40B4-BE49-F238E27FC236}">
                <a16:creationId xmlns:a16="http://schemas.microsoft.com/office/drawing/2014/main" id="{B784B24D-96E8-E5A1-5A5C-CC0F8C7A58F3}"/>
              </a:ext>
            </a:extLst>
          </p:cNvPr>
          <p:cNvPicPr>
            <a:picLocks noGrp="1" noChangeAspect="1"/>
          </p:cNvPicPr>
          <p:nvPr>
            <p:ph sz="quarter" idx="14"/>
          </p:nvPr>
        </p:nvPicPr>
        <p:blipFill rotWithShape="1">
          <a:blip r:embed="rId2"/>
          <a:srcRect b="12723"/>
          <a:stretch/>
        </p:blipFill>
        <p:spPr>
          <a:xfrm>
            <a:off x="8199455" y="1085223"/>
            <a:ext cx="3992545" cy="5024176"/>
          </a:xfrm>
        </p:spPr>
      </p:pic>
      <p:sp>
        <p:nvSpPr>
          <p:cNvPr id="7" name="TextBox 6">
            <a:extLst>
              <a:ext uri="{FF2B5EF4-FFF2-40B4-BE49-F238E27FC236}">
                <a16:creationId xmlns:a16="http://schemas.microsoft.com/office/drawing/2014/main" id="{FA345E7D-B069-90BA-31D5-1C516A331E89}"/>
              </a:ext>
            </a:extLst>
          </p:cNvPr>
          <p:cNvSpPr txBox="1"/>
          <p:nvPr/>
        </p:nvSpPr>
        <p:spPr>
          <a:xfrm>
            <a:off x="0" y="1106554"/>
            <a:ext cx="8129116" cy="3693319"/>
          </a:xfrm>
          <a:prstGeom prst="rect">
            <a:avLst/>
          </a:prstGeom>
          <a:noFill/>
        </p:spPr>
        <p:txBody>
          <a:bodyPr wrap="square">
            <a:spAutoFit/>
          </a:bodyPr>
          <a:lstStyle/>
          <a:p>
            <a:pPr marL="285750" indent="-285750" algn="just">
              <a:buFont typeface="Wingdings" panose="05000000000000000000" pitchFamily="2" charset="2"/>
              <a:buChar char="q"/>
            </a:pPr>
            <a:r>
              <a:rPr lang="en-US" dirty="0">
                <a:solidFill>
                  <a:schemeClr val="tx1"/>
                </a:solidFill>
                <a:latin typeface="+mj-lt"/>
              </a:rPr>
              <a:t>Immutable Ledger: Blockchain provides a secure and unchangeable ledger of transactions. Once data is recorded, it cannot be altered or tampered with, ensuring the authenticity and integrity of product information. </a:t>
            </a:r>
          </a:p>
          <a:p>
            <a:pPr marL="285750" indent="-285750" algn="just">
              <a:buFont typeface="Wingdings" panose="05000000000000000000" pitchFamily="2" charset="2"/>
              <a:buChar char="q"/>
            </a:pPr>
            <a:r>
              <a:rPr lang="en-US" dirty="0">
                <a:solidFill>
                  <a:schemeClr val="tx1"/>
                </a:solidFill>
                <a:latin typeface="+mj-lt"/>
              </a:rPr>
              <a:t>Transparency and Traceability: The entire history of a product, from its creation to its current state, is visible and traceable on the blockchain. This transparency helps in verifying the authenticity and origin of products.</a:t>
            </a:r>
          </a:p>
          <a:p>
            <a:pPr marL="285750" indent="-285750" algn="just">
              <a:buFont typeface="Wingdings" panose="05000000000000000000" pitchFamily="2" charset="2"/>
              <a:buChar char="q"/>
            </a:pPr>
            <a:r>
              <a:rPr lang="en-US" dirty="0">
                <a:solidFill>
                  <a:schemeClr val="tx1"/>
                </a:solidFill>
                <a:latin typeface="+mj-lt"/>
              </a:rPr>
              <a:t> Authentication Assurance: Consumers and stakeholders can verify the authenticity of products in real-time by checking the information stored on the blockchain. This reduces the risk of purchasing counterfeit or substandard goods. </a:t>
            </a:r>
          </a:p>
          <a:p>
            <a:pPr algn="just"/>
            <a:endParaRPr lang="en-IN" dirty="0">
              <a:solidFill>
                <a:schemeClr val="tx1"/>
              </a:solidFill>
              <a:latin typeface="+mj-lt"/>
            </a:endParaRPr>
          </a:p>
        </p:txBody>
      </p:sp>
      <p:sp>
        <p:nvSpPr>
          <p:cNvPr id="3" name="Slide Number Placeholder 2">
            <a:extLst>
              <a:ext uri="{FF2B5EF4-FFF2-40B4-BE49-F238E27FC236}">
                <a16:creationId xmlns:a16="http://schemas.microsoft.com/office/drawing/2014/main" id="{EDD87009-6BDD-8E48-1B7F-E048F9101E23}"/>
              </a:ext>
            </a:extLst>
          </p:cNvPr>
          <p:cNvSpPr>
            <a:spLocks noGrp="1"/>
          </p:cNvSpPr>
          <p:nvPr>
            <p:ph type="sldNum" sz="quarter" idx="12"/>
          </p:nvPr>
        </p:nvSpPr>
        <p:spPr/>
        <p:txBody>
          <a:bodyPr/>
          <a:lstStyle/>
          <a:p>
            <a:fld id="{FAEF9944-A4F6-4C59-AEBD-678D6480B8EA}" type="slidenum">
              <a:rPr lang="en-US" smtClean="0"/>
              <a:pPr/>
              <a:t>29</a:t>
            </a:fld>
            <a:endParaRPr lang="en-US" dirty="0"/>
          </a:p>
        </p:txBody>
      </p:sp>
    </p:spTree>
    <p:extLst>
      <p:ext uri="{BB962C8B-B14F-4D97-AF65-F5344CB8AC3E}">
        <p14:creationId xmlns:p14="http://schemas.microsoft.com/office/powerpoint/2010/main" val="154990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10051" y="1027681"/>
            <a:ext cx="8098969" cy="2852639"/>
          </a:xfrm>
        </p:spPr>
        <p:txBody>
          <a:bodyPr>
            <a:noAutofit/>
          </a:bodyPr>
          <a:lstStyle/>
          <a:p>
            <a:pPr algn="just"/>
            <a:r>
              <a:rPr lang="en-US" sz="1800" dirty="0">
                <a:latin typeface="+mj-lt"/>
                <a:cs typeface="Arial" panose="020B0604020202020204" pitchFamily="34" charset="0"/>
              </a:rPr>
              <a:t>Safeguarding products through blockchain is designed to provide a rapid and precise method for determining the authenticity of products by utilizing QR code scanning technology. This innovative approach allows consumers and stakeholders to easily verify the legitimacy of a product by simply scanning the QR code affixed to it using their smartphones or other QR code scanning devices. This streamlined process not only enhances the ease of product verification but also instills greater confidence in consumers, knowing that they can quickly and reliably confirm a product's authenticity.</a:t>
            </a:r>
            <a:endParaRPr lang="en-IN" sz="1800" dirty="0">
              <a:latin typeface="+mj-lt"/>
              <a:cs typeface="Arial" panose="020B0604020202020204" pitchFamily="34" charset="0"/>
            </a:endParaRPr>
          </a:p>
          <a:p>
            <a:pPr algn="just"/>
            <a:endParaRPr lang="en-US" sz="1800" b="1" dirty="0">
              <a:latin typeface="+mj-lt"/>
              <a:cs typeface="Arial" panose="020B0604020202020204" pitchFamily="34" charset="0"/>
            </a:endParaRPr>
          </a:p>
        </p:txBody>
      </p:sp>
      <p:sp>
        <p:nvSpPr>
          <p:cNvPr id="3" name="TextBox 2">
            <a:extLst>
              <a:ext uri="{FF2B5EF4-FFF2-40B4-BE49-F238E27FC236}">
                <a16:creationId xmlns:a16="http://schemas.microsoft.com/office/drawing/2014/main" id="{18104C8E-34D9-BF24-2D8D-D89D4C55740E}"/>
              </a:ext>
            </a:extLst>
          </p:cNvPr>
          <p:cNvSpPr txBox="1"/>
          <p:nvPr/>
        </p:nvSpPr>
        <p:spPr>
          <a:xfrm>
            <a:off x="10051" y="433305"/>
            <a:ext cx="6104372" cy="584775"/>
          </a:xfrm>
          <a:prstGeom prst="rect">
            <a:avLst/>
          </a:prstGeom>
          <a:noFill/>
        </p:spPr>
        <p:txBody>
          <a:bodyPr wrap="square">
            <a:spAutoFit/>
          </a:bodyPr>
          <a:lstStyle/>
          <a:p>
            <a:r>
              <a:rPr lang="en-US" sz="3200" dirty="0"/>
              <a:t>Introduction</a:t>
            </a:r>
            <a:endParaRPr lang="en-IN" sz="3200" dirty="0"/>
          </a:p>
        </p:txBody>
      </p:sp>
      <p:pic>
        <p:nvPicPr>
          <p:cNvPr id="7" name="Picture 6">
            <a:extLst>
              <a:ext uri="{FF2B5EF4-FFF2-40B4-BE49-F238E27FC236}">
                <a16:creationId xmlns:a16="http://schemas.microsoft.com/office/drawing/2014/main" id="{23A064E7-3BE0-5D11-25EE-35FD8C3325B2}"/>
              </a:ext>
            </a:extLst>
          </p:cNvPr>
          <p:cNvPicPr>
            <a:picLocks noChangeAspect="1"/>
          </p:cNvPicPr>
          <p:nvPr/>
        </p:nvPicPr>
        <p:blipFill>
          <a:blip r:embed="rId3"/>
          <a:stretch>
            <a:fillRect/>
          </a:stretch>
        </p:blipFill>
        <p:spPr>
          <a:xfrm>
            <a:off x="8189406" y="1095270"/>
            <a:ext cx="4002593" cy="5034225"/>
          </a:xfrm>
          <a:prstGeom prst="rect">
            <a:avLst/>
          </a:prstGeom>
        </p:spPr>
      </p:pic>
      <p:sp>
        <p:nvSpPr>
          <p:cNvPr id="2" name="Slide Number Placeholder 1">
            <a:extLst>
              <a:ext uri="{FF2B5EF4-FFF2-40B4-BE49-F238E27FC236}">
                <a16:creationId xmlns:a16="http://schemas.microsoft.com/office/drawing/2014/main" id="{66C33EE8-9AEF-0C8D-6C9E-B33D21C2B182}"/>
              </a:ext>
            </a:extLst>
          </p:cNvPr>
          <p:cNvSpPr>
            <a:spLocks noGrp="1"/>
          </p:cNvSpPr>
          <p:nvPr>
            <p:ph type="sldNum" sz="quarter" idx="12"/>
          </p:nvPr>
        </p:nvSpPr>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4EF7-24DB-0DD5-CB5E-55471DF87250}"/>
              </a:ext>
            </a:extLst>
          </p:cNvPr>
          <p:cNvSpPr>
            <a:spLocks noGrp="1"/>
          </p:cNvSpPr>
          <p:nvPr>
            <p:ph type="title"/>
          </p:nvPr>
        </p:nvSpPr>
        <p:spPr>
          <a:xfrm>
            <a:off x="20096" y="723055"/>
            <a:ext cx="6623040" cy="332023"/>
          </a:xfrm>
        </p:spPr>
        <p:txBody>
          <a:bodyPr/>
          <a:lstStyle/>
          <a:p>
            <a:r>
              <a:rPr lang="en-IN" b="0" dirty="0"/>
              <a:t>Limitation</a:t>
            </a:r>
          </a:p>
        </p:txBody>
      </p:sp>
      <p:pic>
        <p:nvPicPr>
          <p:cNvPr id="5" name="Content Placeholder 4">
            <a:extLst>
              <a:ext uri="{FF2B5EF4-FFF2-40B4-BE49-F238E27FC236}">
                <a16:creationId xmlns:a16="http://schemas.microsoft.com/office/drawing/2014/main" id="{AE1E6807-5D07-7855-D98D-1CDEB0A9624E}"/>
              </a:ext>
            </a:extLst>
          </p:cNvPr>
          <p:cNvPicPr>
            <a:picLocks noGrp="1" noChangeAspect="1"/>
          </p:cNvPicPr>
          <p:nvPr>
            <p:ph sz="quarter" idx="14"/>
          </p:nvPr>
        </p:nvPicPr>
        <p:blipFill>
          <a:blip r:embed="rId2"/>
          <a:stretch>
            <a:fillRect/>
          </a:stretch>
        </p:blipFill>
        <p:spPr>
          <a:xfrm>
            <a:off x="8199455" y="1075174"/>
            <a:ext cx="3992545" cy="5064369"/>
          </a:xfrm>
        </p:spPr>
      </p:pic>
      <p:sp>
        <p:nvSpPr>
          <p:cNvPr id="7" name="TextBox 6">
            <a:extLst>
              <a:ext uri="{FF2B5EF4-FFF2-40B4-BE49-F238E27FC236}">
                <a16:creationId xmlns:a16="http://schemas.microsoft.com/office/drawing/2014/main" id="{0B25D5BB-CE47-42BA-FA8C-403A5AA9B827}"/>
              </a:ext>
            </a:extLst>
          </p:cNvPr>
          <p:cNvSpPr txBox="1"/>
          <p:nvPr/>
        </p:nvSpPr>
        <p:spPr>
          <a:xfrm>
            <a:off x="0" y="1125414"/>
            <a:ext cx="8119068" cy="3724096"/>
          </a:xfrm>
          <a:prstGeom prst="rect">
            <a:avLst/>
          </a:prstGeom>
          <a:noFill/>
        </p:spPr>
        <p:txBody>
          <a:bodyPr wrap="square">
            <a:spAutoFit/>
          </a:bodyPr>
          <a:lstStyle/>
          <a:p>
            <a:pPr marL="342900" indent="-342900" algn="just">
              <a:buFont typeface="Wingdings" panose="05000000000000000000" pitchFamily="2" charset="2"/>
              <a:buChar char="q"/>
            </a:pPr>
            <a:r>
              <a:rPr lang="en-US" sz="2000" b="1" i="0" dirty="0">
                <a:effectLst/>
                <a:latin typeface="+mj-lt"/>
              </a:rPr>
              <a:t>Unauthorized Access:</a:t>
            </a:r>
            <a:r>
              <a:rPr lang="en-US" sz="2000" b="0" i="0" dirty="0">
                <a:effectLst/>
                <a:latin typeface="+mj-lt"/>
              </a:rPr>
              <a:t> While blockchain is secure, the system must be vigilant against potential security breaches and unauthorized access.</a:t>
            </a:r>
          </a:p>
          <a:p>
            <a:pPr marL="342900" indent="-342900" algn="just">
              <a:buFont typeface="Wingdings" panose="05000000000000000000" pitchFamily="2" charset="2"/>
              <a:buChar char="q"/>
            </a:pPr>
            <a:r>
              <a:rPr lang="en-US" sz="2000" b="1" i="0" dirty="0">
                <a:effectLst/>
                <a:latin typeface="+mj-lt"/>
              </a:rPr>
              <a:t>Scalability Issues:</a:t>
            </a:r>
            <a:r>
              <a:rPr lang="en-US" sz="2000" b="0" i="0" dirty="0">
                <a:effectLst/>
                <a:latin typeface="+mj-lt"/>
              </a:rPr>
              <a:t> The scalability of blockchain networks may present challenges as the volume of transactions and participants increases.</a:t>
            </a:r>
          </a:p>
          <a:p>
            <a:pPr marL="342900" indent="-342900" algn="just">
              <a:buFont typeface="Wingdings" panose="05000000000000000000" pitchFamily="2" charset="2"/>
              <a:buChar char="q"/>
            </a:pPr>
            <a:r>
              <a:rPr lang="en-US" sz="2000" b="1" i="0" dirty="0">
                <a:solidFill>
                  <a:schemeClr val="tx1"/>
                </a:solidFill>
                <a:effectLst/>
                <a:latin typeface="+mj-lt"/>
              </a:rPr>
              <a:t>Initial Cost:</a:t>
            </a:r>
            <a:r>
              <a:rPr lang="en-US" sz="2000" b="0" i="0" dirty="0">
                <a:solidFill>
                  <a:schemeClr val="tx1"/>
                </a:solidFill>
                <a:effectLst/>
                <a:latin typeface="+mj-lt"/>
              </a:rPr>
              <a:t> The initial setup cost for implementing blockchain and IoT technologies may be a barrier for some organizations</a:t>
            </a:r>
          </a:p>
          <a:p>
            <a:pPr marL="342900" indent="-342900" algn="just">
              <a:buFont typeface="Wingdings" panose="05000000000000000000" pitchFamily="2" charset="2"/>
              <a:buChar char="q"/>
            </a:pPr>
            <a:endParaRPr lang="en-US" sz="2000" dirty="0">
              <a:solidFill>
                <a:schemeClr val="tx1"/>
              </a:solidFill>
              <a:latin typeface="+mj-lt"/>
            </a:endParaRPr>
          </a:p>
          <a:p>
            <a:pPr marL="742950" lvl="1" indent="-285750" algn="just">
              <a:buFont typeface="Wingdings" panose="05000000000000000000" pitchFamily="2" charset="2"/>
              <a:buChar char="q"/>
            </a:pPr>
            <a:endParaRPr lang="en-US" sz="1800" dirty="0">
              <a:latin typeface="+mj-lt"/>
            </a:endParaRPr>
          </a:p>
          <a:p>
            <a:pPr marL="742950" lvl="1" indent="-285750" algn="just">
              <a:buFont typeface="Wingdings" panose="05000000000000000000" pitchFamily="2" charset="2"/>
              <a:buChar char="q"/>
            </a:pPr>
            <a:endParaRPr lang="en-IN" sz="1800" dirty="0">
              <a:latin typeface="+mj-lt"/>
            </a:endParaRPr>
          </a:p>
        </p:txBody>
      </p:sp>
      <p:sp>
        <p:nvSpPr>
          <p:cNvPr id="3" name="Slide Number Placeholder 2">
            <a:extLst>
              <a:ext uri="{FF2B5EF4-FFF2-40B4-BE49-F238E27FC236}">
                <a16:creationId xmlns:a16="http://schemas.microsoft.com/office/drawing/2014/main" id="{BBEF6D47-6F15-0727-9B97-FE606EA60D94}"/>
              </a:ext>
            </a:extLst>
          </p:cNvPr>
          <p:cNvSpPr>
            <a:spLocks noGrp="1"/>
          </p:cNvSpPr>
          <p:nvPr>
            <p:ph type="sldNum" sz="quarter" idx="12"/>
          </p:nvPr>
        </p:nvSpPr>
        <p:spPr/>
        <p:txBody>
          <a:bodyPr/>
          <a:lstStyle/>
          <a:p>
            <a:fld id="{FAEF9944-A4F6-4C59-AEBD-678D6480B8EA}" type="slidenum">
              <a:rPr lang="en-US" smtClean="0"/>
              <a:pPr/>
              <a:t>30</a:t>
            </a:fld>
            <a:endParaRPr lang="en-US" dirty="0"/>
          </a:p>
        </p:txBody>
      </p:sp>
    </p:spTree>
    <p:extLst>
      <p:ext uri="{BB962C8B-B14F-4D97-AF65-F5344CB8AC3E}">
        <p14:creationId xmlns:p14="http://schemas.microsoft.com/office/powerpoint/2010/main" val="313031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C020-68BC-9B99-F4D1-E2E29116C490}"/>
              </a:ext>
            </a:extLst>
          </p:cNvPr>
          <p:cNvSpPr>
            <a:spLocks noGrp="1"/>
          </p:cNvSpPr>
          <p:nvPr>
            <p:ph type="title"/>
          </p:nvPr>
        </p:nvSpPr>
        <p:spPr>
          <a:xfrm>
            <a:off x="0" y="432077"/>
            <a:ext cx="6623040" cy="603329"/>
          </a:xfrm>
        </p:spPr>
        <p:txBody>
          <a:bodyPr/>
          <a:lstStyle/>
          <a:p>
            <a:r>
              <a:rPr lang="en-IN" b="0" dirty="0"/>
              <a:t>Conclusion</a:t>
            </a:r>
          </a:p>
        </p:txBody>
      </p:sp>
      <p:pic>
        <p:nvPicPr>
          <p:cNvPr id="5" name="Content Placeholder 4">
            <a:extLst>
              <a:ext uri="{FF2B5EF4-FFF2-40B4-BE49-F238E27FC236}">
                <a16:creationId xmlns:a16="http://schemas.microsoft.com/office/drawing/2014/main" id="{FD812343-965C-9D95-0879-6980B0B6A23C}"/>
              </a:ext>
            </a:extLst>
          </p:cNvPr>
          <p:cNvPicPr>
            <a:picLocks noGrp="1" noChangeAspect="1"/>
          </p:cNvPicPr>
          <p:nvPr>
            <p:ph sz="quarter" idx="14"/>
          </p:nvPr>
        </p:nvPicPr>
        <p:blipFill>
          <a:blip r:embed="rId2"/>
          <a:stretch>
            <a:fillRect/>
          </a:stretch>
        </p:blipFill>
        <p:spPr>
          <a:xfrm>
            <a:off x="8199271" y="1107535"/>
            <a:ext cx="3992730" cy="5011911"/>
          </a:xfrm>
        </p:spPr>
      </p:pic>
      <p:sp>
        <p:nvSpPr>
          <p:cNvPr id="7" name="TextBox 6">
            <a:extLst>
              <a:ext uri="{FF2B5EF4-FFF2-40B4-BE49-F238E27FC236}">
                <a16:creationId xmlns:a16="http://schemas.microsoft.com/office/drawing/2014/main" id="{A6750356-F55B-42A9-55B1-FBF34CA7D767}"/>
              </a:ext>
            </a:extLst>
          </p:cNvPr>
          <p:cNvSpPr txBox="1"/>
          <p:nvPr/>
        </p:nvSpPr>
        <p:spPr>
          <a:xfrm>
            <a:off x="0" y="1107535"/>
            <a:ext cx="8119068" cy="1477328"/>
          </a:xfrm>
          <a:prstGeom prst="rect">
            <a:avLst/>
          </a:prstGeom>
          <a:noFill/>
        </p:spPr>
        <p:txBody>
          <a:bodyPr wrap="square">
            <a:spAutoFit/>
          </a:bodyPr>
          <a:lstStyle/>
          <a:p>
            <a:pPr algn="just"/>
            <a:r>
              <a:rPr lang="en-US" b="0" i="0" dirty="0">
                <a:solidFill>
                  <a:schemeClr val="tx1"/>
                </a:solidFill>
                <a:effectLst/>
                <a:latin typeface="+mj-lt"/>
              </a:rPr>
              <a:t>The implementation of a Safeguarding products through</a:t>
            </a:r>
            <a:r>
              <a:rPr lang="en-US" dirty="0">
                <a:latin typeface="+mj-lt"/>
              </a:rPr>
              <a:t> </a:t>
            </a:r>
            <a:r>
              <a:rPr lang="en-US" b="0" i="0" dirty="0">
                <a:solidFill>
                  <a:schemeClr val="tx1"/>
                </a:solidFill>
                <a:effectLst/>
                <a:latin typeface="+mj-lt"/>
              </a:rPr>
              <a:t>blockchain technology represents a significant advancement in combating counterfeit goods. Through blockchain’s secure ledger and smart contract automation, the system offers a robust solution for authenticating and tracking products.</a:t>
            </a:r>
            <a:endParaRPr lang="en-IN" dirty="0">
              <a:solidFill>
                <a:schemeClr val="tx1"/>
              </a:solidFill>
              <a:latin typeface="+mj-lt"/>
            </a:endParaRPr>
          </a:p>
        </p:txBody>
      </p:sp>
      <p:sp>
        <p:nvSpPr>
          <p:cNvPr id="3" name="Slide Number Placeholder 2">
            <a:extLst>
              <a:ext uri="{FF2B5EF4-FFF2-40B4-BE49-F238E27FC236}">
                <a16:creationId xmlns:a16="http://schemas.microsoft.com/office/drawing/2014/main" id="{956D6E0B-7328-2DCE-0357-AC391DE94A08}"/>
              </a:ext>
            </a:extLst>
          </p:cNvPr>
          <p:cNvSpPr>
            <a:spLocks noGrp="1"/>
          </p:cNvSpPr>
          <p:nvPr>
            <p:ph type="sldNum" sz="quarter" idx="12"/>
          </p:nvPr>
        </p:nvSpPr>
        <p:spPr/>
        <p:txBody>
          <a:bodyPr/>
          <a:lstStyle/>
          <a:p>
            <a:fld id="{FAEF9944-A4F6-4C59-AEBD-678D6480B8EA}" type="slidenum">
              <a:rPr lang="en-US" smtClean="0"/>
              <a:pPr/>
              <a:t>31</a:t>
            </a:fld>
            <a:endParaRPr lang="en-US" dirty="0"/>
          </a:p>
        </p:txBody>
      </p:sp>
    </p:spTree>
    <p:extLst>
      <p:ext uri="{BB962C8B-B14F-4D97-AF65-F5344CB8AC3E}">
        <p14:creationId xmlns:p14="http://schemas.microsoft.com/office/powerpoint/2010/main" val="150487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23F4-A55D-76F1-8860-8BED5EC2A688}"/>
              </a:ext>
            </a:extLst>
          </p:cNvPr>
          <p:cNvSpPr>
            <a:spLocks noGrp="1"/>
          </p:cNvSpPr>
          <p:nvPr>
            <p:ph type="title"/>
          </p:nvPr>
        </p:nvSpPr>
        <p:spPr>
          <a:xfrm>
            <a:off x="0" y="371789"/>
            <a:ext cx="6623040" cy="643522"/>
          </a:xfrm>
        </p:spPr>
        <p:txBody>
          <a:bodyPr/>
          <a:lstStyle/>
          <a:p>
            <a:r>
              <a:rPr lang="en-IN" b="0" dirty="0"/>
              <a:t>References</a:t>
            </a:r>
          </a:p>
        </p:txBody>
      </p:sp>
      <p:pic>
        <p:nvPicPr>
          <p:cNvPr id="5" name="Content Placeholder 4">
            <a:extLst>
              <a:ext uri="{FF2B5EF4-FFF2-40B4-BE49-F238E27FC236}">
                <a16:creationId xmlns:a16="http://schemas.microsoft.com/office/drawing/2014/main" id="{7C59A8B8-0A10-1E98-6643-100E4A779B10}"/>
              </a:ext>
            </a:extLst>
          </p:cNvPr>
          <p:cNvPicPr>
            <a:picLocks noGrp="1" noChangeAspect="1"/>
          </p:cNvPicPr>
          <p:nvPr>
            <p:ph sz="quarter" idx="14"/>
          </p:nvPr>
        </p:nvPicPr>
        <p:blipFill>
          <a:blip r:embed="rId2"/>
          <a:stretch>
            <a:fillRect/>
          </a:stretch>
        </p:blipFill>
        <p:spPr>
          <a:xfrm>
            <a:off x="8199454" y="1109706"/>
            <a:ext cx="3992545" cy="5019789"/>
          </a:xfrm>
        </p:spPr>
      </p:pic>
      <p:sp>
        <p:nvSpPr>
          <p:cNvPr id="7" name="TextBox 6">
            <a:extLst>
              <a:ext uri="{FF2B5EF4-FFF2-40B4-BE49-F238E27FC236}">
                <a16:creationId xmlns:a16="http://schemas.microsoft.com/office/drawing/2014/main" id="{4ED62F05-251C-84A7-56D2-D5872B938253}"/>
              </a:ext>
            </a:extLst>
          </p:cNvPr>
          <p:cNvSpPr txBox="1"/>
          <p:nvPr/>
        </p:nvSpPr>
        <p:spPr>
          <a:xfrm>
            <a:off x="0" y="1109706"/>
            <a:ext cx="8119068" cy="2031325"/>
          </a:xfrm>
          <a:prstGeom prst="rect">
            <a:avLst/>
          </a:prstGeom>
          <a:noFill/>
        </p:spPr>
        <p:txBody>
          <a:bodyPr wrap="square">
            <a:spAutoFit/>
          </a:bodyPr>
          <a:lstStyle/>
          <a:p>
            <a:pPr algn="just"/>
            <a:r>
              <a:rPr lang="en-IN" dirty="0">
                <a:latin typeface="+mj-lt"/>
              </a:rPr>
              <a:t>[1] </a:t>
            </a:r>
            <a:r>
              <a:rPr lang="en-IN" dirty="0" err="1">
                <a:latin typeface="+mj-lt"/>
              </a:rPr>
              <a:t>Sunandan</a:t>
            </a:r>
            <a:r>
              <a:rPr lang="en-IN" dirty="0">
                <a:latin typeface="+mj-lt"/>
              </a:rPr>
              <a:t> Gupta, ”Fake Product Detection System Using Blockchain”, in December 2022</a:t>
            </a:r>
          </a:p>
          <a:p>
            <a:pPr algn="just"/>
            <a:r>
              <a:rPr lang="en-IN" dirty="0">
                <a:latin typeface="+mj-lt"/>
              </a:rPr>
              <a:t> [2] JINHUA MA, SHIH-YA LIN, XIN CHEN, ”A Blockchain-Based Application System for Product Anti-Counterfeiting”, in February 6 2020</a:t>
            </a:r>
          </a:p>
          <a:p>
            <a:pPr algn="just"/>
            <a:r>
              <a:rPr lang="en-IN" dirty="0">
                <a:latin typeface="+mj-lt"/>
              </a:rPr>
              <a:t> [3] IEEE, ”Blockchain-Based Traceability System for Product Recall”, in 6 September 2022</a:t>
            </a:r>
          </a:p>
        </p:txBody>
      </p:sp>
      <p:sp>
        <p:nvSpPr>
          <p:cNvPr id="3" name="Slide Number Placeholder 2">
            <a:extLst>
              <a:ext uri="{FF2B5EF4-FFF2-40B4-BE49-F238E27FC236}">
                <a16:creationId xmlns:a16="http://schemas.microsoft.com/office/drawing/2014/main" id="{12CCBD93-4BF8-B7B5-E37A-C75D80A7588B}"/>
              </a:ext>
            </a:extLst>
          </p:cNvPr>
          <p:cNvSpPr>
            <a:spLocks noGrp="1"/>
          </p:cNvSpPr>
          <p:nvPr>
            <p:ph type="sldNum" sz="quarter" idx="12"/>
          </p:nvPr>
        </p:nvSpPr>
        <p:spPr/>
        <p:txBody>
          <a:bodyPr/>
          <a:lstStyle/>
          <a:p>
            <a:fld id="{FAEF9944-A4F6-4C59-AEBD-678D6480B8EA}" type="slidenum">
              <a:rPr lang="en-US" smtClean="0"/>
              <a:pPr/>
              <a:t>32</a:t>
            </a:fld>
            <a:endParaRPr lang="en-US" dirty="0"/>
          </a:p>
        </p:txBody>
      </p:sp>
    </p:spTree>
    <p:extLst>
      <p:ext uri="{BB962C8B-B14F-4D97-AF65-F5344CB8AC3E}">
        <p14:creationId xmlns:p14="http://schemas.microsoft.com/office/powerpoint/2010/main" val="4255718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FB8E37A-119A-218A-8716-807D6F4751F6}"/>
              </a:ext>
            </a:extLst>
          </p:cNvPr>
          <p:cNvPicPr>
            <a:picLocks noGrp="1" noChangeAspect="1"/>
          </p:cNvPicPr>
          <p:nvPr>
            <p:ph idx="1"/>
          </p:nvPr>
        </p:nvPicPr>
        <p:blipFill>
          <a:blip r:embed="rId3"/>
          <a:stretch>
            <a:fillRect/>
          </a:stretch>
        </p:blipFill>
        <p:spPr>
          <a:xfrm>
            <a:off x="6852976" y="3429000"/>
            <a:ext cx="5339024" cy="3429000"/>
          </a:xfrm>
        </p:spPr>
      </p:pic>
      <p:sp>
        <p:nvSpPr>
          <p:cNvPr id="2" name="Slide Number Placeholder 1">
            <a:extLst>
              <a:ext uri="{FF2B5EF4-FFF2-40B4-BE49-F238E27FC236}">
                <a16:creationId xmlns:a16="http://schemas.microsoft.com/office/drawing/2014/main" id="{9C67D261-D513-1B22-CF80-66C5FC53341D}"/>
              </a:ext>
            </a:extLst>
          </p:cNvPr>
          <p:cNvSpPr>
            <a:spLocks noGrp="1"/>
          </p:cNvSpPr>
          <p:nvPr>
            <p:ph type="sldNum" sz="quarter" idx="12"/>
          </p:nvPr>
        </p:nvSpPr>
        <p:spPr/>
        <p:txBody>
          <a:bodyPr/>
          <a:lstStyle/>
          <a:p>
            <a:fld id="{FAEF9944-A4F6-4C59-AEBD-678D6480B8EA}" type="slidenum">
              <a:rPr lang="en-US" smtClean="0"/>
              <a:pPr/>
              <a:t>33</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65090" y="592849"/>
            <a:ext cx="10061820" cy="1940811"/>
          </a:xfrm>
        </p:spPr>
        <p:txBody>
          <a:bodyPr vert="horz" lIns="109728" tIns="109728" rIns="109728" bIns="91440" rtlCol="0" anchor="b">
            <a:noAutofit/>
          </a:bodyPr>
          <a:lstStyle/>
          <a:p>
            <a:pPr algn="just"/>
            <a:r>
              <a:rPr lang="en-US" sz="2000" b="0" i="0" cap="none" dirty="0">
                <a:effectLst/>
                <a:cs typeface="Arial" panose="020B0604020202020204" pitchFamily="34" charset="0"/>
              </a:rPr>
              <a:t>The proliferation of counterfeit products in the market poses A grave threat to consumers, businesses, and brand integrity. To address this critical issue, we aim to develop an effective system for safeguarding products </a:t>
            </a:r>
            <a:r>
              <a:rPr lang="en-US" sz="2000" b="0" cap="none" dirty="0">
                <a:cs typeface="Arial" panose="020B0604020202020204" pitchFamily="34" charset="0"/>
              </a:rPr>
              <a:t>t</a:t>
            </a:r>
            <a:r>
              <a:rPr lang="en-US" sz="2000" b="0" i="0" cap="none" dirty="0">
                <a:effectLst/>
                <a:cs typeface="Arial" panose="020B0604020202020204" pitchFamily="34" charset="0"/>
              </a:rPr>
              <a:t>hrough blockchain </a:t>
            </a:r>
            <a:endParaRPr lang="en-IN" sz="2000" cap="none" dirty="0">
              <a:cs typeface="Arial" panose="020B0604020202020204" pitchFamily="34" charset="0"/>
            </a:endParaRPr>
          </a:p>
        </p:txBody>
      </p:sp>
      <p:sp>
        <p:nvSpPr>
          <p:cNvPr id="4" name="TextBox 3">
            <a:extLst>
              <a:ext uri="{FF2B5EF4-FFF2-40B4-BE49-F238E27FC236}">
                <a16:creationId xmlns:a16="http://schemas.microsoft.com/office/drawing/2014/main" id="{213AE5AD-9613-B6EA-1979-704A869F6896}"/>
              </a:ext>
            </a:extLst>
          </p:cNvPr>
          <p:cNvSpPr txBox="1"/>
          <p:nvPr/>
        </p:nvSpPr>
        <p:spPr>
          <a:xfrm>
            <a:off x="1065090" y="241162"/>
            <a:ext cx="4057521" cy="584775"/>
          </a:xfrm>
          <a:prstGeom prst="rect">
            <a:avLst/>
          </a:prstGeom>
          <a:noFill/>
        </p:spPr>
        <p:txBody>
          <a:bodyPr wrap="none" rtlCol="0">
            <a:spAutoFit/>
          </a:bodyPr>
          <a:lstStyle/>
          <a:p>
            <a:r>
              <a:rPr lang="en-IN" sz="3200" dirty="0"/>
              <a:t>Problem Statement</a:t>
            </a:r>
          </a:p>
        </p:txBody>
      </p:sp>
    </p:spTree>
    <p:extLst>
      <p:ext uri="{BB962C8B-B14F-4D97-AF65-F5344CB8AC3E}">
        <p14:creationId xmlns:p14="http://schemas.microsoft.com/office/powerpoint/2010/main" val="311154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5BED-A86E-26CF-7A5A-91C0B1FA344F}"/>
              </a:ext>
            </a:extLst>
          </p:cNvPr>
          <p:cNvSpPr>
            <a:spLocks noGrp="1"/>
          </p:cNvSpPr>
          <p:nvPr>
            <p:ph type="ctrTitle"/>
          </p:nvPr>
        </p:nvSpPr>
        <p:spPr>
          <a:xfrm>
            <a:off x="1034940" y="-130631"/>
            <a:ext cx="4391172" cy="1085223"/>
          </a:xfrm>
        </p:spPr>
        <p:txBody>
          <a:bodyPr/>
          <a:lstStyle/>
          <a:p>
            <a:r>
              <a:rPr lang="en-IN" sz="3200" b="0" cap="none" dirty="0">
                <a:solidFill>
                  <a:schemeClr val="tx1"/>
                </a:solidFill>
              </a:rPr>
              <a:t>Motivation</a:t>
            </a:r>
          </a:p>
        </p:txBody>
      </p:sp>
      <p:pic>
        <p:nvPicPr>
          <p:cNvPr id="5" name="Picture Placeholder 4">
            <a:extLst>
              <a:ext uri="{FF2B5EF4-FFF2-40B4-BE49-F238E27FC236}">
                <a16:creationId xmlns:a16="http://schemas.microsoft.com/office/drawing/2014/main" id="{5A5E0869-244D-D3E2-1BF3-B2B24A1016D8}"/>
              </a:ext>
            </a:extLst>
          </p:cNvPr>
          <p:cNvPicPr>
            <a:picLocks noGrp="1" noChangeAspect="1"/>
          </p:cNvPicPr>
          <p:nvPr>
            <p:ph type="pic" sz="quarter" idx="13"/>
          </p:nvPr>
        </p:nvPicPr>
        <p:blipFill>
          <a:blip r:embed="rId2"/>
          <a:srcRect l="28207" r="28207"/>
          <a:stretch>
            <a:fillRect/>
          </a:stretch>
        </p:blipFill>
        <p:spPr/>
      </p:pic>
      <p:sp>
        <p:nvSpPr>
          <p:cNvPr id="7" name="TextBox 6">
            <a:extLst>
              <a:ext uri="{FF2B5EF4-FFF2-40B4-BE49-F238E27FC236}">
                <a16:creationId xmlns:a16="http://schemas.microsoft.com/office/drawing/2014/main" id="{D498D49B-8FE6-798E-42AE-F15D44012AB6}"/>
              </a:ext>
            </a:extLst>
          </p:cNvPr>
          <p:cNvSpPr txBox="1"/>
          <p:nvPr/>
        </p:nvSpPr>
        <p:spPr>
          <a:xfrm>
            <a:off x="1125415" y="1190619"/>
            <a:ext cx="6461090" cy="1631216"/>
          </a:xfrm>
          <a:prstGeom prst="rect">
            <a:avLst/>
          </a:prstGeom>
          <a:noFill/>
        </p:spPr>
        <p:txBody>
          <a:bodyPr wrap="square">
            <a:spAutoFit/>
          </a:bodyPr>
          <a:lstStyle/>
          <a:p>
            <a:pPr marL="0" indent="0" algn="just">
              <a:buNone/>
            </a:pPr>
            <a:r>
              <a:rPr lang="en-US" sz="2000" dirty="0">
                <a:solidFill>
                  <a:schemeClr val="bg1"/>
                </a:solidFill>
                <a:latin typeface="+mj-lt"/>
                <a:cs typeface="Arial" panose="020B0604020202020204" pitchFamily="34" charset="0"/>
              </a:rPr>
              <a:t>T</a:t>
            </a:r>
            <a:r>
              <a:rPr lang="en-US" sz="2000" b="0" i="0" dirty="0">
                <a:solidFill>
                  <a:schemeClr val="bg1"/>
                </a:solidFill>
                <a:effectLst/>
                <a:latin typeface="+mj-lt"/>
                <a:cs typeface="Arial" panose="020B0604020202020204" pitchFamily="34" charset="0"/>
              </a:rPr>
              <a:t>he motivation for safeguarding products through blockchain is rooted in the desire to create a safer, more reliable, and transparent marketplace that protects consumers, preserves brand integrity, and strengthens overall supply chain integrity.</a:t>
            </a:r>
          </a:p>
        </p:txBody>
      </p:sp>
    </p:spTree>
    <p:extLst>
      <p:ext uri="{BB962C8B-B14F-4D97-AF65-F5344CB8AC3E}">
        <p14:creationId xmlns:p14="http://schemas.microsoft.com/office/powerpoint/2010/main" val="333093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D197-F931-808F-1EDB-7DAB0E0514DD}"/>
              </a:ext>
            </a:extLst>
          </p:cNvPr>
          <p:cNvSpPr>
            <a:spLocks noGrp="1"/>
          </p:cNvSpPr>
          <p:nvPr>
            <p:ph type="title"/>
          </p:nvPr>
        </p:nvSpPr>
        <p:spPr>
          <a:xfrm>
            <a:off x="5060019" y="66978"/>
            <a:ext cx="6408058" cy="1011433"/>
          </a:xfrm>
        </p:spPr>
        <p:txBody>
          <a:bodyPr/>
          <a:lstStyle/>
          <a:p>
            <a:r>
              <a:rPr lang="en-IN" b="0" dirty="0"/>
              <a:t>Objectives</a:t>
            </a:r>
          </a:p>
        </p:txBody>
      </p:sp>
      <p:sp>
        <p:nvSpPr>
          <p:cNvPr id="4" name="Content Placeholder 3">
            <a:extLst>
              <a:ext uri="{FF2B5EF4-FFF2-40B4-BE49-F238E27FC236}">
                <a16:creationId xmlns:a16="http://schemas.microsoft.com/office/drawing/2014/main" id="{8B6D0D63-ABAA-0CF1-32D0-11CC117F9C9C}"/>
              </a:ext>
            </a:extLst>
          </p:cNvPr>
          <p:cNvSpPr>
            <a:spLocks noGrp="1"/>
          </p:cNvSpPr>
          <p:nvPr>
            <p:ph sz="quarter" idx="15"/>
          </p:nvPr>
        </p:nvSpPr>
        <p:spPr>
          <a:xfrm>
            <a:off x="5060019" y="1145389"/>
            <a:ext cx="6917617" cy="4161653"/>
          </a:xfrm>
        </p:spPr>
        <p:txBody>
          <a:bodyPr>
            <a:noAutofit/>
          </a:bodyPr>
          <a:lstStyle/>
          <a:p>
            <a:pPr marL="285750" indent="-285750" algn="just">
              <a:buFont typeface="Wingdings" panose="05000000000000000000" pitchFamily="2" charset="2"/>
              <a:buChar char="q"/>
            </a:pPr>
            <a:r>
              <a:rPr lang="en-US" dirty="0">
                <a:latin typeface="+mj-lt"/>
                <a:cs typeface="Arial" panose="020B0604020202020204" pitchFamily="34" charset="0"/>
              </a:rPr>
              <a:t>To reduce the financial losses associated with counterfeit goods for both businesses and governments, ultimately benefiting the economy.</a:t>
            </a:r>
          </a:p>
          <a:p>
            <a:pPr marL="285750" indent="-285750" algn="just">
              <a:buFont typeface="Wingdings" panose="05000000000000000000" pitchFamily="2" charset="2"/>
              <a:buChar char="q"/>
            </a:pPr>
            <a:r>
              <a:rPr lang="en-US" dirty="0">
                <a:latin typeface="+mj-lt"/>
                <a:cs typeface="Arial" panose="020B0604020202020204" pitchFamily="34" charset="0"/>
              </a:rPr>
              <a:t>To safeguard brand reputation and integrity.</a:t>
            </a:r>
          </a:p>
          <a:p>
            <a:pPr marL="285750" indent="-285750" algn="just">
              <a:buFont typeface="Wingdings" panose="05000000000000000000" pitchFamily="2" charset="2"/>
              <a:buChar char="q"/>
            </a:pPr>
            <a:r>
              <a:rPr lang="en-US" dirty="0">
                <a:latin typeface="+mj-lt"/>
                <a:cs typeface="Arial" panose="020B0604020202020204" pitchFamily="34" charset="0"/>
              </a:rPr>
              <a:t>To provide consumers with a secure and user-friendly method to verify the authenticity of products, reducing the risk of purchasing counterfeit goods.</a:t>
            </a:r>
          </a:p>
          <a:p>
            <a:pPr marL="285750" indent="-285750" algn="just">
              <a:buFont typeface="Wingdings" panose="05000000000000000000" pitchFamily="2" charset="2"/>
              <a:buChar char="q"/>
            </a:pPr>
            <a:r>
              <a:rPr lang="en-US" dirty="0">
                <a:latin typeface="+mj-lt"/>
                <a:cs typeface="Arial" panose="020B0604020202020204" pitchFamily="34" charset="0"/>
              </a:rPr>
              <a:t>To Emphasize Immutability.</a:t>
            </a:r>
          </a:p>
          <a:p>
            <a:pPr marL="285750" indent="-285750" algn="just">
              <a:buFont typeface="Wingdings" panose="05000000000000000000" pitchFamily="2" charset="2"/>
              <a:buChar char="q"/>
            </a:pPr>
            <a:endParaRPr lang="en-IN" dirty="0">
              <a:latin typeface="+mj-lt"/>
            </a:endParaRPr>
          </a:p>
        </p:txBody>
      </p:sp>
      <p:pic>
        <p:nvPicPr>
          <p:cNvPr id="18" name="Content Placeholder 17">
            <a:extLst>
              <a:ext uri="{FF2B5EF4-FFF2-40B4-BE49-F238E27FC236}">
                <a16:creationId xmlns:a16="http://schemas.microsoft.com/office/drawing/2014/main" id="{CC2E0C91-1F36-1CCD-6301-B53D99D53D2E}"/>
              </a:ext>
            </a:extLst>
          </p:cNvPr>
          <p:cNvPicPr>
            <a:picLocks noGrp="1" noChangeAspect="1"/>
          </p:cNvPicPr>
          <p:nvPr>
            <p:ph sz="quarter" idx="16"/>
          </p:nvPr>
        </p:nvPicPr>
        <p:blipFill>
          <a:blip r:embed="rId2"/>
          <a:stretch>
            <a:fillRect/>
          </a:stretch>
        </p:blipFill>
        <p:spPr>
          <a:xfrm>
            <a:off x="0" y="0"/>
            <a:ext cx="5060019" cy="6857999"/>
          </a:xfrm>
        </p:spPr>
      </p:pic>
      <p:sp>
        <p:nvSpPr>
          <p:cNvPr id="3" name="Slide Number Placeholder 2">
            <a:extLst>
              <a:ext uri="{FF2B5EF4-FFF2-40B4-BE49-F238E27FC236}">
                <a16:creationId xmlns:a16="http://schemas.microsoft.com/office/drawing/2014/main" id="{577AC7BB-E86C-289B-2994-ABD60B83F973}"/>
              </a:ext>
            </a:extLst>
          </p:cNvPr>
          <p:cNvSpPr>
            <a:spLocks noGrp="1"/>
          </p:cNvSpPr>
          <p:nvPr>
            <p:ph type="sldNum" sz="quarter" idx="12"/>
          </p:nvPr>
        </p:nvSpPr>
        <p:spPr/>
        <p:txBody>
          <a:bodyPr/>
          <a:lstStyle/>
          <a:p>
            <a:fld id="{FAEF9944-A4F6-4C59-AEBD-678D6480B8EA}" type="slidenum">
              <a:rPr lang="en-US" smtClean="0"/>
              <a:pPr/>
              <a:t>6</a:t>
            </a:fld>
            <a:endParaRPr lang="en-US" dirty="0"/>
          </a:p>
        </p:txBody>
      </p:sp>
    </p:spTree>
    <p:extLst>
      <p:ext uri="{BB962C8B-B14F-4D97-AF65-F5344CB8AC3E}">
        <p14:creationId xmlns:p14="http://schemas.microsoft.com/office/powerpoint/2010/main" val="79702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AE4E-DD9D-5062-55F5-02F9B04FE133}"/>
              </a:ext>
            </a:extLst>
          </p:cNvPr>
          <p:cNvSpPr>
            <a:spLocks noGrp="1"/>
          </p:cNvSpPr>
          <p:nvPr>
            <p:ph type="title"/>
          </p:nvPr>
        </p:nvSpPr>
        <p:spPr>
          <a:xfrm>
            <a:off x="10048" y="236081"/>
            <a:ext cx="5020770" cy="854539"/>
          </a:xfrm>
        </p:spPr>
        <p:txBody>
          <a:bodyPr/>
          <a:lstStyle/>
          <a:p>
            <a:r>
              <a:rPr lang="en-IN" b="0" dirty="0"/>
              <a:t>Scope of project </a:t>
            </a:r>
          </a:p>
        </p:txBody>
      </p:sp>
      <p:pic>
        <p:nvPicPr>
          <p:cNvPr id="5" name="Content Placeholder 4">
            <a:extLst>
              <a:ext uri="{FF2B5EF4-FFF2-40B4-BE49-F238E27FC236}">
                <a16:creationId xmlns:a16="http://schemas.microsoft.com/office/drawing/2014/main" id="{F32811D9-0137-135A-F4A9-9195FE94F1A6}"/>
              </a:ext>
            </a:extLst>
          </p:cNvPr>
          <p:cNvPicPr>
            <a:picLocks noGrp="1" noChangeAspect="1"/>
          </p:cNvPicPr>
          <p:nvPr>
            <p:ph sz="quarter" idx="14"/>
          </p:nvPr>
        </p:nvPicPr>
        <p:blipFill>
          <a:blip r:embed="rId2"/>
          <a:stretch>
            <a:fillRect/>
          </a:stretch>
        </p:blipFill>
        <p:spPr>
          <a:xfrm>
            <a:off x="8179359" y="1120764"/>
            <a:ext cx="4012642" cy="4968537"/>
          </a:xfrm>
        </p:spPr>
      </p:pic>
      <p:sp>
        <p:nvSpPr>
          <p:cNvPr id="7" name="TextBox 6">
            <a:extLst>
              <a:ext uri="{FF2B5EF4-FFF2-40B4-BE49-F238E27FC236}">
                <a16:creationId xmlns:a16="http://schemas.microsoft.com/office/drawing/2014/main" id="{42E74246-ABD9-F679-DAC2-7C9C16DB6313}"/>
              </a:ext>
            </a:extLst>
          </p:cNvPr>
          <p:cNvSpPr txBox="1"/>
          <p:nvPr/>
        </p:nvSpPr>
        <p:spPr>
          <a:xfrm>
            <a:off x="50240" y="1666040"/>
            <a:ext cx="6169688" cy="1938992"/>
          </a:xfrm>
          <a:prstGeom prst="rect">
            <a:avLst/>
          </a:prstGeom>
          <a:noFill/>
        </p:spPr>
        <p:txBody>
          <a:bodyPr wrap="square">
            <a:spAutoFit/>
          </a:bodyPr>
          <a:lstStyle/>
          <a:p>
            <a:pPr algn="just"/>
            <a:r>
              <a:rPr lang="en-US" sz="2000" dirty="0">
                <a:solidFill>
                  <a:srgbClr val="374151"/>
                </a:solidFill>
                <a:latin typeface="+mj-lt"/>
                <a:cs typeface="Arial" panose="020B0604020202020204" pitchFamily="34" charset="0"/>
              </a:rPr>
              <a:t>Module 1 : Creation of blockchain</a:t>
            </a:r>
            <a:endParaRPr lang="en-IN" sz="2000" dirty="0">
              <a:latin typeface="+mj-lt"/>
              <a:cs typeface="Arial" panose="020B0604020202020204" pitchFamily="34" charset="0"/>
            </a:endParaRPr>
          </a:p>
          <a:p>
            <a:pPr algn="just"/>
            <a:r>
              <a:rPr lang="en-US" sz="2000" dirty="0">
                <a:solidFill>
                  <a:srgbClr val="374151"/>
                </a:solidFill>
                <a:latin typeface="+mj-lt"/>
                <a:cs typeface="Arial" panose="020B0604020202020204" pitchFamily="34" charset="0"/>
              </a:rPr>
              <a:t>Module 2 : Manufacturer</a:t>
            </a:r>
          </a:p>
          <a:p>
            <a:pPr algn="just"/>
            <a:r>
              <a:rPr lang="en-US" sz="2000" dirty="0">
                <a:solidFill>
                  <a:srgbClr val="374151"/>
                </a:solidFill>
                <a:latin typeface="+mj-lt"/>
                <a:cs typeface="Arial" panose="020B0604020202020204" pitchFamily="34" charset="0"/>
              </a:rPr>
              <a:t>Module 3 : Add Product</a:t>
            </a:r>
          </a:p>
          <a:p>
            <a:pPr algn="just"/>
            <a:r>
              <a:rPr lang="en-US" sz="2000" dirty="0">
                <a:solidFill>
                  <a:srgbClr val="374151"/>
                </a:solidFill>
                <a:latin typeface="+mj-lt"/>
                <a:cs typeface="Arial" panose="020B0604020202020204" pitchFamily="34" charset="0"/>
              </a:rPr>
              <a:t>Module 4 : QR-Code Generation</a:t>
            </a:r>
          </a:p>
          <a:p>
            <a:pPr algn="just"/>
            <a:r>
              <a:rPr lang="en-US" sz="2000" dirty="0">
                <a:solidFill>
                  <a:srgbClr val="374151"/>
                </a:solidFill>
                <a:latin typeface="+mj-lt"/>
                <a:cs typeface="Arial" panose="020B0604020202020204" pitchFamily="34" charset="0"/>
              </a:rPr>
              <a:t>Module 5 : Verifying Seller</a:t>
            </a:r>
          </a:p>
          <a:p>
            <a:pPr algn="just"/>
            <a:r>
              <a:rPr lang="en-US" sz="2000" dirty="0">
                <a:solidFill>
                  <a:srgbClr val="374151"/>
                </a:solidFill>
                <a:latin typeface="+mj-lt"/>
                <a:cs typeface="Arial" panose="020B0604020202020204" pitchFamily="34" charset="0"/>
              </a:rPr>
              <a:t>Module 6 : Fetching genuine / fake product</a:t>
            </a:r>
            <a:endParaRPr lang="en-IN" sz="2000" dirty="0">
              <a:latin typeface="+mj-lt"/>
              <a:cs typeface="Arial" panose="020B0604020202020204" pitchFamily="34" charset="0"/>
            </a:endParaRPr>
          </a:p>
        </p:txBody>
      </p:sp>
      <p:sp>
        <p:nvSpPr>
          <p:cNvPr id="3" name="Slide Number Placeholder 2">
            <a:extLst>
              <a:ext uri="{FF2B5EF4-FFF2-40B4-BE49-F238E27FC236}">
                <a16:creationId xmlns:a16="http://schemas.microsoft.com/office/drawing/2014/main" id="{BB7E1102-B7A5-6724-7AE9-DEA1D89A593F}"/>
              </a:ext>
            </a:extLst>
          </p:cNvPr>
          <p:cNvSpPr>
            <a:spLocks noGrp="1"/>
          </p:cNvSpPr>
          <p:nvPr>
            <p:ph type="sldNum" sz="quarter" idx="12"/>
          </p:nvPr>
        </p:nvSpPr>
        <p:spPr/>
        <p:txBody>
          <a:bodyPr/>
          <a:lstStyle/>
          <a:p>
            <a:fld id="{FAEF9944-A4F6-4C59-AEBD-678D6480B8EA}" type="slidenum">
              <a:rPr lang="en-US" smtClean="0"/>
              <a:pPr/>
              <a:t>7</a:t>
            </a:fld>
            <a:endParaRPr lang="en-US" dirty="0"/>
          </a:p>
        </p:txBody>
      </p:sp>
    </p:spTree>
    <p:extLst>
      <p:ext uri="{BB962C8B-B14F-4D97-AF65-F5344CB8AC3E}">
        <p14:creationId xmlns:p14="http://schemas.microsoft.com/office/powerpoint/2010/main" val="200662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878E0C-5AA6-D880-C987-95CC28CA507B}"/>
              </a:ext>
            </a:extLst>
          </p:cNvPr>
          <p:cNvSpPr>
            <a:spLocks noGrp="1"/>
          </p:cNvSpPr>
          <p:nvPr>
            <p:ph type="body" sz="quarter" idx="10"/>
          </p:nvPr>
        </p:nvSpPr>
        <p:spPr/>
        <p:txBody>
          <a:bodyPr>
            <a:normAutofit/>
          </a:bodyPr>
          <a:lstStyle/>
          <a:p>
            <a:endParaRPr lang="en-IN" dirty="0"/>
          </a:p>
        </p:txBody>
      </p:sp>
      <p:graphicFrame>
        <p:nvGraphicFramePr>
          <p:cNvPr id="4" name="Table 3">
            <a:extLst>
              <a:ext uri="{FF2B5EF4-FFF2-40B4-BE49-F238E27FC236}">
                <a16:creationId xmlns:a16="http://schemas.microsoft.com/office/drawing/2014/main" id="{664FB1D3-DD10-B7FE-A11A-BB87F85A9948}"/>
              </a:ext>
            </a:extLst>
          </p:cNvPr>
          <p:cNvGraphicFramePr>
            <a:graphicFrameLocks noGrp="1"/>
          </p:cNvGraphicFramePr>
          <p:nvPr>
            <p:extLst>
              <p:ext uri="{D42A27DB-BD31-4B8C-83A1-F6EECF244321}">
                <p14:modId xmlns:p14="http://schemas.microsoft.com/office/powerpoint/2010/main" val="1343833914"/>
              </p:ext>
            </p:extLst>
          </p:nvPr>
        </p:nvGraphicFramePr>
        <p:xfrm>
          <a:off x="1175652" y="851272"/>
          <a:ext cx="9750747" cy="5165463"/>
        </p:xfrm>
        <a:graphic>
          <a:graphicData uri="http://schemas.openxmlformats.org/drawingml/2006/table">
            <a:tbl>
              <a:tblPr>
                <a:tableStyleId>{8A107856-5554-42FB-B03E-39F5DBC370BA}</a:tableStyleId>
              </a:tblPr>
              <a:tblGrid>
                <a:gridCol w="1125089">
                  <a:extLst>
                    <a:ext uri="{9D8B030D-6E8A-4147-A177-3AD203B41FA5}">
                      <a16:colId xmlns:a16="http://schemas.microsoft.com/office/drawing/2014/main" val="2878834438"/>
                    </a:ext>
                  </a:extLst>
                </a:gridCol>
                <a:gridCol w="5375410">
                  <a:extLst>
                    <a:ext uri="{9D8B030D-6E8A-4147-A177-3AD203B41FA5}">
                      <a16:colId xmlns:a16="http://schemas.microsoft.com/office/drawing/2014/main" val="2088104152"/>
                    </a:ext>
                  </a:extLst>
                </a:gridCol>
                <a:gridCol w="3250248">
                  <a:extLst>
                    <a:ext uri="{9D8B030D-6E8A-4147-A177-3AD203B41FA5}">
                      <a16:colId xmlns:a16="http://schemas.microsoft.com/office/drawing/2014/main" val="2065420990"/>
                    </a:ext>
                  </a:extLst>
                </a:gridCol>
              </a:tblGrid>
              <a:tr h="308586">
                <a:tc>
                  <a:txBody>
                    <a:bodyPr/>
                    <a:lstStyle/>
                    <a:p>
                      <a:pPr algn="ctr">
                        <a:lnSpc>
                          <a:spcPct val="115000"/>
                        </a:lnSpc>
                      </a:pPr>
                      <a:r>
                        <a:rPr lang="en-IN" sz="1400" dirty="0">
                          <a:effectLst/>
                          <a:latin typeface="+mj-lt"/>
                          <a:cs typeface="Arial" panose="020B0604020202020204" pitchFamily="34" charset="0"/>
                        </a:rPr>
                        <a:t>Sr. No.</a:t>
                      </a:r>
                      <a:endParaRPr lang="en-IN" sz="1400" dirty="0">
                        <a:effectLst/>
                        <a:latin typeface="+mj-lt"/>
                        <a:ea typeface="Arial" panose="020B0604020202020204" pitchFamily="34" charset="0"/>
                        <a:cs typeface="Arial" panose="020B0604020202020204" pitchFamily="34" charset="0"/>
                      </a:endParaRPr>
                    </a:p>
                  </a:txBody>
                  <a:tcPr marL="38535" marR="38535" marT="38535" marB="38535"/>
                </a:tc>
                <a:tc>
                  <a:txBody>
                    <a:bodyPr/>
                    <a:lstStyle/>
                    <a:p>
                      <a:pPr algn="ctr">
                        <a:lnSpc>
                          <a:spcPct val="115000"/>
                        </a:lnSpc>
                      </a:pPr>
                      <a:r>
                        <a:rPr lang="en-IN" sz="1400">
                          <a:effectLst/>
                          <a:latin typeface="+mj-lt"/>
                          <a:cs typeface="Arial" panose="020B0604020202020204" pitchFamily="34" charset="0"/>
                        </a:rPr>
                        <a:t>Name of Paper</a:t>
                      </a:r>
                      <a:endParaRPr lang="en-IN" sz="1400">
                        <a:effectLst/>
                        <a:latin typeface="+mj-lt"/>
                        <a:ea typeface="Arial" panose="020B0604020202020204" pitchFamily="34" charset="0"/>
                        <a:cs typeface="Arial" panose="020B0604020202020204" pitchFamily="34" charset="0"/>
                      </a:endParaRPr>
                    </a:p>
                  </a:txBody>
                  <a:tcPr marL="38535" marR="38535" marT="38535" marB="38535"/>
                </a:tc>
                <a:tc>
                  <a:txBody>
                    <a:bodyPr/>
                    <a:lstStyle/>
                    <a:p>
                      <a:pPr algn="ctr">
                        <a:lnSpc>
                          <a:spcPct val="115000"/>
                        </a:lnSpc>
                      </a:pPr>
                      <a:r>
                        <a:rPr lang="en-IN" sz="1400">
                          <a:effectLst/>
                          <a:latin typeface="+mj-lt"/>
                          <a:cs typeface="Arial" panose="020B0604020202020204" pitchFamily="34" charset="0"/>
                        </a:rPr>
                        <a:t>Description</a:t>
                      </a:r>
                      <a:endParaRPr lang="en-IN" sz="1400">
                        <a:effectLst/>
                        <a:latin typeface="+mj-lt"/>
                        <a:ea typeface="Arial" panose="020B0604020202020204" pitchFamily="34" charset="0"/>
                        <a:cs typeface="Arial" panose="020B0604020202020204" pitchFamily="34" charset="0"/>
                      </a:endParaRPr>
                    </a:p>
                  </a:txBody>
                  <a:tcPr marL="38535" marR="38535" marT="38535" marB="38535"/>
                </a:tc>
                <a:extLst>
                  <a:ext uri="{0D108BD9-81ED-4DB2-BD59-A6C34878D82A}">
                    <a16:rowId xmlns:a16="http://schemas.microsoft.com/office/drawing/2014/main" val="1343372572"/>
                  </a:ext>
                </a:extLst>
              </a:tr>
              <a:tr h="1308056">
                <a:tc>
                  <a:txBody>
                    <a:bodyPr/>
                    <a:lstStyle/>
                    <a:p>
                      <a:pPr algn="just">
                        <a:lnSpc>
                          <a:spcPct val="115000"/>
                        </a:lnSpc>
                      </a:pPr>
                      <a:r>
                        <a:rPr lang="en-IN" sz="1400">
                          <a:effectLst/>
                          <a:latin typeface="+mj-lt"/>
                          <a:cs typeface="Arial" panose="020B0604020202020204" pitchFamily="34" charset="0"/>
                        </a:rPr>
                        <a:t>1</a:t>
                      </a:r>
                      <a:endParaRPr lang="en-IN" sz="1400">
                        <a:effectLst/>
                        <a:latin typeface="+mj-lt"/>
                        <a:ea typeface="Arial" panose="020B0604020202020204" pitchFamily="34" charset="0"/>
                        <a:cs typeface="Arial" panose="020B0604020202020204" pitchFamily="34" charset="0"/>
                      </a:endParaRPr>
                    </a:p>
                  </a:txBody>
                  <a:tcPr marL="38535" marR="38535" marT="38535" marB="38535"/>
                </a:tc>
                <a:tc>
                  <a:txBody>
                    <a:bodyPr/>
                    <a:lstStyle/>
                    <a:p>
                      <a:pPr algn="just">
                        <a:lnSpc>
                          <a:spcPct val="115000"/>
                        </a:lnSpc>
                      </a:pPr>
                      <a:r>
                        <a:rPr lang="en-IN" sz="1400" dirty="0">
                          <a:effectLst/>
                          <a:latin typeface="+mj-lt"/>
                          <a:cs typeface="Arial" panose="020B0604020202020204" pitchFamily="34" charset="0"/>
                        </a:rPr>
                        <a:t>Fake Product Detection System Using Blockchain , </a:t>
                      </a:r>
                      <a:r>
                        <a:rPr lang="en-IN" sz="1400" dirty="0" err="1">
                          <a:effectLst/>
                          <a:latin typeface="+mj-lt"/>
                          <a:cs typeface="Arial" panose="020B0604020202020204" pitchFamily="34" charset="0"/>
                        </a:rPr>
                        <a:t>Sunandan</a:t>
                      </a:r>
                      <a:r>
                        <a:rPr lang="en-IN" sz="1400" dirty="0">
                          <a:effectLst/>
                          <a:latin typeface="+mj-lt"/>
                          <a:cs typeface="Arial" panose="020B0604020202020204" pitchFamily="34" charset="0"/>
                        </a:rPr>
                        <a:t> Gupta, Research Gate,  December 2022</a:t>
                      </a:r>
                      <a:endParaRPr lang="en-IN" sz="1400" dirty="0">
                        <a:effectLst/>
                        <a:latin typeface="+mj-lt"/>
                        <a:ea typeface="Arial" panose="020B0604020202020204" pitchFamily="34" charset="0"/>
                        <a:cs typeface="Arial" panose="020B0604020202020204" pitchFamily="34" charset="0"/>
                      </a:endParaRPr>
                    </a:p>
                  </a:txBody>
                  <a:tcPr marL="38535" marR="38535" marT="38535" marB="38535"/>
                </a:tc>
                <a:tc>
                  <a:txBody>
                    <a:bodyPr/>
                    <a:lstStyle/>
                    <a:p>
                      <a:pPr algn="just">
                        <a:lnSpc>
                          <a:spcPct val="115000"/>
                        </a:lnSpc>
                      </a:pPr>
                      <a:r>
                        <a:rPr lang="en-IN" sz="1400">
                          <a:effectLst/>
                          <a:latin typeface="+mj-lt"/>
                          <a:cs typeface="Arial" panose="020B0604020202020204" pitchFamily="34" charset="0"/>
                        </a:rPr>
                        <a:t>This system is used to store the supply chain of</a:t>
                      </a:r>
                    </a:p>
                    <a:p>
                      <a:pPr algn="just">
                        <a:lnSpc>
                          <a:spcPct val="115000"/>
                        </a:lnSpc>
                      </a:pPr>
                      <a:r>
                        <a:rPr lang="en-IN" sz="1400">
                          <a:effectLst/>
                          <a:latin typeface="+mj-lt"/>
                          <a:cs typeface="Arial" panose="020B0604020202020204" pitchFamily="34" charset="0"/>
                        </a:rPr>
                        <a:t>products at every stage of the transaction of a product to a new</a:t>
                      </a:r>
                    </a:p>
                    <a:p>
                      <a:pPr algn="just">
                        <a:lnSpc>
                          <a:spcPct val="115000"/>
                        </a:lnSpc>
                      </a:pPr>
                      <a:r>
                        <a:rPr lang="en-IN" sz="1400">
                          <a:effectLst/>
                          <a:latin typeface="+mj-lt"/>
                          <a:cs typeface="Arial" panose="020B0604020202020204" pitchFamily="34" charset="0"/>
                        </a:rPr>
                        <a:t>party with the help of a QR code.</a:t>
                      </a:r>
                      <a:endParaRPr lang="en-IN" sz="1400">
                        <a:effectLst/>
                        <a:latin typeface="+mj-lt"/>
                        <a:ea typeface="Arial" panose="020B0604020202020204" pitchFamily="34" charset="0"/>
                        <a:cs typeface="Arial" panose="020B0604020202020204" pitchFamily="34" charset="0"/>
                      </a:endParaRPr>
                    </a:p>
                  </a:txBody>
                  <a:tcPr marL="38535" marR="38535" marT="38535" marB="38535"/>
                </a:tc>
                <a:extLst>
                  <a:ext uri="{0D108BD9-81ED-4DB2-BD59-A6C34878D82A}">
                    <a16:rowId xmlns:a16="http://schemas.microsoft.com/office/drawing/2014/main" val="3992369545"/>
                  </a:ext>
                </a:extLst>
              </a:tr>
              <a:tr h="1740355">
                <a:tc>
                  <a:txBody>
                    <a:bodyPr/>
                    <a:lstStyle/>
                    <a:p>
                      <a:pPr algn="just">
                        <a:lnSpc>
                          <a:spcPct val="115000"/>
                        </a:lnSpc>
                      </a:pPr>
                      <a:r>
                        <a:rPr lang="en-IN" sz="1400">
                          <a:effectLst/>
                          <a:latin typeface="+mj-lt"/>
                          <a:cs typeface="Arial" panose="020B0604020202020204" pitchFamily="34" charset="0"/>
                        </a:rPr>
                        <a:t>2</a:t>
                      </a:r>
                      <a:endParaRPr lang="en-IN" sz="1400">
                        <a:effectLst/>
                        <a:latin typeface="+mj-lt"/>
                        <a:ea typeface="Arial" panose="020B0604020202020204" pitchFamily="34" charset="0"/>
                        <a:cs typeface="Arial" panose="020B0604020202020204" pitchFamily="34" charset="0"/>
                      </a:endParaRPr>
                    </a:p>
                  </a:txBody>
                  <a:tcPr marL="38535" marR="38535" marT="38535" marB="38535"/>
                </a:tc>
                <a:tc>
                  <a:txBody>
                    <a:bodyPr/>
                    <a:lstStyle/>
                    <a:p>
                      <a:pPr algn="just">
                        <a:lnSpc>
                          <a:spcPct val="115000"/>
                        </a:lnSpc>
                      </a:pPr>
                      <a:r>
                        <a:rPr lang="en-IN" sz="1400" dirty="0">
                          <a:effectLst/>
                          <a:latin typeface="+mj-lt"/>
                          <a:cs typeface="Arial" panose="020B0604020202020204" pitchFamily="34" charset="0"/>
                        </a:rPr>
                        <a:t>A Blockchain-Based Application System for</a:t>
                      </a:r>
                    </a:p>
                    <a:p>
                      <a:pPr algn="just">
                        <a:lnSpc>
                          <a:spcPct val="115000"/>
                        </a:lnSpc>
                      </a:pPr>
                      <a:r>
                        <a:rPr lang="en-IN" sz="1400" dirty="0">
                          <a:effectLst/>
                          <a:latin typeface="+mj-lt"/>
                          <a:cs typeface="Arial" panose="020B0604020202020204" pitchFamily="34" charset="0"/>
                        </a:rPr>
                        <a:t>Product Anti-Counterfeiting, JINHUA MA, SHIH-YA LIN, </a:t>
                      </a:r>
                    </a:p>
                    <a:p>
                      <a:pPr algn="just">
                        <a:lnSpc>
                          <a:spcPct val="115000"/>
                        </a:lnSpc>
                      </a:pPr>
                      <a:r>
                        <a:rPr lang="en-IN" sz="1400" dirty="0">
                          <a:effectLst/>
                          <a:latin typeface="+mj-lt"/>
                          <a:cs typeface="Arial" panose="020B0604020202020204" pitchFamily="34" charset="0"/>
                        </a:rPr>
                        <a:t>XIN CHEN, IEEE Access, February 6  2020</a:t>
                      </a:r>
                      <a:endParaRPr lang="en-IN" sz="1400" dirty="0">
                        <a:effectLst/>
                        <a:latin typeface="+mj-lt"/>
                        <a:ea typeface="Arial" panose="020B0604020202020204" pitchFamily="34" charset="0"/>
                        <a:cs typeface="Arial" panose="020B0604020202020204" pitchFamily="34" charset="0"/>
                      </a:endParaRPr>
                    </a:p>
                  </a:txBody>
                  <a:tcPr marL="38535" marR="38535" marT="38535" marB="38535"/>
                </a:tc>
                <a:tc>
                  <a:txBody>
                    <a:bodyPr/>
                    <a:lstStyle/>
                    <a:p>
                      <a:pPr algn="just">
                        <a:lnSpc>
                          <a:spcPct val="115000"/>
                        </a:lnSpc>
                      </a:pPr>
                      <a:r>
                        <a:rPr lang="en-IN" sz="1400" dirty="0">
                          <a:effectLst/>
                          <a:latin typeface="+mj-lt"/>
                          <a:cs typeface="Arial" panose="020B0604020202020204" pitchFamily="34" charset="0"/>
                        </a:rPr>
                        <a:t>This system describes a decentralized Blockchain system with</a:t>
                      </a:r>
                    </a:p>
                    <a:p>
                      <a:pPr algn="just">
                        <a:lnSpc>
                          <a:spcPct val="115000"/>
                        </a:lnSpc>
                      </a:pPr>
                      <a:r>
                        <a:rPr lang="en-IN" sz="1400" dirty="0">
                          <a:effectLst/>
                          <a:latin typeface="+mj-lt"/>
                          <a:cs typeface="Arial" panose="020B0604020202020204" pitchFamily="34" charset="0"/>
                        </a:rPr>
                        <a:t>products anti-counterfeiting, in that way manufacturers can use this system to provide genuine products</a:t>
                      </a:r>
                      <a:endParaRPr lang="en-IN" sz="1400" dirty="0">
                        <a:effectLst/>
                        <a:latin typeface="+mj-lt"/>
                        <a:ea typeface="Arial" panose="020B0604020202020204" pitchFamily="34" charset="0"/>
                        <a:cs typeface="Arial" panose="020B0604020202020204" pitchFamily="34" charset="0"/>
                      </a:endParaRPr>
                    </a:p>
                  </a:txBody>
                  <a:tcPr marL="38535" marR="38535" marT="38535" marB="38535"/>
                </a:tc>
                <a:extLst>
                  <a:ext uri="{0D108BD9-81ED-4DB2-BD59-A6C34878D82A}">
                    <a16:rowId xmlns:a16="http://schemas.microsoft.com/office/drawing/2014/main" val="797410509"/>
                  </a:ext>
                </a:extLst>
              </a:tr>
              <a:tr h="1740355">
                <a:tc>
                  <a:txBody>
                    <a:bodyPr/>
                    <a:lstStyle/>
                    <a:p>
                      <a:pPr algn="just">
                        <a:lnSpc>
                          <a:spcPct val="115000"/>
                        </a:lnSpc>
                      </a:pPr>
                      <a:r>
                        <a:rPr lang="en-IN" sz="1400" dirty="0">
                          <a:effectLst/>
                          <a:latin typeface="+mj-lt"/>
                          <a:cs typeface="Arial" panose="020B0604020202020204" pitchFamily="34" charset="0"/>
                        </a:rPr>
                        <a:t>3</a:t>
                      </a:r>
                      <a:endParaRPr lang="en-IN" sz="1400" dirty="0">
                        <a:effectLst/>
                        <a:latin typeface="+mj-lt"/>
                        <a:ea typeface="Arial" panose="020B0604020202020204" pitchFamily="34" charset="0"/>
                        <a:cs typeface="Arial" panose="020B0604020202020204" pitchFamily="34" charset="0"/>
                      </a:endParaRPr>
                    </a:p>
                  </a:txBody>
                  <a:tcPr marL="38535" marR="38535" marT="38535" marB="38535"/>
                </a:tc>
                <a:tc>
                  <a:txBody>
                    <a:bodyPr/>
                    <a:lstStyle/>
                    <a:p>
                      <a:pPr algn="just">
                        <a:lnSpc>
                          <a:spcPct val="115000"/>
                        </a:lnSpc>
                      </a:pPr>
                      <a:r>
                        <a:rPr lang="en-IN" sz="1400" dirty="0">
                          <a:effectLst/>
                          <a:latin typeface="+mj-lt"/>
                          <a:cs typeface="Arial" panose="020B0604020202020204" pitchFamily="34" charset="0"/>
                        </a:rPr>
                        <a:t>Blockchain-Based Traceability System</a:t>
                      </a:r>
                    </a:p>
                    <a:p>
                      <a:pPr algn="just">
                        <a:lnSpc>
                          <a:spcPct val="115000"/>
                        </a:lnSpc>
                      </a:pPr>
                      <a:r>
                        <a:rPr lang="en-IN" sz="1400" dirty="0">
                          <a:effectLst/>
                          <a:latin typeface="+mj-lt"/>
                          <a:cs typeface="Arial" panose="020B0604020202020204" pitchFamily="34" charset="0"/>
                        </a:rPr>
                        <a:t>for Product Recall, IEEE Access, 6 September 2022</a:t>
                      </a:r>
                      <a:endParaRPr lang="en-IN" sz="1400" dirty="0">
                        <a:effectLst/>
                        <a:latin typeface="+mj-lt"/>
                        <a:ea typeface="Arial" panose="020B0604020202020204" pitchFamily="34" charset="0"/>
                        <a:cs typeface="Arial" panose="020B0604020202020204" pitchFamily="34" charset="0"/>
                      </a:endParaRPr>
                    </a:p>
                  </a:txBody>
                  <a:tcPr marL="38535" marR="38535" marT="38535" marB="38535"/>
                </a:tc>
                <a:tc>
                  <a:txBody>
                    <a:bodyPr/>
                    <a:lstStyle/>
                    <a:p>
                      <a:pPr algn="just">
                        <a:lnSpc>
                          <a:spcPct val="115000"/>
                        </a:lnSpc>
                      </a:pPr>
                      <a:r>
                        <a:rPr lang="en-IN" sz="1400" dirty="0">
                          <a:effectLst/>
                          <a:latin typeface="+mj-lt"/>
                          <a:cs typeface="Arial" panose="020B0604020202020204" pitchFamily="34" charset="0"/>
                        </a:rPr>
                        <a:t>This system proposes to develop a traceability system integrated into the product recall system deployed to the</a:t>
                      </a:r>
                    </a:p>
                    <a:p>
                      <a:pPr algn="just">
                        <a:lnSpc>
                          <a:spcPct val="115000"/>
                        </a:lnSpc>
                      </a:pPr>
                      <a:r>
                        <a:rPr lang="en-IN" sz="1400" dirty="0">
                          <a:effectLst/>
                          <a:latin typeface="+mj-lt"/>
                          <a:cs typeface="Arial" panose="020B0604020202020204" pitchFamily="34" charset="0"/>
                        </a:rPr>
                        <a:t>Ethereum to ensure the transparency and visibility of the recall process .</a:t>
                      </a:r>
                      <a:endParaRPr lang="en-IN" sz="1400" dirty="0">
                        <a:effectLst/>
                        <a:latin typeface="+mj-lt"/>
                        <a:ea typeface="Arial" panose="020B0604020202020204" pitchFamily="34" charset="0"/>
                        <a:cs typeface="Arial" panose="020B0604020202020204" pitchFamily="34" charset="0"/>
                      </a:endParaRPr>
                    </a:p>
                  </a:txBody>
                  <a:tcPr marL="38535" marR="38535" marT="38535" marB="38535"/>
                </a:tc>
                <a:extLst>
                  <a:ext uri="{0D108BD9-81ED-4DB2-BD59-A6C34878D82A}">
                    <a16:rowId xmlns:a16="http://schemas.microsoft.com/office/drawing/2014/main" val="3946675341"/>
                  </a:ext>
                </a:extLst>
              </a:tr>
            </a:tbl>
          </a:graphicData>
        </a:graphic>
      </p:graphicFrame>
      <p:sp>
        <p:nvSpPr>
          <p:cNvPr id="5" name="TextBox 4">
            <a:extLst>
              <a:ext uri="{FF2B5EF4-FFF2-40B4-BE49-F238E27FC236}">
                <a16:creationId xmlns:a16="http://schemas.microsoft.com/office/drawing/2014/main" id="{AE8CDD92-F996-285E-C3FA-140339A7E732}"/>
              </a:ext>
            </a:extLst>
          </p:cNvPr>
          <p:cNvSpPr txBox="1"/>
          <p:nvPr/>
        </p:nvSpPr>
        <p:spPr>
          <a:xfrm>
            <a:off x="1085220" y="241161"/>
            <a:ext cx="3694409" cy="584775"/>
          </a:xfrm>
          <a:prstGeom prst="rect">
            <a:avLst/>
          </a:prstGeom>
          <a:noFill/>
        </p:spPr>
        <p:txBody>
          <a:bodyPr wrap="none" rtlCol="0">
            <a:spAutoFit/>
          </a:bodyPr>
          <a:lstStyle/>
          <a:p>
            <a:r>
              <a:rPr lang="en-US" sz="3200" dirty="0">
                <a:cs typeface="Arial" panose="020B0604020202020204" pitchFamily="34" charset="0"/>
              </a:rPr>
              <a:t>Literature Review</a:t>
            </a:r>
            <a:endParaRPr lang="en-IN" sz="3200" dirty="0"/>
          </a:p>
        </p:txBody>
      </p:sp>
    </p:spTree>
    <p:extLst>
      <p:ext uri="{BB962C8B-B14F-4D97-AF65-F5344CB8AC3E}">
        <p14:creationId xmlns:p14="http://schemas.microsoft.com/office/powerpoint/2010/main" val="398659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0F81-2758-38FB-8ACD-1F13D611735E}"/>
              </a:ext>
            </a:extLst>
          </p:cNvPr>
          <p:cNvSpPr>
            <a:spLocks noGrp="1"/>
          </p:cNvSpPr>
          <p:nvPr>
            <p:ph type="title"/>
          </p:nvPr>
        </p:nvSpPr>
        <p:spPr>
          <a:xfrm>
            <a:off x="103890" y="3449096"/>
            <a:ext cx="6623040" cy="1421898"/>
          </a:xfrm>
        </p:spPr>
        <p:txBody>
          <a:bodyPr/>
          <a:lstStyle/>
          <a:p>
            <a:r>
              <a:rPr lang="en-IN" sz="1800" b="0" dirty="0"/>
              <a:t>Programming languages: </a:t>
            </a:r>
            <a:br>
              <a:rPr lang="en-IN" sz="1800" b="0" dirty="0"/>
            </a:br>
            <a:r>
              <a:rPr lang="en-IN" sz="1800" b="0" dirty="0"/>
              <a:t>	HTML5, CSS3, JavaScript, JSON , Bootstrap, Solidity.</a:t>
            </a:r>
            <a:br>
              <a:rPr lang="en-IN" sz="1800" b="0" dirty="0"/>
            </a:br>
            <a:br>
              <a:rPr lang="en-IN" sz="1800" b="0" dirty="0"/>
            </a:br>
            <a:r>
              <a:rPr lang="en-IN" sz="1800" b="0" dirty="0"/>
              <a:t>Platform :</a:t>
            </a:r>
            <a:br>
              <a:rPr lang="en-IN" sz="1800" b="0" dirty="0"/>
            </a:br>
            <a:r>
              <a:rPr lang="en-IN" sz="1800" b="0" dirty="0"/>
              <a:t>	Truffle, Ganache , MetaMask , Ethereum , visual studio, Windows 10 /11</a:t>
            </a:r>
            <a:br>
              <a:rPr lang="en-IN" sz="1800" b="0" dirty="0"/>
            </a:br>
            <a:br>
              <a:rPr lang="en-IN" sz="1800" b="0" i="0" dirty="0">
                <a:solidFill>
                  <a:schemeClr val="tx1"/>
                </a:solidFill>
                <a:effectLst/>
              </a:rPr>
            </a:br>
            <a:r>
              <a:rPr lang="en-IN" sz="1800" b="0" dirty="0"/>
              <a:t>Hardware :</a:t>
            </a:r>
            <a:br>
              <a:rPr lang="en-IN" sz="1800" b="0" dirty="0"/>
            </a:br>
            <a:r>
              <a:rPr lang="en-IN" sz="1800" b="0" dirty="0"/>
              <a:t>	RAM = Min. 8GB , CPU = Intel Core i5 / </a:t>
            </a:r>
            <a:r>
              <a:rPr lang="en-IN" sz="1800" b="0" dirty="0" err="1"/>
              <a:t>Ryzen</a:t>
            </a:r>
            <a:r>
              <a:rPr lang="en-IN" sz="1800" b="0" dirty="0"/>
              <a:t> 5 </a:t>
            </a:r>
            <a:br>
              <a:rPr lang="en-IN" sz="1800" b="0" dirty="0"/>
            </a:br>
            <a:endParaRPr lang="en-IN" sz="1800" b="0" dirty="0"/>
          </a:p>
        </p:txBody>
      </p:sp>
      <p:pic>
        <p:nvPicPr>
          <p:cNvPr id="5" name="Content Placeholder 4">
            <a:extLst>
              <a:ext uri="{FF2B5EF4-FFF2-40B4-BE49-F238E27FC236}">
                <a16:creationId xmlns:a16="http://schemas.microsoft.com/office/drawing/2014/main" id="{8B33A20C-B126-62A2-1A32-CEDA1DE3755C}"/>
              </a:ext>
            </a:extLst>
          </p:cNvPr>
          <p:cNvPicPr>
            <a:picLocks noGrp="1" noChangeAspect="1"/>
          </p:cNvPicPr>
          <p:nvPr>
            <p:ph sz="quarter" idx="14"/>
          </p:nvPr>
        </p:nvPicPr>
        <p:blipFill>
          <a:blip r:embed="rId2"/>
          <a:stretch>
            <a:fillRect/>
          </a:stretch>
        </p:blipFill>
        <p:spPr>
          <a:xfrm>
            <a:off x="8179359" y="1045030"/>
            <a:ext cx="3908751" cy="5054320"/>
          </a:xfrm>
        </p:spPr>
      </p:pic>
      <p:sp>
        <p:nvSpPr>
          <p:cNvPr id="7" name="TextBox 6">
            <a:extLst>
              <a:ext uri="{FF2B5EF4-FFF2-40B4-BE49-F238E27FC236}">
                <a16:creationId xmlns:a16="http://schemas.microsoft.com/office/drawing/2014/main" id="{F6850012-10FA-463D-57F4-D82D4F3FD797}"/>
              </a:ext>
            </a:extLst>
          </p:cNvPr>
          <p:cNvSpPr txBox="1"/>
          <p:nvPr/>
        </p:nvSpPr>
        <p:spPr>
          <a:xfrm>
            <a:off x="-10049" y="470229"/>
            <a:ext cx="8179361" cy="584775"/>
          </a:xfrm>
          <a:prstGeom prst="rect">
            <a:avLst/>
          </a:prstGeom>
          <a:noFill/>
        </p:spPr>
        <p:txBody>
          <a:bodyPr wrap="square">
            <a:spAutoFit/>
          </a:bodyPr>
          <a:lstStyle/>
          <a:p>
            <a:r>
              <a:rPr lang="en-US" sz="3200" dirty="0">
                <a:latin typeface="+mj-lt"/>
              </a:rPr>
              <a:t>S</a:t>
            </a:r>
            <a:r>
              <a:rPr lang="en-IN" sz="3200" dirty="0" err="1">
                <a:latin typeface="+mj-lt"/>
              </a:rPr>
              <a:t>oftware</a:t>
            </a:r>
            <a:r>
              <a:rPr lang="en-IN" sz="3200" dirty="0">
                <a:latin typeface="+mj-lt"/>
              </a:rPr>
              <a:t> and Hardware Requirements</a:t>
            </a:r>
          </a:p>
        </p:txBody>
      </p:sp>
      <p:sp>
        <p:nvSpPr>
          <p:cNvPr id="3" name="Slide Number Placeholder 2">
            <a:extLst>
              <a:ext uri="{FF2B5EF4-FFF2-40B4-BE49-F238E27FC236}">
                <a16:creationId xmlns:a16="http://schemas.microsoft.com/office/drawing/2014/main" id="{9DA6507C-B5D7-BB6A-FBD6-05A3DFF2DF25}"/>
              </a:ext>
            </a:extLst>
          </p:cNvPr>
          <p:cNvSpPr>
            <a:spLocks noGrp="1"/>
          </p:cNvSpPr>
          <p:nvPr>
            <p:ph type="sldNum" sz="quarter" idx="12"/>
          </p:nvPr>
        </p:nvSpPr>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3062408897"/>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3.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510</TotalTime>
  <Words>1330</Words>
  <Application>Microsoft Office PowerPoint</Application>
  <PresentationFormat>Widescreen</PresentationFormat>
  <Paragraphs>223</Paragraphs>
  <Slides>33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Meiryo</vt:lpstr>
      <vt:lpstr>Arial</vt:lpstr>
      <vt:lpstr>Calibri</vt:lpstr>
      <vt:lpstr>Corbel</vt:lpstr>
      <vt:lpstr>Times New Roman</vt:lpstr>
      <vt:lpstr>Wingdings</vt:lpstr>
      <vt:lpstr>ShojiVTI</vt:lpstr>
      <vt:lpstr>PowerPoint Presentation</vt:lpstr>
      <vt:lpstr>PowerPoint Presentation</vt:lpstr>
      <vt:lpstr>PowerPoint Presentation</vt:lpstr>
      <vt:lpstr>The proliferation of counterfeit products in the market poses A grave threat to consumers, businesses, and brand integrity. To address this critical issue, we aim to develop an effective system for safeguarding products through blockchain </vt:lpstr>
      <vt:lpstr>Motivation</vt:lpstr>
      <vt:lpstr>Objectives</vt:lpstr>
      <vt:lpstr>Scope of project </vt:lpstr>
      <vt:lpstr>PowerPoint Presentation</vt:lpstr>
      <vt:lpstr>Programming languages:   HTML5, CSS3, JavaScript, JSON , Bootstrap, Solidity.  Platform :  Truffle, Ganache , MetaMask , Ethereum , visual studio, Windows 10 /11  Hardware :  RAM = Min. 8GB , CPU = Intel Core i5 / Ryzen 5  </vt:lpstr>
      <vt:lpstr>Technical Feasibility</vt:lpstr>
      <vt:lpstr>Functional Requirements</vt:lpstr>
      <vt:lpstr>Non-Functional Requirements</vt:lpstr>
      <vt:lpstr>User Interface</vt:lpstr>
      <vt:lpstr>Market Feasibility </vt:lpstr>
      <vt:lpstr>Financial Feasibility</vt:lpstr>
      <vt:lpstr>Stakeholder    Indian Writing Instruments Pvt. Ltd</vt:lpstr>
      <vt:lpstr>Methodology</vt:lpstr>
      <vt:lpstr>Risk</vt:lpstr>
      <vt:lpstr>Time line chart</vt:lpstr>
      <vt:lpstr>Analysis classes</vt:lpstr>
      <vt:lpstr>Use Case</vt:lpstr>
      <vt:lpstr>System Architecture</vt:lpstr>
      <vt:lpstr>Activity Diagram</vt:lpstr>
      <vt:lpstr>Sequence Diagram</vt:lpstr>
      <vt:lpstr>Use Case Diagram</vt:lpstr>
      <vt:lpstr>Control Flow Diagram for Manufacture Module</vt:lpstr>
      <vt:lpstr>Control Flow Diagram for Seller Module</vt:lpstr>
      <vt:lpstr>Control Flow Diagram for Consumer Module</vt:lpstr>
      <vt:lpstr>Advantages</vt:lpstr>
      <vt:lpstr>Limitation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UPHADE</dc:creator>
  <cp:lastModifiedBy>Aditya Kalaskar</cp:lastModifiedBy>
  <cp:revision>12</cp:revision>
  <dcterms:created xsi:type="dcterms:W3CDTF">2024-05-23T06:15:01Z</dcterms:created>
  <dcterms:modified xsi:type="dcterms:W3CDTF">2024-05-27T18:34:34Z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