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AED95-49C1-4A29-806B-2D446FD7CFE0}" type="datetimeFigureOut">
              <a:rPr lang="en-US" smtClean="0"/>
              <a:t>11/28/2016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268CB-1DDE-4779-BEAB-B5C6660C576C}" type="slidenum">
              <a:rPr lang="en-US" smtClean="0"/>
              <a:t>‹#›</a:t>
            </a:fld>
            <a:endParaRPr lang="en-US"/>
          </a:p>
        </p:txBody>
      </p:sp>
    </p:spTree>
    <p:extLst>
      <p:ext uri="{BB962C8B-B14F-4D97-AF65-F5344CB8AC3E}">
        <p14:creationId xmlns:p14="http://schemas.microsoft.com/office/powerpoint/2010/main" val="6185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11/28/2016 1:29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50" y="4344989"/>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4"/>
            <a:ext cx="83820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4"/>
            <a:ext cx="83820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9"/>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9"/>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9"/>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757803"/>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757803"/>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5"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9"/>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6"/>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688" r:id="rId13"/>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9"/>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1"/>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Multiple Linear Regression Model using R</a:t>
            </a:r>
            <a:endParaRPr lang="en-US" dirty="0"/>
          </a:p>
        </p:txBody>
      </p:sp>
      <p:sp>
        <p:nvSpPr>
          <p:cNvPr id="3" name="Subtitle 2"/>
          <p:cNvSpPr>
            <a:spLocks noGrp="1"/>
          </p:cNvSpPr>
          <p:nvPr>
            <p:ph type="subTitle" idx="1"/>
          </p:nvPr>
        </p:nvSpPr>
        <p:spPr>
          <a:xfrm>
            <a:off x="730250" y="4344988"/>
            <a:ext cx="7681913" cy="1244252"/>
          </a:xfrm>
        </p:spPr>
        <p:txBody>
          <a:bodyPr>
            <a:normAutofit/>
          </a:bodyPr>
          <a:lstStyle/>
          <a:p>
            <a:r>
              <a:rPr lang="en-US" dirty="0" smtClean="0"/>
              <a:t>Name: Abhishek K Singh</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230188"/>
            <a:ext cx="9036496" cy="387798"/>
          </a:xfrm>
        </p:spPr>
        <p:txBody>
          <a:bodyPr/>
          <a:lstStyle/>
          <a:p>
            <a:r>
              <a:rPr lang="en-US" sz="2800" u="sng" dirty="0" smtClean="0">
                <a:solidFill>
                  <a:srgbClr val="FFC000"/>
                </a:solidFill>
              </a:rPr>
              <a:t>Polynomial Regression Output Considering All Independent variables</a:t>
            </a:r>
            <a:endParaRPr lang="en-IN" sz="2800" u="sng" dirty="0">
              <a:solidFill>
                <a:srgbClr val="FFC000"/>
              </a:solidFill>
            </a:endParaRPr>
          </a:p>
        </p:txBody>
      </p:sp>
      <p:sp>
        <p:nvSpPr>
          <p:cNvPr id="6" name="Text Placeholder 5"/>
          <p:cNvSpPr>
            <a:spLocks noGrp="1"/>
          </p:cNvSpPr>
          <p:nvPr>
            <p:ph type="body" sz="quarter" idx="10"/>
          </p:nvPr>
        </p:nvSpPr>
        <p:spPr>
          <a:xfrm>
            <a:off x="0" y="5301208"/>
            <a:ext cx="9144000" cy="1152128"/>
          </a:xfrm>
        </p:spPr>
        <p:txBody>
          <a:bodyPr/>
          <a:lstStyle/>
          <a:p>
            <a:pPr marL="0" indent="0">
              <a:buNone/>
            </a:pPr>
            <a:r>
              <a:rPr lang="en-US" sz="2400" dirty="0">
                <a:solidFill>
                  <a:srgbClr val="00B0F0"/>
                </a:solidFill>
              </a:rPr>
              <a:t> </a:t>
            </a:r>
            <a:r>
              <a:rPr lang="en-US" sz="2400" u="sng" dirty="0">
                <a:solidFill>
                  <a:srgbClr val="00B0F0"/>
                </a:solidFill>
              </a:rPr>
              <a:t>Conclusion: </a:t>
            </a:r>
            <a:r>
              <a:rPr lang="en-US" sz="2000" dirty="0">
                <a:solidFill>
                  <a:schemeClr val="accent5">
                    <a:lumMod val="60000"/>
                    <a:lumOff val="40000"/>
                  </a:schemeClr>
                </a:solidFill>
              </a:rPr>
              <a:t>We can clearly observe from above model output that </a:t>
            </a:r>
          </a:p>
          <a:p>
            <a:pPr marL="0" indent="0">
              <a:buNone/>
            </a:pPr>
            <a:r>
              <a:rPr lang="en-US" sz="2000" dirty="0">
                <a:solidFill>
                  <a:schemeClr val="accent5">
                    <a:lumMod val="60000"/>
                    <a:lumOff val="40000"/>
                  </a:schemeClr>
                </a:solidFill>
              </a:rPr>
              <a:t>    </a:t>
            </a:r>
            <a:r>
              <a:rPr lang="en-US" sz="2000" dirty="0" err="1">
                <a:solidFill>
                  <a:schemeClr val="accent5">
                    <a:lumMod val="60000"/>
                    <a:lumOff val="40000"/>
                  </a:schemeClr>
                </a:solidFill>
              </a:rPr>
              <a:t>Pr</a:t>
            </a:r>
            <a:r>
              <a:rPr lang="en-US" sz="2000" dirty="0">
                <a:solidFill>
                  <a:schemeClr val="accent5">
                    <a:lumMod val="60000"/>
                    <a:lumOff val="40000"/>
                  </a:schemeClr>
                </a:solidFill>
              </a:rPr>
              <a:t> = 0.974 &amp; 0.954  &gt;&gt;  0.05, therefore  State variable is not significant to “Profit”</a:t>
            </a:r>
          </a:p>
          <a:p>
            <a:pPr marL="0" indent="0">
              <a:buNone/>
            </a:pPr>
            <a:r>
              <a:rPr lang="en-US" sz="2000" dirty="0">
                <a:solidFill>
                  <a:schemeClr val="accent5">
                    <a:lumMod val="60000"/>
                    <a:lumOff val="40000"/>
                  </a:schemeClr>
                </a:solidFill>
              </a:rPr>
              <a:t>    So, we can ignore “State1” &amp; “State2”, from our model</a:t>
            </a:r>
            <a:endParaRPr lang="en-IN" sz="2000" dirty="0">
              <a:solidFill>
                <a:schemeClr val="accent5">
                  <a:lumMod val="60000"/>
                  <a:lumOff val="40000"/>
                </a:schemeClr>
              </a:solidFill>
            </a:endParaRPr>
          </a:p>
        </p:txBody>
      </p:sp>
      <p:pic>
        <p:nvPicPr>
          <p:cNvPr id="1026" name="Picture 2" descr="D:\desktop files\R Directory\Machine Learning Data\Multiple linear regression\Linear Model1 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99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30189"/>
            <a:ext cx="8568952" cy="387798"/>
          </a:xfrm>
        </p:spPr>
        <p:txBody>
          <a:bodyPr/>
          <a:lstStyle/>
          <a:p>
            <a:r>
              <a:rPr lang="en-US" sz="2800" u="sng" dirty="0">
                <a:solidFill>
                  <a:srgbClr val="FFC000"/>
                </a:solidFill>
              </a:rPr>
              <a:t>Polynomial Regression Output </a:t>
            </a:r>
            <a:r>
              <a:rPr lang="en-US" sz="2800" u="sng" dirty="0" smtClean="0">
                <a:solidFill>
                  <a:srgbClr val="FFC000"/>
                </a:solidFill>
              </a:rPr>
              <a:t> Removing “State” Variable</a:t>
            </a:r>
            <a:endParaRPr lang="en-IN" sz="2800" dirty="0"/>
          </a:p>
        </p:txBody>
      </p:sp>
      <p:sp>
        <p:nvSpPr>
          <p:cNvPr id="3" name="Text Placeholder 2"/>
          <p:cNvSpPr>
            <a:spLocks noGrp="1"/>
          </p:cNvSpPr>
          <p:nvPr>
            <p:ph type="body" sz="quarter" idx="10"/>
          </p:nvPr>
        </p:nvSpPr>
        <p:spPr>
          <a:xfrm>
            <a:off x="107504" y="5445224"/>
            <a:ext cx="8928992" cy="1296144"/>
          </a:xfrm>
        </p:spPr>
        <p:txBody>
          <a:bodyPr/>
          <a:lstStyle/>
          <a:p>
            <a:pPr marL="0" indent="0">
              <a:buNone/>
            </a:pPr>
            <a:r>
              <a:rPr lang="en-US" sz="2000" dirty="0" smtClean="0">
                <a:solidFill>
                  <a:srgbClr val="00B0F0"/>
                </a:solidFill>
              </a:rPr>
              <a:t>    </a:t>
            </a:r>
            <a:r>
              <a:rPr lang="en-US" sz="2000" u="sng" dirty="0" smtClean="0">
                <a:solidFill>
                  <a:srgbClr val="00B0F0"/>
                </a:solidFill>
              </a:rPr>
              <a:t>Conclusion</a:t>
            </a:r>
            <a:r>
              <a:rPr lang="en-US" sz="2000" u="sng" dirty="0">
                <a:solidFill>
                  <a:srgbClr val="00B0F0"/>
                </a:solidFill>
              </a:rPr>
              <a:t>: </a:t>
            </a:r>
            <a:r>
              <a:rPr lang="en-US" sz="2000" dirty="0">
                <a:solidFill>
                  <a:schemeClr val="accent5">
                    <a:lumMod val="60000"/>
                    <a:lumOff val="40000"/>
                  </a:schemeClr>
                </a:solidFill>
              </a:rPr>
              <a:t>We can clearly observe from above model output that </a:t>
            </a:r>
            <a:endParaRPr lang="en-US" sz="2000" dirty="0" smtClean="0">
              <a:solidFill>
                <a:schemeClr val="accent5">
                  <a:lumMod val="60000"/>
                  <a:lumOff val="40000"/>
                </a:schemeClr>
              </a:solidFill>
            </a:endParaRPr>
          </a:p>
          <a:p>
            <a:pPr marL="0" indent="0">
              <a:buNone/>
            </a:pPr>
            <a:r>
              <a:rPr lang="en-US" sz="2000" dirty="0">
                <a:solidFill>
                  <a:schemeClr val="accent5">
                    <a:lumMod val="60000"/>
                    <a:lumOff val="40000"/>
                  </a:schemeClr>
                </a:solidFill>
              </a:rPr>
              <a:t> </a:t>
            </a:r>
            <a:r>
              <a:rPr lang="en-US" sz="2000" dirty="0" smtClean="0">
                <a:solidFill>
                  <a:schemeClr val="accent5">
                    <a:lumMod val="60000"/>
                    <a:lumOff val="40000"/>
                  </a:schemeClr>
                </a:solidFill>
              </a:rPr>
              <a:t>   </a:t>
            </a:r>
            <a:r>
              <a:rPr lang="en-US" sz="2000" dirty="0" err="1" smtClean="0">
                <a:solidFill>
                  <a:schemeClr val="accent5">
                    <a:lumMod val="60000"/>
                    <a:lumOff val="40000"/>
                  </a:schemeClr>
                </a:solidFill>
              </a:rPr>
              <a:t>Pr</a:t>
            </a:r>
            <a:r>
              <a:rPr lang="en-US" sz="2000" dirty="0" smtClean="0">
                <a:solidFill>
                  <a:schemeClr val="accent5">
                    <a:lumMod val="60000"/>
                    <a:lumOff val="40000"/>
                  </a:schemeClr>
                </a:solidFill>
              </a:rPr>
              <a:t> </a:t>
            </a:r>
            <a:r>
              <a:rPr lang="en-US" sz="2000" dirty="0">
                <a:solidFill>
                  <a:schemeClr val="accent5">
                    <a:lumMod val="60000"/>
                    <a:lumOff val="40000"/>
                  </a:schemeClr>
                </a:solidFill>
              </a:rPr>
              <a:t>= </a:t>
            </a:r>
            <a:r>
              <a:rPr lang="en-US" sz="2000" dirty="0">
                <a:solidFill>
                  <a:schemeClr val="accent5">
                    <a:lumMod val="60000"/>
                    <a:lumOff val="40000"/>
                  </a:schemeClr>
                </a:solidFill>
              </a:rPr>
              <a:t>0</a:t>
            </a:r>
            <a:r>
              <a:rPr lang="en-US" sz="2000" dirty="0" smtClean="0">
                <a:solidFill>
                  <a:schemeClr val="accent5">
                    <a:lumMod val="60000"/>
                    <a:lumOff val="40000"/>
                  </a:schemeClr>
                </a:solidFill>
              </a:rPr>
              <a:t>.609 &gt;&gt;  </a:t>
            </a:r>
            <a:r>
              <a:rPr lang="en-US" sz="2000" dirty="0">
                <a:solidFill>
                  <a:schemeClr val="accent5">
                    <a:lumMod val="60000"/>
                    <a:lumOff val="40000"/>
                  </a:schemeClr>
                </a:solidFill>
              </a:rPr>
              <a:t>0.05, therefore  </a:t>
            </a:r>
            <a:r>
              <a:rPr lang="en-US" sz="2000" dirty="0" smtClean="0">
                <a:solidFill>
                  <a:schemeClr val="accent5">
                    <a:lumMod val="60000"/>
                    <a:lumOff val="40000"/>
                  </a:schemeClr>
                </a:solidFill>
              </a:rPr>
              <a:t>“Administration” </a:t>
            </a:r>
            <a:r>
              <a:rPr lang="en-US" sz="2000" dirty="0">
                <a:solidFill>
                  <a:schemeClr val="accent5">
                    <a:lumMod val="60000"/>
                    <a:lumOff val="40000"/>
                  </a:schemeClr>
                </a:solidFill>
              </a:rPr>
              <a:t>variable is not significant to “</a:t>
            </a:r>
            <a:r>
              <a:rPr lang="en-US" sz="2000" dirty="0" smtClean="0">
                <a:solidFill>
                  <a:schemeClr val="accent5">
                    <a:lumMod val="60000"/>
                    <a:lumOff val="40000"/>
                  </a:schemeClr>
                </a:solidFill>
              </a:rPr>
              <a:t>Profit”</a:t>
            </a:r>
            <a:endParaRPr lang="en-US" sz="2000" dirty="0">
              <a:solidFill>
                <a:schemeClr val="accent5">
                  <a:lumMod val="60000"/>
                  <a:lumOff val="40000"/>
                </a:schemeClr>
              </a:solidFill>
            </a:endParaRPr>
          </a:p>
          <a:p>
            <a:pPr marL="0" indent="0">
              <a:buNone/>
            </a:pPr>
            <a:r>
              <a:rPr lang="en-US" sz="2000" dirty="0" smtClean="0">
                <a:solidFill>
                  <a:schemeClr val="accent5">
                    <a:lumMod val="60000"/>
                    <a:lumOff val="40000"/>
                  </a:schemeClr>
                </a:solidFill>
              </a:rPr>
              <a:t>    So</a:t>
            </a:r>
            <a:r>
              <a:rPr lang="en-US" sz="2000" dirty="0">
                <a:solidFill>
                  <a:schemeClr val="accent5">
                    <a:lumMod val="60000"/>
                    <a:lumOff val="40000"/>
                  </a:schemeClr>
                </a:solidFill>
              </a:rPr>
              <a:t>, we can ignore </a:t>
            </a:r>
            <a:r>
              <a:rPr lang="en-US" sz="2000" dirty="0">
                <a:solidFill>
                  <a:schemeClr val="accent5">
                    <a:lumMod val="60000"/>
                    <a:lumOff val="40000"/>
                  </a:schemeClr>
                </a:solidFill>
              </a:rPr>
              <a:t>“Administration” variable </a:t>
            </a:r>
            <a:r>
              <a:rPr lang="en-US" sz="2000" dirty="0" smtClean="0">
                <a:solidFill>
                  <a:schemeClr val="accent5">
                    <a:lumMod val="60000"/>
                    <a:lumOff val="40000"/>
                  </a:schemeClr>
                </a:solidFill>
              </a:rPr>
              <a:t> from </a:t>
            </a:r>
            <a:r>
              <a:rPr lang="en-US" sz="2000" dirty="0">
                <a:solidFill>
                  <a:schemeClr val="accent5">
                    <a:lumMod val="60000"/>
                    <a:lumOff val="40000"/>
                  </a:schemeClr>
                </a:solidFill>
              </a:rPr>
              <a:t>our model</a:t>
            </a:r>
            <a:endParaRPr lang="en-IN" sz="2000" dirty="0">
              <a:solidFill>
                <a:schemeClr val="accent5">
                  <a:lumMod val="60000"/>
                  <a:lumOff val="40000"/>
                </a:schemeClr>
              </a:solidFill>
            </a:endParaRPr>
          </a:p>
          <a:p>
            <a:pPr marL="0" indent="0">
              <a:buNone/>
            </a:pPr>
            <a:endParaRPr lang="en-IN" dirty="0"/>
          </a:p>
        </p:txBody>
      </p:sp>
      <p:pic>
        <p:nvPicPr>
          <p:cNvPr id="2050" name="Picture 2" descr="D:\desktop files\R Directory\Machine Learning Data\Multiple linear regression\linear model 2 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9178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0189"/>
            <a:ext cx="9036496" cy="775597"/>
          </a:xfrm>
        </p:spPr>
        <p:txBody>
          <a:bodyPr/>
          <a:lstStyle/>
          <a:p>
            <a:r>
              <a:rPr lang="en-US" sz="2800" u="sng" dirty="0">
                <a:solidFill>
                  <a:srgbClr val="FFC000"/>
                </a:solidFill>
              </a:rPr>
              <a:t>Polynomial Regression Output  Removing </a:t>
            </a:r>
            <a:r>
              <a:rPr lang="en-US" sz="2800" u="sng" dirty="0" smtClean="0">
                <a:solidFill>
                  <a:srgbClr val="FFC000"/>
                </a:solidFill>
              </a:rPr>
              <a:t>“Administration” </a:t>
            </a:r>
            <a:r>
              <a:rPr lang="en-US" sz="2800" u="sng" dirty="0">
                <a:solidFill>
                  <a:srgbClr val="FFC000"/>
                </a:solidFill>
              </a:rPr>
              <a:t>Variable</a:t>
            </a:r>
            <a:endParaRPr lang="en-IN" sz="2800" dirty="0"/>
          </a:p>
        </p:txBody>
      </p:sp>
      <p:sp>
        <p:nvSpPr>
          <p:cNvPr id="3" name="Text Placeholder 2"/>
          <p:cNvSpPr>
            <a:spLocks noGrp="1"/>
          </p:cNvSpPr>
          <p:nvPr>
            <p:ph type="body" sz="quarter" idx="10"/>
          </p:nvPr>
        </p:nvSpPr>
        <p:spPr>
          <a:xfrm>
            <a:off x="0" y="5373217"/>
            <a:ext cx="9144000" cy="1348061"/>
          </a:xfrm>
        </p:spPr>
        <p:txBody>
          <a:bodyPr/>
          <a:lstStyle/>
          <a:p>
            <a:pPr marL="0" indent="0">
              <a:buNone/>
            </a:pPr>
            <a:r>
              <a:rPr lang="en-US" sz="2400" dirty="0" smtClean="0">
                <a:solidFill>
                  <a:srgbClr val="00B0F0"/>
                </a:solidFill>
              </a:rPr>
              <a:t>   </a:t>
            </a:r>
            <a:r>
              <a:rPr lang="en-US" sz="2400" u="sng" dirty="0" smtClean="0">
                <a:solidFill>
                  <a:srgbClr val="00B0F0"/>
                </a:solidFill>
              </a:rPr>
              <a:t>Conclusion</a:t>
            </a:r>
            <a:r>
              <a:rPr lang="en-US" sz="2400" u="sng" dirty="0">
                <a:solidFill>
                  <a:srgbClr val="00B0F0"/>
                </a:solidFill>
              </a:rPr>
              <a:t>: </a:t>
            </a:r>
            <a:r>
              <a:rPr lang="en-US" sz="2000" dirty="0">
                <a:solidFill>
                  <a:schemeClr val="accent5">
                    <a:lumMod val="60000"/>
                    <a:lumOff val="40000"/>
                  </a:schemeClr>
                </a:solidFill>
              </a:rPr>
              <a:t>We can clearly observe from above model output that </a:t>
            </a:r>
          </a:p>
          <a:p>
            <a:pPr marL="0" indent="0">
              <a:buNone/>
            </a:pPr>
            <a:r>
              <a:rPr lang="en-US" sz="2000" dirty="0">
                <a:solidFill>
                  <a:schemeClr val="accent5">
                    <a:lumMod val="60000"/>
                    <a:lumOff val="40000"/>
                  </a:schemeClr>
                </a:solidFill>
              </a:rPr>
              <a:t>    </a:t>
            </a:r>
            <a:r>
              <a:rPr lang="en-US" sz="2000" dirty="0" err="1">
                <a:solidFill>
                  <a:schemeClr val="accent5">
                    <a:lumMod val="60000"/>
                    <a:lumOff val="40000"/>
                  </a:schemeClr>
                </a:solidFill>
              </a:rPr>
              <a:t>Pr</a:t>
            </a:r>
            <a:r>
              <a:rPr lang="en-US" sz="2000" dirty="0">
                <a:solidFill>
                  <a:schemeClr val="accent5">
                    <a:lumMod val="60000"/>
                    <a:lumOff val="40000"/>
                  </a:schemeClr>
                </a:solidFill>
              </a:rPr>
              <a:t> = </a:t>
            </a:r>
            <a:r>
              <a:rPr lang="en-US" sz="2000" dirty="0" smtClean="0">
                <a:solidFill>
                  <a:schemeClr val="accent5">
                    <a:lumMod val="60000"/>
                    <a:lumOff val="40000"/>
                  </a:schemeClr>
                </a:solidFill>
              </a:rPr>
              <a:t>0.07  </a:t>
            </a:r>
            <a:r>
              <a:rPr lang="en-IN" sz="2000" dirty="0"/>
              <a:t>≈</a:t>
            </a:r>
            <a:r>
              <a:rPr lang="en-US" sz="2000" dirty="0" smtClean="0">
                <a:solidFill>
                  <a:schemeClr val="accent5">
                    <a:lumMod val="60000"/>
                    <a:lumOff val="40000"/>
                  </a:schemeClr>
                </a:solidFill>
              </a:rPr>
              <a:t>  </a:t>
            </a:r>
            <a:r>
              <a:rPr lang="en-US" sz="2000" dirty="0">
                <a:solidFill>
                  <a:schemeClr val="accent5">
                    <a:lumMod val="60000"/>
                    <a:lumOff val="40000"/>
                  </a:schemeClr>
                </a:solidFill>
              </a:rPr>
              <a:t>0.05, therefore  </a:t>
            </a:r>
            <a:r>
              <a:rPr lang="en-US" sz="2000" dirty="0" smtClean="0">
                <a:solidFill>
                  <a:schemeClr val="accent5">
                    <a:lumMod val="60000"/>
                    <a:lumOff val="40000"/>
                  </a:schemeClr>
                </a:solidFill>
              </a:rPr>
              <a:t>“</a:t>
            </a:r>
            <a:r>
              <a:rPr lang="en-US" sz="2000" dirty="0" err="1" smtClean="0">
                <a:solidFill>
                  <a:schemeClr val="accent5">
                    <a:lumMod val="60000"/>
                    <a:lumOff val="40000"/>
                  </a:schemeClr>
                </a:solidFill>
              </a:rPr>
              <a:t>Marketing.Spend</a:t>
            </a:r>
            <a:r>
              <a:rPr lang="en-US" sz="2000" dirty="0" smtClean="0">
                <a:solidFill>
                  <a:schemeClr val="accent5">
                    <a:lumMod val="60000"/>
                    <a:lumOff val="40000"/>
                  </a:schemeClr>
                </a:solidFill>
              </a:rPr>
              <a:t>” </a:t>
            </a:r>
            <a:r>
              <a:rPr lang="en-US" sz="2000" dirty="0">
                <a:solidFill>
                  <a:schemeClr val="accent5">
                    <a:lumMod val="60000"/>
                    <a:lumOff val="40000"/>
                  </a:schemeClr>
                </a:solidFill>
              </a:rPr>
              <a:t>variable is </a:t>
            </a:r>
            <a:r>
              <a:rPr lang="en-US" sz="2000" dirty="0" smtClean="0">
                <a:solidFill>
                  <a:schemeClr val="accent5">
                    <a:lumMod val="60000"/>
                    <a:lumOff val="40000"/>
                  </a:schemeClr>
                </a:solidFill>
              </a:rPr>
              <a:t>may or may not be </a:t>
            </a:r>
          </a:p>
          <a:p>
            <a:pPr marL="0" indent="0">
              <a:buNone/>
            </a:pPr>
            <a:r>
              <a:rPr lang="en-US" sz="2000" dirty="0">
                <a:solidFill>
                  <a:schemeClr val="accent5">
                    <a:lumMod val="60000"/>
                    <a:lumOff val="40000"/>
                  </a:schemeClr>
                </a:solidFill>
              </a:rPr>
              <a:t> </a:t>
            </a:r>
            <a:r>
              <a:rPr lang="en-US" sz="2000" dirty="0" smtClean="0">
                <a:solidFill>
                  <a:schemeClr val="accent5">
                    <a:lumMod val="60000"/>
                    <a:lumOff val="40000"/>
                  </a:schemeClr>
                </a:solidFill>
              </a:rPr>
              <a:t>   significant </a:t>
            </a:r>
            <a:r>
              <a:rPr lang="en-US" sz="2000" dirty="0">
                <a:solidFill>
                  <a:schemeClr val="accent5">
                    <a:lumMod val="60000"/>
                    <a:lumOff val="40000"/>
                  </a:schemeClr>
                </a:solidFill>
              </a:rPr>
              <a:t>to “Profit”</a:t>
            </a:r>
          </a:p>
          <a:p>
            <a:pPr marL="0" indent="0">
              <a:buNone/>
            </a:pPr>
            <a:r>
              <a:rPr lang="en-US" sz="2000" dirty="0">
                <a:solidFill>
                  <a:schemeClr val="accent5">
                    <a:lumMod val="60000"/>
                    <a:lumOff val="40000"/>
                  </a:schemeClr>
                </a:solidFill>
              </a:rPr>
              <a:t>    So, </a:t>
            </a:r>
            <a:r>
              <a:rPr lang="en-US" sz="2000" dirty="0" smtClean="0">
                <a:solidFill>
                  <a:schemeClr val="accent5">
                    <a:lumMod val="60000"/>
                    <a:lumOff val="40000"/>
                  </a:schemeClr>
                </a:solidFill>
              </a:rPr>
              <a:t>lets see what  happens if we ignore “</a:t>
            </a:r>
            <a:r>
              <a:rPr lang="en-US" sz="2000" dirty="0" err="1" smtClean="0">
                <a:solidFill>
                  <a:schemeClr val="accent5">
                    <a:lumMod val="60000"/>
                    <a:lumOff val="40000"/>
                  </a:schemeClr>
                </a:solidFill>
              </a:rPr>
              <a:t>Marketing.Spend</a:t>
            </a:r>
            <a:r>
              <a:rPr lang="en-US" sz="2000" dirty="0" smtClean="0">
                <a:solidFill>
                  <a:schemeClr val="accent5">
                    <a:lumMod val="60000"/>
                    <a:lumOff val="40000"/>
                  </a:schemeClr>
                </a:solidFill>
              </a:rPr>
              <a:t>” </a:t>
            </a:r>
            <a:r>
              <a:rPr lang="en-US" sz="2000" dirty="0">
                <a:solidFill>
                  <a:schemeClr val="accent5">
                    <a:lumMod val="60000"/>
                    <a:lumOff val="40000"/>
                  </a:schemeClr>
                </a:solidFill>
              </a:rPr>
              <a:t>variable  from our model</a:t>
            </a:r>
            <a:endParaRPr lang="en-IN" sz="2000" dirty="0">
              <a:solidFill>
                <a:schemeClr val="accent5">
                  <a:lumMod val="60000"/>
                  <a:lumOff val="40000"/>
                </a:schemeClr>
              </a:solidFill>
            </a:endParaRPr>
          </a:p>
        </p:txBody>
      </p:sp>
      <p:pic>
        <p:nvPicPr>
          <p:cNvPr id="1026" name="Picture 2" descr="D:\desktop files\R Directory\Machine Learning Data\Multiple linear regression\Linear Model 3 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5"/>
            <a:ext cx="914400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7399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036496" cy="775597"/>
          </a:xfrm>
        </p:spPr>
        <p:txBody>
          <a:bodyPr/>
          <a:lstStyle/>
          <a:p>
            <a:r>
              <a:rPr lang="en-US" sz="2800" u="sng" dirty="0">
                <a:solidFill>
                  <a:srgbClr val="FFC000"/>
                </a:solidFill>
              </a:rPr>
              <a:t>Polynomial Regression Output  Removing </a:t>
            </a:r>
            <a:r>
              <a:rPr lang="en-US" sz="2800" u="sng" dirty="0" smtClean="0">
                <a:solidFill>
                  <a:srgbClr val="FFC000"/>
                </a:solidFill>
              </a:rPr>
              <a:t>“</a:t>
            </a:r>
            <a:r>
              <a:rPr lang="en-US" sz="2800" u="sng" dirty="0" err="1" smtClean="0">
                <a:solidFill>
                  <a:srgbClr val="FFC000"/>
                </a:solidFill>
              </a:rPr>
              <a:t>Marketing.Spend</a:t>
            </a:r>
            <a:r>
              <a:rPr lang="en-US" sz="2800" u="sng" dirty="0" smtClean="0">
                <a:solidFill>
                  <a:srgbClr val="FFC000"/>
                </a:solidFill>
              </a:rPr>
              <a:t>” </a:t>
            </a:r>
            <a:r>
              <a:rPr lang="en-US" sz="2800" u="sng" dirty="0">
                <a:solidFill>
                  <a:srgbClr val="FFC000"/>
                </a:solidFill>
              </a:rPr>
              <a:t>Variable</a:t>
            </a:r>
            <a:endParaRPr lang="en-IN" sz="2800" dirty="0"/>
          </a:p>
        </p:txBody>
      </p:sp>
      <p:sp>
        <p:nvSpPr>
          <p:cNvPr id="3" name="Text Placeholder 2"/>
          <p:cNvSpPr>
            <a:spLocks noGrp="1"/>
          </p:cNvSpPr>
          <p:nvPr>
            <p:ph type="body" sz="quarter" idx="10"/>
          </p:nvPr>
        </p:nvSpPr>
        <p:spPr>
          <a:xfrm>
            <a:off x="0" y="5229200"/>
            <a:ext cx="9144000" cy="1563505"/>
          </a:xfrm>
        </p:spPr>
        <p:txBody>
          <a:bodyPr/>
          <a:lstStyle/>
          <a:p>
            <a:pPr marL="0" indent="0">
              <a:buNone/>
            </a:pPr>
            <a:r>
              <a:rPr lang="en-US" sz="2400" u="sng" dirty="0">
                <a:solidFill>
                  <a:srgbClr val="00B0F0"/>
                </a:solidFill>
              </a:rPr>
              <a:t>Conclusion: </a:t>
            </a:r>
            <a:r>
              <a:rPr lang="en-US" sz="2000" dirty="0">
                <a:solidFill>
                  <a:schemeClr val="accent5">
                    <a:lumMod val="60000"/>
                    <a:lumOff val="40000"/>
                  </a:schemeClr>
                </a:solidFill>
              </a:rPr>
              <a:t>We can clearly observe from above model output that </a:t>
            </a:r>
          </a:p>
          <a:p>
            <a:pPr marL="0" indent="0">
              <a:buNone/>
            </a:pPr>
            <a:r>
              <a:rPr lang="en-US" sz="2000" dirty="0">
                <a:solidFill>
                  <a:schemeClr val="accent5">
                    <a:lumMod val="60000"/>
                    <a:lumOff val="40000"/>
                  </a:schemeClr>
                </a:solidFill>
              </a:rPr>
              <a:t>   </a:t>
            </a:r>
            <a:r>
              <a:rPr lang="en-US" sz="2000" dirty="0" smtClean="0">
                <a:solidFill>
                  <a:schemeClr val="accent5">
                    <a:lumMod val="60000"/>
                    <a:lumOff val="40000"/>
                  </a:schemeClr>
                </a:solidFill>
              </a:rPr>
              <a:t> </a:t>
            </a:r>
            <a:r>
              <a:rPr lang="en-US" sz="2000" dirty="0" smtClean="0">
                <a:solidFill>
                  <a:schemeClr val="tx2">
                    <a:lumMod val="75000"/>
                  </a:schemeClr>
                </a:solidFill>
              </a:rPr>
              <a:t>“Adjusted R-squared” </a:t>
            </a:r>
            <a:r>
              <a:rPr lang="en-US" sz="2000" dirty="0" smtClean="0">
                <a:solidFill>
                  <a:schemeClr val="accent5">
                    <a:lumMod val="60000"/>
                    <a:lumOff val="40000"/>
                  </a:schemeClr>
                </a:solidFill>
              </a:rPr>
              <a:t>decreased from </a:t>
            </a:r>
            <a:r>
              <a:rPr lang="en-US" sz="2000" dirty="0" smtClean="0">
                <a:solidFill>
                  <a:srgbClr val="FF0000"/>
                </a:solidFill>
              </a:rPr>
              <a:t>“0.9468” </a:t>
            </a:r>
            <a:r>
              <a:rPr lang="en-US" sz="2000" dirty="0" smtClean="0">
                <a:solidFill>
                  <a:schemeClr val="accent5">
                    <a:lumMod val="60000"/>
                    <a:lumOff val="40000"/>
                  </a:schemeClr>
                </a:solidFill>
              </a:rPr>
              <a:t>in the previous model </a:t>
            </a:r>
            <a:r>
              <a:rPr lang="en-US" sz="2000" dirty="0" smtClean="0">
                <a:solidFill>
                  <a:srgbClr val="FF0000"/>
                </a:solidFill>
              </a:rPr>
              <a:t>to “0.9434” </a:t>
            </a:r>
            <a:r>
              <a:rPr lang="en-US" sz="2000" dirty="0" smtClean="0">
                <a:solidFill>
                  <a:schemeClr val="accent5">
                    <a:lumMod val="60000"/>
                    <a:lumOff val="40000"/>
                  </a:schemeClr>
                </a:solidFill>
              </a:rPr>
              <a:t>in     this model  &amp; </a:t>
            </a:r>
            <a:r>
              <a:rPr lang="en-US" sz="2000" dirty="0">
                <a:solidFill>
                  <a:schemeClr val="accent5">
                    <a:lumMod val="60000"/>
                    <a:lumOff val="40000"/>
                  </a:schemeClr>
                </a:solidFill>
              </a:rPr>
              <a:t> </a:t>
            </a:r>
            <a:r>
              <a:rPr lang="en-US" sz="2000" dirty="0">
                <a:solidFill>
                  <a:schemeClr val="tx2">
                    <a:lumMod val="75000"/>
                  </a:schemeClr>
                </a:solidFill>
              </a:rPr>
              <a:t>“Adjusted R-squared” </a:t>
            </a:r>
            <a:r>
              <a:rPr lang="en-US" sz="2000" dirty="0" smtClean="0">
                <a:solidFill>
                  <a:schemeClr val="tx2">
                    <a:lumMod val="75000"/>
                  </a:schemeClr>
                </a:solidFill>
              </a:rPr>
              <a:t> </a:t>
            </a:r>
            <a:r>
              <a:rPr lang="en-US" sz="2000" dirty="0" smtClean="0">
                <a:solidFill>
                  <a:schemeClr val="accent5">
                    <a:lumMod val="60000"/>
                    <a:lumOff val="40000"/>
                  </a:schemeClr>
                </a:solidFill>
              </a:rPr>
              <a:t>should be close to 1 for </a:t>
            </a:r>
            <a:r>
              <a:rPr lang="en-US" sz="2000" dirty="0">
                <a:solidFill>
                  <a:schemeClr val="accent5">
                    <a:lumMod val="60000"/>
                    <a:lumOff val="40000"/>
                  </a:schemeClr>
                </a:solidFill>
              </a:rPr>
              <a:t>Modeling Parameters </a:t>
            </a:r>
            <a:r>
              <a:rPr lang="en-US" sz="2000" dirty="0" smtClean="0">
                <a:solidFill>
                  <a:schemeClr val="accent5">
                    <a:lumMod val="60000"/>
                    <a:lumOff val="40000"/>
                  </a:schemeClr>
                </a:solidFill>
              </a:rPr>
              <a:t>to  have </a:t>
            </a:r>
            <a:r>
              <a:rPr lang="en-US" sz="2000" dirty="0">
                <a:solidFill>
                  <a:schemeClr val="accent5">
                    <a:lumMod val="60000"/>
                    <a:lumOff val="40000"/>
                  </a:schemeClr>
                </a:solidFill>
              </a:rPr>
              <a:t>stronger </a:t>
            </a:r>
            <a:r>
              <a:rPr lang="en-US" sz="2000" dirty="0" smtClean="0">
                <a:solidFill>
                  <a:schemeClr val="accent5">
                    <a:lumMod val="60000"/>
                    <a:lumOff val="40000"/>
                  </a:schemeClr>
                </a:solidFill>
              </a:rPr>
              <a:t>relationship</a:t>
            </a:r>
          </a:p>
          <a:p>
            <a:pPr marL="0" indent="0">
              <a:buNone/>
            </a:pPr>
            <a:r>
              <a:rPr lang="en-US" sz="2000" dirty="0" smtClean="0">
                <a:solidFill>
                  <a:schemeClr val="accent5">
                    <a:lumMod val="60000"/>
                    <a:lumOff val="40000"/>
                  </a:schemeClr>
                </a:solidFill>
              </a:rPr>
              <a:t>    </a:t>
            </a:r>
            <a:r>
              <a:rPr lang="en-US" sz="2000" dirty="0">
                <a:solidFill>
                  <a:schemeClr val="accent5">
                    <a:lumMod val="60000"/>
                    <a:lumOff val="40000"/>
                  </a:schemeClr>
                </a:solidFill>
              </a:rPr>
              <a:t>So, </a:t>
            </a:r>
            <a:r>
              <a:rPr lang="en-US" sz="2000" dirty="0" smtClean="0">
                <a:solidFill>
                  <a:schemeClr val="accent5">
                    <a:lumMod val="60000"/>
                    <a:lumOff val="40000"/>
                  </a:schemeClr>
                </a:solidFill>
              </a:rPr>
              <a:t>3</a:t>
            </a:r>
            <a:r>
              <a:rPr lang="en-US" sz="2000" baseline="30000" dirty="0" smtClean="0">
                <a:solidFill>
                  <a:schemeClr val="accent5">
                    <a:lumMod val="60000"/>
                    <a:lumOff val="40000"/>
                  </a:schemeClr>
                </a:solidFill>
              </a:rPr>
              <a:t>rd</a:t>
            </a:r>
            <a:r>
              <a:rPr lang="en-US" sz="2000" dirty="0" smtClean="0">
                <a:solidFill>
                  <a:schemeClr val="accent5">
                    <a:lumMod val="60000"/>
                    <a:lumOff val="40000"/>
                  </a:schemeClr>
                </a:solidFill>
              </a:rPr>
              <a:t> model was better than 4</a:t>
            </a:r>
            <a:r>
              <a:rPr lang="en-US" sz="2000" baseline="30000" dirty="0" smtClean="0">
                <a:solidFill>
                  <a:schemeClr val="accent5">
                    <a:lumMod val="60000"/>
                    <a:lumOff val="40000"/>
                  </a:schemeClr>
                </a:solidFill>
              </a:rPr>
              <a:t>th</a:t>
            </a:r>
            <a:r>
              <a:rPr lang="en-US" sz="2000" dirty="0" smtClean="0">
                <a:solidFill>
                  <a:schemeClr val="accent5">
                    <a:lumMod val="60000"/>
                    <a:lumOff val="40000"/>
                  </a:schemeClr>
                </a:solidFill>
              </a:rPr>
              <a:t> model </a:t>
            </a:r>
            <a:endParaRPr lang="en-IN" dirty="0"/>
          </a:p>
        </p:txBody>
      </p:sp>
      <p:pic>
        <p:nvPicPr>
          <p:cNvPr id="2050" name="Picture 2" descr="D:\desktop files\R Directory\Machine Learning Data\Multiple linear regression\Linear Model 4 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88"/>
            <a:ext cx="9143999"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03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382000" cy="387798"/>
          </a:xfrm>
        </p:spPr>
        <p:txBody>
          <a:bodyPr/>
          <a:lstStyle/>
          <a:p>
            <a:r>
              <a:rPr lang="en-US" sz="2800" u="sng" dirty="0" smtClean="0"/>
              <a:t>Prediction Comparison of different model  on Test data</a:t>
            </a:r>
            <a:endParaRPr lang="en-IN" sz="2800" u="sng" dirty="0"/>
          </a:p>
        </p:txBody>
      </p:sp>
      <p:sp>
        <p:nvSpPr>
          <p:cNvPr id="3" name="Text Placeholder 2"/>
          <p:cNvSpPr>
            <a:spLocks noGrp="1"/>
          </p:cNvSpPr>
          <p:nvPr>
            <p:ph type="body" sz="quarter" idx="10"/>
          </p:nvPr>
        </p:nvSpPr>
        <p:spPr>
          <a:xfrm>
            <a:off x="0" y="5661249"/>
            <a:ext cx="9144000" cy="1196752"/>
          </a:xfrm>
        </p:spPr>
        <p:txBody>
          <a:bodyPr/>
          <a:lstStyle/>
          <a:p>
            <a:pPr marL="0" indent="0">
              <a:buNone/>
            </a:pPr>
            <a:r>
              <a:rPr lang="en-US" sz="2400" dirty="0" smtClean="0">
                <a:solidFill>
                  <a:srgbClr val="00B0F0"/>
                </a:solidFill>
              </a:rPr>
              <a:t>    </a:t>
            </a:r>
            <a:r>
              <a:rPr lang="en-US" sz="2400" u="sng" dirty="0" smtClean="0">
                <a:solidFill>
                  <a:srgbClr val="00B0F0"/>
                </a:solidFill>
              </a:rPr>
              <a:t>Conclusion</a:t>
            </a:r>
            <a:r>
              <a:rPr lang="en-US" sz="2400" u="sng" dirty="0">
                <a:solidFill>
                  <a:srgbClr val="00B0F0"/>
                </a:solidFill>
              </a:rPr>
              <a:t>: </a:t>
            </a:r>
            <a:r>
              <a:rPr lang="en-US" sz="2000" dirty="0">
                <a:solidFill>
                  <a:schemeClr val="accent5">
                    <a:lumMod val="60000"/>
                    <a:lumOff val="40000"/>
                  </a:schemeClr>
                </a:solidFill>
              </a:rPr>
              <a:t>We can clearly observe from </a:t>
            </a:r>
            <a:r>
              <a:rPr lang="en-US" sz="2000" dirty="0" smtClean="0">
                <a:solidFill>
                  <a:schemeClr val="accent5">
                    <a:lumMod val="60000"/>
                    <a:lumOff val="40000"/>
                  </a:schemeClr>
                </a:solidFill>
              </a:rPr>
              <a:t>the above prediction output </a:t>
            </a:r>
            <a:r>
              <a:rPr lang="en-US" sz="2000" dirty="0">
                <a:solidFill>
                  <a:schemeClr val="accent5">
                    <a:lumMod val="60000"/>
                    <a:lumOff val="40000"/>
                  </a:schemeClr>
                </a:solidFill>
              </a:rPr>
              <a:t>that </a:t>
            </a:r>
          </a:p>
          <a:p>
            <a:pPr marL="0" indent="0">
              <a:buNone/>
            </a:pPr>
            <a:r>
              <a:rPr lang="en-US" sz="2000" dirty="0">
                <a:solidFill>
                  <a:schemeClr val="accent5">
                    <a:lumMod val="60000"/>
                    <a:lumOff val="40000"/>
                  </a:schemeClr>
                </a:solidFill>
              </a:rPr>
              <a:t>    </a:t>
            </a:r>
            <a:r>
              <a:rPr lang="en-US" sz="2000" dirty="0" smtClean="0">
                <a:solidFill>
                  <a:schemeClr val="tx2">
                    <a:lumMod val="75000"/>
                  </a:schemeClr>
                </a:solidFill>
              </a:rPr>
              <a:t>“Predict3” </a:t>
            </a:r>
            <a:r>
              <a:rPr lang="en-US" sz="2000" dirty="0" smtClean="0">
                <a:solidFill>
                  <a:schemeClr val="accent5">
                    <a:lumMod val="60000"/>
                    <a:lumOff val="40000"/>
                  </a:schemeClr>
                </a:solidFill>
              </a:rPr>
              <a:t>is Closest prediction to our actual prediction</a:t>
            </a:r>
          </a:p>
          <a:p>
            <a:pPr marL="0" indent="0">
              <a:buNone/>
            </a:pPr>
            <a:r>
              <a:rPr lang="en-US" sz="2000" dirty="0" smtClean="0">
                <a:solidFill>
                  <a:schemeClr val="accent5">
                    <a:lumMod val="60000"/>
                    <a:lumOff val="40000"/>
                  </a:schemeClr>
                </a:solidFill>
              </a:rPr>
              <a:t>      So,  Regression Model 3 is best model for this dataset</a:t>
            </a:r>
            <a:endParaRPr lang="en-IN" dirty="0"/>
          </a:p>
        </p:txBody>
      </p:sp>
      <p:pic>
        <p:nvPicPr>
          <p:cNvPr id="3076" name="Picture 4" descr="D:\desktop files\R Directory\Machine Learning Data\Multiple linear regression\Profit Prediction by different 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82320"/>
      </p:ext>
    </p:extLst>
  </p:cSld>
  <p:clrMapOvr>
    <a:masterClrMapping/>
  </p:clrMapOvr>
  <p:transition>
    <p:fade/>
  </p:transition>
</p:sld>
</file>

<file path=ppt/theme/theme1.xml><?xml version="1.0" encoding="utf-8"?>
<a:theme xmlns:a="http://schemas.openxmlformats.org/drawingml/2006/main" name="1_Light and shadow GREEN Segoe">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6106CA2-7348-4096-AE80-120EE1238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1_Light and shadow GREEN Segoe</Template>
  <TotalTime>243</TotalTime>
  <Words>391</Words>
  <Application>Microsoft Office PowerPoint</Application>
  <PresentationFormat>On-screen Show (4:3)</PresentationFormat>
  <Paragraphs>27</Paragraphs>
  <Slides>6</Slides>
  <Notes>1</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1_Light and shadow GREEN Segoe</vt:lpstr>
      <vt:lpstr>White with Courier font for code slides</vt:lpstr>
      <vt:lpstr>Multiple Linear Regression Model using R</vt:lpstr>
      <vt:lpstr>Polynomial Regression Output Considering All Independent variables</vt:lpstr>
      <vt:lpstr>Polynomial Regression Output  Removing “State” Variable</vt:lpstr>
      <vt:lpstr>Polynomial Regression Output  Removing “Administration” Variable</vt:lpstr>
      <vt:lpstr>Polynomial Regression Output  Removing “Marketing.Spend” Variable</vt:lpstr>
      <vt:lpstr>Prediction Comparison of different model  on Test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Aakash</dc:creator>
  <cp:lastModifiedBy>Aakash</cp:lastModifiedBy>
  <cp:revision>18</cp:revision>
  <dcterms:created xsi:type="dcterms:W3CDTF">2016-11-26T18:41:37Z</dcterms:created>
  <dcterms:modified xsi:type="dcterms:W3CDTF">2016-11-27T20:46:06Z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TC102867529990</vt:lpwstr>
  </property>
</Properties>
</file>