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7"/>
  </p:notesMasterIdLst>
  <p:sldIdLst>
    <p:sldId id="256" r:id="rId2"/>
    <p:sldId id="257" r:id="rId3"/>
    <p:sldId id="332" r:id="rId4"/>
    <p:sldId id="351" r:id="rId5"/>
    <p:sldId id="258" r:id="rId6"/>
    <p:sldId id="342" r:id="rId7"/>
    <p:sldId id="352" r:id="rId8"/>
    <p:sldId id="343" r:id="rId9"/>
    <p:sldId id="353" r:id="rId10"/>
    <p:sldId id="344" r:id="rId11"/>
    <p:sldId id="259" r:id="rId12"/>
    <p:sldId id="354" r:id="rId13"/>
    <p:sldId id="260" r:id="rId14"/>
    <p:sldId id="261" r:id="rId15"/>
    <p:sldId id="262" r:id="rId16"/>
    <p:sldId id="356" r:id="rId17"/>
    <p:sldId id="263" r:id="rId18"/>
    <p:sldId id="315" r:id="rId19"/>
    <p:sldId id="316" r:id="rId20"/>
    <p:sldId id="317" r:id="rId21"/>
    <p:sldId id="319" r:id="rId22"/>
    <p:sldId id="318" r:id="rId23"/>
    <p:sldId id="357" r:id="rId24"/>
    <p:sldId id="355" r:id="rId25"/>
    <p:sldId id="265" r:id="rId26"/>
    <p:sldId id="358" r:id="rId27"/>
    <p:sldId id="359" r:id="rId28"/>
    <p:sldId id="267" r:id="rId29"/>
    <p:sldId id="268" r:id="rId30"/>
    <p:sldId id="269" r:id="rId31"/>
    <p:sldId id="270" r:id="rId32"/>
    <p:sldId id="345" r:id="rId33"/>
    <p:sldId id="333" r:id="rId34"/>
    <p:sldId id="271" r:id="rId35"/>
    <p:sldId id="272" r:id="rId36"/>
    <p:sldId id="346" r:id="rId37"/>
    <p:sldId id="322" r:id="rId38"/>
    <p:sldId id="363" r:id="rId39"/>
    <p:sldId id="273" r:id="rId40"/>
    <p:sldId id="274" r:id="rId41"/>
    <p:sldId id="360" r:id="rId42"/>
    <p:sldId id="275" r:id="rId43"/>
    <p:sldId id="361" r:id="rId44"/>
    <p:sldId id="334" r:id="rId45"/>
    <p:sldId id="362" r:id="rId46"/>
    <p:sldId id="348" r:id="rId47"/>
    <p:sldId id="276" r:id="rId48"/>
    <p:sldId id="277" r:id="rId49"/>
    <p:sldId id="278" r:id="rId50"/>
    <p:sldId id="280" r:id="rId51"/>
    <p:sldId id="364" r:id="rId52"/>
    <p:sldId id="335" r:id="rId53"/>
    <p:sldId id="283" r:id="rId54"/>
    <p:sldId id="284" r:id="rId55"/>
    <p:sldId id="285" r:id="rId56"/>
    <p:sldId id="295" r:id="rId57"/>
    <p:sldId id="297" r:id="rId58"/>
    <p:sldId id="365" r:id="rId59"/>
    <p:sldId id="366" r:id="rId60"/>
    <p:sldId id="367" r:id="rId61"/>
    <p:sldId id="368" r:id="rId62"/>
    <p:sldId id="300" r:id="rId63"/>
    <p:sldId id="369" r:id="rId64"/>
    <p:sldId id="301" r:id="rId65"/>
    <p:sldId id="304" r:id="rId66"/>
    <p:sldId id="306" r:id="rId67"/>
    <p:sldId id="350" r:id="rId68"/>
    <p:sldId id="336" r:id="rId69"/>
    <p:sldId id="341" r:id="rId70"/>
    <p:sldId id="337" r:id="rId71"/>
    <p:sldId id="338" r:id="rId72"/>
    <p:sldId id="339" r:id="rId73"/>
    <p:sldId id="340" r:id="rId74"/>
    <p:sldId id="370" r:id="rId75"/>
    <p:sldId id="371" r:id="rId76"/>
  </p:sldIdLst>
  <p:sldSz cx="24384000" cy="13716000"/>
  <p:notesSz cx="6858000" cy="9144000"/>
  <p:embeddedFontLst>
    <p:embeddedFont>
      <p:font typeface="Roboto" panose="020B0604020202020204" charset="0"/>
      <p:regular r:id="rId78"/>
    </p:embeddedFont>
    <p:embeddedFont>
      <p:font typeface="Helvetica Neue Light" panose="020B0604020202020204" charset="0"/>
      <p:regular r:id="rId79"/>
    </p:embeddedFont>
    <p:embeddedFont>
      <p:font typeface="Helvetica Neue" panose="020B0604020202020204" charset="0"/>
      <p:regular r:id="rId80"/>
    </p:embeddedFont>
    <p:embeddedFont>
      <p:font typeface="Gill Sans" panose="020B0604020202020204" charset="0"/>
      <p:regular r:id="rId81"/>
    </p:embeddedFont>
    <p:embeddedFont>
      <p:font typeface="Verdana" panose="020B0604030504040204" pitchFamily="3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Consolas" panose="020B0609020204030204" pitchFamily="49"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716A222-1E21-4A79-8AEF-9BBF7D9CF5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Style>
        <a:tcBdr/>
      </a:tcStyle>
    </a:band1H>
    <a:band2H>
      <a:tcStyle>
        <a:tcBdr/>
        <a:fill>
          <a:solidFill>
            <a:srgbClr val="FFFFFF"/>
          </a:solidFill>
        </a:fill>
      </a:tcStyle>
    </a:band2H>
    <a:band1V>
      <a:tcStyle>
        <a:tcBdr/>
      </a:tcStyle>
    </a:band1V>
    <a:band2V>
      <a:tcStyle>
        <a:tcBdr/>
      </a:tcStyle>
    </a:band2V>
    <a:lastCol>
      <a:tcStyle>
        <a:tcBdr/>
      </a:tcStyle>
    </a:lastCol>
    <a:firstCo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Col>
    <a:lastRow>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lastRow>
    <a:seCell>
      <a:tcStyle>
        <a:tcBdr/>
      </a:tcStyle>
    </a:seCell>
    <a:swCell>
      <a:tcStyle>
        <a:tcBdr/>
      </a:tcStyle>
    </a:swCell>
    <a:firstRow>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45" autoAdjust="0"/>
    <p:restoredTop sz="94603"/>
  </p:normalViewPr>
  <p:slideViewPr>
    <p:cSldViewPr snapToGrid="0" snapToObjects="1" showGuides="1">
      <p:cViewPr varScale="1">
        <p:scale>
          <a:sx n="36" d="100"/>
          <a:sy n="36" d="100"/>
        </p:scale>
        <p:origin x="888" y="54"/>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7.fntdata"/><Relationship Id="rId89" Type="http://schemas.openxmlformats.org/officeDocument/2006/relationships/font" Target="fonts/font1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font" Target="fonts/font2.fntdata"/><Relationship Id="rId5" Type="http://schemas.openxmlformats.org/officeDocument/2006/relationships/slide" Target="slides/slide4.xml"/><Relationship Id="rId90" Type="http://schemas.openxmlformats.org/officeDocument/2006/relationships/font" Target="fonts/font13.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3.fntdata"/><Relationship Id="rId85"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font" Target="fonts/font11.fntdata"/><Relationship Id="rId91" Type="http://schemas.openxmlformats.org/officeDocument/2006/relationships/font" Target="fonts/font14.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font" Target="fonts/font9.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5.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0.fntdata"/><Relationship Id="rId61" Type="http://schemas.openxmlformats.org/officeDocument/2006/relationships/slide" Target="slides/slide60.xml"/><Relationship Id="rId82"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4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4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4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7" name="Google Shape;64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4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4" name="Google Shape;67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5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0" name="Google Shape;70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c762847bf_0_1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fc762847bf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fc762847bf_0_2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gfc762847bf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6" name="Google Shape;4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fc762847bf_0_10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fc762847b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c762847bf_0_1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gfc762847b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4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9" name="Google Shape;59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1"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778000" y="2298700"/>
            <a:ext cx="20828101" cy="4648200"/>
          </a:xfrm>
          <a:prstGeom prst="rect">
            <a:avLst/>
          </a:prstGeom>
          <a:noFill/>
          <a:ln>
            <a:noFill/>
          </a:ln>
        </p:spPr>
        <p:txBody>
          <a:bodyPr spcFirstLastPara="1" wrap="square" lIns="50800" tIns="50800" rIns="50800" bIns="50800" anchor="b" anchorCtr="0">
            <a:normAutofit/>
          </a:bodyPr>
          <a:lstStyle>
            <a:lvl1pPr lvl="0" algn="ctr">
              <a:lnSpc>
                <a:spcPct val="100000"/>
              </a:lnSpc>
              <a:spcBef>
                <a:spcPts val="0"/>
              </a:spcBef>
              <a:spcAft>
                <a:spcPts val="0"/>
              </a:spcAft>
              <a:buClr>
                <a:srgbClr val="FFFFFF"/>
              </a:buClr>
              <a:buSzPts val="7500"/>
              <a:buFont typeface="Arial" panose="020B0604020202020204"/>
              <a:buNone/>
              <a:defRPr>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1778000" y="7073900"/>
            <a:ext cx="20828101" cy="1587600"/>
          </a:xfrm>
          <a:prstGeom prst="rect">
            <a:avLst/>
          </a:prstGeom>
          <a:noFill/>
          <a:ln>
            <a:noFill/>
          </a:ln>
        </p:spPr>
        <p:txBody>
          <a:bodyPr spcFirstLastPara="1" wrap="square" lIns="50800" tIns="50800" rIns="50800" bIns="50800" anchor="t" anchorCtr="0">
            <a:normAutofit/>
          </a:bodyPr>
          <a:lstStyle>
            <a:lvl1pPr marL="457200" lvl="0"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1pPr>
            <a:lvl2pPr marL="914400" lvl="1"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2pPr>
            <a:lvl3pPr marL="1371600" lvl="2"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3pPr>
            <a:lvl4pPr marL="1828800" lvl="3"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4pPr>
            <a:lvl5pPr marL="2286000" lvl="4" indent="-228600" algn="ctr">
              <a:lnSpc>
                <a:spcPct val="100000"/>
              </a:lnSpc>
              <a:spcBef>
                <a:spcPts val="0"/>
              </a:spcBef>
              <a:spcAft>
                <a:spcPts val="0"/>
              </a:spcAft>
              <a:buClr>
                <a:srgbClr val="FFFFFF"/>
              </a:buClr>
              <a:buSzPts val="5400"/>
              <a:buFont typeface="Arial" panose="020B0604020202020204"/>
              <a:buNone/>
              <a:defRPr sz="5400">
                <a:solidFill>
                  <a:srgbClr val="FFFFFF"/>
                </a:solidFill>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12" name="Google Shape;12;p2"/>
          <p:cNvSpPr txBox="1">
            <a:spLocks noGrp="1"/>
          </p:cNvSpPr>
          <p:nvPr>
            <p:ph type="sldNum" idx="12"/>
          </p:nvPr>
        </p:nvSpPr>
        <p:spPr>
          <a:xfrm>
            <a:off x="11959062"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t>‹#›</a:t>
            </a:fld>
            <a:endParaRPr sz="2700">
              <a:solidFill>
                <a:srgbClr val="58585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831200" y="2949667"/>
            <a:ext cx="22721701" cy="5235901"/>
          </a:xfrm>
          <a:prstGeom prst="rect">
            <a:avLst/>
          </a:prstGeom>
          <a:noFill/>
          <a:ln>
            <a:noFill/>
          </a:ln>
        </p:spPr>
        <p:txBody>
          <a:bodyPr spcFirstLastPara="1" wrap="square" lIns="243775" tIns="243775" rIns="243775" bIns="243775" anchor="b" anchorCtr="0">
            <a:normAutofit/>
          </a:bodyPr>
          <a:lstStyle>
            <a:lvl1pPr lvl="0" algn="ctr">
              <a:lnSpc>
                <a:spcPct val="100000"/>
              </a:lnSpc>
              <a:spcBef>
                <a:spcPts val="0"/>
              </a:spcBef>
              <a:spcAft>
                <a:spcPts val="0"/>
              </a:spcAft>
              <a:buClr>
                <a:srgbClr val="000000"/>
              </a:buClr>
              <a:buSzPts val="32000"/>
              <a:buFont typeface="Arial" panose="020B0604020202020204"/>
              <a:buNone/>
              <a:defRPr sz="3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0" name="Google Shape;50;p12"/>
          <p:cNvSpPr txBox="1">
            <a:spLocks noGrp="1"/>
          </p:cNvSpPr>
          <p:nvPr>
            <p:ph type="body" idx="1"/>
          </p:nvPr>
        </p:nvSpPr>
        <p:spPr>
          <a:xfrm>
            <a:off x="831200" y="8405932"/>
            <a:ext cx="22721701" cy="3468901"/>
          </a:xfrm>
          <a:prstGeom prst="rect">
            <a:avLst/>
          </a:prstGeom>
          <a:noFill/>
          <a:ln>
            <a:noFill/>
          </a:ln>
        </p:spPr>
        <p:txBody>
          <a:bodyPr spcFirstLastPara="1" wrap="square" lIns="243775" tIns="243775" rIns="243775" bIns="243775" anchor="t" anchorCtr="0">
            <a:normAutofit/>
          </a:bodyPr>
          <a:lstStyle>
            <a:lvl1pPr marL="457200" lvl="0" indent="-533400" algn="ctr">
              <a:lnSpc>
                <a:spcPct val="115000"/>
              </a:lnSpc>
              <a:spcBef>
                <a:spcPts val="0"/>
              </a:spcBef>
              <a:spcAft>
                <a:spcPts val="0"/>
              </a:spcAft>
              <a:buSzPts val="4800"/>
              <a:buChar char="●"/>
              <a:defRPr/>
            </a:lvl1pPr>
            <a:lvl2pPr marL="914400" lvl="1" indent="-533400" algn="ctr">
              <a:lnSpc>
                <a:spcPct val="115000"/>
              </a:lnSpc>
              <a:spcBef>
                <a:spcPts val="0"/>
              </a:spcBef>
              <a:spcAft>
                <a:spcPts val="0"/>
              </a:spcAft>
              <a:buSzPts val="4800"/>
              <a:buChar char="○"/>
              <a:defRPr/>
            </a:lvl2pPr>
            <a:lvl3pPr marL="1371600" lvl="2" indent="-533400" algn="ctr">
              <a:lnSpc>
                <a:spcPct val="115000"/>
              </a:lnSpc>
              <a:spcBef>
                <a:spcPts val="0"/>
              </a:spcBef>
              <a:spcAft>
                <a:spcPts val="0"/>
              </a:spcAft>
              <a:buSzPts val="4800"/>
              <a:buChar char="■"/>
              <a:defRPr/>
            </a:lvl3pPr>
            <a:lvl4pPr marL="1828800" lvl="3" indent="-533400" algn="ctr">
              <a:lnSpc>
                <a:spcPct val="115000"/>
              </a:lnSpc>
              <a:spcBef>
                <a:spcPts val="0"/>
              </a:spcBef>
              <a:spcAft>
                <a:spcPts val="0"/>
              </a:spcAft>
              <a:buSzPts val="4800"/>
              <a:buChar char="●"/>
              <a:defRPr/>
            </a:lvl4pPr>
            <a:lvl5pPr marL="2286000" lvl="4" indent="-533400" algn="ctr">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51" name="Google Shape;51;p12"/>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11959062" y="13081000"/>
            <a:ext cx="453239" cy="461059"/>
          </a:xfrm>
          <a:prstGeom prst="rect">
            <a:avLst/>
          </a:prstGeom>
          <a:noFill/>
          <a:ln>
            <a:noFill/>
          </a:ln>
        </p:spPr>
        <p:txBody>
          <a:bodyPr spcFirstLastPara="1" wrap="square" lIns="50800" tIns="50800" rIns="50800" bIns="50800" anchor="t" anchorCtr="0">
            <a:spAutoFit/>
          </a:bodyPr>
          <a:lstStyle>
            <a:lvl1pPr marL="0" marR="0" lvl="0"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1pPr>
            <a:lvl2pPr marL="0" marR="0" lvl="1"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2pPr>
            <a:lvl3pPr marL="0" marR="0" lvl="2"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3pPr>
            <a:lvl4pPr marL="0" marR="0" lvl="3"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4pPr>
            <a:lvl5pPr marL="0" marR="0" lvl="4"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5pPr>
            <a:lvl6pPr marL="0" marR="0" lvl="5"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6pPr>
            <a:lvl7pPr marL="0" marR="0" lvl="6"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7pPr>
            <a:lvl8pPr marL="0" marR="0" lvl="7"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8pPr>
            <a:lvl9pPr marL="0" marR="0" lvl="8" indent="0" algn="ctr">
              <a:lnSpc>
                <a:spcPct val="100000"/>
              </a:lnSpc>
              <a:spcBef>
                <a:spcPts val="0"/>
              </a:spcBef>
              <a:spcAft>
                <a:spcPts val="0"/>
              </a:spcAft>
              <a:buClr>
                <a:srgbClr val="000000"/>
              </a:buClr>
              <a:buSzPts val="2400"/>
              <a:buFont typeface="Helvetica Neue Light" panose="020B0604020202020204"/>
              <a:buNone/>
              <a:defRPr sz="2400">
                <a:solidFill>
                  <a:srgbClr val="000000"/>
                </a:solidFill>
                <a:latin typeface="Helvetica Neue Light" panose="020B0604020202020204"/>
                <a:ea typeface="Helvetica Neue Light" panose="020B0604020202020204"/>
                <a:cs typeface="Helvetica Neue Light" panose="020B0604020202020204"/>
                <a:sym typeface="Helvetica Neue Light" panose="020B0604020202020204"/>
              </a:defRPr>
            </a:lvl9pPr>
          </a:lstStyle>
          <a:p>
            <a:pPr marL="0" lvl="0" indent="0" algn="ctr" rtl="0">
              <a:spcBef>
                <a:spcPts val="0"/>
              </a:spcBef>
              <a:spcAft>
                <a:spcPts val="0"/>
              </a:spcAft>
              <a:buNone/>
            </a:pPr>
            <a:fld id="{00000000-1234-1234-1234-123412341234}" type="slidenum">
              <a:rPr lang="en-US"/>
              <a:t>‹#›</a:t>
            </a:fld>
            <a:endParaRPr sz="2700">
              <a:solidFill>
                <a:srgbClr val="58585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200" y="5735599"/>
            <a:ext cx="22721701" cy="2244901"/>
          </a:xfrm>
          <a:prstGeom prst="rect">
            <a:avLst/>
          </a:prstGeom>
          <a:noFill/>
          <a:ln>
            <a:noFill/>
          </a:ln>
        </p:spPr>
        <p:txBody>
          <a:bodyPr spcFirstLastPara="1" wrap="square" lIns="243775" tIns="243775" rIns="243775" bIns="243775" anchor="ctr" anchorCtr="0">
            <a:normAutofit/>
          </a:bodyPr>
          <a:lstStyle>
            <a:lvl1pPr lvl="0" algn="ctr">
              <a:lnSpc>
                <a:spcPct val="100000"/>
              </a:lnSpc>
              <a:spcBef>
                <a:spcPts val="0"/>
              </a:spcBef>
              <a:spcAft>
                <a:spcPts val="0"/>
              </a:spcAft>
              <a:buClr>
                <a:srgbClr val="000000"/>
              </a:buClr>
              <a:buSzPts val="9600"/>
              <a:buFont typeface="Arial" panose="020B0604020202020204"/>
              <a:buNone/>
              <a:defRPr sz="9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9" name="Google Shape;19;p4"/>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AND_BODY">
  <p:cSld name="TITLE_AND_BODY 2">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2" name="Google Shape;22;p5"/>
          <p:cNvSpPr txBox="1">
            <a:spLocks noGrp="1"/>
          </p:cNvSpPr>
          <p:nvPr>
            <p:ph type="body" idx="1"/>
          </p:nvPr>
        </p:nvSpPr>
        <p:spPr>
          <a:xfrm>
            <a:off x="831200" y="3073267"/>
            <a:ext cx="22721701" cy="9110400"/>
          </a:xfrm>
          <a:prstGeom prst="rect">
            <a:avLst/>
          </a:prstGeom>
          <a:noFill/>
          <a:ln>
            <a:noFill/>
          </a:ln>
        </p:spPr>
        <p:txBody>
          <a:bodyPr spcFirstLastPara="1" wrap="square" lIns="243775" tIns="243775" rIns="243775" bIns="243775"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3" name="Google Shape;23;p5"/>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6" name="Google Shape;26;p6"/>
          <p:cNvSpPr txBox="1">
            <a:spLocks noGrp="1"/>
          </p:cNvSpPr>
          <p:nvPr>
            <p:ph type="body" idx="1"/>
          </p:nvPr>
        </p:nvSpPr>
        <p:spPr>
          <a:xfrm>
            <a:off x="831200" y="3073267"/>
            <a:ext cx="10666501" cy="9110400"/>
          </a:xfrm>
          <a:prstGeom prst="rect">
            <a:avLst/>
          </a:prstGeom>
          <a:noFill/>
          <a:ln>
            <a:noFill/>
          </a:ln>
        </p:spPr>
        <p:txBody>
          <a:bodyPr spcFirstLastPara="1" wrap="square" lIns="243775" tIns="243775" rIns="243775" bIns="243775" anchor="t" anchorCtr="0">
            <a:normAutofit/>
          </a:bodyPr>
          <a:lstStyle>
            <a:lvl1pPr marL="457200" lvl="0" indent="-463550" algn="l">
              <a:lnSpc>
                <a:spcPct val="115000"/>
              </a:lnSpc>
              <a:spcBef>
                <a:spcPts val="0"/>
              </a:spcBef>
              <a:spcAft>
                <a:spcPts val="0"/>
              </a:spcAft>
              <a:buSzPts val="3700"/>
              <a:buChar char="●"/>
              <a:defRPr sz="3700"/>
            </a:lvl1pPr>
            <a:lvl2pPr marL="914400" lvl="1" indent="-463550" algn="l">
              <a:lnSpc>
                <a:spcPct val="115000"/>
              </a:lnSpc>
              <a:spcBef>
                <a:spcPts val="0"/>
              </a:spcBef>
              <a:spcAft>
                <a:spcPts val="0"/>
              </a:spcAft>
              <a:buSzPts val="3700"/>
              <a:buChar char="○"/>
              <a:defRPr sz="3700"/>
            </a:lvl2pPr>
            <a:lvl3pPr marL="1371600" lvl="2" indent="-463550" algn="l">
              <a:lnSpc>
                <a:spcPct val="115000"/>
              </a:lnSpc>
              <a:spcBef>
                <a:spcPts val="0"/>
              </a:spcBef>
              <a:spcAft>
                <a:spcPts val="0"/>
              </a:spcAft>
              <a:buSzPts val="3700"/>
              <a:buChar char="■"/>
              <a:defRPr sz="3700"/>
            </a:lvl3pPr>
            <a:lvl4pPr marL="1828800" lvl="3" indent="-463550" algn="l">
              <a:lnSpc>
                <a:spcPct val="115000"/>
              </a:lnSpc>
              <a:spcBef>
                <a:spcPts val="0"/>
              </a:spcBef>
              <a:spcAft>
                <a:spcPts val="0"/>
              </a:spcAft>
              <a:buSzPts val="3700"/>
              <a:buChar char="●"/>
              <a:defRPr sz="3700"/>
            </a:lvl4pPr>
            <a:lvl5pPr marL="2286000" lvl="4" indent="-463550" algn="l">
              <a:lnSpc>
                <a:spcPct val="115000"/>
              </a:lnSpc>
              <a:spcBef>
                <a:spcPts val="0"/>
              </a:spcBef>
              <a:spcAft>
                <a:spcPts val="0"/>
              </a:spcAft>
              <a:buSzPts val="3700"/>
              <a:buChar char="○"/>
              <a:defRPr sz="37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7" name="Google Shape;27;p6"/>
          <p:cNvSpPr txBox="1">
            <a:spLocks noGrp="1"/>
          </p:cNvSpPr>
          <p:nvPr>
            <p:ph type="body" idx="2"/>
          </p:nvPr>
        </p:nvSpPr>
        <p:spPr>
          <a:xfrm>
            <a:off x="12886400" y="3073266"/>
            <a:ext cx="10666501" cy="9110402"/>
          </a:xfrm>
          <a:prstGeom prst="rect">
            <a:avLst/>
          </a:prstGeom>
          <a:noFill/>
          <a:ln>
            <a:noFill/>
          </a:ln>
        </p:spPr>
        <p:txBody>
          <a:bodyPr spcFirstLastPara="1" wrap="square" lIns="243775" tIns="243775" rIns="243775" bIns="243775" anchor="t"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28" name="Google Shape;28;p6"/>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1" name="Google Shape;31;p7"/>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31200" y="1481599"/>
            <a:ext cx="7488001" cy="2015102"/>
          </a:xfrm>
          <a:prstGeom prst="rect">
            <a:avLst/>
          </a:prstGeom>
          <a:noFill/>
          <a:ln>
            <a:noFill/>
          </a:ln>
        </p:spPr>
        <p:txBody>
          <a:bodyPr spcFirstLastPara="1" wrap="square" lIns="243775" tIns="243775" rIns="243775" bIns="243775" anchor="b" anchorCtr="0">
            <a:normAutofit/>
          </a:bodyPr>
          <a:lstStyle>
            <a:lvl1pPr lvl="0" algn="l">
              <a:lnSpc>
                <a:spcPct val="100000"/>
              </a:lnSpc>
              <a:spcBef>
                <a:spcPts val="0"/>
              </a:spcBef>
              <a:spcAft>
                <a:spcPts val="0"/>
              </a:spcAft>
              <a:buClr>
                <a:srgbClr val="000000"/>
              </a:buClr>
              <a:buSzPts val="6400"/>
              <a:buFont typeface="Arial" panose="020B0604020202020204"/>
              <a:buNone/>
              <a:defRPr sz="6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8"/>
          <p:cNvSpPr txBox="1">
            <a:spLocks noGrp="1"/>
          </p:cNvSpPr>
          <p:nvPr>
            <p:ph type="body" idx="1"/>
          </p:nvPr>
        </p:nvSpPr>
        <p:spPr>
          <a:xfrm>
            <a:off x="831200" y="3705600"/>
            <a:ext cx="7488001" cy="8478301"/>
          </a:xfrm>
          <a:prstGeom prst="rect">
            <a:avLst/>
          </a:prstGeom>
          <a:noFill/>
          <a:ln>
            <a:noFill/>
          </a:ln>
        </p:spPr>
        <p:txBody>
          <a:bodyPr spcFirstLastPara="1" wrap="square" lIns="243775" tIns="243775" rIns="243775" bIns="243775" anchor="t" anchorCtr="0">
            <a:normAutofit/>
          </a:bodyPr>
          <a:lstStyle>
            <a:lvl1pPr marL="457200" lvl="0" indent="-431800" algn="l">
              <a:lnSpc>
                <a:spcPct val="115000"/>
              </a:lnSpc>
              <a:spcBef>
                <a:spcPts val="0"/>
              </a:spcBef>
              <a:spcAft>
                <a:spcPts val="0"/>
              </a:spcAft>
              <a:buSzPts val="3200"/>
              <a:buChar char="●"/>
              <a:defRPr sz="3200"/>
            </a:lvl1pPr>
            <a:lvl2pPr marL="914400" lvl="1" indent="-431800" algn="l">
              <a:lnSpc>
                <a:spcPct val="115000"/>
              </a:lnSpc>
              <a:spcBef>
                <a:spcPts val="0"/>
              </a:spcBef>
              <a:spcAft>
                <a:spcPts val="0"/>
              </a:spcAft>
              <a:buSzPts val="3200"/>
              <a:buChar char="○"/>
              <a:defRPr sz="3200"/>
            </a:lvl2pPr>
            <a:lvl3pPr marL="1371600" lvl="2" indent="-431800" algn="l">
              <a:lnSpc>
                <a:spcPct val="115000"/>
              </a:lnSpc>
              <a:spcBef>
                <a:spcPts val="0"/>
              </a:spcBef>
              <a:spcAft>
                <a:spcPts val="0"/>
              </a:spcAft>
              <a:buSzPts val="3200"/>
              <a:buChar char="■"/>
              <a:defRPr sz="3200"/>
            </a:lvl3pPr>
            <a:lvl4pPr marL="1828800" lvl="3" indent="-431800" algn="l">
              <a:lnSpc>
                <a:spcPct val="115000"/>
              </a:lnSpc>
              <a:spcBef>
                <a:spcPts val="0"/>
              </a:spcBef>
              <a:spcAft>
                <a:spcPts val="0"/>
              </a:spcAft>
              <a:buSzPts val="3200"/>
              <a:buChar char="●"/>
              <a:defRPr sz="3200"/>
            </a:lvl4pPr>
            <a:lvl5pPr marL="2286000" lvl="4" indent="-431800" algn="l">
              <a:lnSpc>
                <a:spcPct val="115000"/>
              </a:lnSpc>
              <a:spcBef>
                <a:spcPts val="0"/>
              </a:spcBef>
              <a:spcAft>
                <a:spcPts val="0"/>
              </a:spcAft>
              <a:buSzPts val="3200"/>
              <a:buChar char="○"/>
              <a:defRPr sz="32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35" name="Google Shape;35;p8"/>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1307332" y="1200399"/>
            <a:ext cx="16980901" cy="10908902"/>
          </a:xfrm>
          <a:prstGeom prst="rect">
            <a:avLst/>
          </a:prstGeom>
          <a:noFill/>
          <a:ln>
            <a:noFill/>
          </a:ln>
        </p:spPr>
        <p:txBody>
          <a:bodyPr spcFirstLastPara="1" wrap="square" lIns="243775" tIns="243775" rIns="243775" bIns="243775" anchor="ctr" anchorCtr="0">
            <a:normAutofit/>
          </a:bodyPr>
          <a:lstStyle>
            <a:lvl1pPr lvl="0" algn="l">
              <a:lnSpc>
                <a:spcPct val="100000"/>
              </a:lnSpc>
              <a:spcBef>
                <a:spcPts val="0"/>
              </a:spcBef>
              <a:spcAft>
                <a:spcPts val="0"/>
              </a:spcAft>
              <a:buClr>
                <a:srgbClr val="000000"/>
              </a:buClr>
              <a:buSzPts val="12800"/>
              <a:buFont typeface="Arial" panose="020B0604020202020204"/>
              <a:buNone/>
              <a:defRPr sz="12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8" name="Google Shape;38;p9"/>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9"/>
        <p:cNvGrpSpPr/>
        <p:nvPr/>
      </p:nvGrpSpPr>
      <p:grpSpPr>
        <a:xfrm>
          <a:off x="0" y="0"/>
          <a:ext cx="0" cy="0"/>
          <a:chOff x="0" y="0"/>
          <a:chExt cx="0" cy="0"/>
        </a:xfrm>
      </p:grpSpPr>
      <p:sp>
        <p:nvSpPr>
          <p:cNvPr id="40" name="Google Shape;40;p10"/>
          <p:cNvSpPr/>
          <p:nvPr/>
        </p:nvSpPr>
        <p:spPr>
          <a:xfrm>
            <a:off x="12192000" y="-334"/>
            <a:ext cx="12192000" cy="13716002"/>
          </a:xfrm>
          <a:prstGeom prst="rect">
            <a:avLst/>
          </a:prstGeom>
          <a:solidFill>
            <a:srgbClr val="EEEEEE"/>
          </a:solid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10"/>
          <p:cNvSpPr txBox="1">
            <a:spLocks noGrp="1"/>
          </p:cNvSpPr>
          <p:nvPr>
            <p:ph type="title"/>
          </p:nvPr>
        </p:nvSpPr>
        <p:spPr>
          <a:xfrm>
            <a:off x="708000" y="3288467"/>
            <a:ext cx="10787100" cy="3952800"/>
          </a:xfrm>
          <a:prstGeom prst="rect">
            <a:avLst/>
          </a:prstGeom>
          <a:noFill/>
          <a:ln>
            <a:noFill/>
          </a:ln>
        </p:spPr>
        <p:txBody>
          <a:bodyPr spcFirstLastPara="1" wrap="square" lIns="243775" tIns="243775" rIns="243775" bIns="243775" anchor="b" anchorCtr="0">
            <a:normAutofit/>
          </a:bodyPr>
          <a:lstStyle>
            <a:lvl1pPr lvl="0" algn="ctr">
              <a:lnSpc>
                <a:spcPct val="100000"/>
              </a:lnSpc>
              <a:spcBef>
                <a:spcPts val="0"/>
              </a:spcBef>
              <a:spcAft>
                <a:spcPts val="0"/>
              </a:spcAft>
              <a:buClr>
                <a:srgbClr val="000000"/>
              </a:buClr>
              <a:buSzPts val="11200"/>
              <a:buFont typeface="Arial" panose="020B0604020202020204"/>
              <a:buNone/>
              <a:defRPr sz="11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 name="Google Shape;42;p10"/>
          <p:cNvSpPr txBox="1">
            <a:spLocks noGrp="1"/>
          </p:cNvSpPr>
          <p:nvPr>
            <p:ph type="body" idx="1"/>
          </p:nvPr>
        </p:nvSpPr>
        <p:spPr>
          <a:xfrm>
            <a:off x="708000" y="7474866"/>
            <a:ext cx="10787100" cy="3293702"/>
          </a:xfrm>
          <a:prstGeom prst="rect">
            <a:avLst/>
          </a:prstGeom>
          <a:noFill/>
          <a:ln>
            <a:noFill/>
          </a:ln>
        </p:spPr>
        <p:txBody>
          <a:bodyPr spcFirstLastPara="1" wrap="square" lIns="243775" tIns="243775" rIns="243775" bIns="243775" anchor="t" anchorCtr="0">
            <a:normAutofit/>
          </a:bodyPr>
          <a:lstStyle>
            <a:lvl1pPr marL="457200" lvl="0" indent="-228600" algn="ctr">
              <a:lnSpc>
                <a:spcPct val="100000"/>
              </a:lnSpc>
              <a:spcBef>
                <a:spcPts val="0"/>
              </a:spcBef>
              <a:spcAft>
                <a:spcPts val="0"/>
              </a:spcAft>
              <a:buClr>
                <a:srgbClr val="585858"/>
              </a:buClr>
              <a:buSzPts val="5600"/>
              <a:buFont typeface="Arial" panose="020B0604020202020204"/>
              <a:buNone/>
              <a:defRPr sz="5600"/>
            </a:lvl1pPr>
            <a:lvl2pPr marL="914400" lvl="1" indent="-228600" algn="ctr">
              <a:lnSpc>
                <a:spcPct val="100000"/>
              </a:lnSpc>
              <a:spcBef>
                <a:spcPts val="0"/>
              </a:spcBef>
              <a:spcAft>
                <a:spcPts val="0"/>
              </a:spcAft>
              <a:buClr>
                <a:srgbClr val="585858"/>
              </a:buClr>
              <a:buSzPts val="5600"/>
              <a:buFont typeface="Arial" panose="020B0604020202020204"/>
              <a:buNone/>
              <a:defRPr sz="5600"/>
            </a:lvl2pPr>
            <a:lvl3pPr marL="1371600" lvl="2" indent="-228600" algn="ctr">
              <a:lnSpc>
                <a:spcPct val="100000"/>
              </a:lnSpc>
              <a:spcBef>
                <a:spcPts val="0"/>
              </a:spcBef>
              <a:spcAft>
                <a:spcPts val="0"/>
              </a:spcAft>
              <a:buClr>
                <a:srgbClr val="585858"/>
              </a:buClr>
              <a:buSzPts val="5600"/>
              <a:buFont typeface="Arial" panose="020B0604020202020204"/>
              <a:buNone/>
              <a:defRPr sz="5600"/>
            </a:lvl3pPr>
            <a:lvl4pPr marL="1828800" lvl="3" indent="-228600" algn="ctr">
              <a:lnSpc>
                <a:spcPct val="100000"/>
              </a:lnSpc>
              <a:spcBef>
                <a:spcPts val="0"/>
              </a:spcBef>
              <a:spcAft>
                <a:spcPts val="0"/>
              </a:spcAft>
              <a:buClr>
                <a:srgbClr val="585858"/>
              </a:buClr>
              <a:buSzPts val="5600"/>
              <a:buFont typeface="Arial" panose="020B0604020202020204"/>
              <a:buNone/>
              <a:defRPr sz="5600"/>
            </a:lvl4pPr>
            <a:lvl5pPr marL="2286000" lvl="4" indent="-228600" algn="ctr">
              <a:lnSpc>
                <a:spcPct val="100000"/>
              </a:lnSpc>
              <a:spcBef>
                <a:spcPts val="0"/>
              </a:spcBef>
              <a:spcAft>
                <a:spcPts val="0"/>
              </a:spcAft>
              <a:buClr>
                <a:srgbClr val="585858"/>
              </a:buClr>
              <a:buSzPts val="5600"/>
              <a:buFont typeface="Arial" panose="020B0604020202020204"/>
              <a:buNone/>
              <a:defRPr sz="5600"/>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43" name="Google Shape;43;p10"/>
          <p:cNvSpPr txBox="1">
            <a:spLocks noGrp="1"/>
          </p:cNvSpPr>
          <p:nvPr>
            <p:ph type="body" idx="2"/>
          </p:nvPr>
        </p:nvSpPr>
        <p:spPr>
          <a:xfrm>
            <a:off x="13172000" y="1930866"/>
            <a:ext cx="10232101" cy="9853502"/>
          </a:xfrm>
          <a:prstGeom prst="rect">
            <a:avLst/>
          </a:prstGeom>
          <a:noFill/>
          <a:ln>
            <a:noFill/>
          </a:ln>
        </p:spPr>
        <p:txBody>
          <a:bodyPr spcFirstLastPara="1" wrap="square" lIns="243775" tIns="243775" rIns="243775" bIns="243775" anchor="ctr" anchorCtr="0">
            <a:normAutofit/>
          </a:bodyPr>
          <a:lstStyle>
            <a:lvl1pPr marL="457200" lvl="0" indent="-533400" algn="l">
              <a:lnSpc>
                <a:spcPct val="115000"/>
              </a:lnSpc>
              <a:spcBef>
                <a:spcPts val="0"/>
              </a:spcBef>
              <a:spcAft>
                <a:spcPts val="0"/>
              </a:spcAft>
              <a:buSzPts val="4800"/>
              <a:buChar char="●"/>
              <a:defRPr/>
            </a:lvl1pPr>
            <a:lvl2pPr marL="914400" lvl="1" indent="-533400" algn="l">
              <a:lnSpc>
                <a:spcPct val="115000"/>
              </a:lnSpc>
              <a:spcBef>
                <a:spcPts val="0"/>
              </a:spcBef>
              <a:spcAft>
                <a:spcPts val="0"/>
              </a:spcAft>
              <a:buSzPts val="4800"/>
              <a:buChar char="○"/>
              <a:defRPr/>
            </a:lvl2pPr>
            <a:lvl3pPr marL="1371600" lvl="2" indent="-533400" algn="l">
              <a:lnSpc>
                <a:spcPct val="115000"/>
              </a:lnSpc>
              <a:spcBef>
                <a:spcPts val="0"/>
              </a:spcBef>
              <a:spcAft>
                <a:spcPts val="0"/>
              </a:spcAft>
              <a:buSzPts val="4800"/>
              <a:buChar char="■"/>
              <a:defRPr/>
            </a:lvl3pPr>
            <a:lvl4pPr marL="1828800" lvl="3" indent="-533400" algn="l">
              <a:lnSpc>
                <a:spcPct val="115000"/>
              </a:lnSpc>
              <a:spcBef>
                <a:spcPts val="0"/>
              </a:spcBef>
              <a:spcAft>
                <a:spcPts val="0"/>
              </a:spcAft>
              <a:buSzPts val="4800"/>
              <a:buChar char="●"/>
              <a:defRPr/>
            </a:lvl4pPr>
            <a:lvl5pPr marL="2286000" lvl="4" indent="-533400" algn="l">
              <a:lnSpc>
                <a:spcPct val="115000"/>
              </a:lnSpc>
              <a:spcBef>
                <a:spcPts val="0"/>
              </a:spcBef>
              <a:spcAft>
                <a:spcPts val="0"/>
              </a:spcAft>
              <a:buSzPts val="4800"/>
              <a:buChar char="○"/>
              <a:defRPr/>
            </a:lvl5pPr>
            <a:lvl6pPr marL="2743200" lvl="5" indent="-533400" algn="l">
              <a:lnSpc>
                <a:spcPct val="115000"/>
              </a:lnSpc>
              <a:spcBef>
                <a:spcPts val="0"/>
              </a:spcBef>
              <a:spcAft>
                <a:spcPts val="0"/>
              </a:spcAft>
              <a:buSzPts val="4800"/>
              <a:buChar char="■"/>
              <a:defRPr/>
            </a:lvl6pPr>
            <a:lvl7pPr marL="3200400" lvl="6" indent="-533400" algn="l">
              <a:lnSpc>
                <a:spcPct val="115000"/>
              </a:lnSpc>
              <a:spcBef>
                <a:spcPts val="0"/>
              </a:spcBef>
              <a:spcAft>
                <a:spcPts val="0"/>
              </a:spcAft>
              <a:buSzPts val="4800"/>
              <a:buChar char="●"/>
              <a:defRPr/>
            </a:lvl7pPr>
            <a:lvl8pPr marL="3657600" lvl="7" indent="-533400" algn="l">
              <a:lnSpc>
                <a:spcPct val="115000"/>
              </a:lnSpc>
              <a:spcBef>
                <a:spcPts val="0"/>
              </a:spcBef>
              <a:spcAft>
                <a:spcPts val="0"/>
              </a:spcAft>
              <a:buSzPts val="4800"/>
              <a:buChar char="○"/>
              <a:defRPr/>
            </a:lvl8pPr>
            <a:lvl9pPr marL="4114800" lvl="8" indent="-533400" algn="l">
              <a:lnSpc>
                <a:spcPct val="115000"/>
              </a:lnSpc>
              <a:spcBef>
                <a:spcPts val="0"/>
              </a:spcBef>
              <a:spcAft>
                <a:spcPts val="0"/>
              </a:spcAft>
              <a:buSzPts val="4800"/>
              <a:buChar char="■"/>
              <a:defRPr/>
            </a:lvl9pPr>
          </a:lstStyle>
          <a:p>
            <a:endParaRPr/>
          </a:p>
        </p:txBody>
      </p:sp>
      <p:sp>
        <p:nvSpPr>
          <p:cNvPr id="44" name="Google Shape;44;p10"/>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5"/>
        <p:cNvGrpSpPr/>
        <p:nvPr/>
      </p:nvGrpSpPr>
      <p:grpSpPr>
        <a:xfrm>
          <a:off x="0" y="0"/>
          <a:ext cx="0" cy="0"/>
          <a:chOff x="0" y="0"/>
          <a:chExt cx="0" cy="0"/>
        </a:xfrm>
      </p:grpSpPr>
      <p:sp>
        <p:nvSpPr>
          <p:cNvPr id="46" name="Google Shape;46;p11"/>
          <p:cNvSpPr txBox="1">
            <a:spLocks noGrp="1"/>
          </p:cNvSpPr>
          <p:nvPr>
            <p:ph type="body" idx="1"/>
          </p:nvPr>
        </p:nvSpPr>
        <p:spPr>
          <a:xfrm>
            <a:off x="831200" y="11281533"/>
            <a:ext cx="15996901" cy="1613701"/>
          </a:xfrm>
          <a:prstGeom prst="rect">
            <a:avLst/>
          </a:prstGeom>
          <a:noFill/>
          <a:ln>
            <a:noFill/>
          </a:ln>
        </p:spPr>
        <p:txBody>
          <a:bodyPr spcFirstLastPara="1" wrap="square" lIns="243775" tIns="243775" rIns="243775" bIns="243775"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47" name="Google Shape;47;p11"/>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lvl="0"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1pPr>
            <a:lvl2pPr marL="0" lvl="1"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2pPr>
            <a:lvl3pPr marL="0" lvl="2"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3pPr>
            <a:lvl4pPr marL="0" lvl="3"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4pPr>
            <a:lvl5pPr marL="0" lvl="4"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5pPr>
            <a:lvl6pPr marL="0" lvl="5"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6pPr>
            <a:lvl7pPr marL="0" lvl="6"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7pPr>
            <a:lvl8pPr marL="0" lvl="7"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8pPr>
            <a:lvl9pPr marL="0" lvl="8" indent="0" algn="r">
              <a:lnSpc>
                <a:spcPct val="100000"/>
              </a:lnSpc>
              <a:spcBef>
                <a:spcPts val="0"/>
              </a:spcBef>
              <a:spcAft>
                <a:spcPts val="0"/>
              </a:spcAft>
              <a:buClr>
                <a:srgbClr val="585858"/>
              </a:buClr>
              <a:buSzPts val="2700"/>
              <a:buFont typeface="Arial" panose="020B0604020202020204"/>
              <a:buNone/>
              <a:defRPr sz="2700">
                <a:solidFill>
                  <a:srgbClr val="58585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1200" y="1186732"/>
            <a:ext cx="22721701" cy="1527301"/>
          </a:xfrm>
          <a:prstGeom prst="rect">
            <a:avLst/>
          </a:prstGeom>
          <a:noFill/>
          <a:ln>
            <a:noFill/>
          </a:ln>
        </p:spPr>
        <p:txBody>
          <a:bodyPr spcFirstLastPara="1" wrap="square" lIns="243775" tIns="243775" rIns="243775" bIns="243775" anchor="t" anchorCtr="0">
            <a:normAutofit/>
          </a:bodyPr>
          <a:lstStyle>
            <a:lvl1pPr marR="0" lvl="0"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7500"/>
              <a:buFont typeface="Arial" panose="020B0604020202020204"/>
              <a:buNone/>
              <a:defRPr sz="75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831200" y="3073267"/>
            <a:ext cx="22721701" cy="9110400"/>
          </a:xfrm>
          <a:prstGeom prst="rect">
            <a:avLst/>
          </a:prstGeom>
          <a:noFill/>
          <a:ln>
            <a:noFill/>
          </a:ln>
        </p:spPr>
        <p:txBody>
          <a:bodyPr spcFirstLastPara="1" wrap="square" lIns="243775" tIns="243775" rIns="243775" bIns="243775" anchor="t" anchorCtr="0">
            <a:normAutofit/>
          </a:bodyPr>
          <a:lstStyle>
            <a:lvl1pPr marL="457200" marR="0" lvl="0"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914400" marR="0" lvl="1"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1371600" marR="0" lvl="2"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1828800" marR="0" lvl="3"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2286000" marR="0" lvl="4"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2743200" marR="0" lvl="5"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200400" marR="0" lvl="6"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657600" marR="0" lvl="7"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4114800" marR="0" lvl="8" indent="-533400" algn="l" rtl="0">
              <a:lnSpc>
                <a:spcPct val="115000"/>
              </a:lnSpc>
              <a:spcBef>
                <a:spcPts val="0"/>
              </a:spcBef>
              <a:spcAft>
                <a:spcPts val="0"/>
              </a:spcAft>
              <a:buClr>
                <a:srgbClr val="585858"/>
              </a:buClr>
              <a:buSzPts val="4800"/>
              <a:buFont typeface="Arial" panose="020B0604020202020204"/>
              <a:buChar char="■"/>
              <a:defRPr sz="48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
          <p:cNvSpPr txBox="1">
            <a:spLocks noGrp="1"/>
          </p:cNvSpPr>
          <p:nvPr>
            <p:ph type="sldNum" idx="12"/>
          </p:nvPr>
        </p:nvSpPr>
        <p:spPr>
          <a:xfrm>
            <a:off x="23174611" y="12525053"/>
            <a:ext cx="881710" cy="870083"/>
          </a:xfrm>
          <a:prstGeom prst="rect">
            <a:avLst/>
          </a:prstGeom>
          <a:noFill/>
          <a:ln>
            <a:noFill/>
          </a:ln>
        </p:spPr>
        <p:txBody>
          <a:bodyPr spcFirstLastPara="1" wrap="square" lIns="243775" tIns="243775" rIns="243775" bIns="243775" anchor="ctr" anchorCtr="0">
            <a:normAutofit/>
          </a:bodyPr>
          <a:lstStyle>
            <a:lvl1pPr marL="0" marR="0" lvl="0"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585858"/>
              </a:buClr>
              <a:buSzPts val="2700"/>
              <a:buFont typeface="Arial" panose="020B0604020202020204"/>
              <a:buNone/>
              <a:defRPr sz="27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cis.upenn.edu/~matuszek/cit594-2012/Pages/backtracking.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mailto:bilvirbharadwaj.558801@gmail.com" TargetMode="External"/><Relationship Id="rId4" Type="http://schemas.openxmlformats.org/officeDocument/2006/relationships/hyperlink" Target="mailto:indushree.n.varada@gmail.co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html.spec.whatwg.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prepbyte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HTM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s://www.cis.upenn.edu/~matuszek/cit594-2012/Pages/backtracking_files/treesearch.gi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prepbytes.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
        <p:cNvGrpSpPr/>
        <p:nvPr/>
      </p:nvGrpSpPr>
      <p:grpSpPr>
        <a:xfrm>
          <a:off x="0" y="0"/>
          <a:ext cx="0" cy="0"/>
          <a:chOff x="0" y="0"/>
          <a:chExt cx="0" cy="0"/>
        </a:xfrm>
      </p:grpSpPr>
      <p:pic>
        <p:nvPicPr>
          <p:cNvPr id="60" name="Google Shape;60;p15" descr="Google Shape;60;p15"/>
          <p:cNvPicPr preferRelativeResize="0"/>
          <p:nvPr/>
        </p:nvPicPr>
        <p:blipFill rotWithShape="1">
          <a:blip r:embed="rId3"/>
          <a:srcRect/>
          <a:stretch>
            <a:fillRect/>
          </a:stretch>
        </p:blipFill>
        <p:spPr>
          <a:xfrm>
            <a:off x="1278747" y="342786"/>
            <a:ext cx="22708000" cy="13030428"/>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p:cNvSpPr txBox="1"/>
          <p:nvPr/>
        </p:nvSpPr>
        <p:spPr>
          <a:xfrm>
            <a:off x="2319292" y="3489158"/>
            <a:ext cx="5934371" cy="2308324"/>
          </a:xfrm>
          <a:prstGeom prst="rect">
            <a:avLst/>
          </a:prstGeom>
          <a:noFill/>
        </p:spPr>
        <p:txBody>
          <a:bodyPr wrap="square" rtlCol="0">
            <a:spAutoFit/>
          </a:bodyPr>
          <a:lstStyle/>
          <a:p>
            <a:r>
              <a:rPr lang="en-US" sz="4800" dirty="0">
                <a:solidFill>
                  <a:schemeClr val="bg1"/>
                </a:solidFill>
              </a:rPr>
              <a:t>Person enters email id / </a:t>
            </a:r>
            <a:r>
              <a:rPr lang="en-US" sz="4800" dirty="0" err="1">
                <a:solidFill>
                  <a:schemeClr val="bg1"/>
                </a:solidFill>
              </a:rPr>
              <a:t>pwd</a:t>
            </a:r>
            <a:r>
              <a:rPr lang="en-US" sz="4800" dirty="0">
                <a:solidFill>
                  <a:schemeClr val="bg1"/>
                </a:solidFill>
              </a:rPr>
              <a:t>  using Frontend</a:t>
            </a:r>
          </a:p>
        </p:txBody>
      </p:sp>
      <p:sp>
        <p:nvSpPr>
          <p:cNvPr id="4" name="TextBox 3"/>
          <p:cNvSpPr txBox="1"/>
          <p:nvPr/>
        </p:nvSpPr>
        <p:spPr>
          <a:xfrm>
            <a:off x="2005263" y="1475874"/>
            <a:ext cx="4261103" cy="830997"/>
          </a:xfrm>
          <a:prstGeom prst="rect">
            <a:avLst/>
          </a:prstGeom>
          <a:noFill/>
        </p:spPr>
        <p:txBody>
          <a:bodyPr wrap="none" rtlCol="0">
            <a:spAutoFit/>
          </a:bodyPr>
          <a:lstStyle/>
          <a:p>
            <a:r>
              <a:rPr lang="en-US" sz="4800" dirty="0">
                <a:solidFill>
                  <a:schemeClr val="bg1"/>
                </a:solidFill>
              </a:rPr>
              <a:t>Login Example</a:t>
            </a:r>
          </a:p>
        </p:txBody>
      </p:sp>
      <p:sp>
        <p:nvSpPr>
          <p:cNvPr id="5" name="TextBox 4"/>
          <p:cNvSpPr txBox="1"/>
          <p:nvPr/>
        </p:nvSpPr>
        <p:spPr>
          <a:xfrm>
            <a:off x="10556913" y="3489158"/>
            <a:ext cx="5934371" cy="2308324"/>
          </a:xfrm>
          <a:prstGeom prst="rect">
            <a:avLst/>
          </a:prstGeom>
          <a:noFill/>
        </p:spPr>
        <p:txBody>
          <a:bodyPr wrap="square" rtlCol="0">
            <a:spAutoFit/>
          </a:bodyPr>
          <a:lstStyle/>
          <a:p>
            <a:r>
              <a:rPr lang="en-US" sz="4800" dirty="0">
                <a:solidFill>
                  <a:schemeClr val="bg1"/>
                </a:solidFill>
              </a:rPr>
              <a:t>Frontend sends login id </a:t>
            </a:r>
            <a:r>
              <a:rPr lang="en-US" sz="4800" dirty="0" err="1">
                <a:solidFill>
                  <a:schemeClr val="bg1"/>
                </a:solidFill>
              </a:rPr>
              <a:t>pwd</a:t>
            </a:r>
            <a:r>
              <a:rPr lang="en-US" sz="4800" dirty="0">
                <a:solidFill>
                  <a:schemeClr val="bg1"/>
                </a:solidFill>
              </a:rPr>
              <a:t> to backend to check if it is correct</a:t>
            </a:r>
          </a:p>
        </p:txBody>
      </p:sp>
      <p:sp>
        <p:nvSpPr>
          <p:cNvPr id="6" name="TextBox 5"/>
          <p:cNvSpPr txBox="1"/>
          <p:nvPr/>
        </p:nvSpPr>
        <p:spPr>
          <a:xfrm>
            <a:off x="13524098" y="8614611"/>
            <a:ext cx="5934371" cy="2308324"/>
          </a:xfrm>
          <a:prstGeom prst="rect">
            <a:avLst/>
          </a:prstGeom>
          <a:noFill/>
        </p:spPr>
        <p:txBody>
          <a:bodyPr wrap="square" rtlCol="0">
            <a:spAutoFit/>
          </a:bodyPr>
          <a:lstStyle/>
          <a:p>
            <a:r>
              <a:rPr lang="en-US" sz="4800" dirty="0">
                <a:solidFill>
                  <a:schemeClr val="bg1"/>
                </a:solidFill>
              </a:rPr>
              <a:t>Backend sends information back to frontend</a:t>
            </a:r>
          </a:p>
        </p:txBody>
      </p:sp>
      <p:sp>
        <p:nvSpPr>
          <p:cNvPr id="7" name="TextBox 6"/>
          <p:cNvSpPr txBox="1"/>
          <p:nvPr/>
        </p:nvSpPr>
        <p:spPr>
          <a:xfrm>
            <a:off x="17623460" y="3641558"/>
            <a:ext cx="5934371" cy="3046988"/>
          </a:xfrm>
          <a:prstGeom prst="rect">
            <a:avLst/>
          </a:prstGeom>
          <a:noFill/>
        </p:spPr>
        <p:txBody>
          <a:bodyPr wrap="square" rtlCol="0">
            <a:spAutoFit/>
          </a:bodyPr>
          <a:lstStyle/>
          <a:p>
            <a:r>
              <a:rPr lang="en-US" sz="4800" dirty="0">
                <a:solidFill>
                  <a:schemeClr val="bg1"/>
                </a:solidFill>
              </a:rPr>
              <a:t>Backend interacts with database and finds out if login id /</a:t>
            </a:r>
            <a:r>
              <a:rPr lang="en-US" sz="4800" dirty="0" err="1">
                <a:solidFill>
                  <a:schemeClr val="bg1"/>
                </a:solidFill>
              </a:rPr>
              <a:t>pwd</a:t>
            </a:r>
            <a:r>
              <a:rPr lang="en-US" sz="4800" dirty="0">
                <a:solidFill>
                  <a:schemeClr val="bg1"/>
                </a:solidFill>
              </a:rPr>
              <a:t> is correct</a:t>
            </a:r>
          </a:p>
        </p:txBody>
      </p:sp>
      <p:sp>
        <p:nvSpPr>
          <p:cNvPr id="8" name="TextBox 7"/>
          <p:cNvSpPr txBox="1"/>
          <p:nvPr/>
        </p:nvSpPr>
        <p:spPr>
          <a:xfrm>
            <a:off x="6266366" y="8638675"/>
            <a:ext cx="5934371" cy="2308324"/>
          </a:xfrm>
          <a:prstGeom prst="rect">
            <a:avLst/>
          </a:prstGeom>
          <a:noFill/>
        </p:spPr>
        <p:txBody>
          <a:bodyPr wrap="square" rtlCol="0">
            <a:spAutoFit/>
          </a:bodyPr>
          <a:lstStyle/>
          <a:p>
            <a:r>
              <a:rPr lang="en-US" sz="4800" dirty="0">
                <a:solidFill>
                  <a:schemeClr val="bg1"/>
                </a:solidFill>
              </a:rPr>
              <a:t>Frontend logins the user or shows msg of incorrect creds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4"/>
        <p:cNvGrpSpPr/>
        <p:nvPr/>
      </p:nvGrpSpPr>
      <p:grpSpPr>
        <a:xfrm>
          <a:off x="0" y="0"/>
          <a:ext cx="0" cy="0"/>
          <a:chOff x="0" y="0"/>
          <a:chExt cx="0" cy="0"/>
        </a:xfrm>
      </p:grpSpPr>
      <p:pic>
        <p:nvPicPr>
          <p:cNvPr id="75" name="Google Shape;75;p18" descr="Google Shape;75;p18"/>
          <p:cNvPicPr preferRelativeResize="0"/>
          <p:nvPr/>
        </p:nvPicPr>
        <p:blipFill rotWithShape="1">
          <a:blip r:embed="rId3"/>
          <a:srcRect/>
          <a:stretch>
            <a:fillRect/>
          </a:stretch>
        </p:blipFill>
        <p:spPr>
          <a:xfrm>
            <a:off x="731045" y="787645"/>
            <a:ext cx="22656756" cy="119592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200" y="746449"/>
            <a:ext cx="22721701" cy="12036490"/>
          </a:xfrm>
        </p:spPr>
        <p:txBody>
          <a:bodyPr>
            <a:normAutofit/>
          </a:bodyPr>
          <a:lstStyle/>
          <a:p>
            <a:pPr algn="l"/>
            <a:r>
              <a:rPr lang="en-US" sz="5000" dirty="0">
                <a:solidFill>
                  <a:schemeClr val="bg1"/>
                </a:solidFill>
                <a:latin typeface="Consolas" panose="020B0609020204030204" pitchFamily="49" charset="0"/>
              </a:rPr>
              <a:t>Opportunities in Web development: </a:t>
            </a:r>
            <a:br>
              <a:rPr lang="en-US" sz="5000" dirty="0">
                <a:solidFill>
                  <a:schemeClr val="bg1"/>
                </a:solidFill>
                <a:latin typeface="Consolas" panose="020B0609020204030204" pitchFamily="49" charset="0"/>
              </a:rPr>
            </a:br>
            <a:r>
              <a:rPr lang="en-US" sz="5000" dirty="0">
                <a:solidFill>
                  <a:schemeClr val="bg1"/>
                </a:solidFill>
                <a:latin typeface="Consolas" panose="020B0609020204030204" pitchFamily="49" charset="0"/>
              </a:rPr>
              <a:t/>
            </a:r>
            <a:br>
              <a:rPr lang="en-US" sz="5000" dirty="0">
                <a:solidFill>
                  <a:schemeClr val="bg1"/>
                </a:solidFill>
                <a:latin typeface="Consolas" panose="020B0609020204030204" pitchFamily="49" charset="0"/>
              </a:rPr>
            </a:br>
            <a:r>
              <a:rPr lang="en-US" sz="5000" dirty="0">
                <a:solidFill>
                  <a:schemeClr val="bg1"/>
                </a:solidFill>
                <a:latin typeface="Consolas" panose="020B0609020204030204" pitchFamily="49" charset="0"/>
                <a:sym typeface="Wingdings" panose="05000000000000000000" pitchFamily="2" charset="2"/>
              </a:rPr>
              <a:t>There are job opportunities aplenty.</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Roles for a web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 Front-end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ii) Back-end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iii) Full stack engineer.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iv) Software engineer.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v) senior web developer.</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Ofcourse..</a:t>
            </a:r>
            <a:br>
              <a:rPr lang="en-US" sz="5000" dirty="0">
                <a:solidFill>
                  <a:schemeClr val="bg1"/>
                </a:solidFill>
                <a:latin typeface="Consolas" panose="020B0609020204030204" pitchFamily="49" charset="0"/>
                <a:sym typeface="Wingdings" panose="05000000000000000000" pitchFamily="2" charset="2"/>
              </a:rPr>
            </a:br>
            <a:r>
              <a:rPr lang="en-US" sz="5000" dirty="0">
                <a:solidFill>
                  <a:schemeClr val="bg1"/>
                </a:solidFill>
                <a:latin typeface="Consolas" panose="020B0609020204030204" pitchFamily="49" charset="0"/>
                <a:sym typeface="Wingdings" panose="05000000000000000000" pitchFamily="2" charset="2"/>
              </a:rPr>
              <a:t> You can start your own company as well.</a:t>
            </a:r>
            <a:br>
              <a:rPr lang="en-US" sz="5000" dirty="0">
                <a:solidFill>
                  <a:schemeClr val="bg1"/>
                </a:solidFill>
                <a:latin typeface="Consolas" panose="020B0609020204030204" pitchFamily="49" charset="0"/>
                <a:sym typeface="Wingdings" panose="05000000000000000000" pitchFamily="2" charset="2"/>
              </a:rPr>
            </a:br>
            <a:endParaRPr lang="en-IN" sz="5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9"/>
        <p:cNvGrpSpPr/>
        <p:nvPr/>
      </p:nvGrpSpPr>
      <p:grpSpPr>
        <a:xfrm>
          <a:off x="0" y="0"/>
          <a:ext cx="0" cy="0"/>
          <a:chOff x="0" y="0"/>
          <a:chExt cx="0" cy="0"/>
        </a:xfrm>
      </p:grpSpPr>
      <p:sp>
        <p:nvSpPr>
          <p:cNvPr id="81" name="Google Shape;81;p19"/>
          <p:cNvSpPr txBox="1"/>
          <p:nvPr/>
        </p:nvSpPr>
        <p:spPr>
          <a:xfrm>
            <a:off x="9803144" y="5306066"/>
            <a:ext cx="4262887" cy="1875029"/>
          </a:xfrm>
          <a:prstGeom prst="rect">
            <a:avLst/>
          </a:prstGeom>
          <a:noFill/>
          <a:ln>
            <a:noFill/>
          </a:ln>
        </p:spPr>
        <p:txBody>
          <a:bodyPr spcFirstLastPara="1" wrap="square" lIns="50800" tIns="50800" rIns="50800" bIns="50800" anchor="ctr" anchorCtr="0">
            <a:spAutoFit/>
          </a:bodyPr>
          <a:lstStyle/>
          <a:p>
            <a:pPr marL="0" marR="0" lvl="0" indent="0" algn="ctr" rtl="0">
              <a:lnSpc>
                <a:spcPct val="178000"/>
              </a:lnSpc>
              <a:spcBef>
                <a:spcPts val="0"/>
              </a:spcBef>
              <a:spcAft>
                <a:spcPts val="0"/>
              </a:spcAft>
              <a:buClr>
                <a:srgbClr val="FFFFFF"/>
              </a:buClr>
              <a:buSzPts val="12000"/>
              <a:buFont typeface="Helvetica Neue" panose="020B0604020202020204"/>
              <a:buNone/>
            </a:pPr>
            <a:r>
              <a:rPr lang="en-US" sz="120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rPr>
              <a:t>HTML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85"/>
        <p:cNvGrpSpPr/>
        <p:nvPr/>
      </p:nvGrpSpPr>
      <p:grpSpPr>
        <a:xfrm>
          <a:off x="0" y="0"/>
          <a:ext cx="0" cy="0"/>
          <a:chOff x="0" y="0"/>
          <a:chExt cx="0" cy="0"/>
        </a:xfrm>
      </p:grpSpPr>
      <p:sp>
        <p:nvSpPr>
          <p:cNvPr id="87" name="Google Shape;87;p20"/>
          <p:cNvSpPr txBox="1"/>
          <p:nvPr/>
        </p:nvSpPr>
        <p:spPr>
          <a:xfrm>
            <a:off x="2573283" y="921302"/>
            <a:ext cx="3942471" cy="1181101"/>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Verdana" panose="020B0604030504040204"/>
              <a:buNone/>
            </a:pPr>
            <a:r>
              <a:rPr lang="en-US" sz="7000" b="0" i="0" u="none" strike="noStrike" cap="none">
                <a:solidFill>
                  <a:srgbClr val="FFFFFF"/>
                </a:solidFill>
                <a:latin typeface="Verdana" panose="020B0604030504040204"/>
                <a:ea typeface="Verdana" panose="020B0604030504040204"/>
                <a:cs typeface="Verdana" panose="020B0604030504040204"/>
                <a:sym typeface="Verdana" panose="020B0604030504040204"/>
              </a:rPr>
              <a:t>Content </a:t>
            </a:r>
          </a:p>
        </p:txBody>
      </p:sp>
      <p:sp>
        <p:nvSpPr>
          <p:cNvPr id="88" name="Google Shape;88;p20"/>
          <p:cNvSpPr txBox="1"/>
          <p:nvPr/>
        </p:nvSpPr>
        <p:spPr>
          <a:xfrm>
            <a:off x="12022608" y="6759308"/>
            <a:ext cx="338784" cy="19738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20"/>
          <p:cNvSpPr txBox="1"/>
          <p:nvPr/>
        </p:nvSpPr>
        <p:spPr>
          <a:xfrm>
            <a:off x="2373619" y="2388384"/>
            <a:ext cx="17194063" cy="10575545"/>
          </a:xfrm>
          <a:prstGeom prst="rect">
            <a:avLst/>
          </a:prstGeom>
          <a:noFill/>
          <a:ln>
            <a:noFill/>
          </a:ln>
        </p:spPr>
        <p:txBody>
          <a:bodyPr spcFirstLastPara="1" wrap="square" lIns="0" tIns="0" rIns="0" bIns="0" anchor="t" anchorCtr="0">
            <a:spAutoFit/>
          </a:bodyPr>
          <a:lstStyle/>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What is HTML?</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HTML Tag</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HTML Boilerplate</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Box Model</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Texts in HTML</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Lists </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Images</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Forms </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Table </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Iframes</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Videos</a:t>
            </a:r>
            <a:endParaRPr sz="7000" b="0" i="0" u="none" strike="noStrike" cap="none" dirty="0">
              <a:solidFill>
                <a:srgbClr val="186BE1"/>
              </a:solidFill>
              <a:latin typeface="Gill Sans" panose="020B0502020104020203"/>
              <a:ea typeface="Gill Sans" panose="020B0502020104020203"/>
              <a:cs typeface="Gill Sans" panose="020B0502020104020203"/>
              <a:sym typeface="Gill Sans" panose="020B0502020104020203"/>
            </a:endParaRPr>
          </a:p>
          <a:p>
            <a:pPr marL="571500" marR="0" lvl="6" indent="-571500" algn="l" rtl="0">
              <a:lnSpc>
                <a:spcPct val="150000"/>
              </a:lnSpc>
              <a:spcBef>
                <a:spcPts val="0"/>
              </a:spcBef>
              <a:spcAft>
                <a:spcPts val="0"/>
              </a:spcAft>
              <a:buClr>
                <a:srgbClr val="99DAFF"/>
              </a:buClr>
              <a:buSzPts val="4000"/>
              <a:buFont typeface="Arial" panose="020B0604020202020204"/>
              <a:buChar char="•"/>
            </a:pPr>
            <a:r>
              <a:rPr lang="en-US" sz="4000" b="0" i="0" u="none" strike="noStrike" cap="none" dirty="0" err="1">
                <a:solidFill>
                  <a:srgbClr val="99DAFF"/>
                </a:solidFill>
                <a:latin typeface="Helvetica Neue" panose="020B0604020202020204"/>
                <a:ea typeface="Helvetica Neue" panose="020B0604020202020204"/>
                <a:cs typeface="Helvetica Neue" panose="020B0604020202020204"/>
                <a:sym typeface="Helvetica Neue" panose="020B0604020202020204"/>
              </a:rPr>
              <a:t>Div</a:t>
            </a:r>
            <a:r>
              <a:rPr lang="en-US" sz="4000" b="0" i="0" u="none" strike="noStrike" cap="none" dirty="0">
                <a:solidFill>
                  <a:srgbClr val="99DAFF"/>
                </a:solidFill>
                <a:latin typeface="Helvetica Neue" panose="020B0604020202020204"/>
                <a:ea typeface="Helvetica Neue" panose="020B0604020202020204"/>
                <a:cs typeface="Helvetica Neue" panose="020B0604020202020204"/>
                <a:sym typeface="Helvetica Neue" panose="020B0604020202020204"/>
              </a:rPr>
              <a:t> and span</a:t>
            </a:r>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93"/>
        <p:cNvGrpSpPr/>
        <p:nvPr/>
      </p:nvGrpSpPr>
      <p:grpSpPr>
        <a:xfrm>
          <a:off x="0" y="0"/>
          <a:ext cx="0" cy="0"/>
          <a:chOff x="0" y="0"/>
          <a:chExt cx="0" cy="0"/>
        </a:xfrm>
      </p:grpSpPr>
      <p:sp>
        <p:nvSpPr>
          <p:cNvPr id="95" name="Google Shape;95;p21"/>
          <p:cNvSpPr txBox="1"/>
          <p:nvPr/>
        </p:nvSpPr>
        <p:spPr>
          <a:xfrm>
            <a:off x="6950529" y="1210829"/>
            <a:ext cx="8415253" cy="3460599"/>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panose="020B0604020202020204"/>
              <a:buNone/>
            </a:pPr>
            <a:r>
              <a:rPr lang="en-US" sz="70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rPr>
              <a:t>Introduction to HTML</a:t>
            </a:r>
          </a:p>
        </p:txBody>
      </p:sp>
      <p:pic>
        <p:nvPicPr>
          <p:cNvPr id="96" name="Google Shape;96;p21" descr="Google Shape;95;p21"/>
          <p:cNvPicPr preferRelativeResize="0"/>
          <p:nvPr/>
        </p:nvPicPr>
        <p:blipFill rotWithShape="1">
          <a:blip r:embed="rId3"/>
          <a:srcRect/>
          <a:stretch>
            <a:fillRect/>
          </a:stretch>
        </p:blipFill>
        <p:spPr>
          <a:xfrm>
            <a:off x="8979875" y="5255845"/>
            <a:ext cx="5095633" cy="5095633"/>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00" y="2298700"/>
            <a:ext cx="20828101" cy="1228271"/>
          </a:xfrm>
        </p:spPr>
        <p:txBody>
          <a:bodyPr>
            <a:normAutofit/>
          </a:bodyPr>
          <a:lstStyle/>
          <a:p>
            <a:pPr algn="l"/>
            <a:r>
              <a:rPr lang="en-US" sz="7000" dirty="0">
                <a:latin typeface="Consolas" panose="020B0609020204030204" pitchFamily="49" charset="0"/>
              </a:rPr>
              <a:t>Key Shortcuts :</a:t>
            </a:r>
            <a:endParaRPr lang="en-IN" sz="7000" dirty="0">
              <a:latin typeface="Consolas" panose="020B0609020204030204" pitchFamily="49" charset="0"/>
            </a:endParaRPr>
          </a:p>
        </p:txBody>
      </p:sp>
      <p:sp>
        <p:nvSpPr>
          <p:cNvPr id="3" name="Text Placeholder 2"/>
          <p:cNvSpPr>
            <a:spLocks noGrp="1"/>
          </p:cNvSpPr>
          <p:nvPr>
            <p:ph type="body" idx="1"/>
          </p:nvPr>
        </p:nvSpPr>
        <p:spPr>
          <a:xfrm>
            <a:off x="1778000" y="5357066"/>
            <a:ext cx="20828101" cy="4682673"/>
          </a:xfrm>
        </p:spPr>
        <p:txBody>
          <a:bodyPr>
            <a:normAutofit/>
          </a:bodyPr>
          <a:lstStyle/>
          <a:p>
            <a:pPr marL="685800" indent="-457200" algn="l">
              <a:buFont typeface="Arial" panose="020B0604020202020204" pitchFamily="34" charset="0"/>
              <a:buChar char="•"/>
            </a:pPr>
            <a:r>
              <a:rPr lang="en-US" sz="3300" dirty="0">
                <a:latin typeface="Consolas" panose="020B0609020204030204" pitchFamily="49" charset="0"/>
              </a:rPr>
              <a:t>Ctrl + C </a:t>
            </a:r>
            <a:r>
              <a:rPr lang="en-US" sz="3300" dirty="0">
                <a:latin typeface="Consolas" panose="020B0609020204030204" pitchFamily="49" charset="0"/>
                <a:sym typeface="Wingdings" panose="05000000000000000000" pitchFamily="2" charset="2"/>
              </a:rPr>
              <a:t> copy the selected content.</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V  Pasting.</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A  select  all the content in a file.</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Z  Undo.</a:t>
            </a:r>
          </a:p>
          <a:p>
            <a:pPr marL="685800" indent="-457200" algn="l">
              <a:buFont typeface="Arial" panose="020B0604020202020204" pitchFamily="34" charset="0"/>
              <a:buChar char="•"/>
            </a:pPr>
            <a:r>
              <a:rPr lang="en-US" sz="3300" dirty="0">
                <a:latin typeface="Consolas" panose="020B0609020204030204" pitchFamily="49" charset="0"/>
                <a:sym typeface="Wingdings" panose="05000000000000000000" pitchFamily="2" charset="2"/>
              </a:rPr>
              <a:t>Ctrl + X  Cut .</a:t>
            </a:r>
            <a:endParaRPr lang="en-IN" sz="33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00"/>
        <p:cNvGrpSpPr/>
        <p:nvPr/>
      </p:nvGrpSpPr>
      <p:grpSpPr>
        <a:xfrm>
          <a:off x="0" y="0"/>
          <a:ext cx="0" cy="0"/>
          <a:chOff x="0" y="0"/>
          <a:chExt cx="0" cy="0"/>
        </a:xfrm>
      </p:grpSpPr>
      <p:sp>
        <p:nvSpPr>
          <p:cNvPr id="102" name="Google Shape;102;p22"/>
          <p:cNvSpPr txBox="1"/>
          <p:nvPr/>
        </p:nvSpPr>
        <p:spPr>
          <a:xfrm>
            <a:off x="1942086" y="2218767"/>
            <a:ext cx="16360200" cy="123102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6800"/>
              <a:buFont typeface="Arial" panose="020B0604020202020204"/>
              <a:buNone/>
            </a:pPr>
            <a:r>
              <a:rPr lang="en-US" sz="6800" b="0" i="0" u="none" strike="noStrike" cap="none" dirty="0">
                <a:solidFill>
                  <a:srgbClr val="FFFFFF"/>
                </a:solidFill>
                <a:latin typeface="Consolas" panose="020B0609020204030204" pitchFamily="49" charset="0"/>
                <a:sym typeface="Arial" panose="020B0604020202020204"/>
              </a:rPr>
              <a:t>What  is  HTML  </a:t>
            </a:r>
            <a:r>
              <a:rPr lang="en-US" sz="6800" b="0" i="0" u="none" strike="noStrike" cap="none" dirty="0">
                <a:solidFill>
                  <a:srgbClr val="FFFFFF"/>
                </a:solidFill>
                <a:latin typeface="Arial" panose="020B0604020202020204"/>
                <a:ea typeface="Arial" panose="020B0604020202020204"/>
                <a:cs typeface="Arial" panose="020B0604020202020204"/>
                <a:sym typeface="Arial" panose="020B0604020202020204"/>
              </a:rPr>
              <a:t>?</a:t>
            </a:r>
            <a:endParaRPr dirty="0"/>
          </a:p>
        </p:txBody>
      </p:sp>
      <p:sp>
        <p:nvSpPr>
          <p:cNvPr id="103" name="Google Shape;103;p22"/>
          <p:cNvSpPr txBox="1"/>
          <p:nvPr/>
        </p:nvSpPr>
        <p:spPr>
          <a:xfrm>
            <a:off x="2115250" y="4627074"/>
            <a:ext cx="19995601" cy="7493509"/>
          </a:xfrm>
          <a:prstGeom prst="rect">
            <a:avLst/>
          </a:prstGeom>
          <a:solidFill>
            <a:srgbClr val="000000"/>
          </a:solidFill>
          <a:ln>
            <a:noFill/>
          </a:ln>
        </p:spPr>
        <p:txBody>
          <a:bodyPr spcFirstLastPara="1" wrap="square" lIns="91400" tIns="91400" rIns="91400" bIns="91400" anchor="t" anchorCtr="0">
            <a:spAutoFit/>
          </a:bodyPr>
          <a:lstStyle/>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stands for Hyper Text Markup Language.</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is the standard markup language for creating Web pages.</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describes the structure of a Web page.</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consists of a series of elements.</a:t>
            </a:r>
          </a:p>
          <a:p>
            <a:pPr marR="0" lvl="0" algn="l" rtl="0">
              <a:lnSpc>
                <a:spcPct val="115000"/>
              </a:lnSpc>
              <a:spcBef>
                <a:spcPts val="0"/>
              </a:spcBef>
              <a:spcAft>
                <a:spcPts val="0"/>
              </a:spcAft>
              <a:buClr>
                <a:schemeClr val="accent1"/>
              </a:buClr>
              <a:buSzPts val="5100"/>
            </a:pPr>
            <a:endParaRPr dirty="0">
              <a:latin typeface="Consolas" panose="020B0609020204030204" pitchFamily="49" charset="0"/>
            </a:endParaRPr>
          </a:p>
          <a:p>
            <a:pPr marL="457200" marR="0" lvl="0" indent="-457200" algn="l" rtl="0">
              <a:lnSpc>
                <a:spcPct val="115000"/>
              </a:lnSpc>
              <a:spcBef>
                <a:spcPts val="0"/>
              </a:spcBef>
              <a:spcAft>
                <a:spcPts val="0"/>
              </a:spcAft>
              <a:buClr>
                <a:schemeClr val="accent1"/>
              </a:buClr>
              <a:buSzPts val="5100"/>
              <a:buFont typeface="Verdana" panose="020B0604030504040204"/>
              <a:buChar char="●"/>
            </a:pPr>
            <a:r>
              <a:rPr lang="en-US" sz="5100" b="0" i="0"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HTML elements tell the browser how to display the content</a:t>
            </a:r>
            <a:endParaRPr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34"/>
        <p:cNvGrpSpPr/>
        <p:nvPr/>
      </p:nvGrpSpPr>
      <p:grpSpPr>
        <a:xfrm>
          <a:off x="0" y="0"/>
          <a:ext cx="0" cy="0"/>
          <a:chOff x="0" y="0"/>
          <a:chExt cx="0" cy="0"/>
        </a:xfrm>
      </p:grpSpPr>
      <p:sp>
        <p:nvSpPr>
          <p:cNvPr id="636" name="Google Shape;636;p74"/>
          <p:cNvSpPr txBox="1"/>
          <p:nvPr/>
        </p:nvSpPr>
        <p:spPr>
          <a:xfrm>
            <a:off x="11689860" y="9263271"/>
            <a:ext cx="255441" cy="6858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accent5"/>
              </a:buClr>
              <a:buSzPts val="4000"/>
              <a:buFont typeface="Gill Sans" panose="020B0502020104020203"/>
              <a:buNone/>
            </a:pPr>
            <a:r>
              <a:rPr lang="en-US" sz="4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3"/>
              </a:rPr>
              <a:t> </a:t>
            </a:r>
          </a:p>
        </p:txBody>
      </p:sp>
      <p:sp>
        <p:nvSpPr>
          <p:cNvPr id="637" name="Google Shape;637;p74"/>
          <p:cNvSpPr txBox="1"/>
          <p:nvPr/>
        </p:nvSpPr>
        <p:spPr>
          <a:xfrm>
            <a:off x="7366224" y="8997646"/>
            <a:ext cx="361294" cy="4165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chemeClr val="accent5"/>
              </a:buClr>
              <a:buSzPts val="7000"/>
              <a:buFont typeface="Gill Sans" panose="020B0502020104020203"/>
              <a:buNone/>
            </a:pPr>
            <a:r>
              <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4"/>
              </a:rPr>
              <a:t> </a:t>
            </a:r>
            <a:endPar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endParaRPr>
          </a:p>
          <a:p>
            <a:pPr marL="0" marR="0" lvl="0" indent="0" algn="ctr" rtl="0">
              <a:lnSpc>
                <a:spcPct val="100000"/>
              </a:lnSpc>
              <a:spcBef>
                <a:spcPts val="0"/>
              </a:spcBef>
              <a:spcAft>
                <a:spcPts val="0"/>
              </a:spcAft>
              <a:buClr>
                <a:srgbClr val="186BE1"/>
              </a:buClr>
              <a:buSzPts val="7000"/>
              <a:buFont typeface="Gill Sans" panose="020B0502020104020203"/>
              <a:buNone/>
            </a:pPr>
            <a:r>
              <a:rPr lang="en-US" sz="7000" b="0" i="0" u="none" strike="noStrike" cap="none">
                <a:solidFill>
                  <a:srgbClr val="186BE1"/>
                </a:solidFill>
                <a:latin typeface="Gill Sans" panose="020B0502020104020203"/>
                <a:ea typeface="Gill Sans" panose="020B0502020104020203"/>
                <a:cs typeface="Gill Sans" panose="020B0502020104020203"/>
                <a:sym typeface="Gill Sans" panose="020B0502020104020203"/>
              </a:rPr>
              <a:t/>
            </a:r>
            <a:br>
              <a:rPr lang="en-US" sz="7000" b="0" i="0" u="none" strike="noStrike" cap="none">
                <a:solidFill>
                  <a:srgbClr val="186BE1"/>
                </a:solidFill>
                <a:latin typeface="Gill Sans" panose="020B0502020104020203"/>
                <a:ea typeface="Gill Sans" panose="020B0502020104020203"/>
                <a:cs typeface="Gill Sans" panose="020B0502020104020203"/>
                <a:sym typeface="Gill Sans" panose="020B0502020104020203"/>
              </a:rPr>
            </a:br>
            <a:r>
              <a:rPr lang="en-US" sz="7000" b="0" i="0" u="none" strike="noStrike" cap="none">
                <a:solidFill>
                  <a:srgbClr val="186BE1"/>
                </a:solidFill>
                <a:latin typeface="Gill Sans" panose="020B0502020104020203"/>
                <a:ea typeface="Gill Sans" panose="020B0502020104020203"/>
                <a:cs typeface="Gill Sans" panose="020B0502020104020203"/>
                <a:sym typeface="Gill Sans" panose="020B0502020104020203"/>
              </a:rPr>
              <a:t/>
            </a:r>
            <a:br>
              <a:rPr lang="en-US" sz="7000" b="0" i="0" u="none" strike="noStrike" cap="none">
                <a:solidFill>
                  <a:srgbClr val="186BE1"/>
                </a:solidFill>
                <a:latin typeface="Gill Sans" panose="020B0502020104020203"/>
                <a:ea typeface="Gill Sans" panose="020B0502020104020203"/>
                <a:cs typeface="Gill Sans" panose="020B0502020104020203"/>
                <a:sym typeface="Gill Sans" panose="020B0502020104020203"/>
              </a:rPr>
            </a:br>
            <a:r>
              <a:rPr lang="en-US" sz="7000" b="0" i="0" u="sng" strike="noStrike" cap="none">
                <a:solidFill>
                  <a:schemeClr val="hlink"/>
                </a:solidFill>
                <a:latin typeface="Gill Sans" panose="020B0502020104020203"/>
                <a:ea typeface="Gill Sans" panose="020B0502020104020203"/>
                <a:cs typeface="Gill Sans" panose="020B0502020104020203"/>
                <a:sym typeface="Gill Sans" panose="020B0502020104020203"/>
                <a:hlinkClick r:id="rId5"/>
              </a:rPr>
              <a:t> </a:t>
            </a:r>
          </a:p>
        </p:txBody>
      </p:sp>
      <p:pic>
        <p:nvPicPr>
          <p:cNvPr id="638" name="Google Shape;638;p74" descr="Google Shape;501;p58"/>
          <p:cNvPicPr preferRelativeResize="0"/>
          <p:nvPr/>
        </p:nvPicPr>
        <p:blipFill rotWithShape="1">
          <a:blip r:embed="rId6"/>
          <a:srcRect/>
          <a:stretch>
            <a:fillRect/>
          </a:stretch>
        </p:blipFill>
        <p:spPr>
          <a:xfrm>
            <a:off x="7125126" y="687496"/>
            <a:ext cx="9640353" cy="12475751"/>
          </a:xfrm>
          <a:prstGeom prst="rect">
            <a:avLst/>
          </a:prstGeom>
          <a:noFill/>
          <a:ln>
            <a:noFill/>
          </a:ln>
          <a:effectLst>
            <a:outerShdw blurRad="228600" dist="330200" rotWithShape="0">
              <a:srgbClr val="BFBFBF"/>
            </a:outerShdw>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2"/>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Consolas" panose="020B0609020204030204" pitchFamily="49" charset="0"/>
              </a:rPr>
              <a:t>HTML TAGS:</a:t>
            </a:r>
            <a:endParaRPr lang="en-IN"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831200" y="4118296"/>
            <a:ext cx="22721701" cy="7563631"/>
          </a:xfrm>
        </p:spPr>
        <p:txBody>
          <a:bodyPr>
            <a:normAutofit/>
          </a:bodyPr>
          <a:lstStyle/>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HTML tags are predefined keywords which defines how web browser will format and display content.</a:t>
            </a:r>
          </a:p>
          <a:p>
            <a:pPr marL="0" indent="0">
              <a:buNone/>
            </a:pPr>
            <a:r>
              <a:rPr lang="en-US" sz="3300" dirty="0">
                <a:solidFill>
                  <a:schemeClr val="bg1"/>
                </a:solidFill>
                <a:latin typeface="Consolas" panose="020B0609020204030204" pitchFamily="49" charset="0"/>
                <a:sym typeface="Wingdings" panose="05000000000000000000" pitchFamily="2" charset="2"/>
              </a:rPr>
              <a:t>   Ex: &lt;b&gt;bold words&lt;/b&gt; </a:t>
            </a: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All HTML tags are must be enclosed within angular brackets (&lt; &amp; &gt;) .</a:t>
            </a:r>
          </a:p>
          <a:p>
            <a:pPr marL="0" indent="0">
              <a:buNone/>
            </a:pPr>
            <a:r>
              <a:rPr lang="en-US" sz="3300" dirty="0">
                <a:solidFill>
                  <a:schemeClr val="bg1"/>
                </a:solidFill>
                <a:latin typeface="Consolas" panose="020B0609020204030204" pitchFamily="49" charset="0"/>
                <a:sym typeface="Wingdings" panose="05000000000000000000" pitchFamily="2" charset="2"/>
              </a:rPr>
              <a:t>   Ex: &lt;html&gt;, &lt;head&gt; etc..</a:t>
            </a:r>
          </a:p>
          <a:p>
            <a:pPr marL="0" indent="0">
              <a:buNone/>
            </a:pPr>
            <a:endParaRPr lang="en-US" sz="33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Most of the HTML tags will have both opening and closing tags , very few tags will have only opening tags.</a:t>
            </a:r>
          </a:p>
          <a:p>
            <a:pPr marL="0" indent="0">
              <a:buNone/>
            </a:pPr>
            <a:r>
              <a:rPr lang="en-US" sz="3300" dirty="0">
                <a:solidFill>
                  <a:schemeClr val="bg1"/>
                </a:solidFill>
                <a:latin typeface="Consolas" panose="020B0609020204030204" pitchFamily="49" charset="0"/>
                <a:sym typeface="Wingdings" panose="05000000000000000000" pitchFamily="2" charset="2"/>
              </a:rPr>
              <a:t>    Ex:   1)  &lt;html&gt; &lt;/html&gt; </a:t>
            </a:r>
          </a:p>
          <a:p>
            <a:pPr marL="0" indent="0">
              <a:buNone/>
            </a:pPr>
            <a:r>
              <a:rPr lang="en-US" sz="3300" dirty="0">
                <a:solidFill>
                  <a:schemeClr val="bg1"/>
                </a:solidFill>
                <a:latin typeface="Consolas" panose="020B0609020204030204" pitchFamily="49" charset="0"/>
                <a:sym typeface="Wingdings" panose="05000000000000000000" pitchFamily="2" charset="2"/>
              </a:rPr>
              <a:t>             2) &lt;div&gt; &lt;/div&gt;</a:t>
            </a:r>
          </a:p>
          <a:p>
            <a:pPr marL="0" indent="0">
              <a:buNone/>
            </a:pPr>
            <a:r>
              <a:rPr lang="en-US" sz="3300" dirty="0">
                <a:solidFill>
                  <a:schemeClr val="bg1"/>
                </a:solidFill>
                <a:latin typeface="Consolas" panose="020B0609020204030204" pitchFamily="49" charset="0"/>
                <a:sym typeface="Wingdings" panose="05000000000000000000" pitchFamily="2" charset="2"/>
              </a:rPr>
              <a:t>	     3) &lt;</a:t>
            </a:r>
            <a:r>
              <a:rPr lang="en-US" sz="3300" dirty="0" err="1">
                <a:solidFill>
                  <a:schemeClr val="bg1"/>
                </a:solidFill>
                <a:latin typeface="Consolas" panose="020B0609020204030204" pitchFamily="49" charset="0"/>
                <a:sym typeface="Wingdings" panose="05000000000000000000" pitchFamily="2" charset="2"/>
              </a:rPr>
              <a:t>hr</a:t>
            </a:r>
            <a:r>
              <a:rPr lang="en-US" sz="3300" dirty="0">
                <a:solidFill>
                  <a:schemeClr val="bg1"/>
                </a:solidFill>
                <a:latin typeface="Consolas" panose="020B0609020204030204" pitchFamily="49" charset="0"/>
                <a:sym typeface="Wingdings" panose="05000000000000000000" pitchFamily="2" charset="2"/>
              </a:rPr>
              <a:t>&gt;  (only opening tag)</a:t>
            </a:r>
          </a:p>
          <a:p>
            <a:pPr marL="0" indent="0">
              <a:buNone/>
            </a:pPr>
            <a:r>
              <a:rPr lang="en-US" sz="3300" dirty="0">
                <a:solidFill>
                  <a:schemeClr val="bg1"/>
                </a:solidFill>
                <a:latin typeface="Consolas" panose="020B0609020204030204" pitchFamily="49" charset="0"/>
                <a:sym typeface="Wingdings" panose="05000000000000000000" pitchFamily="2" charset="2"/>
              </a:rPr>
              <a:t>	     4) &lt;</a:t>
            </a:r>
            <a:r>
              <a:rPr lang="en-US" sz="3300" dirty="0" err="1">
                <a:solidFill>
                  <a:schemeClr val="bg1"/>
                </a:solidFill>
                <a:latin typeface="Consolas" panose="020B0609020204030204" pitchFamily="49" charset="0"/>
                <a:sym typeface="Wingdings" panose="05000000000000000000" pitchFamily="2" charset="2"/>
              </a:rPr>
              <a:t>br</a:t>
            </a:r>
            <a:r>
              <a:rPr lang="en-US" sz="3300" dirty="0">
                <a:solidFill>
                  <a:schemeClr val="bg1"/>
                </a:solidFill>
                <a:latin typeface="Consolas" panose="020B0609020204030204" pitchFamily="49" charset="0"/>
                <a:sym typeface="Wingdings" panose="05000000000000000000" pitchFamily="2" charset="2"/>
              </a:rPr>
              <a:t>&gt; (only opening tag)</a:t>
            </a:r>
            <a:endParaRPr lang="en-IN" sz="33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
        <p:cNvGrpSpPr/>
        <p:nvPr/>
      </p:nvGrpSpPr>
      <p:grpSpPr>
        <a:xfrm>
          <a:off x="0" y="0"/>
          <a:ext cx="0" cy="0"/>
          <a:chOff x="0" y="0"/>
          <a:chExt cx="0" cy="0"/>
        </a:xfrm>
      </p:grpSpPr>
      <p:pic>
        <p:nvPicPr>
          <p:cNvPr id="65" name="Google Shape;65;p16" descr="Google Shape;65;p16"/>
          <p:cNvPicPr preferRelativeResize="0"/>
          <p:nvPr/>
        </p:nvPicPr>
        <p:blipFill rotWithShape="1">
          <a:blip r:embed="rId3"/>
          <a:srcRect/>
          <a:stretch>
            <a:fillRect/>
          </a:stretch>
        </p:blipFill>
        <p:spPr>
          <a:xfrm>
            <a:off x="860994" y="318397"/>
            <a:ext cx="21678709" cy="1230869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8"/>
        <p:cNvGrpSpPr/>
        <p:nvPr/>
      </p:nvGrpSpPr>
      <p:grpSpPr>
        <a:xfrm>
          <a:off x="0" y="0"/>
          <a:ext cx="0" cy="0"/>
          <a:chOff x="0" y="0"/>
          <a:chExt cx="0" cy="0"/>
        </a:xfrm>
      </p:grpSpPr>
      <p:sp>
        <p:nvSpPr>
          <p:cNvPr id="650" name="Google Shape;650;p76"/>
          <p:cNvSpPr txBox="1"/>
          <p:nvPr/>
        </p:nvSpPr>
        <p:spPr>
          <a:xfrm>
            <a:off x="1813125" y="327113"/>
            <a:ext cx="9874050"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panose="020B0604020202020204"/>
              <a:buNone/>
            </a:pPr>
            <a:r>
              <a:rPr lang="en-US" sz="7000" b="0" i="0" u="none" strike="noStrike" cap="none" dirty="0">
                <a:solidFill>
                  <a:srgbClr val="FFFFFF"/>
                </a:solidFill>
                <a:latin typeface="Helvetica Neue" panose="020B0604020202020204"/>
                <a:ea typeface="Helvetica Neue" panose="020B0604020202020204"/>
                <a:cs typeface="Helvetica Neue" panose="020B0604020202020204"/>
                <a:sym typeface="Helvetica Neue" panose="020B0604020202020204"/>
              </a:rPr>
              <a:t>HTML Tags Examples</a:t>
            </a:r>
            <a:endParaRPr dirty="0"/>
          </a:p>
        </p:txBody>
      </p:sp>
      <p:sp>
        <p:nvSpPr>
          <p:cNvPr id="651" name="Google Shape;651;p76"/>
          <p:cNvSpPr txBox="1"/>
          <p:nvPr/>
        </p:nvSpPr>
        <p:spPr>
          <a:xfrm>
            <a:off x="7997784" y="4791004"/>
            <a:ext cx="8453960" cy="933589"/>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dirty="0">
                <a:solidFill>
                  <a:srgbClr val="66C7FF"/>
                </a:solidFill>
                <a:latin typeface="Courier"/>
                <a:ea typeface="Courier"/>
                <a:cs typeface="Courier"/>
                <a:sym typeface="Courier"/>
              </a:rPr>
              <a:t>&lt;</a:t>
            </a:r>
            <a:r>
              <a:rPr lang="en-US" sz="5400" b="0" i="0" u="none" strike="noStrike" cap="none" dirty="0" smtClean="0">
                <a:solidFill>
                  <a:srgbClr val="66C7FF"/>
                </a:solidFill>
                <a:latin typeface="Courier"/>
                <a:ea typeface="Courier"/>
                <a:cs typeface="Courier"/>
                <a:sym typeface="Courier"/>
              </a:rPr>
              <a:t>h1&gt;Hello World&lt;/</a:t>
            </a:r>
            <a:r>
              <a:rPr lang="en-US" sz="5400" b="0" i="0" u="none" strike="noStrike" cap="none" dirty="0">
                <a:solidFill>
                  <a:srgbClr val="66C7FF"/>
                </a:solidFill>
                <a:latin typeface="Courier"/>
                <a:ea typeface="Courier"/>
                <a:cs typeface="Courier"/>
                <a:sym typeface="Courier"/>
              </a:rPr>
              <a:t>h1&gt;</a:t>
            </a:r>
          </a:p>
        </p:txBody>
      </p:sp>
      <p:sp>
        <p:nvSpPr>
          <p:cNvPr id="652" name="Google Shape;652;p76"/>
          <p:cNvSpPr txBox="1"/>
          <p:nvPr/>
        </p:nvSpPr>
        <p:spPr>
          <a:xfrm>
            <a:off x="7137173" y="6814839"/>
            <a:ext cx="10814523"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dirty="0">
                <a:solidFill>
                  <a:srgbClr val="66C7FF"/>
                </a:solidFill>
                <a:latin typeface="Courier"/>
                <a:ea typeface="Courier"/>
                <a:cs typeface="Courier"/>
                <a:sym typeface="Courier"/>
              </a:rPr>
              <a:t>&lt;p&gt;Hi I am doing great&lt;/p&gt;</a:t>
            </a:r>
            <a:endParaRPr dirty="0"/>
          </a:p>
        </p:txBody>
      </p:sp>
      <p:sp>
        <p:nvSpPr>
          <p:cNvPr id="653" name="Google Shape;653;p76"/>
          <p:cNvSpPr txBox="1"/>
          <p:nvPr/>
        </p:nvSpPr>
        <p:spPr>
          <a:xfrm>
            <a:off x="2404395" y="9007055"/>
            <a:ext cx="20280102" cy="9271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66C7FF"/>
              </a:buClr>
              <a:buSzPts val="5400"/>
              <a:buFont typeface="Courier"/>
              <a:buNone/>
            </a:pPr>
            <a:r>
              <a:rPr lang="en-US" sz="5400" b="0" i="0" u="none" strike="noStrike" cap="none" dirty="0">
                <a:solidFill>
                  <a:srgbClr val="66C7FF"/>
                </a:solidFill>
                <a:latin typeface="Courier"/>
                <a:ea typeface="Courier"/>
                <a:cs typeface="Courier"/>
                <a:sym typeface="Courier"/>
              </a:rPr>
              <a:t>&lt;a </a:t>
            </a:r>
            <a:r>
              <a:rPr lang="en-US" sz="5400" b="0" i="0" u="none" strike="noStrike" cap="none" dirty="0" err="1">
                <a:solidFill>
                  <a:srgbClr val="66C7FF"/>
                </a:solidFill>
                <a:latin typeface="Courier"/>
                <a:ea typeface="Courier"/>
                <a:cs typeface="Courier"/>
                <a:sym typeface="Courier"/>
              </a:rPr>
              <a:t>href</a:t>
            </a:r>
            <a:r>
              <a:rPr lang="en-US" sz="5400" b="0" i="0" u="none" strike="noStrike" cap="none" dirty="0">
                <a:solidFill>
                  <a:srgbClr val="66C7FF"/>
                </a:solidFill>
                <a:latin typeface="Courier"/>
                <a:ea typeface="Courier"/>
                <a:cs typeface="Courier"/>
                <a:sym typeface="Courier"/>
              </a:rPr>
              <a:t>=“https://</a:t>
            </a:r>
            <a:r>
              <a:rPr lang="en-US" sz="5400" b="0" i="0" u="none" strike="noStrike" cap="none" dirty="0" smtClean="0">
                <a:solidFill>
                  <a:srgbClr val="66C7FF"/>
                </a:solidFill>
                <a:latin typeface="Courier"/>
                <a:ea typeface="Courier"/>
                <a:cs typeface="Courier"/>
                <a:sym typeface="Courier"/>
              </a:rPr>
              <a:t>www.google.com”&gt;</a:t>
            </a:r>
            <a:r>
              <a:rPr lang="en-US" sz="5400" dirty="0" smtClean="0">
                <a:solidFill>
                  <a:srgbClr val="66C7FF"/>
                </a:solidFill>
                <a:latin typeface="Courier"/>
                <a:ea typeface="Courier"/>
                <a:cs typeface="Courier"/>
                <a:sym typeface="Courier"/>
              </a:rPr>
              <a:t>Click Here</a:t>
            </a:r>
            <a:r>
              <a:rPr lang="en-US" sz="5400" b="0" i="0" u="none" strike="noStrike" cap="none" dirty="0" smtClean="0">
                <a:solidFill>
                  <a:srgbClr val="66C7FF"/>
                </a:solidFill>
                <a:latin typeface="Courier"/>
                <a:ea typeface="Courier"/>
                <a:cs typeface="Courier"/>
                <a:sym typeface="Courier"/>
              </a:rPr>
              <a:t>&lt;/a&gt;</a:t>
            </a:r>
            <a:endParaRPr lang="en-US" sz="5400" b="0" i="0" u="none" strike="noStrike" cap="none" dirty="0">
              <a:solidFill>
                <a:srgbClr val="66C7FF"/>
              </a:solidFill>
              <a:latin typeface="Courier"/>
              <a:ea typeface="Courier"/>
              <a:cs typeface="Courier"/>
              <a:sym typeface="Courie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75"/>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chemeClr val="bg1"/>
                </a:solidFill>
                <a:latin typeface="Consolas" panose="020B0609020204030204" pitchFamily="49" charset="0"/>
              </a:rPr>
              <a:t>Some frequently used tags:</a:t>
            </a:r>
            <a:endParaRPr lang="en-IN" sz="5000" dirty="0">
              <a:solidFill>
                <a:schemeClr val="bg1"/>
              </a:solidFill>
              <a:latin typeface="Consolas" panose="020B0609020204030204" pitchFamily="49" charset="0"/>
            </a:endParaRPr>
          </a:p>
        </p:txBody>
      </p:sp>
      <p:sp>
        <p:nvSpPr>
          <p:cNvPr id="3" name="Text Placeholder 2"/>
          <p:cNvSpPr>
            <a:spLocks noGrp="1"/>
          </p:cNvSpPr>
          <p:nvPr>
            <p:ph type="body" idx="1"/>
          </p:nvPr>
        </p:nvSpPr>
        <p:spPr/>
        <p:txBody>
          <a:bodyPr>
            <a:normAutofit fontScale="92500"/>
          </a:bodyPr>
          <a:lstStyle/>
          <a:p>
            <a:pPr indent="-457200"/>
            <a:r>
              <a:rPr lang="en-US" sz="3500" dirty="0">
                <a:solidFill>
                  <a:schemeClr val="bg1"/>
                </a:solidFill>
                <a:latin typeface="Consolas" panose="020B0609020204030204" pitchFamily="49" charset="0"/>
              </a:rPr>
              <a:t>&lt;html&gt;&lt;/html&gt; ( Root tag).</a:t>
            </a:r>
          </a:p>
          <a:p>
            <a:pPr indent="-457200"/>
            <a:r>
              <a:rPr lang="en-US" sz="3500" dirty="0">
                <a:solidFill>
                  <a:schemeClr val="bg1"/>
                </a:solidFill>
                <a:latin typeface="Consolas" panose="020B0609020204030204" pitchFamily="49" charset="0"/>
              </a:rPr>
              <a:t>&lt;head&gt;&lt;/head&gt; (head tag contains metadata of the webpage).</a:t>
            </a:r>
          </a:p>
          <a:p>
            <a:pPr indent="-457200"/>
            <a:r>
              <a:rPr lang="en-US" sz="3500" dirty="0">
                <a:solidFill>
                  <a:schemeClr val="bg1"/>
                </a:solidFill>
                <a:latin typeface="Consolas" panose="020B0609020204030204" pitchFamily="49" charset="0"/>
              </a:rPr>
              <a:t>&lt;body&gt;&lt;/body&gt; (Contains body of the webpage).</a:t>
            </a:r>
          </a:p>
          <a:p>
            <a:pPr indent="-457200"/>
            <a:r>
              <a:rPr lang="en-US" sz="3500" dirty="0">
                <a:solidFill>
                  <a:schemeClr val="bg1"/>
                </a:solidFill>
                <a:latin typeface="Consolas" panose="020B0609020204030204" pitchFamily="49" charset="0"/>
              </a:rPr>
              <a:t>&lt;h1&gt;&lt;/h1&gt; ( Heading tag)</a:t>
            </a:r>
          </a:p>
          <a:p>
            <a:pPr indent="-457200"/>
            <a:r>
              <a:rPr lang="en-US" sz="3500" dirty="0">
                <a:solidFill>
                  <a:schemeClr val="bg1"/>
                </a:solidFill>
                <a:latin typeface="Consolas" panose="020B0609020204030204" pitchFamily="49" charset="0"/>
              </a:rPr>
              <a:t>&lt;div&gt;&lt;/div&gt; ( used to make divisions of content in the webpage)</a:t>
            </a:r>
          </a:p>
          <a:p>
            <a:pPr indent="-457200"/>
            <a:r>
              <a:rPr lang="en-US" sz="3500" dirty="0">
                <a:solidFill>
                  <a:schemeClr val="bg1"/>
                </a:solidFill>
                <a:latin typeface="Consolas" panose="020B0609020204030204" pitchFamily="49" charset="0"/>
              </a:rPr>
              <a:t>&lt;p&gt;&lt;/p&gt;   (paragraph tag)</a:t>
            </a:r>
          </a:p>
          <a:p>
            <a:pPr indent="-457200"/>
            <a:r>
              <a:rPr lang="en-US" sz="3500" dirty="0">
                <a:solidFill>
                  <a:schemeClr val="bg1"/>
                </a:solidFill>
                <a:latin typeface="Consolas" panose="020B0609020204030204" pitchFamily="49" charset="0"/>
              </a:rPr>
              <a:t>&lt;b&gt;&lt;/b&gt;   (bold tag)</a:t>
            </a:r>
          </a:p>
          <a:p>
            <a:pPr indent="-457200"/>
            <a:r>
              <a:rPr lang="en-US" sz="3500" dirty="0">
                <a:solidFill>
                  <a:schemeClr val="bg1"/>
                </a:solidFill>
                <a:latin typeface="Consolas" panose="020B0609020204030204" pitchFamily="49" charset="0"/>
              </a:rPr>
              <a:t>&lt;a&gt;&lt;/a&gt;   (anchor tag)</a:t>
            </a:r>
          </a:p>
          <a:p>
            <a:pPr indent="-457200"/>
            <a:r>
              <a:rPr lang="en-US" sz="3500" dirty="0">
                <a:solidFill>
                  <a:schemeClr val="bg1"/>
                </a:solidFill>
                <a:latin typeface="Consolas" panose="020B0609020204030204" pitchFamily="49" charset="0"/>
              </a:rPr>
              <a:t>&lt;img &gt;    (image tag)</a:t>
            </a:r>
          </a:p>
          <a:p>
            <a:pPr indent="-457200"/>
            <a:r>
              <a:rPr lang="en-US" sz="3500" dirty="0">
                <a:solidFill>
                  <a:schemeClr val="bg1"/>
                </a:solidFill>
                <a:latin typeface="Consolas" panose="020B0609020204030204" pitchFamily="49" charset="0"/>
              </a:rPr>
              <a:t>&lt;</a:t>
            </a:r>
            <a:r>
              <a:rPr lang="en-US" sz="3500" dirty="0" err="1">
                <a:solidFill>
                  <a:schemeClr val="bg1"/>
                </a:solidFill>
                <a:latin typeface="Consolas" panose="020B0609020204030204" pitchFamily="49" charset="0"/>
              </a:rPr>
              <a:t>hr</a:t>
            </a:r>
            <a:r>
              <a:rPr lang="en-US" sz="3500" dirty="0">
                <a:solidFill>
                  <a:schemeClr val="bg1"/>
                </a:solidFill>
                <a:latin typeface="Consolas" panose="020B0609020204030204" pitchFamily="49" charset="0"/>
              </a:rPr>
              <a:t>&gt;   (Horizontal Rule)</a:t>
            </a:r>
          </a:p>
          <a:p>
            <a:pPr indent="-457200"/>
            <a:r>
              <a:rPr lang="en-US" sz="3500" dirty="0">
                <a:solidFill>
                  <a:schemeClr val="bg1"/>
                </a:solidFill>
                <a:latin typeface="Consolas" panose="020B0609020204030204" pitchFamily="49" charset="0"/>
              </a:rPr>
              <a:t>&lt;</a:t>
            </a:r>
            <a:r>
              <a:rPr lang="en-US" sz="3500" dirty="0" err="1">
                <a:solidFill>
                  <a:schemeClr val="bg1"/>
                </a:solidFill>
                <a:latin typeface="Consolas" panose="020B0609020204030204" pitchFamily="49" charset="0"/>
              </a:rPr>
              <a:t>br</a:t>
            </a:r>
            <a:r>
              <a:rPr lang="en-US" sz="3500" dirty="0">
                <a:solidFill>
                  <a:schemeClr val="bg1"/>
                </a:solidFill>
                <a:latin typeface="Consolas" panose="020B0609020204030204" pitchFamily="49" charset="0"/>
              </a:rPr>
              <a:t>&gt;   (Line break)</a:t>
            </a:r>
          </a:p>
          <a:p>
            <a:pPr indent="-457200"/>
            <a:r>
              <a:rPr lang="en-US" sz="3500" dirty="0">
                <a:solidFill>
                  <a:schemeClr val="bg1"/>
                </a:solidFill>
                <a:latin typeface="Consolas" panose="020B0609020204030204" pitchFamily="49" charset="0"/>
              </a:rPr>
              <a:t>&lt;form&gt;&lt;/form&gt; ( To create forms)</a:t>
            </a:r>
          </a:p>
          <a:p>
            <a:pPr indent="-457200"/>
            <a:endParaRPr lang="en-US" sz="3500" dirty="0">
              <a:solidFill>
                <a:schemeClr val="bg1"/>
              </a:solidFill>
              <a:latin typeface="Consolas" panose="020B0609020204030204" pitchFamily="49" charset="0"/>
            </a:endParaRPr>
          </a:p>
          <a:p>
            <a:pPr marL="0" indent="0">
              <a:buNone/>
            </a:pPr>
            <a:endParaRPr lang="en-US" sz="3500" dirty="0">
              <a:solidFill>
                <a:schemeClr val="bg1"/>
              </a:solidFill>
              <a:latin typeface="Consolas" panose="020B0609020204030204" pitchFamily="49" charset="0"/>
            </a:endParaRPr>
          </a:p>
          <a:p>
            <a:pPr marL="0" indent="0">
              <a:buNone/>
            </a:pPr>
            <a:r>
              <a:rPr lang="en-US" sz="3500" dirty="0">
                <a:solidFill>
                  <a:schemeClr val="bg1"/>
                </a:solidFill>
                <a:latin typeface="Consolas" panose="020B0609020204030204" pitchFamily="49" charset="0"/>
              </a:rPr>
              <a:t>The above are frequently used tags , but there are </a:t>
            </a:r>
            <a:r>
              <a:rPr lang="en-US" sz="3500" dirty="0" smtClean="0">
                <a:solidFill>
                  <a:schemeClr val="bg1"/>
                </a:solidFill>
                <a:latin typeface="Consolas" panose="020B0609020204030204" pitchFamily="49" charset="0"/>
              </a:rPr>
              <a:t>many(140tags </a:t>
            </a:r>
            <a:r>
              <a:rPr lang="en-US" sz="3500" dirty="0">
                <a:solidFill>
                  <a:schemeClr val="bg1"/>
                </a:solidFill>
                <a:latin typeface="Consolas" panose="020B0609020204030204" pitchFamily="49" charset="0"/>
              </a:rPr>
              <a:t>as of now) more tags are there.</a:t>
            </a:r>
          </a:p>
          <a:p>
            <a:pPr indent="-457200"/>
            <a:endParaRPr lang="en-IN" sz="35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57"/>
        <p:cNvGrpSpPr/>
        <p:nvPr/>
      </p:nvGrpSpPr>
      <p:grpSpPr>
        <a:xfrm>
          <a:off x="0" y="0"/>
          <a:ext cx="0" cy="0"/>
          <a:chOff x="0" y="0"/>
          <a:chExt cx="0" cy="0"/>
        </a:xfrm>
      </p:grpSpPr>
      <p:sp>
        <p:nvSpPr>
          <p:cNvPr id="659" name="Google Shape;659;p77"/>
          <p:cNvSpPr txBox="1"/>
          <p:nvPr/>
        </p:nvSpPr>
        <p:spPr>
          <a:xfrm>
            <a:off x="1677909" y="327114"/>
            <a:ext cx="10514091"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Verdana" panose="020B0604030504040204"/>
              <a:buNone/>
            </a:pPr>
            <a:r>
              <a:rPr lang="en-US" sz="70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HTML Tags</a:t>
            </a:r>
            <a:endParaRPr dirty="0"/>
          </a:p>
        </p:txBody>
      </p:sp>
      <p:sp>
        <p:nvSpPr>
          <p:cNvPr id="660" name="Google Shape;660;p77"/>
          <p:cNvSpPr txBox="1"/>
          <p:nvPr/>
        </p:nvSpPr>
        <p:spPr>
          <a:xfrm>
            <a:off x="5247990" y="5349380"/>
            <a:ext cx="16118906" cy="1168401"/>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66C7FF"/>
              </a:buClr>
              <a:buSzPts val="7000"/>
              <a:buFont typeface="Courier"/>
              <a:buNone/>
            </a:pPr>
            <a:r>
              <a:rPr lang="en-US" sz="7000" b="0" i="0" u="none" strike="noStrike" cap="none" dirty="0">
                <a:solidFill>
                  <a:srgbClr val="66C7FF"/>
                </a:solidFill>
                <a:latin typeface="Courier"/>
                <a:ea typeface="Courier"/>
                <a:cs typeface="Courier"/>
                <a:sym typeface="Courier"/>
              </a:rPr>
              <a:t>&lt;a </a:t>
            </a:r>
            <a:r>
              <a:rPr lang="en-US" sz="7000" b="0" i="0" u="none" strike="noStrike" cap="none" dirty="0" err="1">
                <a:solidFill>
                  <a:srgbClr val="66C7FF"/>
                </a:solidFill>
                <a:latin typeface="Courier"/>
                <a:ea typeface="Courier"/>
                <a:cs typeface="Courier"/>
                <a:sym typeface="Courier"/>
              </a:rPr>
              <a:t>href</a:t>
            </a:r>
            <a:r>
              <a:rPr lang="en-US" sz="7000" b="0" i="0" u="none" strike="noStrike" cap="none" dirty="0">
                <a:solidFill>
                  <a:srgbClr val="66C7FF"/>
                </a:solidFill>
                <a:latin typeface="Courier"/>
                <a:ea typeface="Courier"/>
                <a:cs typeface="Courier"/>
                <a:sym typeface="Courier"/>
              </a:rPr>
              <a:t>=“index.html”&gt;Index&lt;/a&gt;</a:t>
            </a:r>
            <a:endParaRPr dirty="0"/>
          </a:p>
        </p:txBody>
      </p:sp>
      <p:cxnSp>
        <p:nvCxnSpPr>
          <p:cNvPr id="661" name="Google Shape;661;p77"/>
          <p:cNvCxnSpPr/>
          <p:nvPr/>
        </p:nvCxnSpPr>
        <p:spPr>
          <a:xfrm rot="10800000" flipH="1">
            <a:off x="12610051" y="5099484"/>
            <a:ext cx="3" cy="395129"/>
          </a:xfrm>
          <a:prstGeom prst="straightConnector1">
            <a:avLst/>
          </a:prstGeom>
          <a:noFill/>
          <a:ln w="25400" cap="flat" cmpd="sng">
            <a:solidFill>
              <a:srgbClr val="FFFFFF"/>
            </a:solidFill>
            <a:prstDash val="solid"/>
            <a:miter lim="400000"/>
            <a:headEnd type="none" w="sm" len="sm"/>
            <a:tailEnd type="triangle" w="med" len="med"/>
          </a:ln>
        </p:spPr>
      </p:cxnSp>
      <p:sp>
        <p:nvSpPr>
          <p:cNvPr id="662" name="Google Shape;662;p77"/>
          <p:cNvSpPr txBox="1"/>
          <p:nvPr/>
        </p:nvSpPr>
        <p:spPr>
          <a:xfrm>
            <a:off x="6823283" y="8390282"/>
            <a:ext cx="13950741" cy="3734356"/>
          </a:xfrm>
          <a:prstGeom prst="rect">
            <a:avLst/>
          </a:prstGeom>
          <a:noFill/>
          <a:ln>
            <a:noFill/>
          </a:ln>
        </p:spPr>
        <p:txBody>
          <a:bodyPr spcFirstLastPara="1" wrap="square" lIns="50800" tIns="50800" rIns="50800" bIns="50800" anchor="ctr" anchorCtr="0">
            <a:spAutoFit/>
          </a:bodyPr>
          <a:lstStyle/>
          <a:p>
            <a:pPr marL="0" marR="0" lvl="0" indent="0" algn="ctr" rtl="0">
              <a:lnSpc>
                <a:spcPct val="295000"/>
              </a:lnSpc>
              <a:spcBef>
                <a:spcPts val="0"/>
              </a:spcBef>
              <a:spcAft>
                <a:spcPts val="0"/>
              </a:spcAft>
              <a:buClr>
                <a:srgbClr val="56C1FF"/>
              </a:buClr>
              <a:buSzPts val="4000"/>
              <a:buFont typeface="Helvetica Neue" panose="020B0604020202020204"/>
              <a:buNone/>
            </a:pPr>
            <a:r>
              <a:rPr lang="en-US" sz="4000" b="0" i="0" u="none" strike="noStrike" cap="none" dirty="0">
                <a:solidFill>
                  <a:srgbClr val="56C1FF"/>
                </a:solidFill>
                <a:latin typeface="Helvetica Neue" panose="020B0604020202020204"/>
                <a:ea typeface="Helvetica Neue" panose="020B0604020202020204"/>
                <a:cs typeface="Helvetica Neue" panose="020B0604020202020204"/>
                <a:sym typeface="Helvetica Neue" panose="020B0604020202020204"/>
              </a:rPr>
              <a:t>HTML tags and attributes are case insensitive</a:t>
            </a:r>
            <a:br>
              <a:rPr lang="en-US" sz="4000" b="0" i="0" u="none" strike="noStrike" cap="none" dirty="0">
                <a:solidFill>
                  <a:srgbClr val="56C1FF"/>
                </a:solidFill>
                <a:latin typeface="Helvetica Neue" panose="020B0604020202020204"/>
                <a:ea typeface="Helvetica Neue" panose="020B0604020202020204"/>
                <a:cs typeface="Helvetica Neue" panose="020B0604020202020204"/>
                <a:sym typeface="Helvetica Neue" panose="020B0604020202020204"/>
              </a:rPr>
            </a:br>
            <a:r>
              <a:rPr lang="en-US" sz="4000" b="0" i="0" u="none" strike="noStrike" cap="none" dirty="0">
                <a:solidFill>
                  <a:srgbClr val="56C1FF"/>
                </a:solidFill>
                <a:latin typeface="Helvetica Neue" panose="020B0604020202020204"/>
                <a:ea typeface="Helvetica Neue" panose="020B0604020202020204"/>
                <a:cs typeface="Helvetica Neue" panose="020B0604020202020204"/>
                <a:sym typeface="Helvetica Neue" panose="020B0604020202020204"/>
              </a:rPr>
              <a:t>Attribute values are case sensitive</a:t>
            </a:r>
            <a:endParaRPr dirty="0"/>
          </a:p>
        </p:txBody>
      </p:sp>
      <p:cxnSp>
        <p:nvCxnSpPr>
          <p:cNvPr id="663" name="Google Shape;663;p77"/>
          <p:cNvCxnSpPr/>
          <p:nvPr/>
        </p:nvCxnSpPr>
        <p:spPr>
          <a:xfrm rot="10800000" flipH="1">
            <a:off x="8766850" y="4941915"/>
            <a:ext cx="3" cy="710266"/>
          </a:xfrm>
          <a:prstGeom prst="straightConnector1">
            <a:avLst/>
          </a:prstGeom>
          <a:noFill/>
          <a:ln w="25400" cap="flat" cmpd="sng">
            <a:solidFill>
              <a:srgbClr val="FFFFFF"/>
            </a:solidFill>
            <a:prstDash val="solid"/>
            <a:miter lim="400000"/>
            <a:headEnd type="none" w="sm" len="sm"/>
            <a:tailEnd type="triangle" w="med" len="med"/>
          </a:ln>
        </p:spPr>
      </p:cxnSp>
      <p:cxnSp>
        <p:nvCxnSpPr>
          <p:cNvPr id="664" name="Google Shape;664;p77"/>
          <p:cNvCxnSpPr/>
          <p:nvPr/>
        </p:nvCxnSpPr>
        <p:spPr>
          <a:xfrm flipH="1">
            <a:off x="5636264" y="6495770"/>
            <a:ext cx="390093" cy="390092"/>
          </a:xfrm>
          <a:prstGeom prst="straightConnector1">
            <a:avLst/>
          </a:prstGeom>
          <a:noFill/>
          <a:ln w="25400" cap="flat" cmpd="sng">
            <a:solidFill>
              <a:srgbClr val="FFFFFF"/>
            </a:solidFill>
            <a:prstDash val="solid"/>
            <a:miter lim="400000"/>
            <a:headEnd type="none" w="sm" len="sm"/>
            <a:tailEnd type="triangle" w="med" len="med"/>
          </a:ln>
        </p:spPr>
      </p:cxnSp>
      <p:cxnSp>
        <p:nvCxnSpPr>
          <p:cNvPr id="665" name="Google Shape;665;p77"/>
          <p:cNvCxnSpPr/>
          <p:nvPr/>
        </p:nvCxnSpPr>
        <p:spPr>
          <a:xfrm rot="10800000">
            <a:off x="16525109" y="5079308"/>
            <a:ext cx="869811" cy="710266"/>
          </a:xfrm>
          <a:prstGeom prst="straightConnector1">
            <a:avLst/>
          </a:prstGeom>
          <a:noFill/>
          <a:ln w="25400" cap="flat" cmpd="sng">
            <a:solidFill>
              <a:srgbClr val="FFFFFF"/>
            </a:solidFill>
            <a:prstDash val="solid"/>
            <a:miter lim="400000"/>
            <a:headEnd type="none" w="sm" len="sm"/>
            <a:tailEnd type="triangle" w="med" len="med"/>
          </a:ln>
        </p:spPr>
      </p:cxnSp>
      <p:cxnSp>
        <p:nvCxnSpPr>
          <p:cNvPr id="666" name="Google Shape;666;p77"/>
          <p:cNvCxnSpPr/>
          <p:nvPr/>
        </p:nvCxnSpPr>
        <p:spPr>
          <a:xfrm rot="10800000">
            <a:off x="19498499" y="5078945"/>
            <a:ext cx="514449" cy="573235"/>
          </a:xfrm>
          <a:prstGeom prst="straightConnector1">
            <a:avLst/>
          </a:prstGeom>
          <a:noFill/>
          <a:ln w="25400" cap="flat" cmpd="sng">
            <a:solidFill>
              <a:srgbClr val="FFFFFF"/>
            </a:solidFill>
            <a:prstDash val="solid"/>
            <a:miter lim="400000"/>
            <a:headEnd type="none" w="sm" len="sm"/>
            <a:tailEnd type="triangle" w="med" len="med"/>
          </a:ln>
        </p:spPr>
      </p:cxnSp>
      <p:sp>
        <p:nvSpPr>
          <p:cNvPr id="667" name="Google Shape;667;p77"/>
          <p:cNvSpPr txBox="1"/>
          <p:nvPr/>
        </p:nvSpPr>
        <p:spPr>
          <a:xfrm>
            <a:off x="10832276" y="4569538"/>
            <a:ext cx="2719446"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attribute value</a:t>
            </a:r>
          </a:p>
        </p:txBody>
      </p:sp>
      <p:sp>
        <p:nvSpPr>
          <p:cNvPr id="668" name="Google Shape;668;p77"/>
          <p:cNvSpPr txBox="1"/>
          <p:nvPr/>
        </p:nvSpPr>
        <p:spPr>
          <a:xfrm>
            <a:off x="8226765" y="4322119"/>
            <a:ext cx="1678950"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attribute</a:t>
            </a:r>
          </a:p>
        </p:txBody>
      </p:sp>
      <p:sp>
        <p:nvSpPr>
          <p:cNvPr id="669" name="Google Shape;669;p77"/>
          <p:cNvSpPr txBox="1"/>
          <p:nvPr/>
        </p:nvSpPr>
        <p:spPr>
          <a:xfrm>
            <a:off x="4849855" y="6992821"/>
            <a:ext cx="1572817"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Element</a:t>
            </a:r>
          </a:p>
        </p:txBody>
      </p:sp>
      <p:sp>
        <p:nvSpPr>
          <p:cNvPr id="670" name="Google Shape;670;p77"/>
          <p:cNvSpPr txBox="1"/>
          <p:nvPr/>
        </p:nvSpPr>
        <p:spPr>
          <a:xfrm>
            <a:off x="18073797" y="4322119"/>
            <a:ext cx="2103048"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Closing tag</a:t>
            </a:r>
          </a:p>
        </p:txBody>
      </p:sp>
      <p:sp>
        <p:nvSpPr>
          <p:cNvPr id="671" name="Google Shape;671;p77"/>
          <p:cNvSpPr txBox="1"/>
          <p:nvPr/>
        </p:nvSpPr>
        <p:spPr>
          <a:xfrm>
            <a:off x="15957938" y="4322119"/>
            <a:ext cx="1627729" cy="609601"/>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C66"/>
              </a:buClr>
              <a:buSzPts val="3500"/>
              <a:buFont typeface="Gill Sans" panose="020B0502020104020203"/>
              <a:buNone/>
            </a:pPr>
            <a:r>
              <a:rPr lang="en-US" sz="3500" b="0" i="0" u="none" strike="noStrike" cap="none">
                <a:solidFill>
                  <a:srgbClr val="FFFC66"/>
                </a:solidFill>
                <a:latin typeface="Gill Sans" panose="020B0502020104020203"/>
                <a:ea typeface="Gill Sans" panose="020B0502020104020203"/>
                <a:cs typeface="Gill Sans" panose="020B0502020104020203"/>
                <a:sym typeface="Gill Sans" panose="020B0502020104020203"/>
              </a:rPr>
              <a:t>Content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8000" y="2298700"/>
            <a:ext cx="20828101" cy="1587600"/>
          </a:xfrm>
        </p:spPr>
        <p:txBody>
          <a:bodyPr>
            <a:normAutofit/>
          </a:bodyPr>
          <a:lstStyle/>
          <a:p>
            <a:pPr algn="l"/>
            <a:r>
              <a:rPr lang="en-US" sz="7000" dirty="0">
                <a:latin typeface="Consolas" panose="020B0609020204030204" pitchFamily="49" charset="0"/>
              </a:rPr>
              <a:t>Attributes:</a:t>
            </a:r>
            <a:endParaRPr lang="en-IN" sz="7000" dirty="0">
              <a:latin typeface="Consolas" panose="020B0609020204030204" pitchFamily="49" charset="0"/>
            </a:endParaRPr>
          </a:p>
        </p:txBody>
      </p:sp>
      <p:sp>
        <p:nvSpPr>
          <p:cNvPr id="3" name="Text Placeholder 2"/>
          <p:cNvSpPr>
            <a:spLocks noGrp="1"/>
          </p:cNvSpPr>
          <p:nvPr>
            <p:ph type="body" idx="1"/>
          </p:nvPr>
        </p:nvSpPr>
        <p:spPr>
          <a:xfrm>
            <a:off x="1778000" y="4381500"/>
            <a:ext cx="20828101" cy="8477250"/>
          </a:xfrm>
        </p:spPr>
        <p:txBody>
          <a:bodyPr/>
          <a:lstStyle/>
          <a:p>
            <a:pPr marL="685800" indent="-457200" algn="l">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HTML attributes provide additional information about HTML elements. </a:t>
            </a:r>
          </a:p>
          <a:p>
            <a:pPr marL="228600" indent="0" algn="l"/>
            <a:endParaRPr lang="en-US" sz="3300" dirty="0">
              <a:solidFill>
                <a:schemeClr val="bg1"/>
              </a:solidFill>
              <a:latin typeface="Consolas" panose="020B0609020204030204" pitchFamily="49" charset="0"/>
              <a:sym typeface="Wingdings" panose="05000000000000000000" pitchFamily="2" charset="2"/>
            </a:endParaRPr>
          </a:p>
          <a:p>
            <a:pPr marL="228600" indent="0" algn="l"/>
            <a:r>
              <a:rPr lang="en-US" sz="3300" dirty="0">
                <a:solidFill>
                  <a:schemeClr val="bg1"/>
                </a:solidFill>
                <a:latin typeface="Consolas" panose="020B0609020204030204" pitchFamily="49" charset="0"/>
                <a:sym typeface="Wingdings" panose="05000000000000000000" pitchFamily="2" charset="2"/>
              </a:rPr>
              <a:t>		Ex: &lt;img src=“</a:t>
            </a:r>
            <a:r>
              <a:rPr lang="en-US" sz="3300" dirty="0" err="1">
                <a:solidFill>
                  <a:schemeClr val="bg1"/>
                </a:solidFill>
                <a:latin typeface="Consolas" panose="020B0609020204030204" pitchFamily="49" charset="0"/>
                <a:sym typeface="Wingdings" panose="05000000000000000000" pitchFamily="2" charset="2"/>
              </a:rPr>
              <a:t>image_url</a:t>
            </a:r>
            <a:r>
              <a:rPr lang="en-US" sz="3300" dirty="0">
                <a:solidFill>
                  <a:schemeClr val="bg1"/>
                </a:solidFill>
                <a:latin typeface="Consolas" panose="020B0609020204030204" pitchFamily="49" charset="0"/>
                <a:sym typeface="Wingdings" panose="05000000000000000000" pitchFamily="2" charset="2"/>
              </a:rPr>
              <a:t>” &gt;</a:t>
            </a:r>
          </a:p>
          <a:p>
            <a:pPr marL="685800" indent="-457200" algn="l">
              <a:buFont typeface="Wingdings" panose="05000000000000000000" pitchFamily="2" charset="2"/>
              <a:buChar char="à"/>
            </a:pPr>
            <a:endParaRPr lang="en-US" sz="3300" dirty="0">
              <a:solidFill>
                <a:schemeClr val="bg1"/>
              </a:solidFill>
              <a:latin typeface="Consolas" panose="020B0609020204030204" pitchFamily="49" charset="0"/>
              <a:sym typeface="Wingdings" panose="05000000000000000000" pitchFamily="2" charset="2"/>
            </a:endParaRPr>
          </a:p>
          <a:p>
            <a:pPr marL="685800" indent="-457200" algn="l">
              <a:buFont typeface="Wingdings" panose="05000000000000000000" pitchFamily="2" charset="2"/>
              <a:buChar char="à"/>
            </a:pPr>
            <a:r>
              <a:rPr lang="en-IN" sz="3300" dirty="0">
                <a:solidFill>
                  <a:schemeClr val="bg1"/>
                </a:solidFill>
                <a:latin typeface="Consolas" panose="020B0609020204030204" pitchFamily="49" charset="0"/>
              </a:rPr>
              <a:t>  Attributes are always specified within the start tag .</a:t>
            </a:r>
          </a:p>
          <a:p>
            <a:pPr marL="228600" indent="0" algn="l"/>
            <a:endParaRPr lang="en-IN" sz="3300" dirty="0">
              <a:solidFill>
                <a:schemeClr val="bg1"/>
              </a:solidFill>
              <a:latin typeface="Consolas" panose="020B0609020204030204" pitchFamily="49" charset="0"/>
            </a:endParaRPr>
          </a:p>
          <a:p>
            <a:pPr marL="228600" indent="0" algn="l"/>
            <a:r>
              <a:rPr lang="en-IN" sz="3300" dirty="0">
                <a:solidFill>
                  <a:schemeClr val="bg1"/>
                </a:solidFill>
                <a:latin typeface="Consolas" panose="020B0609020204030204" pitchFamily="49" charset="0"/>
              </a:rPr>
              <a:t>		Ex: &lt;a href=“</a:t>
            </a:r>
            <a:r>
              <a:rPr lang="en-IN" sz="3300" dirty="0" err="1">
                <a:solidFill>
                  <a:schemeClr val="bg1"/>
                </a:solidFill>
                <a:latin typeface="Consolas" panose="020B0609020204030204" pitchFamily="49" charset="0"/>
              </a:rPr>
              <a:t>url</a:t>
            </a:r>
            <a:r>
              <a:rPr lang="en-IN" sz="3300" dirty="0">
                <a:solidFill>
                  <a:schemeClr val="bg1"/>
                </a:solidFill>
                <a:latin typeface="Consolas" panose="020B0609020204030204" pitchFamily="49" charset="0"/>
              </a:rPr>
              <a:t>” &gt;click &lt;/a&gt; .</a:t>
            </a:r>
          </a:p>
          <a:p>
            <a:pPr marL="228600" indent="0" algn="l"/>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r>
              <a:rPr lang="en-IN" sz="3300" dirty="0">
                <a:solidFill>
                  <a:schemeClr val="bg1"/>
                </a:solidFill>
                <a:latin typeface="Consolas" panose="020B0609020204030204" pitchFamily="49" charset="0"/>
                <a:sym typeface="Wingdings" panose="05000000000000000000" pitchFamily="2" charset="2"/>
              </a:rPr>
              <a:t>  There can be multiple attributes for a single HTML elements .</a:t>
            </a:r>
          </a:p>
          <a:p>
            <a:pPr marL="228600" indent="0" algn="l"/>
            <a:endParaRPr lang="en-IN" sz="3300" dirty="0">
              <a:solidFill>
                <a:schemeClr val="bg1"/>
              </a:solidFill>
              <a:latin typeface="Consolas" panose="020B0609020204030204" pitchFamily="49" charset="0"/>
            </a:endParaRPr>
          </a:p>
          <a:p>
            <a:pPr marL="228600" indent="0" algn="l"/>
            <a:r>
              <a:rPr lang="en-IN" sz="3300" dirty="0">
                <a:solidFill>
                  <a:schemeClr val="bg1"/>
                </a:solidFill>
                <a:latin typeface="Consolas" panose="020B0609020204030204" pitchFamily="49" charset="0"/>
                <a:sym typeface="Wingdings" panose="05000000000000000000" pitchFamily="2" charset="2"/>
              </a:rPr>
              <a:t>		Ex: &lt;input name=“aravind” placeholder=“Username” &gt;</a:t>
            </a:r>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endParaRPr lang="en-IN" sz="3300" dirty="0">
              <a:solidFill>
                <a:schemeClr val="bg1"/>
              </a:solidFill>
              <a:latin typeface="Consolas" panose="020B0609020204030204" pitchFamily="49" charset="0"/>
            </a:endParaRPr>
          </a:p>
          <a:p>
            <a:pPr marL="685800" indent="-457200" algn="l">
              <a:buFont typeface="Wingdings" panose="05000000000000000000" pitchFamily="2" charset="2"/>
              <a:buChar char="à"/>
            </a:pPr>
            <a:endParaRPr lang="en-IN" sz="33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5000" dirty="0">
                <a:solidFill>
                  <a:schemeClr val="bg1"/>
                </a:solidFill>
                <a:latin typeface="Consolas" panose="020B0609020204030204" pitchFamily="49" charset="0"/>
              </a:rPr>
              <a:t>HTML Structure:</a:t>
            </a:r>
            <a:r>
              <a:rPr lang="en-US" sz="3300" dirty="0">
                <a:solidFill>
                  <a:schemeClr val="bg1"/>
                </a:solidFill>
                <a:latin typeface="Consolas" panose="020B0609020204030204" pitchFamily="49" charset="0"/>
              </a:rPr>
              <a:t/>
            </a:r>
            <a:br>
              <a:rPr lang="en-US" sz="3300" dirty="0">
                <a:solidFill>
                  <a:schemeClr val="bg1"/>
                </a:solidFill>
                <a:latin typeface="Consolas" panose="020B0609020204030204" pitchFamily="49" charset="0"/>
              </a:rPr>
            </a:br>
            <a:endParaRPr lang="en-IN" sz="3300" dirty="0">
              <a:solidFill>
                <a:schemeClr val="bg1"/>
              </a:solidFill>
              <a:latin typeface="Consolas" panose="020B0609020204030204" pitchFamily="49" charset="0"/>
            </a:endParaRPr>
          </a:p>
        </p:txBody>
      </p:sp>
      <p:pic>
        <p:nvPicPr>
          <p:cNvPr id="10" name="Picture 6" descr="Difference Between HTML and CSS - Interview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099" y="3011167"/>
            <a:ext cx="10389351" cy="89340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2515959" y="3073267"/>
            <a:ext cx="11278771" cy="858533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4"/>
        <p:cNvGrpSpPr/>
        <p:nvPr/>
      </p:nvGrpSpPr>
      <p:grpSpPr>
        <a:xfrm>
          <a:off x="0" y="0"/>
          <a:ext cx="0" cy="0"/>
          <a:chOff x="0" y="0"/>
          <a:chExt cx="0" cy="0"/>
        </a:xfrm>
      </p:grpSpPr>
      <p:sp>
        <p:nvSpPr>
          <p:cNvPr id="116" name="Google Shape;116;p24"/>
          <p:cNvSpPr txBox="1"/>
          <p:nvPr/>
        </p:nvSpPr>
        <p:spPr>
          <a:xfrm>
            <a:off x="2196950" y="752825"/>
            <a:ext cx="16360200" cy="2166655"/>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FFFFFF"/>
              </a:buClr>
              <a:buSzPts val="4900"/>
              <a:buFont typeface="Arial" panose="020B0604020202020204"/>
              <a:buNone/>
            </a:pPr>
            <a:r>
              <a:rPr lang="en-US" sz="4900" b="0" i="0" u="none" strike="noStrike" cap="none">
                <a:solidFill>
                  <a:srgbClr val="FFFFFF"/>
                </a:solidFill>
                <a:latin typeface="Arial" panose="020B0604020202020204"/>
                <a:ea typeface="Arial" panose="020B0604020202020204"/>
                <a:cs typeface="Arial" panose="020B0604020202020204"/>
                <a:sym typeface="Arial" panose="020B0604020202020204"/>
              </a:rPr>
              <a:t>  </a:t>
            </a:r>
            <a:r>
              <a:rPr lang="en-US" sz="6100" b="0" i="0" u="none" strike="noStrike" cap="none">
                <a:solidFill>
                  <a:srgbClr val="FFFFFF"/>
                </a:solidFill>
                <a:latin typeface="Arial" panose="020B0604020202020204"/>
                <a:ea typeface="Arial" panose="020B0604020202020204"/>
                <a:cs typeface="Arial" panose="020B0604020202020204"/>
                <a:sym typeface="Arial" panose="020B0604020202020204"/>
              </a:rPr>
              <a:t>Explanation For Above Sample Document</a:t>
            </a:r>
            <a:endParaRPr sz="61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24"/>
          <p:cNvSpPr txBox="1"/>
          <p:nvPr/>
        </p:nvSpPr>
        <p:spPr>
          <a:xfrm>
            <a:off x="1520325" y="2379649"/>
            <a:ext cx="21350700" cy="10368142"/>
          </a:xfrm>
          <a:prstGeom prst="rect">
            <a:avLst/>
          </a:prstGeom>
          <a:solidFill>
            <a:srgbClr val="000000"/>
          </a:solidFill>
          <a:ln w="9525" cap="flat" cmpd="sng">
            <a:solidFill>
              <a:srgbClr val="FFFFFF"/>
            </a:solidFill>
            <a:prstDash val="solid"/>
            <a:round/>
            <a:headEnd type="none" w="sm" len="sm"/>
            <a:tailEnd type="none" w="sm" len="sm"/>
          </a:ln>
        </p:spPr>
        <p:txBody>
          <a:bodyPr spcFirstLastPara="1" wrap="square" lIns="91400" tIns="91400" rIns="91400" bIns="91400" anchor="t" anchorCtr="0">
            <a:spAutoFit/>
          </a:bodyPr>
          <a:lstStyle/>
          <a:p>
            <a:pPr marL="457200" marR="0" lvl="0" indent="-301625" algn="l" rtl="0">
              <a:lnSpc>
                <a:spcPct val="115000"/>
              </a:lnSpc>
              <a:spcBef>
                <a:spcPts val="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&lt;!DOCTYPE html&gt;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declaration defines that this document is an HTML5 document</a:t>
            </a:r>
          </a:p>
          <a:p>
            <a:pPr marL="155575" marR="0" lvl="0" algn="l" rtl="0">
              <a:lnSpc>
                <a:spcPct val="115000"/>
              </a:lnSpc>
              <a:spcBef>
                <a:spcPts val="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&lt;html&gt;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is the root element of an HTML page</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highlight>
                  <a:srgbClr val="000000"/>
                </a:highlight>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highlight>
                  <a:srgbClr val="000000"/>
                </a:highlight>
                <a:latin typeface="Consolas" panose="020B0609020204030204" pitchFamily="49" charset="0"/>
                <a:ea typeface="Courier New" panose="02070309020205020404"/>
                <a:cs typeface="Courier New" panose="02070309020205020404"/>
                <a:sym typeface="Courier New" panose="02070309020205020404"/>
              </a:rPr>
              <a:t>&lt;head&gt;</a:t>
            </a:r>
            <a:r>
              <a:rPr lang="en-US" sz="3300" b="0" i="0" u="none" strike="noStrike" cap="none" dirty="0">
                <a:solidFill>
                  <a:schemeClr val="bg1"/>
                </a:solidFill>
                <a:highlight>
                  <a:srgbClr val="000000"/>
                </a:highlight>
                <a:latin typeface="Consolas" panose="020B0609020204030204" pitchFamily="49" charset="0"/>
                <a:ea typeface="Verdana" panose="020B0604030504040204"/>
                <a:cs typeface="Verdana" panose="020B0604030504040204"/>
                <a:sym typeface="Verdana" panose="020B0604030504040204"/>
              </a:rPr>
              <a:t> element contains meta information about the HTML page</a:t>
            </a:r>
          </a:p>
          <a:p>
            <a:pPr marL="155575" marR="0" lvl="0" algn="l" rtl="0">
              <a:lnSpc>
                <a:spcPct val="115000"/>
              </a:lnSpc>
              <a:spcBef>
                <a:spcPts val="1000"/>
              </a:spcBef>
              <a:spcAft>
                <a:spcPts val="0"/>
              </a:spcAft>
              <a:buClr>
                <a:schemeClr val="accent1"/>
              </a:buClr>
              <a:buSzPts val="4600"/>
            </a:pPr>
            <a:endParaRPr sz="3300" dirty="0">
              <a:solidFill>
                <a:schemeClr val="bg1"/>
              </a:solidFill>
              <a:highlight>
                <a:srgbClr val="000000"/>
              </a:highlight>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&lt;title&gt;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specifies a title for the HTML page (which is shown in the browser's title bar or in the page's tab)</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&lt;body&gt;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defines the document's body, and is a container for all the visible contents, such as headings, paragraphs, images, hyperlinks, tables, lists, etc.</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0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&lt;h1&gt;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defines a main heading</a:t>
            </a:r>
          </a:p>
          <a:p>
            <a:pPr marL="155575" marR="0" lvl="0" algn="l" rtl="0">
              <a:lnSpc>
                <a:spcPct val="115000"/>
              </a:lnSpc>
              <a:spcBef>
                <a:spcPts val="1000"/>
              </a:spcBef>
              <a:spcAft>
                <a:spcPts val="0"/>
              </a:spcAft>
              <a:buClr>
                <a:schemeClr val="accent1"/>
              </a:buClr>
              <a:buSzPts val="4600"/>
            </a:pPr>
            <a:endParaRPr sz="3300" dirty="0">
              <a:solidFill>
                <a:schemeClr val="bg1"/>
              </a:solidFill>
              <a:latin typeface="Consolas" panose="020B0609020204030204" pitchFamily="49" charset="0"/>
            </a:endParaRPr>
          </a:p>
          <a:p>
            <a:pPr marL="457200" marR="0" lvl="0" indent="-301625" algn="l" rtl="0">
              <a:lnSpc>
                <a:spcPct val="115000"/>
              </a:lnSpc>
              <a:spcBef>
                <a:spcPts val="1100"/>
              </a:spcBef>
              <a:spcAft>
                <a:spcPts val="0"/>
              </a:spcAft>
              <a:buClr>
                <a:schemeClr val="accent1"/>
              </a:buClr>
              <a:buSzPts val="4600"/>
              <a:buFont typeface="Verdana" panose="020B0604030504040204"/>
              <a:buChar char="●"/>
            </a:pP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a:t>
            </a:r>
            <a:r>
              <a:rPr lang="en-US" sz="33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&lt;p&gt;</a:t>
            </a:r>
            <a:r>
              <a:rPr lang="en-US" sz="33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defines a paragraph</a:t>
            </a:r>
            <a:endParaRPr sz="33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chemeClr val="bg1"/>
                </a:solidFill>
                <a:latin typeface="Consolas" panose="020B0609020204030204" pitchFamily="49" charset="0"/>
              </a:rPr>
              <a:t>Head tag :</a:t>
            </a:r>
            <a:endParaRPr lang="en-IN" sz="5000"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831199" y="3073266"/>
            <a:ext cx="22721701" cy="9877623"/>
          </a:xfrm>
        </p:spPr>
        <p:txBody>
          <a:bodyPr>
            <a:normAutofit/>
          </a:bodyPr>
          <a:lstStyle/>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Content inside the head tag will not be displayed in the browser.</a:t>
            </a:r>
          </a:p>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Head tag contains metadata (data about page).</a:t>
            </a:r>
          </a:p>
          <a:p>
            <a:pPr marL="0" indent="0">
              <a:buNone/>
            </a:pPr>
            <a:r>
              <a:rPr lang="en-US" dirty="0">
                <a:solidFill>
                  <a:schemeClr val="bg1"/>
                </a:solidFill>
                <a:latin typeface="Consolas" panose="020B0609020204030204" pitchFamily="49" charset="0"/>
                <a:sym typeface="Wingdings" panose="05000000000000000000" pitchFamily="2" charset="2"/>
              </a:rPr>
              <a:t>The following tags can go inside head tag.</a:t>
            </a:r>
          </a:p>
          <a:p>
            <a:pPr marL="0" indent="0">
              <a:buNone/>
            </a:pPr>
            <a:r>
              <a:rPr lang="en-US" dirty="0">
                <a:solidFill>
                  <a:schemeClr val="bg1"/>
                </a:solidFill>
                <a:latin typeface="Consolas" panose="020B0609020204030204" pitchFamily="49" charset="0"/>
                <a:sym typeface="Wingdings" panose="05000000000000000000" pitchFamily="2" charset="2"/>
              </a:rPr>
              <a:t>   </a:t>
            </a: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title</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link</a:t>
            </a:r>
            <a:r>
              <a:rPr lang="en-US" dirty="0">
                <a:solidFill>
                  <a:schemeClr val="bg1"/>
                </a:solidFill>
                <a:latin typeface="Consolas" panose="020B0609020204030204" pitchFamily="49" charset="0"/>
                <a:sym typeface="Wingdings" panose="05000000000000000000" pitchFamily="2" charset="2"/>
              </a:rPr>
              <a:t>&gt;</a:t>
            </a: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script</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meta</a:t>
            </a:r>
            <a:r>
              <a:rPr lang="en-US" dirty="0">
                <a:solidFill>
                  <a:schemeClr val="bg1"/>
                </a:solidFill>
                <a:latin typeface="Consolas" panose="020B0609020204030204" pitchFamily="49" charset="0"/>
                <a:sym typeface="Wingdings" panose="05000000000000000000" pitchFamily="2" charset="2"/>
              </a:rPr>
              <a:t>&gt; </a:t>
            </a:r>
          </a:p>
          <a:p>
            <a:pPr marL="0" indent="0">
              <a:buNone/>
            </a:pPr>
            <a:r>
              <a:rPr lang="en-US" dirty="0">
                <a:solidFill>
                  <a:schemeClr val="bg1"/>
                </a:solidFill>
                <a:latin typeface="Consolas" panose="020B0609020204030204" pitchFamily="49" charset="0"/>
                <a:sym typeface="Wingdings" panose="05000000000000000000" pitchFamily="2" charset="2"/>
              </a:rPr>
              <a:t>        &lt;</a:t>
            </a:r>
            <a:r>
              <a:rPr lang="en-US" dirty="0">
                <a:solidFill>
                  <a:srgbClr val="FF0000"/>
                </a:solidFill>
                <a:latin typeface="Consolas" panose="020B0609020204030204" pitchFamily="49" charset="0"/>
                <a:sym typeface="Wingdings" panose="05000000000000000000" pitchFamily="2" charset="2"/>
              </a:rPr>
              <a:t>base</a:t>
            </a:r>
            <a:r>
              <a:rPr lang="en-US" dirty="0">
                <a:solidFill>
                  <a:schemeClr val="bg1"/>
                </a:solidFill>
                <a:latin typeface="Consolas" panose="020B0609020204030204" pitchFamily="49" charset="0"/>
                <a:sym typeface="Wingdings" panose="05000000000000000000" pitchFamily="2" charset="2"/>
              </a:rPr>
              <a:t>&gt;   &lt;</a:t>
            </a:r>
            <a:r>
              <a:rPr lang="en-US" dirty="0">
                <a:solidFill>
                  <a:srgbClr val="FF0000"/>
                </a:solidFill>
                <a:latin typeface="Consolas" panose="020B0609020204030204" pitchFamily="49" charset="0"/>
                <a:sym typeface="Wingdings" panose="05000000000000000000" pitchFamily="2" charset="2"/>
              </a:rPr>
              <a:t>noscript</a:t>
            </a:r>
            <a:r>
              <a:rPr lang="en-US" dirty="0">
                <a:solidFill>
                  <a:schemeClr val="bg1"/>
                </a:solidFill>
                <a:latin typeface="Consolas" panose="020B0609020204030204" pitchFamily="49" charset="0"/>
                <a:sym typeface="Wingdings" panose="05000000000000000000" pitchFamily="2" charset="2"/>
              </a:rPr>
              <a:t>&gt; </a:t>
            </a:r>
          </a:p>
          <a:p>
            <a:pPr marL="0" indent="0">
              <a:buNone/>
            </a:pP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&lt;title&gt; is used to declare the title of the webpage . </a:t>
            </a:r>
          </a:p>
          <a:p>
            <a:pPr marL="0" indent="0">
              <a:buNone/>
            </a:pPr>
            <a:endParaRPr lang="en-US" dirty="0">
              <a:solidFill>
                <a:schemeClr val="bg1"/>
              </a:solidFill>
              <a:latin typeface="Consolas" panose="020B0609020204030204" pitchFamily="49" charset="0"/>
              <a:sym typeface="Wingdings" panose="05000000000000000000" pitchFamily="2" charset="2"/>
            </a:endParaRPr>
          </a:p>
          <a:p>
            <a:pPr marL="0" indent="0">
              <a:buNone/>
            </a:pPr>
            <a:r>
              <a:rPr lang="en-US" dirty="0">
                <a:solidFill>
                  <a:schemeClr val="bg1"/>
                </a:solidFill>
                <a:latin typeface="Consolas" panose="020B0609020204030204" pitchFamily="49" charset="0"/>
                <a:sym typeface="Wingdings" panose="05000000000000000000" pitchFamily="2" charset="2"/>
              </a:rPr>
              <a:t>  &lt;base&gt; is used for default URL.</a:t>
            </a:r>
          </a:p>
          <a:p>
            <a:pPr marL="0" indent="0">
              <a:buNone/>
            </a:pPr>
            <a:r>
              <a:rPr lang="en-US" dirty="0">
                <a:solidFill>
                  <a:schemeClr val="bg1"/>
                </a:solidFill>
                <a:latin typeface="Consolas" panose="020B0609020204030204" pitchFamily="49" charset="0"/>
                <a:sym typeface="Wingdings" panose="05000000000000000000" pitchFamily="2" charset="2"/>
              </a:rPr>
              <a:t>  &lt;meta&gt; is used for defining metadata(information about webpage)  of the webpage.</a:t>
            </a:r>
            <a:endParaRPr lang="en-I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solidFill>
                  <a:schemeClr val="bg1"/>
                </a:solidFill>
                <a:latin typeface="Consolas" panose="020B0609020204030204" pitchFamily="49" charset="0"/>
              </a:rPr>
              <a:t>Meta Tag : </a:t>
            </a:r>
            <a:endParaRPr lang="en-IN" sz="5000"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831200" y="3073267"/>
            <a:ext cx="10962694" cy="10284904"/>
          </a:xfrm>
        </p:spPr>
        <p:txBody>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C++ Tutorial</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meta</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smtClean="0">
                <a:solidFill>
                  <a:srgbClr val="CE9178"/>
                </a:solidFill>
                <a:effectLst/>
                <a:latin typeface="Consolas" panose="020B0609020204030204" pitchFamily="49" charset="0"/>
              </a:rPr>
              <a:t>dn</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content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 Tutorial,  C++ is a middle-level programming </a:t>
            </a:r>
            <a:r>
              <a:rPr lang="en-US" dirty="0" err="1" smtClean="0">
                <a:solidFill>
                  <a:srgbClr val="CE9178"/>
                </a:solidFill>
                <a:latin typeface="Consolas" panose="020B0609020204030204" pitchFamily="49" charset="0"/>
              </a:rPr>
              <a:t>escriptiolanguage</a:t>
            </a:r>
            <a:r>
              <a:rPr lang="en-US" dirty="0" smtClean="0">
                <a:solidFill>
                  <a:srgbClr val="CE9178"/>
                </a:solidFill>
                <a:latin typeface="Consolas" panose="020B0609020204030204" pitchFamily="49" charset="0"/>
              </a:rPr>
              <a:t> </a:t>
            </a:r>
            <a:r>
              <a:rPr lang="en-US" b="0" dirty="0">
                <a:solidFill>
                  <a:srgbClr val="CE9178"/>
                </a:solidFill>
                <a:effectLst/>
                <a:latin typeface="Consolas" panose="020B0609020204030204" pitchFamily="49" charset="0"/>
              </a:rPr>
              <a:t>developed by Bjarne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IN" dirty="0"/>
          </a:p>
        </p:txBody>
      </p:sp>
      <p:sp>
        <p:nvSpPr>
          <p:cNvPr id="4" name="Text Placeholder 3"/>
          <p:cNvSpPr>
            <a:spLocks noGrp="1"/>
          </p:cNvSpPr>
          <p:nvPr>
            <p:ph type="body" idx="2"/>
          </p:nvPr>
        </p:nvSpPr>
        <p:spPr>
          <a:xfrm>
            <a:off x="12192000" y="3073265"/>
            <a:ext cx="12192000" cy="10474783"/>
          </a:xfrm>
        </p:spPr>
        <p:txBody>
          <a:bodyPr>
            <a:normAutofit/>
          </a:bodyPr>
          <a:lstStyle/>
          <a:p>
            <a:pPr marL="685800" indent="-6858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White color box is the title of the webpage.</a:t>
            </a:r>
          </a:p>
          <a:p>
            <a:pPr marL="685800" indent="-6858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 Yellow color box is the description of the webpage.</a:t>
            </a:r>
            <a:endParaRPr lang="en-IN" sz="3300" dirty="0">
              <a:solidFill>
                <a:schemeClr val="bg1"/>
              </a:solidFill>
              <a:latin typeface="Consolas" panose="020B0609020204030204" pitchFamily="49" charset="0"/>
            </a:endParaRPr>
          </a:p>
        </p:txBody>
      </p:sp>
      <p:pic>
        <p:nvPicPr>
          <p:cNvPr id="8" name="Picture 7"/>
          <p:cNvPicPr>
            <a:picLocks noChangeAspect="1"/>
          </p:cNvPicPr>
          <p:nvPr/>
        </p:nvPicPr>
        <p:blipFill>
          <a:blip r:embed="rId2"/>
          <a:stretch>
            <a:fillRect/>
          </a:stretch>
        </p:blipFill>
        <p:spPr>
          <a:xfrm>
            <a:off x="12192000" y="5993519"/>
            <a:ext cx="11833860" cy="352044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sp>
        <p:nvSpPr>
          <p:cNvPr id="130" name="Google Shape;130;p26"/>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HTML Headings</a:t>
            </a:r>
          </a:p>
        </p:txBody>
      </p:sp>
      <p:sp>
        <p:nvSpPr>
          <p:cNvPr id="131" name="Google Shape;131;p26"/>
          <p:cNvSpPr txBox="1"/>
          <p:nvPr/>
        </p:nvSpPr>
        <p:spPr>
          <a:xfrm>
            <a:off x="1516650" y="2195640"/>
            <a:ext cx="21350700" cy="11051021"/>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Html headings are used to define the structure of the web page.</a:t>
            </a: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Html offers six different headings tags h1, h2, h3, h4, h5, and h6.</a:t>
            </a: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h1 tag mostly used for important headings like title (title of the content not the title of webpage), and h6 used for the least important headings. </a:t>
            </a: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endParaRP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The heading is a block-level </a:t>
            </a:r>
            <a:r>
              <a:rPr lang="en-US" sz="3900" b="0" i="0" u="sng" strike="noStrike" cap="none" dirty="0">
                <a:solidFill>
                  <a:schemeClr val="hlink"/>
                </a:solidFill>
                <a:latin typeface="Roboto" panose="02000000000000000000"/>
                <a:ea typeface="Roboto" panose="02000000000000000000"/>
                <a:cs typeface="Roboto" panose="02000000000000000000"/>
                <a:sym typeface="Roboto" panose="02000000000000000000"/>
                <a:hlinkClick r:id="rId3"/>
              </a:rPr>
              <a:t>HTML</a:t>
            </a: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element which means that it will always start from a new line. The heading element in Html has both a starting tag and an ending tag. </a:t>
            </a:r>
          </a:p>
          <a:p>
            <a:pPr marL="0" marR="0" lvl="0" indent="0" algn="l" rtl="0">
              <a:lnSpc>
                <a:spcPct val="177000"/>
              </a:lnSpc>
              <a:spcBef>
                <a:spcPts val="190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&lt;h1&gt;This is an HTML heading.&lt;/h1&gt;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5"/>
        <p:cNvGrpSpPr/>
        <p:nvPr/>
      </p:nvGrpSpPr>
      <p:grpSpPr>
        <a:xfrm>
          <a:off x="0" y="0"/>
          <a:ext cx="0" cy="0"/>
          <a:chOff x="0" y="0"/>
          <a:chExt cx="0" cy="0"/>
        </a:xfrm>
      </p:grpSpPr>
      <p:sp>
        <p:nvSpPr>
          <p:cNvPr id="137" name="Google Shape;137;p27"/>
          <p:cNvSpPr/>
          <p:nvPr/>
        </p:nvSpPr>
        <p:spPr>
          <a:xfrm>
            <a:off x="2196950" y="752825"/>
            <a:ext cx="16360200" cy="1846800"/>
          </a:xfrm>
          <a:prstGeom prst="rect">
            <a:avLst/>
          </a:prstGeom>
          <a:solidFill>
            <a:srgbClr val="000000"/>
          </a:solid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FFFFFF"/>
              </a:buClr>
              <a:buSzPts val="6700"/>
              <a:buFont typeface="Arial" panose="020B0604020202020204"/>
              <a:buNone/>
            </a:pPr>
            <a:endParaRPr sz="6700" b="1"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38" name="Google Shape;138;p27"/>
          <p:cNvSpPr txBox="1"/>
          <p:nvPr/>
        </p:nvSpPr>
        <p:spPr>
          <a:xfrm>
            <a:off x="4428599" y="1487274"/>
            <a:ext cx="19955402" cy="1128038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Html tag	                Rank                      Default size (in Px)</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&lt;h1&gt;&lt;h1&gt;	              1                         32</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&lt;h2&gt;&lt;h2&gt;	              2                         24</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&lt;h3&gt;&lt;h3&gt;	              3                         18</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&lt;h4&gt;&lt;h4&gt;	              4                         16</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&lt;h5&gt;&lt;h5&gt;	              5                         13</a:t>
            </a:r>
            <a:endParaRPr dirty="0"/>
          </a:p>
          <a:p>
            <a:pPr marL="0" marR="0" lvl="0" indent="0" algn="l" rtl="0">
              <a:lnSpc>
                <a:spcPct val="177000"/>
              </a:lnSpc>
              <a:spcBef>
                <a:spcPts val="1900"/>
              </a:spcBef>
              <a:spcAft>
                <a:spcPts val="0"/>
              </a:spcAft>
              <a:buClr>
                <a:srgbClr val="FFFFFF"/>
              </a:buClr>
              <a:buSzPts val="4600"/>
              <a:buFont typeface="Verdana" panose="020B0604030504040204"/>
              <a:buNone/>
            </a:pPr>
            <a:r>
              <a:rPr lang="en-US" sz="4600" b="0" i="0" u="none" strike="noStrike" cap="none" dirty="0">
                <a:solidFill>
                  <a:srgbClr val="FFFFFF"/>
                </a:solidFill>
                <a:latin typeface="Verdana" panose="020B0604030504040204"/>
                <a:ea typeface="Verdana" panose="020B0604030504040204"/>
                <a:cs typeface="Verdana" panose="020B0604030504040204"/>
                <a:sym typeface="Verdana" panose="020B0604030504040204"/>
              </a:rPr>
              <a:t>&lt;h6&gt;&lt;h6&gt;	              6                         10</a:t>
            </a:r>
            <a:endParaRPr dirty="0"/>
          </a:p>
          <a:p>
            <a:pPr marL="0" marR="0" lvl="0" indent="0" algn="l" rtl="0">
              <a:lnSpc>
                <a:spcPct val="115000"/>
              </a:lnSpc>
              <a:spcBef>
                <a:spcPts val="1900"/>
              </a:spcBef>
              <a:spcAft>
                <a:spcPts val="0"/>
              </a:spcAft>
              <a:buClr>
                <a:srgbClr val="000000"/>
              </a:buClr>
              <a:buSzPts val="3500"/>
              <a:buFont typeface="Arial" panose="020B0604020202020204"/>
              <a:buNone/>
            </a:pPr>
            <a:endParaRPr sz="3500" b="0" i="0" u="none" strike="noStrike" cap="none" dirty="0">
              <a:solidFill>
                <a:schemeClr val="accent1"/>
              </a:solidFill>
              <a:latin typeface="Courier New" panose="02070309020205020404"/>
              <a:ea typeface="Courier New" panose="02070309020205020404"/>
              <a:cs typeface="Courier New" panose="02070309020205020404"/>
              <a:sym typeface="Courier New" panose="020703090202050204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4"/>
        <p:cNvGrpSpPr/>
        <p:nvPr/>
      </p:nvGrpSpPr>
      <p:grpSpPr>
        <a:xfrm>
          <a:off x="0" y="0"/>
          <a:ext cx="0" cy="0"/>
          <a:chOff x="0" y="0"/>
          <a:chExt cx="0" cy="0"/>
        </a:xfrm>
      </p:grpSpPr>
      <p:sp>
        <p:nvSpPr>
          <p:cNvPr id="2" name="TextBox 1"/>
          <p:cNvSpPr txBox="1"/>
          <p:nvPr/>
        </p:nvSpPr>
        <p:spPr>
          <a:xfrm>
            <a:off x="1852863" y="1323474"/>
            <a:ext cx="4051109" cy="830997"/>
          </a:xfrm>
          <a:prstGeom prst="rect">
            <a:avLst/>
          </a:prstGeom>
          <a:noFill/>
        </p:spPr>
        <p:txBody>
          <a:bodyPr wrap="none" rtlCol="0">
            <a:spAutoFit/>
          </a:bodyPr>
          <a:lstStyle/>
          <a:p>
            <a:r>
              <a:rPr lang="en-US" sz="4800" dirty="0">
                <a:solidFill>
                  <a:schemeClr val="bg1"/>
                </a:solidFill>
              </a:rPr>
              <a:t>What is DNS?</a:t>
            </a:r>
          </a:p>
        </p:txBody>
      </p:sp>
      <p:sp>
        <p:nvSpPr>
          <p:cNvPr id="5" name="Title 4"/>
          <p:cNvSpPr>
            <a:spLocks noGrp="1"/>
          </p:cNvSpPr>
          <p:nvPr>
            <p:ph type="title"/>
          </p:nvPr>
        </p:nvSpPr>
        <p:spPr>
          <a:xfrm>
            <a:off x="1316392" y="3927287"/>
            <a:ext cx="22721701" cy="6224419"/>
          </a:xfrm>
        </p:spPr>
        <p:txBody>
          <a:bodyPr>
            <a:noAutofit/>
          </a:bodyPr>
          <a:lstStyle/>
          <a:p>
            <a:pPr algn="l"/>
            <a:r>
              <a:rPr lang="en-US" sz="4000" dirty="0">
                <a:solidFill>
                  <a:schemeClr val="bg1"/>
                </a:solidFill>
                <a:latin typeface="Consolas" panose="020B0609020204030204" pitchFamily="49" charset="0"/>
              </a:rPr>
              <a:t>The function of DNS server is resolving (translating) human-readable domain </a:t>
            </a:r>
            <a:r>
              <a:rPr lang="en-US" sz="4000" dirty="0" smtClean="0">
                <a:solidFill>
                  <a:schemeClr val="bg1"/>
                </a:solidFill>
                <a:latin typeface="Consolas" panose="020B0609020204030204" pitchFamily="49" charset="0"/>
              </a:rPr>
              <a:t>names(facebook.com</a:t>
            </a:r>
            <a:r>
              <a:rPr lang="en-US" sz="4000" dirty="0">
                <a:solidFill>
                  <a:schemeClr val="bg1"/>
                </a:solidFill>
                <a:latin typeface="Consolas" panose="020B0609020204030204" pitchFamily="49" charset="0"/>
              </a:rPr>
              <a:t>) to corresponding numeric Internet Protocol (IP) addresses .</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Ex: </a:t>
            </a:r>
            <a:r>
              <a:rPr lang="en-US" sz="4000" dirty="0">
                <a:solidFill>
                  <a:schemeClr val="bg1"/>
                </a:solidFill>
                <a:latin typeface="Consolas" panose="020B0609020204030204" pitchFamily="49" charset="0"/>
                <a:hlinkClick r:id="rId3"/>
              </a:rPr>
              <a:t>www.prepbytes.com</a:t>
            </a:r>
            <a:r>
              <a:rPr lang="en-US" sz="4000" dirty="0">
                <a:solidFill>
                  <a:schemeClr val="bg1"/>
                </a:solidFill>
                <a:latin typeface="Consolas" panose="020B0609020204030204" pitchFamily="49" charset="0"/>
              </a:rPr>
              <a:t> </a:t>
            </a:r>
            <a:r>
              <a:rPr lang="en-US" sz="4000" dirty="0">
                <a:solidFill>
                  <a:schemeClr val="bg1"/>
                </a:solidFill>
                <a:latin typeface="Consolas" panose="020B0609020204030204" pitchFamily="49" charset="0"/>
                <a:sym typeface="Wingdings" panose="05000000000000000000" pitchFamily="2" charset="2"/>
              </a:rPr>
              <a:t> 93.184.216.34</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rPr>
              <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The Domain Name System (DNS) is the phonebook of the Internet.</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DNS is responsible for finding the correct IP Addresses for domains.(like google.com, prepbytes.com etc..).</a:t>
            </a:r>
            <a:br>
              <a:rPr lang="en-US" sz="4000" dirty="0">
                <a:solidFill>
                  <a:schemeClr val="bg1"/>
                </a:solidFill>
                <a:latin typeface="Consolas" panose="020B0609020204030204" pitchFamily="49" charset="0"/>
              </a:rPr>
            </a:br>
            <a:r>
              <a:rPr lang="en-US" sz="3000" dirty="0">
                <a:solidFill>
                  <a:schemeClr val="bg1"/>
                </a:solidFill>
                <a:latin typeface="Consolas" panose="020B0609020204030204" pitchFamily="49" charset="0"/>
              </a:rPr>
              <a:t/>
            </a:r>
            <a:br>
              <a:rPr lang="en-US" sz="3000" dirty="0">
                <a:solidFill>
                  <a:schemeClr val="bg1"/>
                </a:solidFill>
                <a:latin typeface="Consolas" panose="020B0609020204030204" pitchFamily="49" charset="0"/>
              </a:rPr>
            </a:br>
            <a:r>
              <a:rPr lang="en-US" sz="3000" dirty="0">
                <a:solidFill>
                  <a:schemeClr val="bg1"/>
                </a:solidFill>
                <a:latin typeface="Consolas" panose="020B0609020204030204" pitchFamily="49" charset="0"/>
              </a:rPr>
              <a:t/>
            </a:r>
            <a:br>
              <a:rPr lang="en-US" sz="3000" dirty="0">
                <a:solidFill>
                  <a:schemeClr val="bg1"/>
                </a:solidFill>
                <a:latin typeface="Consolas" panose="020B0609020204030204" pitchFamily="49" charset="0"/>
              </a:rPr>
            </a:br>
            <a:r>
              <a:rPr lang="en-US" sz="3000" dirty="0">
                <a:solidFill>
                  <a:schemeClr val="bg1"/>
                </a:solidFill>
                <a:latin typeface="Consolas" panose="020B0609020204030204" pitchFamily="49" charset="0"/>
              </a:rPr>
              <a:t/>
            </a:r>
            <a:br>
              <a:rPr lang="en-US" sz="3000" dirty="0">
                <a:solidFill>
                  <a:schemeClr val="bg1"/>
                </a:solidFill>
                <a:latin typeface="Consolas" panose="020B0609020204030204" pitchFamily="49" charset="0"/>
              </a:rPr>
            </a:br>
            <a:endParaRPr lang="en-IN" sz="3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2"/>
        <p:cNvGrpSpPr/>
        <p:nvPr/>
      </p:nvGrpSpPr>
      <p:grpSpPr>
        <a:xfrm>
          <a:off x="0" y="0"/>
          <a:ext cx="0" cy="0"/>
          <a:chOff x="0" y="0"/>
          <a:chExt cx="0" cy="0"/>
        </a:xfrm>
      </p:grpSpPr>
      <p:sp>
        <p:nvSpPr>
          <p:cNvPr id="144" name="Google Shape;144;p28"/>
          <p:cNvSpPr txBox="1"/>
          <p:nvPr/>
        </p:nvSpPr>
        <p:spPr>
          <a:xfrm>
            <a:off x="2196950" y="752825"/>
            <a:ext cx="16360200" cy="1746323"/>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panose="020B0604020202020204"/>
              <a:buNone/>
            </a:pPr>
            <a:endParaRPr sz="3500" b="0" i="0" u="none" strike="noStrike" cap="none">
              <a:solidFill>
                <a:srgbClr val="2C2F34"/>
              </a:solidFill>
              <a:latin typeface="Roboto" panose="02000000000000000000"/>
              <a:ea typeface="Roboto" panose="02000000000000000000"/>
              <a:cs typeface="Roboto" panose="02000000000000000000"/>
              <a:sym typeface="Roboto" panose="02000000000000000000"/>
            </a:endParaRPr>
          </a:p>
          <a:p>
            <a:pPr marL="0" marR="0" lvl="0" indent="0" algn="l" rtl="0">
              <a:lnSpc>
                <a:spcPct val="140000"/>
              </a:lnSpc>
              <a:spcBef>
                <a:spcPts val="90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Heading sample Document</a:t>
            </a:r>
          </a:p>
        </p:txBody>
      </p:sp>
      <p:sp>
        <p:nvSpPr>
          <p:cNvPr id="145" name="Google Shape;145;p28"/>
          <p:cNvSpPr txBox="1"/>
          <p:nvPr/>
        </p:nvSpPr>
        <p:spPr>
          <a:xfrm>
            <a:off x="2181349" y="3933025"/>
            <a:ext cx="19632002" cy="94284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&lt;!DOCTYPE html&gt;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&lt;html&gt;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&lt;head&gt;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&lt;title&gt;Headings In Html&lt;/title&gt;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&lt;/head&gt;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&lt;body&gt;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&lt;h1&gt;This is h1 tag&lt;/h1&gt;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&lt;h2&gt;This is h2 tag&lt;/h2&gt;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&lt;h3&gt;This is h3 tag&lt;/h3&gt;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&lt;h4&gt;This is h4 tag&lt;/h4&gt;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&lt;h5&gt;This is h5 tag&lt;/h5&gt;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	&lt;h6&gt;This is h6 tag&lt;/h6&gt;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&lt;/body&gt;</a:t>
            </a:r>
          </a:p>
          <a:p>
            <a:pPr marL="0" marR="0" lvl="0" indent="0" algn="l" rtl="0">
              <a:lnSpc>
                <a:spcPct val="100000"/>
              </a:lnSpc>
              <a:spcBef>
                <a:spcPts val="0"/>
              </a:spcBef>
              <a:spcAft>
                <a:spcPts val="0"/>
              </a:spcAft>
              <a:buClr>
                <a:schemeClr val="accent6"/>
              </a:buClr>
              <a:buSzPts val="4300"/>
              <a:buFont typeface="Verdana" panose="020B0604030504040204"/>
              <a:buNone/>
            </a:pPr>
            <a:r>
              <a:rPr lang="en-US" sz="4300" b="0" i="0" u="none" strike="noStrike" cap="none">
                <a:solidFill>
                  <a:schemeClr val="accent6"/>
                </a:solidFill>
                <a:latin typeface="Verdana" panose="020B0604030504040204"/>
                <a:ea typeface="Verdana" panose="020B0604030504040204"/>
                <a:cs typeface="Verdana" panose="020B0604030504040204"/>
                <a:sym typeface="Verdana" panose="020B0604030504040204"/>
              </a:rPr>
              <a:t>&lt;/html&gt;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1" name="Google Shape;151;p29"/>
          <p:cNvSpPr txBox="1"/>
          <p:nvPr/>
        </p:nvSpPr>
        <p:spPr>
          <a:xfrm>
            <a:off x="2196950" y="752825"/>
            <a:ext cx="16360200" cy="1746323"/>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panose="020B0604020202020204"/>
              <a:buNone/>
            </a:pPr>
            <a:endParaRPr sz="3500" b="0" i="0" u="none" strike="noStrike" cap="none">
              <a:solidFill>
                <a:srgbClr val="2C2F34"/>
              </a:solidFill>
              <a:latin typeface="Roboto" panose="02000000000000000000"/>
              <a:ea typeface="Roboto" panose="02000000000000000000"/>
              <a:cs typeface="Roboto" panose="02000000000000000000"/>
              <a:sym typeface="Roboto" panose="02000000000000000000"/>
            </a:endParaRPr>
          </a:p>
          <a:p>
            <a:pPr marL="0" marR="0" lvl="0" indent="0" algn="l" rtl="0">
              <a:lnSpc>
                <a:spcPct val="140000"/>
              </a:lnSpc>
              <a:spcBef>
                <a:spcPts val="90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 Output For Heading Sample Document</a:t>
            </a:r>
          </a:p>
        </p:txBody>
      </p:sp>
      <p:pic>
        <p:nvPicPr>
          <p:cNvPr id="152" name="Google Shape;152;p29" descr="Google Shape;154;p29"/>
          <p:cNvPicPr preferRelativeResize="0"/>
          <p:nvPr/>
        </p:nvPicPr>
        <p:blipFill rotWithShape="1">
          <a:blip r:embed="rId3"/>
          <a:srcRect/>
          <a:stretch>
            <a:fillRect/>
          </a:stretch>
        </p:blipFill>
        <p:spPr>
          <a:xfrm>
            <a:off x="6218375" y="3007599"/>
            <a:ext cx="14372151" cy="10344851"/>
          </a:xfrm>
          <a:prstGeom prst="rect">
            <a:avLst/>
          </a:prstGeom>
          <a:noFill/>
          <a:ln>
            <a:no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28"/>
        <p:cNvGrpSpPr/>
        <p:nvPr/>
      </p:nvGrpSpPr>
      <p:grpSpPr>
        <a:xfrm>
          <a:off x="0" y="0"/>
          <a:ext cx="0" cy="0"/>
          <a:chOff x="0" y="0"/>
          <a:chExt cx="0" cy="0"/>
        </a:xfrm>
      </p:grpSpPr>
      <p:sp>
        <p:nvSpPr>
          <p:cNvPr id="130" name="Google Shape;130;p26"/>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HTML Headings</a:t>
            </a:r>
          </a:p>
        </p:txBody>
      </p:sp>
      <p:sp>
        <p:nvSpPr>
          <p:cNvPr id="131" name="Google Shape;131;p26"/>
          <p:cNvSpPr txBox="1"/>
          <p:nvPr/>
        </p:nvSpPr>
        <p:spPr>
          <a:xfrm>
            <a:off x="1516650" y="3347268"/>
            <a:ext cx="21350700" cy="5495976"/>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It is recommended to have one H1 heading – just like you have only one title of the book</a:t>
            </a:r>
          </a:p>
          <a:p>
            <a:pPr marL="0" marR="0" lvl="0" indent="0" algn="l" rtl="0">
              <a:lnSpc>
                <a:spcPct val="177000"/>
              </a:lnSpc>
              <a:spcBef>
                <a:spcPts val="0"/>
              </a:spcBef>
              <a:spcAft>
                <a:spcPts val="0"/>
              </a:spcAft>
              <a:buClr>
                <a:schemeClr val="accent1"/>
              </a:buClr>
              <a:buSzPts val="3900"/>
              <a:buFont typeface="Roboto" panose="02000000000000000000"/>
              <a:buNone/>
            </a:pPr>
            <a:r>
              <a:rPr lang="en-US" sz="3900" dirty="0">
                <a:solidFill>
                  <a:schemeClr val="accent1"/>
                </a:solidFill>
                <a:latin typeface="Roboto" panose="02000000000000000000"/>
                <a:ea typeface="Roboto" panose="02000000000000000000"/>
                <a:sym typeface="Roboto" panose="02000000000000000000"/>
              </a:rPr>
              <a:t>It is recommended not to use headings just for font size purpose, as we can manage  font size using </a:t>
            </a:r>
            <a:r>
              <a:rPr lang="en-US" sz="3900" dirty="0" err="1">
                <a:solidFill>
                  <a:schemeClr val="accent1"/>
                </a:solidFill>
                <a:latin typeface="Roboto" panose="02000000000000000000"/>
                <a:ea typeface="Roboto" panose="02000000000000000000"/>
                <a:sym typeface="Roboto" panose="02000000000000000000"/>
              </a:rPr>
              <a:t>css</a:t>
            </a:r>
            <a:r>
              <a:rPr lang="en-US" sz="3900" dirty="0">
                <a:solidFill>
                  <a:schemeClr val="accent1"/>
                </a:solidFill>
                <a:latin typeface="Roboto" panose="02000000000000000000"/>
                <a:ea typeface="Roboto" panose="02000000000000000000"/>
                <a:sym typeface="Roboto" panose="02000000000000000000"/>
              </a:rPr>
              <a:t> as well</a:t>
            </a:r>
          </a:p>
          <a:p>
            <a:pPr marL="0" marR="0" lvl="0" indent="0" algn="l" rtl="0">
              <a:lnSpc>
                <a:spcPct val="177000"/>
              </a:lnSpc>
              <a:spcBef>
                <a:spcPts val="0"/>
              </a:spcBef>
              <a:spcAft>
                <a:spcPts val="0"/>
              </a:spcAft>
              <a:buClr>
                <a:schemeClr val="accent1"/>
              </a:buClr>
              <a:buSzPts val="3900"/>
              <a:buFont typeface="Roboto" panose="02000000000000000000"/>
              <a:buNone/>
            </a:pPr>
            <a:r>
              <a:rPr lang="en-US" sz="3900" dirty="0">
                <a:solidFill>
                  <a:schemeClr val="accent1"/>
                </a:solidFill>
                <a:latin typeface="Roboto" panose="02000000000000000000"/>
                <a:ea typeface="Roboto" panose="02000000000000000000"/>
                <a:sym typeface="Roboto" panose="02000000000000000000"/>
              </a:rPr>
              <a:t>You should use heading in sequence like h1 and then h2 and so on</a:t>
            </a:r>
          </a:p>
          <a:p>
            <a:pPr marL="0" marR="0" lvl="0" indent="0" algn="l" rtl="0">
              <a:lnSpc>
                <a:spcPct val="177000"/>
              </a:lnSpc>
              <a:spcBef>
                <a:spcPts val="0"/>
              </a:spcBef>
              <a:spcAft>
                <a:spcPts val="0"/>
              </a:spcAft>
              <a:buClr>
                <a:schemeClr val="accent1"/>
              </a:buClr>
              <a:buSzPts val="3900"/>
              <a:buFont typeface="Roboto" panose="02000000000000000000"/>
              <a:buNone/>
            </a:pPr>
            <a:endParaRPr lang="en-US" sz="3900" dirty="0">
              <a:solidFill>
                <a:schemeClr val="accent1"/>
              </a:solidFill>
              <a:latin typeface="Roboto" panose="02000000000000000000"/>
              <a:ea typeface="Roboto" panose="02000000000000000000"/>
              <a:sym typeface="Roboto" panose="0200000000000000000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49"/>
        <p:cNvGrpSpPr/>
        <p:nvPr/>
      </p:nvGrpSpPr>
      <p:grpSpPr>
        <a:xfrm>
          <a:off x="0" y="0"/>
          <a:ext cx="0" cy="0"/>
          <a:chOff x="0" y="0"/>
          <a:chExt cx="0" cy="0"/>
        </a:xfrm>
      </p:grpSpPr>
      <p:sp>
        <p:nvSpPr>
          <p:cNvPr id="151" name="Google Shape;151;p29"/>
          <p:cNvSpPr txBox="1"/>
          <p:nvPr/>
        </p:nvSpPr>
        <p:spPr>
          <a:xfrm>
            <a:off x="2196950" y="752825"/>
            <a:ext cx="16360200" cy="803985"/>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15000"/>
              </a:lnSpc>
              <a:spcBef>
                <a:spcPts val="0"/>
              </a:spcBef>
              <a:spcAft>
                <a:spcPts val="0"/>
              </a:spcAft>
              <a:buClr>
                <a:srgbClr val="000000"/>
              </a:buClr>
              <a:buSzPts val="3500"/>
              <a:buFont typeface="Arial" panose="020B0604020202020204"/>
              <a:buNone/>
            </a:pPr>
            <a:r>
              <a:rPr lang="en-US" sz="3500" b="0" i="0" u="none" strike="noStrike" cap="none" dirty="0">
                <a:solidFill>
                  <a:schemeClr val="bg1"/>
                </a:solidFill>
                <a:latin typeface="Roboto" panose="02000000000000000000"/>
                <a:ea typeface="Roboto" panose="02000000000000000000"/>
                <a:cs typeface="Roboto" panose="02000000000000000000"/>
                <a:sym typeface="Roboto" panose="02000000000000000000"/>
              </a:rPr>
              <a:t>Exercise</a:t>
            </a:r>
            <a:endParaRPr dirty="0">
              <a:solidFill>
                <a:schemeClr val="bg1"/>
              </a:solidFill>
            </a:endParaRPr>
          </a:p>
        </p:txBody>
      </p:sp>
      <p:sp>
        <p:nvSpPr>
          <p:cNvPr id="2" name="TextBox 1"/>
          <p:cNvSpPr txBox="1"/>
          <p:nvPr/>
        </p:nvSpPr>
        <p:spPr>
          <a:xfrm>
            <a:off x="2671011" y="3224463"/>
            <a:ext cx="3406702" cy="707886"/>
          </a:xfrm>
          <a:prstGeom prst="rect">
            <a:avLst/>
          </a:prstGeom>
          <a:noFill/>
        </p:spPr>
        <p:txBody>
          <a:bodyPr wrap="none" rtlCol="0">
            <a:spAutoFit/>
          </a:bodyPr>
          <a:lstStyle/>
          <a:p>
            <a:r>
              <a:rPr lang="en-US" sz="4000" dirty="0">
                <a:solidFill>
                  <a:schemeClr val="bg1"/>
                </a:solidFill>
              </a:rPr>
              <a:t>Try all h1 tags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8" name="Google Shape;158;p30"/>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Paragraph Tag</a:t>
            </a:r>
          </a:p>
        </p:txBody>
      </p:sp>
      <p:sp>
        <p:nvSpPr>
          <p:cNvPr id="159" name="Google Shape;159;p30"/>
          <p:cNvSpPr txBox="1"/>
          <p:nvPr/>
        </p:nvSpPr>
        <p:spPr>
          <a:xfrm>
            <a:off x="1718625" y="3139800"/>
            <a:ext cx="20094601" cy="9170122"/>
          </a:xfrm>
          <a:prstGeom prst="rect">
            <a:avLst/>
          </a:prstGeom>
          <a:noFill/>
          <a:ln>
            <a:noFill/>
          </a:ln>
        </p:spPr>
        <p:txBody>
          <a:bodyPr spcFirstLastPara="1" wrap="square" lIns="91400" tIns="91400" rIns="91400" bIns="91400" anchor="t" anchorCtr="0">
            <a:spAutoFit/>
          </a:bodyPr>
          <a:lstStyle/>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The p element represents a paragraph in an HTML document .</a:t>
            </a: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It is a block-level </a:t>
            </a:r>
            <a:r>
              <a:rPr lang="en-US" sz="3900" b="0" i="0" u="sng" strike="noStrike" cap="none" dirty="0">
                <a:solidFill>
                  <a:schemeClr val="hlink"/>
                </a:solidFill>
                <a:latin typeface="Roboto" panose="02000000000000000000"/>
                <a:ea typeface="Roboto" panose="02000000000000000000"/>
                <a:cs typeface="Roboto" panose="02000000000000000000"/>
                <a:sym typeface="Roboto" panose="02000000000000000000"/>
                <a:hlinkClick r:id="rId3"/>
              </a:rPr>
              <a:t>HTML</a:t>
            </a: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element which means that it will always start from a new line. When we create an HTML paragraph browser always creates white space before and after the paragraph.</a:t>
            </a:r>
          </a:p>
          <a:p>
            <a:pPr marL="0" marR="0" lvl="0" indent="0" algn="l" rtl="0">
              <a:lnSpc>
                <a:spcPct val="177000"/>
              </a:lnSpc>
              <a:spcBef>
                <a:spcPts val="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 The p element in html has both a starting tag &lt;p&gt; and an ending tag &lt;/p&gt;. All the content of a paragraph is placed between the starting tag and ending tag.</a:t>
            </a:r>
            <a:endParaRPr dirty="0"/>
          </a:p>
          <a:p>
            <a:pPr marL="0" marR="0" lvl="0" indent="0" algn="l" rtl="0">
              <a:lnSpc>
                <a:spcPct val="177000"/>
              </a:lnSpc>
              <a:spcBef>
                <a:spcPts val="190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In Html The paragraph is marked as:</a:t>
            </a:r>
            <a:endParaRPr dirty="0"/>
          </a:p>
          <a:p>
            <a:pPr marL="0" marR="0" lvl="0" indent="0" algn="l" rtl="0">
              <a:lnSpc>
                <a:spcPct val="177000"/>
              </a:lnSpc>
              <a:spcBef>
                <a:spcPts val="1900"/>
              </a:spcBef>
              <a:spcAft>
                <a:spcPts val="0"/>
              </a:spcAft>
              <a:buClr>
                <a:schemeClr val="accent1"/>
              </a:buClr>
              <a:buSzPts val="3900"/>
              <a:buFont typeface="Roboto" panose="02000000000000000000"/>
              <a:buNone/>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&lt;p&gt;This is a paragraph.&lt;/P&gt;</a:t>
            </a: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63"/>
        <p:cNvGrpSpPr/>
        <p:nvPr/>
      </p:nvGrpSpPr>
      <p:grpSpPr>
        <a:xfrm>
          <a:off x="0" y="0"/>
          <a:ext cx="0" cy="0"/>
          <a:chOff x="0" y="0"/>
          <a:chExt cx="0" cy="0"/>
        </a:xfrm>
      </p:grpSpPr>
      <p:sp>
        <p:nvSpPr>
          <p:cNvPr id="165" name="Google Shape;165;p31"/>
          <p:cNvSpPr txBox="1"/>
          <p:nvPr/>
        </p:nvSpPr>
        <p:spPr>
          <a:xfrm>
            <a:off x="1644024" y="2577478"/>
            <a:ext cx="4157186" cy="2515432"/>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4300"/>
              <a:buFont typeface="Arial" panose="020B0604020202020204"/>
              <a:buNone/>
            </a:pPr>
            <a:r>
              <a:rPr lang="en-US" sz="4300" b="1" i="0" u="none" strike="noStrike" cap="none">
                <a:solidFill>
                  <a:srgbClr val="FFFFFF"/>
                </a:solidFill>
                <a:latin typeface="Arial" panose="020B0604020202020204"/>
                <a:ea typeface="Arial" panose="020B0604020202020204"/>
                <a:cs typeface="Arial" panose="020B0604020202020204"/>
                <a:sym typeface="Arial" panose="020B0604020202020204"/>
              </a:rPr>
              <a:t>Paragraph sample Document </a:t>
            </a:r>
          </a:p>
        </p:txBody>
      </p:sp>
      <p:sp>
        <p:nvSpPr>
          <p:cNvPr id="166" name="Google Shape;166;p31"/>
          <p:cNvSpPr txBox="1"/>
          <p:nvPr/>
        </p:nvSpPr>
        <p:spPr>
          <a:xfrm>
            <a:off x="7523712" y="1718526"/>
            <a:ext cx="15152887" cy="4754851"/>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&lt;!DOCTYPE html&gt;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&lt;html&gt;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&lt;head&gt;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	&lt;title&gt;HTML paragraph&lt;/title&gt;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&lt;/head&gt;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&lt;body&gt;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&lt;p&gt;This is Paragraph,which will start on new line&lt;/&lt;/p&gt;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&lt;/body&gt;</a:t>
            </a:r>
          </a:p>
          <a:p>
            <a:pPr marL="0" marR="0" lvl="0" indent="0" algn="l" rtl="0">
              <a:lnSpc>
                <a:spcPct val="100000"/>
              </a:lnSpc>
              <a:spcBef>
                <a:spcPts val="0"/>
              </a:spcBef>
              <a:spcAft>
                <a:spcPts val="0"/>
              </a:spcAft>
              <a:buClr>
                <a:schemeClr val="accent6"/>
              </a:buClr>
              <a:buSzPts val="3500"/>
              <a:buFont typeface="Courier New" panose="02070309020205020404"/>
              <a:buNone/>
            </a:pPr>
            <a:r>
              <a:rPr lang="en-US" sz="35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&lt;/html&gt;</a:t>
            </a:r>
          </a:p>
        </p:txBody>
      </p:sp>
      <p:pic>
        <p:nvPicPr>
          <p:cNvPr id="167" name="Google Shape;167;p31" descr="Google Shape;182;p32"/>
          <p:cNvPicPr preferRelativeResize="0"/>
          <p:nvPr/>
        </p:nvPicPr>
        <p:blipFill rotWithShape="1">
          <a:blip r:embed="rId3"/>
          <a:srcRect/>
          <a:stretch>
            <a:fillRect/>
          </a:stretch>
        </p:blipFill>
        <p:spPr>
          <a:xfrm>
            <a:off x="7397605" y="8087299"/>
            <a:ext cx="15404998" cy="3144600"/>
          </a:xfrm>
          <a:prstGeom prst="rect">
            <a:avLst/>
          </a:prstGeom>
          <a:noFill/>
          <a:ln>
            <a:noFill/>
          </a:ln>
        </p:spPr>
      </p:pic>
      <p:sp>
        <p:nvSpPr>
          <p:cNvPr id="168" name="Google Shape;168;p31"/>
          <p:cNvSpPr txBox="1"/>
          <p:nvPr/>
        </p:nvSpPr>
        <p:spPr>
          <a:xfrm>
            <a:off x="1507737" y="6858062"/>
            <a:ext cx="3063862" cy="337950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4300"/>
              <a:buFont typeface="Arial" panose="020B0604020202020204"/>
              <a:buNone/>
            </a:pPr>
            <a:r>
              <a:rPr lang="en-US" sz="4300" b="1" i="0" u="none" strike="noStrike" cap="none">
                <a:solidFill>
                  <a:srgbClr val="FFFFFF"/>
                </a:solidFill>
                <a:latin typeface="Arial" panose="020B0604020202020204"/>
                <a:ea typeface="Arial" panose="020B0604020202020204"/>
                <a:cs typeface="Arial" panose="020B0604020202020204"/>
                <a:sym typeface="Arial" panose="020B0604020202020204"/>
              </a:rPr>
              <a:t>Output For Paragraph sample Document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56"/>
        <p:cNvGrpSpPr/>
        <p:nvPr/>
      </p:nvGrpSpPr>
      <p:grpSpPr>
        <a:xfrm>
          <a:off x="0" y="0"/>
          <a:ext cx="0" cy="0"/>
          <a:chOff x="0" y="0"/>
          <a:chExt cx="0" cy="0"/>
        </a:xfrm>
      </p:grpSpPr>
      <p:sp>
        <p:nvSpPr>
          <p:cNvPr id="158" name="Google Shape;158;p30"/>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Student Exercise</a:t>
            </a:r>
            <a:endParaRPr dirty="0"/>
          </a:p>
        </p:txBody>
      </p:sp>
      <p:sp>
        <p:nvSpPr>
          <p:cNvPr id="159" name="Google Shape;159;p30"/>
          <p:cNvSpPr txBox="1"/>
          <p:nvPr/>
        </p:nvSpPr>
        <p:spPr>
          <a:xfrm>
            <a:off x="1718625" y="3139800"/>
            <a:ext cx="20094601" cy="2309141"/>
          </a:xfrm>
          <a:prstGeom prst="rect">
            <a:avLst/>
          </a:prstGeom>
          <a:noFill/>
          <a:ln>
            <a:noFill/>
          </a:ln>
        </p:spPr>
        <p:txBody>
          <a:bodyPr spcFirstLastPara="1" wrap="square" lIns="91400" tIns="91400" rIns="91400" bIns="91400" anchor="t" anchorCtr="0">
            <a:spAutoFit/>
          </a:bodyPr>
          <a:lstStyle/>
          <a:p>
            <a:pPr lvl="0">
              <a:lnSpc>
                <a:spcPct val="177000"/>
              </a:lnSpc>
              <a:buClr>
                <a:schemeClr val="accent1"/>
              </a:buClr>
              <a:buSzPts val="3900"/>
            </a:pPr>
            <a:r>
              <a:rPr lang="en-US" sz="3900" b="0" i="0" u="none" strike="noStrike" cap="none" dirty="0">
                <a:solidFill>
                  <a:schemeClr val="accent1"/>
                </a:solidFill>
                <a:latin typeface="Roboto" panose="02000000000000000000"/>
                <a:ea typeface="Roboto" panose="02000000000000000000"/>
                <a:cs typeface="Roboto" panose="02000000000000000000"/>
                <a:sym typeface="Roboto" panose="02000000000000000000"/>
              </a:rPr>
              <a:t>Replicate first four paragraphs of </a:t>
            </a:r>
            <a:r>
              <a:rPr lang="en-US" sz="3900" dirty="0">
                <a:solidFill>
                  <a:schemeClr val="accent1"/>
                </a:solidFill>
                <a:latin typeface="Roboto" panose="02000000000000000000"/>
                <a:ea typeface="Roboto" panose="02000000000000000000"/>
                <a:cs typeface="Roboto" panose="02000000000000000000"/>
                <a:sym typeface="Roboto" panose="02000000000000000000"/>
              </a:rPr>
              <a:t>this site: https://</a:t>
            </a:r>
            <a:r>
              <a:rPr lang="en-US" sz="3900" dirty="0" err="1">
                <a:solidFill>
                  <a:schemeClr val="accent1"/>
                </a:solidFill>
                <a:latin typeface="Roboto" panose="02000000000000000000"/>
                <a:ea typeface="Roboto" panose="02000000000000000000"/>
                <a:cs typeface="Roboto" panose="02000000000000000000"/>
                <a:sym typeface="Roboto" panose="02000000000000000000"/>
              </a:rPr>
              <a:t>www.cis.upenn.edu</a:t>
            </a:r>
            <a:r>
              <a:rPr lang="en-US" sz="3900" dirty="0">
                <a:solidFill>
                  <a:schemeClr val="accent1"/>
                </a:solidFill>
                <a:latin typeface="Roboto" panose="02000000000000000000"/>
                <a:ea typeface="Roboto" panose="02000000000000000000"/>
                <a:cs typeface="Roboto" panose="02000000000000000000"/>
                <a:sym typeface="Roboto" panose="02000000000000000000"/>
              </a:rPr>
              <a:t>/~</a:t>
            </a:r>
            <a:r>
              <a:rPr lang="en-US" sz="3900" dirty="0" err="1">
                <a:solidFill>
                  <a:schemeClr val="accent1"/>
                </a:solidFill>
                <a:latin typeface="Roboto" panose="02000000000000000000"/>
                <a:ea typeface="Roboto" panose="02000000000000000000"/>
                <a:cs typeface="Roboto" panose="02000000000000000000"/>
                <a:sym typeface="Roboto" panose="02000000000000000000"/>
              </a:rPr>
              <a:t>matuszek</a:t>
            </a:r>
            <a:r>
              <a:rPr lang="en-US" sz="3900" dirty="0">
                <a:solidFill>
                  <a:schemeClr val="accent1"/>
                </a:solidFill>
                <a:latin typeface="Roboto" panose="02000000000000000000"/>
                <a:ea typeface="Roboto" panose="02000000000000000000"/>
                <a:cs typeface="Roboto" panose="02000000000000000000"/>
                <a:sym typeface="Roboto" panose="02000000000000000000"/>
              </a:rPr>
              <a:t>/cit594-2012/Pages/</a:t>
            </a:r>
            <a:r>
              <a:rPr lang="en-US" sz="3900" dirty="0" err="1">
                <a:solidFill>
                  <a:schemeClr val="accent1"/>
                </a:solidFill>
                <a:latin typeface="Roboto" panose="02000000000000000000"/>
                <a:ea typeface="Roboto" panose="02000000000000000000"/>
                <a:cs typeface="Roboto" panose="02000000000000000000"/>
                <a:sym typeface="Roboto" panose="02000000000000000000"/>
              </a:rPr>
              <a:t>backtracking.html</a:t>
            </a:r>
            <a:endParaRPr dirty="0"/>
          </a:p>
        </p:txBody>
      </p:sp>
      <p:pic>
        <p:nvPicPr>
          <p:cNvPr id="3" name="Picture 2" descr="Graphical user interface, text, application, email&#10;&#10;Description automatically generated"/>
          <p:cNvPicPr>
            <a:picLocks noChangeAspect="1"/>
          </p:cNvPicPr>
          <p:nvPr/>
        </p:nvPicPr>
        <p:blipFill>
          <a:blip r:embed="rId3"/>
          <a:stretch>
            <a:fillRect/>
          </a:stretch>
        </p:blipFill>
        <p:spPr>
          <a:xfrm>
            <a:off x="1082322" y="6858000"/>
            <a:ext cx="22219355" cy="343424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1"/>
        <p:cNvGrpSpPr/>
        <p:nvPr/>
      </p:nvGrpSpPr>
      <p:grpSpPr>
        <a:xfrm>
          <a:off x="0" y="0"/>
          <a:ext cx="0" cy="0"/>
          <a:chOff x="0" y="0"/>
          <a:chExt cx="0" cy="0"/>
        </a:xfrm>
      </p:grpSpPr>
      <p:sp>
        <p:nvSpPr>
          <p:cNvPr id="703" name="Google Shape;703;p81"/>
          <p:cNvSpPr txBox="1"/>
          <p:nvPr/>
        </p:nvSpPr>
        <p:spPr>
          <a:xfrm>
            <a:off x="-290631" y="263038"/>
            <a:ext cx="9122097" cy="2472472"/>
          </a:xfrm>
          <a:prstGeom prst="rect">
            <a:avLst/>
          </a:prstGeom>
          <a:noFill/>
          <a:ln>
            <a:noFill/>
          </a:ln>
        </p:spPr>
        <p:txBody>
          <a:bodyPr spcFirstLastPara="1" wrap="square" lIns="50800" tIns="50800" rIns="50800" bIns="50800" anchor="ctr" anchorCtr="0">
            <a:spAutoFit/>
          </a:bodyPr>
          <a:lstStyle/>
          <a:p>
            <a:pPr marL="0" marR="0" lvl="0" indent="0" algn="ctr" rtl="0">
              <a:lnSpc>
                <a:spcPct val="220000"/>
              </a:lnSpc>
              <a:spcBef>
                <a:spcPts val="0"/>
              </a:spcBef>
              <a:spcAft>
                <a:spcPts val="0"/>
              </a:spcAft>
              <a:buClr>
                <a:srgbClr val="FFFFFF"/>
              </a:buClr>
              <a:buSzPts val="7000"/>
              <a:buFont typeface="Helvetica Neue" panose="020B0604020202020204"/>
              <a:buNone/>
            </a:pPr>
            <a:r>
              <a:rPr lang="en-US" sz="7000" dirty="0">
                <a:solidFill>
                  <a:srgbClr val="FFFFFF"/>
                </a:solidFill>
                <a:latin typeface="Consolas" panose="020B0609020204030204" pitchFamily="49" charset="0"/>
                <a:sym typeface="Helvetica Neue" panose="020B0604020202020204"/>
              </a:rPr>
              <a:t>Text Formatting:</a:t>
            </a:r>
            <a:endParaRPr dirty="0">
              <a:latin typeface="Consolas" panose="020B0609020204030204" pitchFamily="49" charset="0"/>
            </a:endParaRPr>
          </a:p>
        </p:txBody>
      </p:sp>
      <p:sp>
        <p:nvSpPr>
          <p:cNvPr id="704" name="Google Shape;704;p81"/>
          <p:cNvSpPr txBox="1"/>
          <p:nvPr/>
        </p:nvSpPr>
        <p:spPr>
          <a:xfrm>
            <a:off x="335903" y="4136954"/>
            <a:ext cx="23905028" cy="8175508"/>
          </a:xfrm>
          <a:prstGeom prst="rect">
            <a:avLst/>
          </a:prstGeom>
          <a:noFill/>
          <a:ln>
            <a:noFill/>
          </a:ln>
        </p:spPr>
        <p:txBody>
          <a:bodyPr spcFirstLastPara="1" wrap="square" lIns="50800" tIns="50800" rIns="50800" bIns="50800" anchor="ctr" anchorCtr="0">
            <a:spAutoFit/>
          </a:bodyPr>
          <a:lstStyle/>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em vs I </a:t>
            </a:r>
            <a:r>
              <a:rPr lang="en-US" sz="4500" b="0" i="0" u="none" strike="noStrike" cap="none" dirty="0">
                <a:solidFill>
                  <a:schemeClr val="bg1"/>
                </a:solidFill>
                <a:latin typeface="Consolas" panose="020B0609020204030204" pitchFamily="49" charset="0"/>
                <a:ea typeface="Courier"/>
                <a:cs typeface="Courier"/>
                <a:sym typeface="Courier"/>
              </a:rPr>
              <a:t>: em used for emphasized text , i used for italic text.</a:t>
            </a: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strong vs bold : </a:t>
            </a:r>
            <a:r>
              <a:rPr lang="en-US" sz="4500" b="0" i="0" u="none" strike="noStrike" cap="none" dirty="0">
                <a:solidFill>
                  <a:schemeClr val="bg1"/>
                </a:solidFill>
                <a:latin typeface="Consolas" panose="020B0609020204030204" pitchFamily="49" charset="0"/>
                <a:ea typeface="Courier"/>
                <a:cs typeface="Courier"/>
                <a:sym typeface="Courier"/>
              </a:rPr>
              <a:t>Used to make text bold strong is used for important text, whereas bold is used for just making the text bold.</a:t>
            </a: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sub vs sup : </a:t>
            </a:r>
            <a:r>
              <a:rPr lang="en-US" sz="4500" b="0" i="0" u="none" strike="noStrike" cap="none" dirty="0">
                <a:solidFill>
                  <a:schemeClr val="bg1"/>
                </a:solidFill>
                <a:latin typeface="Consolas" panose="020B0609020204030204" pitchFamily="49" charset="0"/>
                <a:ea typeface="Courier"/>
                <a:cs typeface="Courier"/>
                <a:sym typeface="Courier"/>
              </a:rPr>
              <a:t>For subscript and superscript.</a:t>
            </a: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ins vs del : </a:t>
            </a:r>
            <a:r>
              <a:rPr lang="en-US" sz="4500" b="0" i="0" u="none" strike="noStrike" cap="none" dirty="0">
                <a:solidFill>
                  <a:schemeClr val="bg1"/>
                </a:solidFill>
                <a:latin typeface="Consolas" panose="020B0609020204030204" pitchFamily="49" charset="0"/>
                <a:ea typeface="Courier"/>
                <a:cs typeface="Courier"/>
                <a:sym typeface="Courier"/>
              </a:rPr>
              <a:t>ins used for underlined text , del is used for strikethrough the text.</a:t>
            </a: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Mark : </a:t>
            </a:r>
            <a:r>
              <a:rPr lang="en-US" sz="4500" b="0" i="0" u="none" strike="noStrike" cap="none" dirty="0">
                <a:solidFill>
                  <a:schemeClr val="bg1"/>
                </a:solidFill>
                <a:latin typeface="Consolas" panose="020B0609020204030204" pitchFamily="49" charset="0"/>
                <a:ea typeface="Courier"/>
                <a:cs typeface="Courier"/>
                <a:sym typeface="Courier"/>
              </a:rPr>
              <a:t>Used to mark/Highlight some text .</a:t>
            </a:r>
          </a:p>
          <a:p>
            <a:pPr marL="0" marR="0" lvl="0" indent="0" rtl="0">
              <a:lnSpc>
                <a:spcPct val="122000"/>
              </a:lnSpc>
              <a:spcBef>
                <a:spcPts val="0"/>
              </a:spcBef>
              <a:spcAft>
                <a:spcPts val="0"/>
              </a:spcAft>
              <a:buClr>
                <a:srgbClr val="56C1FF"/>
              </a:buClr>
              <a:buSzPts val="4500"/>
              <a:buFont typeface="Courier"/>
              <a:buNone/>
            </a:pPr>
            <a:endParaRPr dirty="0">
              <a:solidFill>
                <a:schemeClr val="bg1"/>
              </a:solidFill>
              <a:latin typeface="Consolas" panose="020B0609020204030204" pitchFamily="49" charset="0"/>
            </a:endParaRPr>
          </a:p>
          <a:p>
            <a:pPr marL="0" marR="0" lvl="0" indent="0" rtl="0">
              <a:lnSpc>
                <a:spcPct val="122000"/>
              </a:lnSpc>
              <a:spcBef>
                <a:spcPts val="0"/>
              </a:spcBef>
              <a:spcAft>
                <a:spcPts val="0"/>
              </a:spcAft>
              <a:buClr>
                <a:srgbClr val="56C1FF"/>
              </a:buClr>
              <a:buSzPts val="4500"/>
              <a:buFont typeface="Courier"/>
              <a:buNone/>
            </a:pPr>
            <a:r>
              <a:rPr lang="en-US" sz="4500" b="0" i="0" u="none" strike="noStrike" cap="none" dirty="0">
                <a:solidFill>
                  <a:srgbClr val="56C1FF"/>
                </a:solidFill>
                <a:latin typeface="Consolas" panose="020B0609020204030204" pitchFamily="49" charset="0"/>
                <a:ea typeface="Courier"/>
                <a:cs typeface="Courier"/>
                <a:sym typeface="Courier"/>
              </a:rPr>
              <a:t>Small : </a:t>
            </a:r>
            <a:r>
              <a:rPr lang="en-US" sz="4500" b="0" i="0" u="none" strike="noStrike" cap="none" dirty="0">
                <a:solidFill>
                  <a:schemeClr val="bg1"/>
                </a:solidFill>
                <a:latin typeface="Consolas" panose="020B0609020204030204" pitchFamily="49" charset="0"/>
                <a:ea typeface="Courier"/>
                <a:cs typeface="Courier"/>
                <a:sym typeface="Courier"/>
              </a:rPr>
              <a:t>Defines smaller text.</a:t>
            </a:r>
            <a:endParaRPr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5500" dirty="0">
                <a:solidFill>
                  <a:srgbClr val="00B0F0"/>
                </a:solidFill>
                <a:latin typeface="Consolas" panose="020B0609020204030204" pitchFamily="49" charset="0"/>
              </a:rPr>
              <a:t>Text formatting : </a:t>
            </a:r>
            <a:endParaRPr lang="en-IN" sz="5500" dirty="0">
              <a:solidFill>
                <a:srgbClr val="00B0F0"/>
              </a:solidFill>
              <a:latin typeface="Consolas" panose="020B0609020204030204" pitchFamily="49" charset="0"/>
            </a:endParaRPr>
          </a:p>
        </p:txBody>
      </p:sp>
      <p:sp>
        <p:nvSpPr>
          <p:cNvPr id="4" name="Text Placeholder 3"/>
          <p:cNvSpPr>
            <a:spLocks noGrp="1"/>
          </p:cNvSpPr>
          <p:nvPr>
            <p:ph type="body" idx="1"/>
          </p:nvPr>
        </p:nvSpPr>
        <p:spPr>
          <a:xfrm>
            <a:off x="831200" y="2714034"/>
            <a:ext cx="12055200" cy="10722048"/>
          </a:xfrm>
        </p:spPr>
        <p:txBody>
          <a:bodyPr>
            <a:normAutofit fontScale="85000" lnSpcReduction="20000"/>
          </a:bodyPr>
          <a:lstStyle/>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DOCTYPE</a:t>
            </a:r>
            <a:r>
              <a:rPr lang="en-IN" sz="4100" b="0" dirty="0">
                <a:solidFill>
                  <a:srgbClr val="D4D4D4"/>
                </a:solidFill>
                <a:effectLst/>
                <a:latin typeface="Consolas" panose="020B0609020204030204" pitchFamily="49" charset="0"/>
              </a:rPr>
              <a:t> </a:t>
            </a:r>
            <a:r>
              <a:rPr lang="en-IN" sz="4100" b="0" dirty="0">
                <a:solidFill>
                  <a:srgbClr val="9CDCFE"/>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head</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meta</a:t>
            </a:r>
            <a:r>
              <a:rPr lang="en-IN" sz="4100" b="0" dirty="0">
                <a:solidFill>
                  <a:srgbClr val="D4D4D4"/>
                </a:solidFill>
                <a:effectLst/>
                <a:latin typeface="Consolas" panose="020B0609020204030204" pitchFamily="49" charset="0"/>
              </a:rPr>
              <a:t> </a:t>
            </a:r>
            <a:r>
              <a:rPr lang="en-IN" sz="4100" b="0" dirty="0">
                <a:solidFill>
                  <a:srgbClr val="9CDCFE"/>
                </a:solidFill>
                <a:effectLst/>
                <a:latin typeface="Consolas" panose="020B0609020204030204" pitchFamily="49" charset="0"/>
              </a:rPr>
              <a:t>charset</a:t>
            </a:r>
            <a:r>
              <a:rPr lang="en-IN" sz="4100" b="0" dirty="0">
                <a:solidFill>
                  <a:srgbClr val="D4D4D4"/>
                </a:solidFill>
                <a:effectLst/>
                <a:latin typeface="Consolas" panose="020B0609020204030204" pitchFamily="49" charset="0"/>
              </a:rPr>
              <a:t>=</a:t>
            </a:r>
            <a:r>
              <a:rPr lang="en-IN" sz="4100" b="0" dirty="0">
                <a:solidFill>
                  <a:srgbClr val="CE9178"/>
                </a:solidFill>
                <a:effectLst/>
                <a:latin typeface="Consolas" panose="020B0609020204030204" pitchFamily="49" charset="0"/>
              </a:rPr>
              <a:t>"UTF-8"</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title</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Aravind</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title</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head</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body</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Bold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strong</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Important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strong</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i</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Italic Text</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i</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em</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Emphasized Text</a:t>
            </a:r>
            <a:r>
              <a:rPr lang="en-IN" sz="4100" b="0" dirty="0">
                <a:solidFill>
                  <a:srgbClr val="808080"/>
                </a:solidFill>
                <a:effectLst/>
                <a:latin typeface="Consolas" panose="020B0609020204030204" pitchFamily="49" charset="0"/>
              </a:rPr>
              <a:t>&lt;/</a:t>
            </a:r>
            <a:r>
              <a:rPr lang="en-IN" sz="4100" b="0" dirty="0" err="1">
                <a:solidFill>
                  <a:srgbClr val="569CD6"/>
                </a:solidFill>
                <a:effectLst/>
                <a:latin typeface="Consolas" panose="020B0609020204030204" pitchFamily="49" charset="0"/>
              </a:rPr>
              <a:t>em</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mark</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Marked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mark</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small</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Smaller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small</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del</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Deleted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del</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ins</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Inserted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ins</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sub</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Subscripted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sub</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sup</a:t>
            </a:r>
            <a:r>
              <a:rPr lang="en-IN" sz="4100" b="0" dirty="0">
                <a:solidFill>
                  <a:srgbClr val="808080"/>
                </a:solidFill>
                <a:effectLst/>
                <a:latin typeface="Consolas" panose="020B0609020204030204" pitchFamily="49" charset="0"/>
              </a:rPr>
              <a:t>&gt;</a:t>
            </a:r>
            <a:r>
              <a:rPr lang="en-IN" sz="4100" b="0" dirty="0">
                <a:solidFill>
                  <a:srgbClr val="D4D4D4"/>
                </a:solidFill>
                <a:effectLst/>
                <a:latin typeface="Consolas" panose="020B0609020204030204" pitchFamily="49" charset="0"/>
              </a:rPr>
              <a:t>Superscripted Text</a:t>
            </a: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sup</a:t>
            </a:r>
            <a:r>
              <a:rPr lang="en-IN" sz="4100" b="0" dirty="0">
                <a:solidFill>
                  <a:srgbClr val="808080"/>
                </a:solidFill>
                <a:effectLst/>
                <a:latin typeface="Consolas" panose="020B0609020204030204" pitchFamily="49" charset="0"/>
              </a:rPr>
              <a:t>&gt;&lt;</a:t>
            </a:r>
            <a:r>
              <a:rPr lang="en-IN" sz="4100" b="0" dirty="0" err="1">
                <a:solidFill>
                  <a:srgbClr val="569CD6"/>
                </a:solidFill>
                <a:effectLst/>
                <a:latin typeface="Consolas" panose="020B0609020204030204" pitchFamily="49" charset="0"/>
              </a:rPr>
              <a:t>br</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D4D4D4"/>
                </a:solidFill>
                <a:effectLst/>
                <a:latin typeface="Consolas" panose="020B0609020204030204" pitchFamily="49" charset="0"/>
              </a:rPr>
              <a:t/>
            </a:r>
            <a:br>
              <a:rPr lang="en-IN" sz="4100" b="0" dirty="0">
                <a:solidFill>
                  <a:srgbClr val="D4D4D4"/>
                </a:solidFill>
                <a:effectLst/>
                <a:latin typeface="Consolas" panose="020B0609020204030204" pitchFamily="49" charset="0"/>
              </a:rPr>
            </a:br>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body</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r>
              <a:rPr lang="en-IN" sz="4100" b="0" dirty="0">
                <a:solidFill>
                  <a:srgbClr val="808080"/>
                </a:solidFill>
                <a:effectLst/>
                <a:latin typeface="Consolas" panose="020B0609020204030204" pitchFamily="49" charset="0"/>
              </a:rPr>
              <a:t>&lt;/</a:t>
            </a:r>
            <a:r>
              <a:rPr lang="en-IN" sz="4100" b="0" dirty="0">
                <a:solidFill>
                  <a:srgbClr val="569CD6"/>
                </a:solidFill>
                <a:effectLst/>
                <a:latin typeface="Consolas" panose="020B0609020204030204" pitchFamily="49" charset="0"/>
              </a:rPr>
              <a:t>html</a:t>
            </a:r>
            <a:r>
              <a:rPr lang="en-IN" sz="4100" b="0" dirty="0">
                <a:solidFill>
                  <a:srgbClr val="808080"/>
                </a:solidFill>
                <a:effectLst/>
                <a:latin typeface="Consolas" panose="020B0609020204030204" pitchFamily="49" charset="0"/>
              </a:rPr>
              <a:t>&gt;</a:t>
            </a:r>
            <a:endParaRPr lang="en-IN" sz="4100" b="0" dirty="0">
              <a:solidFill>
                <a:srgbClr val="D4D4D4"/>
              </a:solidFill>
              <a:effectLst/>
              <a:latin typeface="Consolas" panose="020B0609020204030204" pitchFamily="49" charset="0"/>
            </a:endParaRPr>
          </a:p>
          <a:p>
            <a:pPr marL="0" indent="0">
              <a:buNone/>
            </a:pPr>
            <a:endParaRPr lang="en-IN" dirty="0"/>
          </a:p>
        </p:txBody>
      </p:sp>
      <p:sp>
        <p:nvSpPr>
          <p:cNvPr id="5" name="Text Placeholder 4"/>
          <p:cNvSpPr>
            <a:spLocks noGrp="1"/>
          </p:cNvSpPr>
          <p:nvPr>
            <p:ph type="body" idx="2"/>
          </p:nvPr>
        </p:nvSpPr>
        <p:spPr/>
        <p:txBody>
          <a:bodyPr/>
          <a:lstStyle/>
          <a:p>
            <a:pPr marL="0" indent="0">
              <a:buNone/>
            </a:pPr>
            <a:endParaRPr lang="en-IN" dirty="0"/>
          </a:p>
        </p:txBody>
      </p:sp>
      <p:pic>
        <p:nvPicPr>
          <p:cNvPr id="6" name="Picture 5"/>
          <p:cNvPicPr>
            <a:picLocks noChangeAspect="1"/>
          </p:cNvPicPr>
          <p:nvPr/>
        </p:nvPicPr>
        <p:blipFill>
          <a:blip r:embed="rId2"/>
          <a:stretch>
            <a:fillRect/>
          </a:stretch>
        </p:blipFill>
        <p:spPr>
          <a:xfrm>
            <a:off x="12886400" y="1109474"/>
            <a:ext cx="10666501" cy="12326608"/>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72"/>
        <p:cNvGrpSpPr/>
        <p:nvPr/>
      </p:nvGrpSpPr>
      <p:grpSpPr>
        <a:xfrm>
          <a:off x="0" y="0"/>
          <a:ext cx="0" cy="0"/>
          <a:chOff x="0" y="0"/>
          <a:chExt cx="0" cy="0"/>
        </a:xfrm>
      </p:grpSpPr>
      <p:sp>
        <p:nvSpPr>
          <p:cNvPr id="174" name="Google Shape;174;p32"/>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Anchor Tag(Known as Heart of HTML)</a:t>
            </a:r>
          </a:p>
        </p:txBody>
      </p:sp>
      <p:sp>
        <p:nvSpPr>
          <p:cNvPr id="175" name="Google Shape;175;p32"/>
          <p:cNvSpPr txBox="1"/>
          <p:nvPr/>
        </p:nvSpPr>
        <p:spPr>
          <a:xfrm>
            <a:off x="1883874" y="3211424"/>
            <a:ext cx="21317702" cy="184304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panose="020B0604020202020204"/>
              <a:buNone/>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An anchor tag is a HTML element that creates a link to a target URL. When correctly implemented, the link can wrap around text, images, or as buttons, so that users can interact with it and visit the link's destination.</a:t>
            </a:r>
            <a:endParaRPr dirty="0"/>
          </a:p>
        </p:txBody>
      </p:sp>
      <p:sp>
        <p:nvSpPr>
          <p:cNvPr id="176" name="Google Shape;176;p3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177" name="Google Shape;177;p32"/>
          <p:cNvSpPr txBox="1"/>
          <p:nvPr/>
        </p:nvSpPr>
        <p:spPr>
          <a:xfrm>
            <a:off x="1520326" y="5684699"/>
            <a:ext cx="20954098" cy="906751"/>
          </a:xfrm>
          <a:prstGeom prst="rect">
            <a:avLst/>
          </a:prstGeom>
          <a:noFill/>
          <a:ln>
            <a:noFill/>
          </a:ln>
        </p:spPr>
        <p:txBody>
          <a:bodyPr spcFirstLastPara="1" wrap="square" lIns="91400" tIns="91400" rIns="91400" bIns="91400" anchor="t" anchorCtr="0">
            <a:spAutoFit/>
          </a:bodyPr>
          <a:lstStyle/>
          <a:p>
            <a:pPr marL="0" marR="127000" lvl="0" indent="127000" algn="l" rtl="0">
              <a:lnSpc>
                <a:spcPct val="143000"/>
              </a:lnSpc>
              <a:spcBef>
                <a:spcPts val="0"/>
              </a:spcBef>
              <a:spcAft>
                <a:spcPts val="0"/>
              </a:spcAft>
              <a:buClr>
                <a:schemeClr val="accent6"/>
              </a:buClr>
              <a:buSzPts val="5100"/>
              <a:buFont typeface="Courier New" panose="02070309020205020404"/>
              <a:buNone/>
            </a:pPr>
            <a:r>
              <a:rPr lang="en-US" sz="5100" b="0" i="0" u="none" strike="noStrike" cap="none">
                <a:solidFill>
                  <a:schemeClr val="accent6"/>
                </a:solidFill>
                <a:latin typeface="Courier New" panose="02070309020205020404"/>
                <a:ea typeface="Courier New" panose="02070309020205020404"/>
                <a:cs typeface="Courier New" panose="02070309020205020404"/>
                <a:sym typeface="Courier New" panose="02070309020205020404"/>
              </a:rPr>
              <a:t>&lt;a href="https://www.google.com"&gt;Google Home&lt;/a&gt;</a:t>
            </a:r>
          </a:p>
        </p:txBody>
      </p:sp>
      <p:sp>
        <p:nvSpPr>
          <p:cNvPr id="178" name="Google Shape;178;p32"/>
          <p:cNvSpPr/>
          <p:nvPr/>
        </p:nvSpPr>
        <p:spPr>
          <a:xfrm>
            <a:off x="2074849" y="68873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79" name="Google Shape;179;p32"/>
          <p:cNvSpPr/>
          <p:nvPr/>
        </p:nvSpPr>
        <p:spPr>
          <a:xfrm>
            <a:off x="3446450" y="69635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0" name="Google Shape;180;p32"/>
          <p:cNvSpPr/>
          <p:nvPr/>
        </p:nvSpPr>
        <p:spPr>
          <a:xfrm>
            <a:off x="8170850" y="70397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1" name="Google Shape;181;p32"/>
          <p:cNvSpPr/>
          <p:nvPr/>
        </p:nvSpPr>
        <p:spPr>
          <a:xfrm>
            <a:off x="16400450" y="71159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2" name="Google Shape;182;p32"/>
          <p:cNvSpPr/>
          <p:nvPr/>
        </p:nvSpPr>
        <p:spPr>
          <a:xfrm>
            <a:off x="19753250" y="7420774"/>
            <a:ext cx="536101" cy="1985701"/>
          </a:xfrm>
          <a:custGeom>
            <a:avLst/>
            <a:gdLst/>
            <a:ahLst/>
            <a:cxnLst/>
            <a:rect l="l" t="t" r="r" b="b"/>
            <a:pathLst>
              <a:path w="21600" h="21600" extrusionOk="0">
                <a:moveTo>
                  <a:pt x="0" y="2916"/>
                </a:moveTo>
                <a:lnTo>
                  <a:pt x="10800" y="0"/>
                </a:lnTo>
                <a:lnTo>
                  <a:pt x="21600" y="2916"/>
                </a:lnTo>
                <a:lnTo>
                  <a:pt x="16200" y="2916"/>
                </a:lnTo>
                <a:lnTo>
                  <a:pt x="16200" y="21600"/>
                </a:lnTo>
                <a:lnTo>
                  <a:pt x="5400" y="21600"/>
                </a:lnTo>
                <a:lnTo>
                  <a:pt x="5400" y="2916"/>
                </a:lnTo>
                <a:close/>
              </a:path>
            </a:pathLst>
          </a:custGeom>
          <a:solidFill>
            <a:schemeClr val="accent1"/>
          </a:solidFill>
          <a:ln w="9525" cap="flat" cmpd="sng">
            <a:solidFill>
              <a:srgbClr val="585858"/>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1400"/>
              <a:buFont typeface="Arial" panose="020B0604020202020204"/>
              <a:buNone/>
            </a:pPr>
            <a:endParaRPr sz="14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grpSp>
        <p:nvGrpSpPr>
          <p:cNvPr id="183" name="Google Shape;183;p32"/>
          <p:cNvGrpSpPr/>
          <p:nvPr/>
        </p:nvGrpSpPr>
        <p:grpSpPr>
          <a:xfrm>
            <a:off x="3238949" y="9221124"/>
            <a:ext cx="3000002" cy="1295665"/>
            <a:chOff x="0" y="0"/>
            <a:chExt cx="3000001" cy="1295663"/>
          </a:xfrm>
        </p:grpSpPr>
        <p:sp>
          <p:nvSpPr>
            <p:cNvPr id="184" name="Google Shape;184;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5" name="Google Shape;185;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Attribute</a:t>
              </a:r>
            </a:p>
          </p:txBody>
        </p:sp>
      </p:grpSp>
      <p:grpSp>
        <p:nvGrpSpPr>
          <p:cNvPr id="186" name="Google Shape;186;p32"/>
          <p:cNvGrpSpPr/>
          <p:nvPr/>
        </p:nvGrpSpPr>
        <p:grpSpPr>
          <a:xfrm>
            <a:off x="7353750" y="9294759"/>
            <a:ext cx="3000002" cy="1374430"/>
            <a:chOff x="0" y="0"/>
            <a:chExt cx="3000001" cy="1374429"/>
          </a:xfrm>
        </p:grpSpPr>
        <p:sp>
          <p:nvSpPr>
            <p:cNvPr id="187" name="Google Shape;187;p32"/>
            <p:cNvSpPr/>
            <p:nvPr/>
          </p:nvSpPr>
          <p:spPr>
            <a:xfrm>
              <a:off x="0" y="78765"/>
              <a:ext cx="3000001" cy="1295664"/>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88" name="Google Shape;188;p32"/>
            <p:cNvSpPr txBox="1"/>
            <p:nvPr/>
          </p:nvSpPr>
          <p:spPr>
            <a:xfrm>
              <a:off x="0" y="0"/>
              <a:ext cx="3000001" cy="1309231"/>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Attribute Value</a:t>
              </a:r>
            </a:p>
          </p:txBody>
        </p:sp>
      </p:grpSp>
      <p:grpSp>
        <p:nvGrpSpPr>
          <p:cNvPr id="189" name="Google Shape;189;p32"/>
          <p:cNvGrpSpPr/>
          <p:nvPr/>
        </p:nvGrpSpPr>
        <p:grpSpPr>
          <a:xfrm>
            <a:off x="15583348" y="9525924"/>
            <a:ext cx="3000002" cy="1295665"/>
            <a:chOff x="0" y="0"/>
            <a:chExt cx="3000001" cy="1295663"/>
          </a:xfrm>
        </p:grpSpPr>
        <p:sp>
          <p:nvSpPr>
            <p:cNvPr id="190" name="Google Shape;190;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91" name="Google Shape;191;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anchor text</a:t>
              </a:r>
            </a:p>
          </p:txBody>
        </p:sp>
      </p:grpSp>
      <p:grpSp>
        <p:nvGrpSpPr>
          <p:cNvPr id="192" name="Google Shape;192;p32"/>
          <p:cNvGrpSpPr/>
          <p:nvPr/>
        </p:nvGrpSpPr>
        <p:grpSpPr>
          <a:xfrm>
            <a:off x="19545748" y="9678324"/>
            <a:ext cx="3000002" cy="1295665"/>
            <a:chOff x="0" y="0"/>
            <a:chExt cx="3000001" cy="1295663"/>
          </a:xfrm>
        </p:grpSpPr>
        <p:sp>
          <p:nvSpPr>
            <p:cNvPr id="193" name="Google Shape;193;p32"/>
            <p:cNvSpPr/>
            <p:nvPr/>
          </p:nvSpPr>
          <p:spPr>
            <a:xfrm>
              <a:off x="0" y="0"/>
              <a:ext cx="3000001" cy="1295663"/>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94" name="Google Shape;194;p32"/>
            <p:cNvSpPr txBox="1"/>
            <p:nvPr/>
          </p:nvSpPr>
          <p:spPr>
            <a:xfrm>
              <a:off x="0" y="206984"/>
              <a:ext cx="3000001" cy="737732"/>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Closing Tag</a:t>
              </a:r>
            </a:p>
          </p:txBody>
        </p:sp>
      </p:grpSp>
      <p:grpSp>
        <p:nvGrpSpPr>
          <p:cNvPr id="195" name="Google Shape;195;p32"/>
          <p:cNvGrpSpPr/>
          <p:nvPr/>
        </p:nvGrpSpPr>
        <p:grpSpPr>
          <a:xfrm>
            <a:off x="114749" y="9142359"/>
            <a:ext cx="3000003" cy="1374430"/>
            <a:chOff x="0" y="0"/>
            <a:chExt cx="3000001" cy="1374429"/>
          </a:xfrm>
        </p:grpSpPr>
        <p:sp>
          <p:nvSpPr>
            <p:cNvPr id="196" name="Google Shape;196;p32"/>
            <p:cNvSpPr/>
            <p:nvPr/>
          </p:nvSpPr>
          <p:spPr>
            <a:xfrm>
              <a:off x="0" y="78765"/>
              <a:ext cx="3000001" cy="1295664"/>
            </a:xfrm>
            <a:custGeom>
              <a:avLst/>
              <a:gdLst/>
              <a:ahLst/>
              <a:cxnLst/>
              <a:rect l="l" t="t" r="r" b="b"/>
              <a:pathLst>
                <a:path w="21600" h="21600" extrusionOk="0">
                  <a:moveTo>
                    <a:pt x="0" y="0"/>
                  </a:moveTo>
                  <a:lnTo>
                    <a:pt x="21600" y="0"/>
                  </a:lnTo>
                  <a:lnTo>
                    <a:pt x="21600" y="19200"/>
                  </a:lnTo>
                  <a:lnTo>
                    <a:pt x="9000" y="19200"/>
                  </a:lnTo>
                  <a:lnTo>
                    <a:pt x="6300" y="21600"/>
                  </a:lnTo>
                  <a:lnTo>
                    <a:pt x="3600" y="19200"/>
                  </a:lnTo>
                  <a:lnTo>
                    <a:pt x="0" y="19200"/>
                  </a:lnTo>
                  <a:lnTo>
                    <a:pt x="0" y="11200"/>
                  </a:lnTo>
                  <a:close/>
                </a:path>
              </a:pathLst>
            </a:custGeom>
            <a:solidFill>
              <a:srgbClr val="000000"/>
            </a:solidFill>
            <a:ln w="9525" cap="flat" cmpd="sng">
              <a:solidFill>
                <a:schemeClr val="accent1"/>
              </a:solidFill>
              <a:prstDash val="solid"/>
              <a:round/>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chemeClr val="accent1"/>
                </a:buClr>
                <a:buSzPts val="4000"/>
                <a:buFont typeface="Arial" panose="020B0604020202020204"/>
                <a:buNone/>
              </a:pPr>
              <a:endParaRPr sz="4000" b="0" i="0" u="none" strike="noStrike" cap="none">
                <a:solidFill>
                  <a:schemeClr val="accent1"/>
                </a:solidFill>
                <a:latin typeface="Arial" panose="020B0604020202020204"/>
                <a:ea typeface="Arial" panose="020B0604020202020204"/>
                <a:cs typeface="Arial" panose="020B0604020202020204"/>
                <a:sym typeface="Arial" panose="020B0604020202020204"/>
              </a:endParaRPr>
            </a:p>
          </p:txBody>
        </p:sp>
        <p:sp>
          <p:nvSpPr>
            <p:cNvPr id="197" name="Google Shape;197;p32"/>
            <p:cNvSpPr txBox="1"/>
            <p:nvPr/>
          </p:nvSpPr>
          <p:spPr>
            <a:xfrm>
              <a:off x="0" y="0"/>
              <a:ext cx="3000001" cy="1309231"/>
            </a:xfrm>
            <a:prstGeom prst="rect">
              <a:avLst/>
            </a:prstGeom>
            <a:noFill/>
            <a:ln>
              <a:noFill/>
            </a:ln>
          </p:spPr>
          <p:txBody>
            <a:bodyPr spcFirstLastPara="1" wrap="square" lIns="91400" tIns="91400" rIns="91400" bIns="91400" anchor="ctr" anchorCtr="0">
              <a:spAutoFit/>
            </a:bodyPr>
            <a:lstStyle/>
            <a:p>
              <a:pPr marL="0" marR="0" lvl="0" indent="0" algn="l" rtl="0">
                <a:lnSpc>
                  <a:spcPct val="100000"/>
                </a:lnSpc>
                <a:spcBef>
                  <a:spcPts val="0"/>
                </a:spcBef>
                <a:spcAft>
                  <a:spcPts val="0"/>
                </a:spcAft>
                <a:buClr>
                  <a:schemeClr val="accent1"/>
                </a:buClr>
                <a:buSzPts val="4000"/>
                <a:buFont typeface="Arial" panose="020B0604020202020204"/>
                <a:buNone/>
              </a:pPr>
              <a:r>
                <a:rPr lang="en-US" sz="4000" b="0" i="0" u="none" strike="noStrike" cap="none">
                  <a:solidFill>
                    <a:schemeClr val="accent1"/>
                  </a:solidFill>
                  <a:latin typeface="Arial" panose="020B0604020202020204"/>
                  <a:ea typeface="Arial" panose="020B0604020202020204"/>
                  <a:cs typeface="Arial" panose="020B0604020202020204"/>
                  <a:sym typeface="Arial" panose="020B0604020202020204"/>
                </a:rPr>
                <a:t>Opening Tag</a:t>
              </a:r>
            </a:p>
          </p:txBody>
        </p:sp>
      </p:grpSp>
      <p:sp>
        <p:nvSpPr>
          <p:cNvPr id="198" name="Google Shape;198;p32"/>
          <p:cNvSpPr txBox="1"/>
          <p:nvPr/>
        </p:nvSpPr>
        <p:spPr>
          <a:xfrm>
            <a:off x="335849" y="11376524"/>
            <a:ext cx="22209902" cy="173521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5400"/>
              <a:buFont typeface="Arial" panose="020B0604020202020204"/>
              <a:buNone/>
            </a:pPr>
            <a:r>
              <a:rPr lang="en-US" sz="5400" b="0" i="0" u="none" strike="noStrike" cap="none">
                <a:solidFill>
                  <a:schemeClr val="accent1"/>
                </a:solidFill>
                <a:latin typeface="Arial" panose="020B0604020202020204"/>
                <a:ea typeface="Arial" panose="020B0604020202020204"/>
                <a:cs typeface="Arial" panose="020B0604020202020204"/>
                <a:sym typeface="Arial" panose="020B0604020202020204"/>
              </a:rPr>
              <a:t>It will display Google Home text with underline of blue colour and on opening it it will redirect to the Google with in  same Page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200" y="485192"/>
            <a:ext cx="22905878" cy="12223102"/>
          </a:xfrm>
        </p:spPr>
        <p:txBody>
          <a:bodyPr/>
          <a:lstStyle/>
          <a:p>
            <a:pPr algn="l"/>
            <a:endParaRPr lang="en-IN" dirty="0"/>
          </a:p>
        </p:txBody>
      </p:sp>
      <p:pic>
        <p:nvPicPr>
          <p:cNvPr id="1026" name="Picture 2" descr="DNS Look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0" y="2228850"/>
            <a:ext cx="13906500" cy="9258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sp>
        <p:nvSpPr>
          <p:cNvPr id="204" name="Google Shape;204;p33"/>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205" name="Google Shape;205;p33"/>
          <p:cNvSpPr txBox="1"/>
          <p:nvPr/>
        </p:nvSpPr>
        <p:spPr>
          <a:xfrm>
            <a:off x="1883874" y="3211424"/>
            <a:ext cx="21317702" cy="198507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panose="020B0604020202020204"/>
              <a:buNone/>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1) Write a text </a:t>
            </a:r>
            <a:r>
              <a:rPr lang="en-US" sz="3900" dirty="0">
                <a:solidFill>
                  <a:schemeClr val="accent1"/>
                </a:solidFill>
              </a:rPr>
              <a:t> </a:t>
            </a:r>
            <a:r>
              <a:rPr lang="en-US" sz="3900" dirty="0" smtClean="0">
                <a:solidFill>
                  <a:schemeClr val="accent1"/>
                </a:solidFill>
              </a:rPr>
              <a:t>Hello World </a:t>
            </a:r>
            <a:r>
              <a:rPr lang="en-US" sz="3900" b="0" i="0" u="none" strike="noStrike" cap="none" dirty="0" smtClean="0">
                <a:solidFill>
                  <a:schemeClr val="accent1"/>
                </a:solidFill>
                <a:latin typeface="Arial" panose="020B0604020202020204"/>
                <a:ea typeface="Arial" panose="020B0604020202020204"/>
                <a:cs typeface="Arial" panose="020B0604020202020204"/>
                <a:sym typeface="Arial" panose="020B0604020202020204"/>
              </a:rPr>
              <a:t>and </a:t>
            </a: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on click of the text it should redirect to </a:t>
            </a:r>
            <a:r>
              <a:rPr lang="en-US" sz="3900" dirty="0" smtClean="0">
                <a:solidFill>
                  <a:schemeClr val="accent1"/>
                </a:solidFill>
              </a:rPr>
              <a:t>KCA </a:t>
            </a:r>
            <a:r>
              <a:rPr lang="en-US" sz="3900" b="0" i="0" u="none" strike="noStrike" cap="none" dirty="0" smtClean="0">
                <a:solidFill>
                  <a:schemeClr val="accent1"/>
                </a:solidFill>
                <a:latin typeface="Arial" panose="020B0604020202020204"/>
                <a:ea typeface="Arial" panose="020B0604020202020204"/>
                <a:cs typeface="Arial" panose="020B0604020202020204"/>
                <a:sym typeface="Arial" panose="020B0604020202020204"/>
              </a:rPr>
              <a:t>website</a:t>
            </a:r>
            <a:endPar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accent1"/>
              </a:buClr>
              <a:buSzPts val="3900"/>
              <a:buFont typeface="Arial" panose="020B0604020202020204"/>
              <a:buNone/>
            </a:pPr>
            <a:endParaRPr lang="en-US" sz="3900" dirty="0">
              <a:solidFill>
                <a:schemeClr val="accent1"/>
              </a:solidFill>
            </a:endParaRPr>
          </a:p>
          <a:p>
            <a:pPr marL="0" marR="0" lvl="0" indent="0" algn="l" rtl="0">
              <a:lnSpc>
                <a:spcPct val="100000"/>
              </a:lnSpc>
              <a:spcBef>
                <a:spcPts val="0"/>
              </a:spcBef>
              <a:spcAft>
                <a:spcPts val="0"/>
              </a:spcAft>
              <a:buClr>
                <a:schemeClr val="accent1"/>
              </a:buClr>
              <a:buSzPts val="3900"/>
              <a:buFont typeface="Arial" panose="020B0604020202020204"/>
              <a:buNone/>
            </a:pPr>
            <a:r>
              <a:rPr lang="en-US" sz="3900" dirty="0">
                <a:solidFill>
                  <a:schemeClr val="accent1"/>
                </a:solidFill>
              </a:rPr>
              <a:t>Create two html files index1 and index2, create link between 2 files.</a:t>
            </a:r>
          </a:p>
        </p:txBody>
      </p:sp>
      <p:sp>
        <p:nvSpPr>
          <p:cNvPr id="206" name="Google Shape;206;p3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chemeClr val="bg1"/>
                </a:solidFill>
                <a:latin typeface=" "/>
              </a:rPr>
              <a:t>Image Tag : </a:t>
            </a:r>
            <a:endParaRPr lang="en-IN" sz="5500" dirty="0">
              <a:solidFill>
                <a:schemeClr val="bg1"/>
              </a:solidFill>
              <a:latin typeface=" "/>
            </a:endParaRPr>
          </a:p>
        </p:txBody>
      </p:sp>
      <p:sp>
        <p:nvSpPr>
          <p:cNvPr id="3" name="Text Placeholder 2"/>
          <p:cNvSpPr>
            <a:spLocks noGrp="1"/>
          </p:cNvSpPr>
          <p:nvPr>
            <p:ph type="body" idx="1"/>
          </p:nvPr>
        </p:nvSpPr>
        <p:spPr>
          <a:xfrm>
            <a:off x="831099" y="2714033"/>
            <a:ext cx="22721701" cy="10162212"/>
          </a:xfrm>
        </p:spPr>
        <p:txBody>
          <a:bodyPr>
            <a:normAutofit/>
          </a:bodyPr>
          <a:lstStyle/>
          <a:p>
            <a:r>
              <a:rPr lang="en-IN" sz="1200" b="0" dirty="0">
                <a:solidFill>
                  <a:srgbClr val="808080"/>
                </a:solidFill>
                <a:effectLst/>
                <a:latin typeface="Consolas" panose="020B0609020204030204" pitchFamily="49" charset="0"/>
              </a:rPr>
              <a:t>&lt;</a:t>
            </a:r>
            <a:r>
              <a:rPr lang="en-IN" sz="3300" b="0" dirty="0" err="1">
                <a:solidFill>
                  <a:srgbClr val="569CD6"/>
                </a:solidFill>
                <a:effectLst/>
                <a:latin typeface="Consolas" panose="020B0609020204030204" pitchFamily="49" charset="0"/>
              </a:rPr>
              <a:t>img</a:t>
            </a:r>
            <a:r>
              <a:rPr lang="en-IN" sz="3300" b="0" dirty="0">
                <a:solidFill>
                  <a:srgbClr val="D4D4D4"/>
                </a:solidFill>
                <a:effectLst/>
                <a:latin typeface="Consolas" panose="020B0609020204030204" pitchFamily="49" charset="0"/>
              </a:rPr>
              <a:t> </a:t>
            </a:r>
            <a:r>
              <a:rPr lang="en-IN" sz="3300" b="0" dirty="0" err="1">
                <a:solidFill>
                  <a:srgbClr val="9CDCFE"/>
                </a:solidFill>
                <a:effectLst/>
                <a:latin typeface="Consolas" panose="020B0609020204030204" pitchFamily="49" charset="0"/>
              </a:rPr>
              <a:t>src</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a:t>
            </a:r>
            <a:r>
              <a:rPr lang="en-IN" sz="3300" b="0" dirty="0" err="1">
                <a:solidFill>
                  <a:srgbClr val="CE9178"/>
                </a:solidFill>
                <a:effectLst/>
                <a:latin typeface="Consolas" panose="020B0609020204030204" pitchFamily="49" charset="0"/>
              </a:rPr>
              <a:t>tp</a:t>
            </a:r>
            <a:r>
              <a:rPr lang="en-IN" sz="3300" b="0" dirty="0">
                <a:solidFill>
                  <a:srgbClr val="CE9178"/>
                </a:solidFill>
                <a:effectLst/>
                <a:latin typeface="Consolas" panose="020B0609020204030204" pitchFamily="49" charset="0"/>
              </a:rPr>
              <a:t>/image.jpg"</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alt</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"Random Image"</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width</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"400"</a:t>
            </a:r>
            <a:r>
              <a:rPr lang="en-IN" sz="3300" b="0" dirty="0">
                <a:solidFill>
                  <a:srgbClr val="D4D4D4"/>
                </a:solidFill>
                <a:effectLst/>
                <a:latin typeface="Consolas" panose="020B0609020204030204" pitchFamily="49" charset="0"/>
              </a:rPr>
              <a:t> </a:t>
            </a:r>
            <a:r>
              <a:rPr lang="en-IN" sz="3300" b="0" dirty="0">
                <a:solidFill>
                  <a:srgbClr val="9CDCFE"/>
                </a:solidFill>
                <a:effectLst/>
                <a:latin typeface="Consolas" panose="020B0609020204030204" pitchFamily="49" charset="0"/>
              </a:rPr>
              <a:t>height</a:t>
            </a:r>
            <a:r>
              <a:rPr lang="en-IN" sz="3300" b="0" dirty="0">
                <a:solidFill>
                  <a:srgbClr val="D4D4D4"/>
                </a:solidFill>
                <a:effectLst/>
                <a:latin typeface="Consolas" panose="020B0609020204030204" pitchFamily="49" charset="0"/>
              </a:rPr>
              <a:t>=</a:t>
            </a:r>
            <a:r>
              <a:rPr lang="en-IN" sz="3300" b="0" dirty="0">
                <a:solidFill>
                  <a:srgbClr val="CE9178"/>
                </a:solidFill>
                <a:effectLst/>
                <a:latin typeface="Consolas" panose="020B0609020204030204" pitchFamily="49" charset="0"/>
              </a:rPr>
              <a:t>"300"</a:t>
            </a:r>
            <a:r>
              <a:rPr lang="en-IN" sz="3300" b="0" dirty="0">
                <a:solidFill>
                  <a:srgbClr val="808080"/>
                </a:solidFill>
                <a:effectLst/>
                <a:latin typeface="Consolas" panose="020B0609020204030204" pitchFamily="49" charset="0"/>
              </a:rPr>
              <a:t>&gt;</a:t>
            </a:r>
            <a:endParaRPr lang="en-IN" sz="3300" b="0" dirty="0">
              <a:solidFill>
                <a:srgbClr val="D4D4D4"/>
              </a:solidFill>
              <a:effectLst/>
              <a:latin typeface="Consolas" panose="020B0609020204030204" pitchFamily="49" charset="0"/>
            </a:endParaRPr>
          </a:p>
          <a:p>
            <a:pPr marL="0" indent="0">
              <a:buNone/>
            </a:pPr>
            <a:endParaRPr lang="en-US" sz="3600" dirty="0">
              <a:solidFill>
                <a:schemeClr val="bg1"/>
              </a:solidFill>
              <a:latin typeface="Consolas" panose="020B0609020204030204" pitchFamily="49" charset="0"/>
            </a:endParaRPr>
          </a:p>
          <a:p>
            <a:pPr marL="0" indent="0">
              <a:buNone/>
            </a:pPr>
            <a:r>
              <a:rPr lang="en-US" sz="3600" dirty="0">
                <a:solidFill>
                  <a:schemeClr val="bg1"/>
                </a:solidFill>
                <a:latin typeface="Consolas" panose="020B0609020204030204" pitchFamily="49" charset="0"/>
                <a:sym typeface="Wingdings" panose="05000000000000000000" pitchFamily="2" charset="2"/>
              </a:rPr>
              <a:t> </a:t>
            </a:r>
            <a:r>
              <a:rPr lang="en-US" sz="3600" b="0" dirty="0">
                <a:solidFill>
                  <a:schemeClr val="bg1"/>
                </a:solidFill>
                <a:effectLst/>
                <a:latin typeface="Consolas" panose="020B0609020204030204" pitchFamily="49" charset="0"/>
                <a:sym typeface="Wingdings" panose="05000000000000000000" pitchFamily="2" charset="2"/>
              </a:rPr>
              <a:t>Image tag is used to place </a:t>
            </a:r>
            <a:r>
              <a:rPr lang="en-US" sz="3600" dirty="0">
                <a:solidFill>
                  <a:schemeClr val="bg1"/>
                </a:solidFill>
                <a:latin typeface="Consolas" panose="020B0609020204030204" pitchFamily="49" charset="0"/>
                <a:sym typeface="Wingdings" panose="05000000000000000000" pitchFamily="2" charset="2"/>
              </a:rPr>
              <a:t>an image in the webpage.</a:t>
            </a:r>
          </a:p>
          <a:p>
            <a:pPr marL="0" indent="0" algn="l">
              <a:buNone/>
            </a:pPr>
            <a:endParaRPr lang="en-US" sz="3600" dirty="0">
              <a:solidFill>
                <a:schemeClr val="bg1"/>
              </a:solidFill>
              <a:latin typeface="Consolas" panose="020B0609020204030204" pitchFamily="49" charset="0"/>
              <a:sym typeface="Wingdings" panose="05000000000000000000" pitchFamily="2" charset="2"/>
            </a:endParaRPr>
          </a:p>
          <a:p>
            <a:pPr marL="571500" indent="-571500" algn="l">
              <a:buFont typeface="Wingdings" panose="05000000000000000000" pitchFamily="2" charset="2"/>
              <a:buChar char="à"/>
            </a:pPr>
            <a:r>
              <a:rPr lang="en-US" sz="3600" dirty="0">
                <a:solidFill>
                  <a:srgbClr val="00B0F0"/>
                </a:solidFill>
                <a:latin typeface="Consolas" panose="020B0609020204030204" pitchFamily="49" charset="0"/>
                <a:sym typeface="Wingdings" panose="05000000000000000000" pitchFamily="2" charset="2"/>
              </a:rPr>
              <a:t> src</a:t>
            </a:r>
            <a:r>
              <a:rPr lang="en-US" sz="3600" dirty="0">
                <a:solidFill>
                  <a:srgbClr val="FF0000"/>
                </a:solidFill>
                <a:latin typeface="Consolas" panose="020B0609020204030204" pitchFamily="49" charset="0"/>
                <a:sym typeface="Wingdings" panose="05000000000000000000" pitchFamily="2" charset="2"/>
              </a:rPr>
              <a:t>    </a:t>
            </a:r>
            <a:r>
              <a:rPr lang="en-US" sz="3600" dirty="0">
                <a:solidFill>
                  <a:schemeClr val="bg1"/>
                </a:solidFill>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rPr>
              <a:t>Specifies the path to the image.</a:t>
            </a:r>
          </a:p>
          <a:p>
            <a:pPr marL="571500" indent="-571500" algn="l">
              <a:buFont typeface="Wingdings" panose="05000000000000000000" pitchFamily="2" charset="2"/>
              <a:buChar char="à"/>
            </a:pPr>
            <a:r>
              <a:rPr lang="en-US" sz="3600" b="0" i="0" dirty="0">
                <a:solidFill>
                  <a:srgbClr val="00B0F0"/>
                </a:solidFill>
                <a:effectLst/>
                <a:latin typeface="Consolas" panose="020B0609020204030204" pitchFamily="49" charset="0"/>
              </a:rPr>
              <a:t> Width  </a:t>
            </a:r>
            <a:r>
              <a:rPr lang="en-US" sz="3600" b="0" i="0" dirty="0">
                <a:solidFill>
                  <a:schemeClr val="bg1"/>
                </a:solidFill>
                <a:effectLst/>
                <a:latin typeface="Consolas" panose="020B0609020204030204" pitchFamily="49" charset="0"/>
              </a:rPr>
              <a:t>: Custom width of the Image in pixels.</a:t>
            </a:r>
          </a:p>
          <a:p>
            <a:pPr marL="571500" indent="-571500" algn="l">
              <a:buFont typeface="Wingdings" panose="05000000000000000000" pitchFamily="2" charset="2"/>
              <a:buChar char="à"/>
            </a:pPr>
            <a:r>
              <a:rPr lang="en-US" sz="3600" dirty="0">
                <a:solidFill>
                  <a:srgbClr val="00B0F0"/>
                </a:solidFill>
                <a:latin typeface="Consolas" panose="020B0609020204030204" pitchFamily="49" charset="0"/>
              </a:rPr>
              <a:t> Height </a:t>
            </a:r>
            <a:r>
              <a:rPr lang="en-US" sz="3600" dirty="0">
                <a:solidFill>
                  <a:schemeClr val="bg1"/>
                </a:solidFill>
                <a:latin typeface="Consolas" panose="020B0609020204030204" pitchFamily="49" charset="0"/>
              </a:rPr>
              <a:t>: Custom height of the image in pixels .</a:t>
            </a:r>
            <a:endParaRPr lang="en-US" sz="3600" b="0" i="0" dirty="0">
              <a:solidFill>
                <a:schemeClr val="bg1"/>
              </a:solidFill>
              <a:effectLst/>
              <a:latin typeface="Consolas" panose="020B0609020204030204" pitchFamily="49" charset="0"/>
            </a:endParaRPr>
          </a:p>
          <a:p>
            <a:pPr marL="571500" indent="-571500" algn="l">
              <a:buFont typeface="Wingdings" panose="05000000000000000000" pitchFamily="2" charset="2"/>
              <a:buChar char="à"/>
            </a:pPr>
            <a:r>
              <a:rPr lang="en-US" sz="3600" dirty="0">
                <a:solidFill>
                  <a:srgbClr val="FF0000"/>
                </a:solidFill>
                <a:latin typeface="Consolas" panose="020B0609020204030204" pitchFamily="49" charset="0"/>
                <a:sym typeface="Wingdings" panose="05000000000000000000" pitchFamily="2" charset="2"/>
              </a:rPr>
              <a:t> </a:t>
            </a:r>
            <a:r>
              <a:rPr lang="en-US" sz="3600" dirty="0">
                <a:solidFill>
                  <a:srgbClr val="00B0F0"/>
                </a:solidFill>
                <a:latin typeface="Consolas" panose="020B0609020204030204" pitchFamily="49" charset="0"/>
                <a:sym typeface="Wingdings" panose="05000000000000000000" pitchFamily="2" charset="2"/>
              </a:rPr>
              <a:t>a</a:t>
            </a:r>
            <a:r>
              <a:rPr lang="en-US" sz="3600" b="0" i="0" dirty="0">
                <a:solidFill>
                  <a:srgbClr val="00B0F0"/>
                </a:solidFill>
                <a:effectLst/>
                <a:latin typeface="Consolas" panose="020B0609020204030204" pitchFamily="49" charset="0"/>
                <a:sym typeface="Wingdings" panose="05000000000000000000" pitchFamily="2" charset="2"/>
              </a:rPr>
              <a:t>lt</a:t>
            </a:r>
            <a:r>
              <a:rPr lang="en-US" sz="3600" b="0" i="0" dirty="0">
                <a:solidFill>
                  <a:srgbClr val="FF0000"/>
                </a:solidFill>
                <a:effectLst/>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sym typeface="Wingdings" panose="05000000000000000000" pitchFamily="2" charset="2"/>
              </a:rPr>
              <a:t>: </a:t>
            </a:r>
            <a:r>
              <a:rPr lang="en-US" sz="3600" b="0" i="0" dirty="0">
                <a:solidFill>
                  <a:schemeClr val="bg1"/>
                </a:solidFill>
                <a:effectLst/>
                <a:latin typeface="Consolas" panose="020B0609020204030204" pitchFamily="49" charset="0"/>
              </a:rPr>
              <a:t>alt - Specifies an alternate text for the image, if the image for some reason cannot be displayed.</a:t>
            </a:r>
          </a:p>
          <a:p>
            <a:pPr marL="571500" indent="-571500" algn="l">
              <a:buFont typeface="Wingdings" panose="05000000000000000000" pitchFamily="2" charset="2"/>
              <a:buChar char="à"/>
            </a:pPr>
            <a:r>
              <a:rPr lang="en-US" sz="3600" b="0" i="0" dirty="0">
                <a:solidFill>
                  <a:schemeClr val="bg1"/>
                </a:solidFill>
                <a:effectLst/>
                <a:latin typeface="Consolas" panose="020B0609020204030204" pitchFamily="49" charset="0"/>
              </a:rPr>
              <a:t> To link an image to another document , simply nest the img tag inside anchor (&lt;a&gt;) tag .</a:t>
            </a:r>
          </a:p>
          <a:p>
            <a:pPr marL="0" indent="0" algn="l">
              <a:buNone/>
            </a:pPr>
            <a:r>
              <a:rPr lang="en-US" sz="3600" dirty="0">
                <a:solidFill>
                  <a:schemeClr val="bg1"/>
                </a:solidFill>
                <a:latin typeface="Consolas" panose="020B0609020204030204" pitchFamily="49" charset="0"/>
              </a:rPr>
              <a:t>    Ex: &lt;a </a:t>
            </a:r>
            <a:r>
              <a:rPr lang="en-US" sz="3600" dirty="0" err="1">
                <a:solidFill>
                  <a:schemeClr val="bg1"/>
                </a:solidFill>
                <a:latin typeface="Consolas" panose="020B0609020204030204" pitchFamily="49" charset="0"/>
              </a:rPr>
              <a:t>href</a:t>
            </a:r>
            <a:r>
              <a:rPr lang="en-US" sz="3600" dirty="0">
                <a:solidFill>
                  <a:schemeClr val="bg1"/>
                </a:solidFill>
                <a:latin typeface="Consolas" panose="020B0609020204030204" pitchFamily="49" charset="0"/>
              </a:rPr>
              <a:t>=“</a:t>
            </a:r>
            <a:r>
              <a:rPr lang="en-US" sz="3600" dirty="0" err="1">
                <a:solidFill>
                  <a:schemeClr val="bg1"/>
                </a:solidFill>
                <a:latin typeface="Consolas" panose="020B0609020204030204" pitchFamily="49" charset="0"/>
              </a:rPr>
              <a:t>target_url</a:t>
            </a:r>
            <a:r>
              <a:rPr lang="en-US" sz="3600" dirty="0">
                <a:solidFill>
                  <a:schemeClr val="bg1"/>
                </a:solidFill>
                <a:latin typeface="Consolas" panose="020B0609020204030204" pitchFamily="49" charset="0"/>
              </a:rPr>
              <a:t>”&gt;&lt;img src=“</a:t>
            </a:r>
            <a:r>
              <a:rPr lang="en-US" sz="3600" dirty="0" err="1">
                <a:solidFill>
                  <a:schemeClr val="bg1"/>
                </a:solidFill>
                <a:latin typeface="Consolas" panose="020B0609020204030204" pitchFamily="49" charset="0"/>
              </a:rPr>
              <a:t>image_url</a:t>
            </a:r>
            <a:r>
              <a:rPr lang="en-US" sz="3600" dirty="0">
                <a:solidFill>
                  <a:schemeClr val="bg1"/>
                </a:solidFill>
                <a:latin typeface="Consolas" panose="020B0609020204030204" pitchFamily="49" charset="0"/>
              </a:rPr>
              <a:t>”&gt;&lt;/a&gt;.</a:t>
            </a:r>
          </a:p>
          <a:p>
            <a:pPr marL="0" indent="0" algn="l">
              <a:buNone/>
            </a:pPr>
            <a:endParaRPr lang="en-US" sz="3600" dirty="0">
              <a:solidFill>
                <a:schemeClr val="bg1"/>
              </a:solidFill>
              <a:latin typeface="Consolas" panose="020B0609020204030204" pitchFamily="49" charset="0"/>
            </a:endParaRPr>
          </a:p>
          <a:p>
            <a:pPr marL="571500" indent="-571500">
              <a:buFont typeface="Wingdings" panose="05000000000000000000" pitchFamily="2" charset="2"/>
              <a:buChar char="à"/>
            </a:pPr>
            <a:r>
              <a:rPr lang="en-US" sz="3600" b="0" i="0" u="none" strike="noStrike" cap="none" dirty="0">
                <a:solidFill>
                  <a:schemeClr val="bg1"/>
                </a:solidFill>
                <a:latin typeface="Consolas" panose="020B0609020204030204" pitchFamily="49" charset="0"/>
                <a:sym typeface="Arial" panose="020B0604020202020204"/>
              </a:rPr>
              <a:t>Images are not technically inserted into a web page; images are linked to web pages. The &lt;img&gt; tag creates a holding space for the referenced image.</a:t>
            </a:r>
            <a:endParaRPr lang="en-US" sz="3600" dirty="0">
              <a:solidFill>
                <a:schemeClr val="bg1"/>
              </a:solidFill>
              <a:latin typeface="Consolas" panose="020B0609020204030204" pitchFamily="49" charset="0"/>
            </a:endParaRPr>
          </a:p>
          <a:p>
            <a:pPr marL="0" indent="0" algn="l">
              <a:buNone/>
            </a:pPr>
            <a:endParaRPr lang="en-US" sz="3300" b="0" dirty="0">
              <a:solidFill>
                <a:schemeClr val="bg1"/>
              </a:solidFill>
              <a:effectLst/>
              <a:latin typeface="Consolas" panose="020B0609020204030204" pitchFamily="49" charset="0"/>
            </a:endParaRPr>
          </a:p>
          <a:p>
            <a:pPr marL="0" indent="0">
              <a:buNone/>
            </a:pPr>
            <a:endParaRPr lang="en-IN" sz="33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0"/>
        <p:cNvGrpSpPr/>
        <p:nvPr/>
      </p:nvGrpSpPr>
      <p:grpSpPr>
        <a:xfrm>
          <a:off x="0" y="0"/>
          <a:ext cx="0" cy="0"/>
          <a:chOff x="0" y="0"/>
          <a:chExt cx="0" cy="0"/>
        </a:xfrm>
      </p:grpSpPr>
      <p:sp>
        <p:nvSpPr>
          <p:cNvPr id="212" name="Google Shape;212;p34"/>
          <p:cNvSpPr txBox="1"/>
          <p:nvPr/>
        </p:nvSpPr>
        <p:spPr>
          <a:xfrm>
            <a:off x="21969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Image Tag Example</a:t>
            </a:r>
          </a:p>
        </p:txBody>
      </p:sp>
      <p:sp>
        <p:nvSpPr>
          <p:cNvPr id="213" name="Google Shape;213;p34"/>
          <p:cNvSpPr txBox="1"/>
          <p:nvPr/>
        </p:nvSpPr>
        <p:spPr>
          <a:xfrm>
            <a:off x="1883874" y="3211424"/>
            <a:ext cx="21317702" cy="128424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900"/>
              <a:buFont typeface="Arial" panose="020B0604020202020204"/>
              <a:buNone/>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&lt;img src="img_girl.jpg" alt="Girl in a jacket" width="100" height="100"&gt;</a:t>
            </a:r>
            <a:endParaRPr dirty="0"/>
          </a:p>
        </p:txBody>
      </p:sp>
      <p:sp>
        <p:nvSpPr>
          <p:cNvPr id="214" name="Google Shape;214;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15" name="Google Shape;215;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216" name="Google Shape;216;p34"/>
          <p:cNvSpPr txBox="1"/>
          <p:nvPr/>
        </p:nvSpPr>
        <p:spPr>
          <a:xfrm>
            <a:off x="1652525" y="5122850"/>
            <a:ext cx="19070100" cy="1132914"/>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Image Tag Output</a:t>
            </a:r>
          </a:p>
        </p:txBody>
      </p:sp>
      <p:pic>
        <p:nvPicPr>
          <p:cNvPr id="217" name="Google Shape;217;p34" descr="Google Shape;230;p35"/>
          <p:cNvPicPr preferRelativeResize="0"/>
          <p:nvPr/>
        </p:nvPicPr>
        <p:blipFill rotWithShape="1">
          <a:blip r:embed="rId3"/>
          <a:srcRect/>
          <a:stretch>
            <a:fillRect/>
          </a:stretch>
        </p:blipFill>
        <p:spPr>
          <a:xfrm>
            <a:off x="6696425" y="6767100"/>
            <a:ext cx="10126326" cy="6473150"/>
          </a:xfrm>
          <a:prstGeom prst="rect">
            <a:avLst/>
          </a:prstGeom>
          <a:noFill/>
          <a:ln w="9525" cap="flat" cmpd="sng">
            <a:solidFill>
              <a:schemeClr val="accent1"/>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chemeClr val="bg1"/>
                </a:solidFill>
                <a:latin typeface="Consolas" panose="020B0609020204030204" pitchFamily="49" charset="0"/>
              </a:rPr>
              <a:t>Relative path :</a:t>
            </a:r>
            <a:endParaRPr lang="en-IN" sz="5500" dirty="0">
              <a:solidFill>
                <a:schemeClr val="bg1"/>
              </a:solidFill>
              <a:latin typeface="Consolas" panose="020B0609020204030204" pitchFamily="49" charset="0"/>
            </a:endParaRPr>
          </a:p>
        </p:txBody>
      </p:sp>
      <p:sp>
        <p:nvSpPr>
          <p:cNvPr id="3" name="Text Placeholder 2"/>
          <p:cNvSpPr>
            <a:spLocks noGrp="1"/>
          </p:cNvSpPr>
          <p:nvPr>
            <p:ph type="body" idx="1"/>
          </p:nvPr>
        </p:nvSpPr>
        <p:spPr/>
        <p:txBody>
          <a:bodyPr/>
          <a:lstStyle/>
          <a:p>
            <a:pPr marL="571500" indent="-571500">
              <a:buFont typeface="Wingdings" panose="05000000000000000000" pitchFamily="2" charset="2"/>
              <a:buChar char="à"/>
            </a:pPr>
            <a:r>
              <a:rPr lang="en-US" sz="4400" dirty="0">
                <a:solidFill>
                  <a:schemeClr val="bg1"/>
                </a:solidFill>
                <a:latin typeface="Consolas" panose="020B0609020204030204" pitchFamily="49" charset="0"/>
                <a:sym typeface="Wingdings" panose="05000000000000000000" pitchFamily="2" charset="2"/>
              </a:rPr>
              <a:t>Relative path refers to a location that is relative to the current folder. </a:t>
            </a:r>
          </a:p>
          <a:p>
            <a:pPr marL="0" indent="0">
              <a:buNone/>
            </a:pPr>
            <a:endParaRPr lang="en-US"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IN" sz="4400" dirty="0">
                <a:solidFill>
                  <a:schemeClr val="bg1"/>
                </a:solidFill>
                <a:latin typeface="Consolas" panose="020B0609020204030204" pitchFamily="49" charset="0"/>
                <a:sym typeface="Wingdings" panose="05000000000000000000" pitchFamily="2" charset="2"/>
              </a:rPr>
              <a:t>Relative paths make use of two special symbols , a dot (.) and a double dot (..) , which refers to current folder(directory) and parent folder respectively.</a:t>
            </a:r>
          </a:p>
          <a:p>
            <a:pPr marL="571500" indent="-571500">
              <a:buFont typeface="Wingdings" panose="05000000000000000000" pitchFamily="2" charset="2"/>
              <a:buChar char="à"/>
            </a:pPr>
            <a:endParaRPr lang="en-IN" sz="44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IN" sz="4400" dirty="0">
                <a:solidFill>
                  <a:schemeClr val="bg1"/>
                </a:solidFill>
                <a:latin typeface="Consolas" panose="020B0609020204030204" pitchFamily="49" charset="0"/>
                <a:sym typeface="Wingdings" panose="05000000000000000000" pitchFamily="2" charset="2"/>
              </a:rPr>
              <a:t>Relative path is case insensitive .</a:t>
            </a:r>
          </a:p>
          <a:p>
            <a:pPr marL="0" indent="0">
              <a:buNone/>
            </a:pPr>
            <a:endParaRPr lang="en-IN" sz="4400" dirty="0">
              <a:solidFill>
                <a:schemeClr val="bg1"/>
              </a:solidFill>
              <a:latin typeface="Consolas" panose="020B0609020204030204" pitchFamily="49"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2"/>
        <p:cNvGrpSpPr/>
        <p:nvPr/>
      </p:nvGrpSpPr>
      <p:grpSpPr>
        <a:xfrm>
          <a:off x="0" y="0"/>
          <a:ext cx="0" cy="0"/>
          <a:chOff x="0" y="0"/>
          <a:chExt cx="0" cy="0"/>
        </a:xfrm>
      </p:grpSpPr>
      <p:sp>
        <p:nvSpPr>
          <p:cNvPr id="206" name="Google Shape;206;p3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 name="Title 1"/>
          <p:cNvSpPr>
            <a:spLocks noGrp="1"/>
          </p:cNvSpPr>
          <p:nvPr>
            <p:ph type="title"/>
          </p:nvPr>
        </p:nvSpPr>
        <p:spPr/>
        <p:txBody>
          <a:bodyPr>
            <a:normAutofit/>
          </a:bodyPr>
          <a:lstStyle/>
          <a:p>
            <a:r>
              <a:rPr lang="en-US" sz="5500" dirty="0">
                <a:solidFill>
                  <a:srgbClr val="00B0F0"/>
                </a:solidFill>
                <a:latin typeface="Consolas" panose="020B0609020204030204" pitchFamily="49" charset="0"/>
              </a:rPr>
              <a:t>Absolute path and Relative path :</a:t>
            </a:r>
            <a:endParaRPr lang="en-IN" sz="5500" dirty="0">
              <a:solidFill>
                <a:srgbClr val="00B0F0"/>
              </a:solidFill>
              <a:latin typeface="Consolas" panose="020B0609020204030204" pitchFamily="49" charset="0"/>
            </a:endParaRPr>
          </a:p>
        </p:txBody>
      </p:sp>
      <p:sp>
        <p:nvSpPr>
          <p:cNvPr id="3" name="Text Placeholder 2"/>
          <p:cNvSpPr>
            <a:spLocks noGrp="1"/>
          </p:cNvSpPr>
          <p:nvPr>
            <p:ph type="body" idx="1"/>
          </p:nvPr>
        </p:nvSpPr>
        <p:spPr>
          <a:xfrm>
            <a:off x="831200" y="3073266"/>
            <a:ext cx="14228408" cy="9877623"/>
          </a:xfrm>
        </p:spPr>
        <p:txBody>
          <a:bodyPr/>
          <a:lstStyle/>
          <a:p>
            <a:r>
              <a:rPr lang="en-US" dirty="0">
                <a:solidFill>
                  <a:srgbClr val="00B0F0"/>
                </a:solidFill>
                <a:latin typeface="Consolas" panose="020B0609020204030204" pitchFamily="49" charset="0"/>
              </a:rPr>
              <a:t>Absolute path : </a:t>
            </a:r>
          </a:p>
          <a:p>
            <a:pPr marL="0" indent="0">
              <a:buNone/>
            </a:pPr>
            <a:endParaRPr lang="en-US" dirty="0">
              <a:solidFill>
                <a:srgbClr val="00B0F0"/>
              </a:solidFill>
              <a:latin typeface="Consolas" panose="020B0609020204030204" pitchFamily="49" charset="0"/>
            </a:endParaRP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sz="3300" b="0" i="0" dirty="0">
                <a:solidFill>
                  <a:schemeClr val="bg1"/>
                </a:solidFill>
                <a:effectLst/>
                <a:latin typeface="Consolas" panose="020B0609020204030204" pitchFamily="49" charset="0"/>
              </a:rPr>
              <a:t>An absolute path refers to the complete details needed to locate a file or folder, starting from the root element and ending with the other subdirectories.</a:t>
            </a:r>
          </a:p>
          <a:p>
            <a:pPr marL="0" indent="0">
              <a:buNone/>
            </a:pPr>
            <a:endParaRPr lang="en-US" sz="3300" dirty="0">
              <a:solidFill>
                <a:schemeClr val="bg1"/>
              </a:solidFill>
              <a:latin typeface="Consolas" panose="020B0609020204030204" pitchFamily="49" charset="0"/>
            </a:endParaRPr>
          </a:p>
          <a:p>
            <a:pPr indent="-457200">
              <a:buFont typeface="Wingdings" panose="05000000000000000000" pitchFamily="2" charset="2"/>
              <a:buChar char="à"/>
            </a:pPr>
            <a:r>
              <a:rPr lang="en-US" sz="3300" dirty="0">
                <a:solidFill>
                  <a:schemeClr val="bg1"/>
                </a:solidFill>
                <a:latin typeface="Consolas" panose="020B0609020204030204" pitchFamily="49" charset="0"/>
                <a:sym typeface="Wingdings" panose="05000000000000000000" pitchFamily="2" charset="2"/>
              </a:rPr>
              <a:t>Ex:</a:t>
            </a:r>
          </a:p>
          <a:p>
            <a:pPr marL="0" indent="0">
              <a:buNone/>
            </a:pPr>
            <a:r>
              <a:rPr lang="en-US" sz="3300" dirty="0">
                <a:solidFill>
                  <a:schemeClr val="bg1"/>
                </a:solidFill>
                <a:latin typeface="Consolas" panose="020B0609020204030204" pitchFamily="49" charset="0"/>
                <a:sym typeface="Wingdings" panose="05000000000000000000" pitchFamily="2" charset="2"/>
              </a:rPr>
              <a:t>	C:\Users\Aravind\OneDrive\Desktop\sessions\test.html</a:t>
            </a:r>
            <a:endParaRPr lang="en-IN" sz="3300" dirty="0">
              <a:solidFill>
                <a:schemeClr val="bg1"/>
              </a:solidFill>
              <a:latin typeface="Consolas" panose="020B0609020204030204" pitchFamily="49" charset="0"/>
            </a:endParaRPr>
          </a:p>
        </p:txBody>
      </p:sp>
      <p:sp>
        <p:nvSpPr>
          <p:cNvPr id="4" name="Text Placeholder 3"/>
          <p:cNvSpPr>
            <a:spLocks noGrp="1"/>
          </p:cNvSpPr>
          <p:nvPr>
            <p:ph type="body" idx="2"/>
          </p:nvPr>
        </p:nvSpPr>
        <p:spPr>
          <a:xfrm>
            <a:off x="15059608" y="3209730"/>
            <a:ext cx="8493293" cy="8973937"/>
          </a:xfrm>
        </p:spPr>
        <p:txBody>
          <a:bodyPr>
            <a:normAutofit/>
          </a:bodyPr>
          <a:lstStyle/>
          <a:p>
            <a:r>
              <a:rPr lang="en-US" sz="3600" dirty="0">
                <a:solidFill>
                  <a:srgbClr val="00B0F0"/>
                </a:solidFill>
                <a:latin typeface="Consolas" panose="020B0609020204030204" pitchFamily="49" charset="0"/>
              </a:rPr>
              <a:t>Relative path : </a:t>
            </a:r>
          </a:p>
          <a:p>
            <a:pPr marL="0" indent="0">
              <a:buNone/>
            </a:pPr>
            <a:endParaRPr lang="en-US" sz="3600" dirty="0">
              <a:solidFill>
                <a:srgbClr val="00B0F0"/>
              </a:solidFill>
              <a:latin typeface="Consolas" panose="020B0609020204030204" pitchFamily="49" charset="0"/>
            </a:endParaRPr>
          </a:p>
          <a:p>
            <a:pPr marL="571500" indent="-571500">
              <a:buFont typeface="Wingdings" panose="05000000000000000000" pitchFamily="2" charset="2"/>
              <a:buChar char="à"/>
            </a:pPr>
            <a:r>
              <a:rPr lang="en-US" sz="3600" dirty="0">
                <a:solidFill>
                  <a:schemeClr val="bg1"/>
                </a:solidFill>
                <a:latin typeface="Consolas" panose="020B0609020204030204" pitchFamily="49" charset="0"/>
                <a:sym typeface="Wingdings" panose="05000000000000000000" pitchFamily="2" charset="2"/>
              </a:rPr>
              <a:t>Relative to current Folder / Directory .</a:t>
            </a:r>
          </a:p>
          <a:p>
            <a:pPr marL="571500" indent="-571500">
              <a:buFont typeface="Wingdings" panose="05000000000000000000" pitchFamily="2" charset="2"/>
              <a:buChar char="à"/>
            </a:pPr>
            <a:endParaRPr lang="en-US" sz="36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r>
              <a:rPr lang="en-US" sz="3600" dirty="0">
                <a:solidFill>
                  <a:schemeClr val="bg1"/>
                </a:solidFill>
                <a:latin typeface="Consolas" panose="020B0609020204030204" pitchFamily="49" charset="0"/>
                <a:sym typeface="Wingdings" panose="05000000000000000000" pitchFamily="2" charset="2"/>
              </a:rPr>
              <a:t>Ex:</a:t>
            </a:r>
          </a:p>
          <a:p>
            <a:pPr marL="457200" lvl="1" indent="0">
              <a:buNone/>
            </a:pPr>
            <a:r>
              <a:rPr lang="en-US" sz="3600" dirty="0">
                <a:solidFill>
                  <a:schemeClr val="bg1"/>
                </a:solidFill>
                <a:latin typeface="Consolas" panose="020B0609020204030204" pitchFamily="49" charset="0"/>
                <a:sym typeface="Wingdings" panose="05000000000000000000" pitchFamily="2" charset="2"/>
              </a:rPr>
              <a:t>../folder1/folder2/file.jpg</a:t>
            </a:r>
            <a:endParaRPr lang="en-IN" sz="36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chemeClr val="bg1"/>
                </a:solidFill>
                <a:latin typeface="Consolas" panose="020B0609020204030204" pitchFamily="49" charset="0"/>
              </a:rPr>
              <a:t>Relative path : </a:t>
            </a:r>
            <a:endParaRPr lang="en-IN" sz="5500" dirty="0">
              <a:solidFill>
                <a:schemeClr val="bg1"/>
              </a:solidFill>
              <a:latin typeface="Consolas" panose="020B0609020204030204" pitchFamily="49" charset="0"/>
            </a:endParaRPr>
          </a:p>
        </p:txBody>
      </p:sp>
      <p:sp>
        <p:nvSpPr>
          <p:cNvPr id="3" name="Text Placeholder 2"/>
          <p:cNvSpPr>
            <a:spLocks noGrp="1"/>
          </p:cNvSpPr>
          <p:nvPr>
            <p:ph type="body" idx="1"/>
          </p:nvPr>
        </p:nvSpPr>
        <p:spPr>
          <a:xfrm>
            <a:off x="522514" y="2537927"/>
            <a:ext cx="10975087" cy="9991342"/>
          </a:xfrm>
        </p:spPr>
        <p:txBody>
          <a:bodyPr>
            <a:normAutofit/>
          </a:bodyPr>
          <a:lstStyle/>
          <a:p>
            <a:pPr marL="571500" indent="-571500">
              <a:buFont typeface="Wingdings" panose="05000000000000000000" pitchFamily="2" charset="2"/>
              <a:buChar char="à"/>
            </a:pPr>
            <a:r>
              <a:rPr lang="en-US" sz="3000" dirty="0">
                <a:solidFill>
                  <a:schemeClr val="bg1"/>
                </a:solidFill>
                <a:latin typeface="Consolas" panose="020B0609020204030204" pitchFamily="49" charset="0"/>
                <a:sym typeface="Wingdings" panose="05000000000000000000" pitchFamily="2" charset="2"/>
              </a:rPr>
              <a:t>The folder system in a computer is a tree like structure.</a:t>
            </a:r>
          </a:p>
          <a:p>
            <a:pPr marL="571500" indent="-571500">
              <a:buFont typeface="Wingdings" panose="05000000000000000000" pitchFamily="2" charset="2"/>
              <a:buChar char="à"/>
            </a:pPr>
            <a:r>
              <a:rPr lang="en-US" sz="3000" dirty="0">
                <a:solidFill>
                  <a:schemeClr val="bg1"/>
                </a:solidFill>
                <a:latin typeface="Consolas" panose="020B0609020204030204" pitchFamily="49" charset="0"/>
                <a:sym typeface="Wingdings" panose="05000000000000000000" pitchFamily="2" charset="2"/>
              </a:rPr>
              <a:t>In the right side picture let if we are in </a:t>
            </a:r>
            <a:r>
              <a:rPr lang="en-US" sz="3000" dirty="0">
                <a:solidFill>
                  <a:srgbClr val="00B0F0"/>
                </a:solidFill>
                <a:latin typeface="Consolas" panose="020B0609020204030204" pitchFamily="49" charset="0"/>
                <a:sym typeface="Wingdings" panose="05000000000000000000" pitchFamily="2" charset="2"/>
              </a:rPr>
              <a:t>folder31.</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 : </a:t>
            </a:r>
            <a:r>
              <a:rPr lang="en-US" sz="3000" dirty="0">
                <a:solidFill>
                  <a:schemeClr val="bg1"/>
                </a:solidFill>
                <a:latin typeface="Consolas" panose="020B0609020204030204" pitchFamily="49" charset="0"/>
                <a:sym typeface="Wingdings" panose="05000000000000000000" pitchFamily="2" charset="2"/>
              </a:rPr>
              <a:t>Refers to the same folder (folder31).</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 : </a:t>
            </a:r>
            <a:r>
              <a:rPr lang="en-US" sz="3000" dirty="0">
                <a:solidFill>
                  <a:schemeClr val="bg1"/>
                </a:solidFill>
                <a:latin typeface="Consolas" panose="020B0609020204030204" pitchFamily="49" charset="0"/>
                <a:sym typeface="Wingdings" panose="05000000000000000000" pitchFamily="2" charset="2"/>
              </a:rPr>
              <a:t>refers to the parent folder of the current folder </a:t>
            </a:r>
            <a:r>
              <a:rPr lang="en-US" sz="3000" dirty="0" err="1">
                <a:solidFill>
                  <a:schemeClr val="bg1"/>
                </a:solidFill>
                <a:latin typeface="Consolas" panose="020B0609020204030204" pitchFamily="49" charset="0"/>
                <a:sym typeface="Wingdings" panose="05000000000000000000" pitchFamily="2" charset="2"/>
              </a:rPr>
              <a:t>i.e</a:t>
            </a:r>
            <a:r>
              <a:rPr lang="en-US" sz="3000" dirty="0">
                <a:solidFill>
                  <a:schemeClr val="bg1"/>
                </a:solidFill>
                <a:latin typeface="Consolas" panose="020B0609020204030204" pitchFamily="49" charset="0"/>
                <a:sym typeface="Wingdings" panose="05000000000000000000" pitchFamily="2" charset="2"/>
              </a:rPr>
              <a:t> Folder3.</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a:t>
            </a:r>
            <a:r>
              <a:rPr lang="en-US" sz="3000" dirty="0">
                <a:solidFill>
                  <a:schemeClr val="bg1"/>
                </a:solidFill>
                <a:latin typeface="Consolas" panose="020B0609020204030204" pitchFamily="49" charset="0"/>
                <a:sym typeface="Wingdings" panose="05000000000000000000" pitchFamily="2" charset="2"/>
              </a:rPr>
              <a:t> </a:t>
            </a:r>
            <a:r>
              <a:rPr lang="en-US" sz="3000" dirty="0">
                <a:solidFill>
                  <a:srgbClr val="00B0F0"/>
                </a:solidFill>
                <a:latin typeface="Consolas" panose="020B0609020204030204" pitchFamily="49" charset="0"/>
                <a:sym typeface="Wingdings" panose="05000000000000000000" pitchFamily="2" charset="2"/>
              </a:rPr>
              <a:t>: </a:t>
            </a:r>
            <a:r>
              <a:rPr lang="en-US" sz="3000" dirty="0">
                <a:solidFill>
                  <a:schemeClr val="bg1"/>
                </a:solidFill>
                <a:latin typeface="Consolas" panose="020B0609020204030204" pitchFamily="49" charset="0"/>
                <a:sym typeface="Wingdings" panose="05000000000000000000" pitchFamily="2" charset="2"/>
              </a:rPr>
              <a:t>Grand parent folder of the current folder </a:t>
            </a:r>
            <a:r>
              <a:rPr lang="en-US" sz="3000" dirty="0" err="1">
                <a:solidFill>
                  <a:schemeClr val="bg1"/>
                </a:solidFill>
                <a:latin typeface="Consolas" panose="020B0609020204030204" pitchFamily="49" charset="0"/>
                <a:sym typeface="Wingdings" panose="05000000000000000000" pitchFamily="2" charset="2"/>
              </a:rPr>
              <a:t>i.e</a:t>
            </a:r>
            <a:r>
              <a:rPr lang="en-US" sz="3000" dirty="0">
                <a:solidFill>
                  <a:schemeClr val="bg1"/>
                </a:solidFill>
                <a:latin typeface="Consolas" panose="020B0609020204030204" pitchFamily="49" charset="0"/>
                <a:sym typeface="Wingdings" panose="05000000000000000000" pitchFamily="2" charset="2"/>
              </a:rPr>
              <a:t> Folder1 .</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../../Folder4 : </a:t>
            </a:r>
            <a:r>
              <a:rPr lang="en-US" sz="3000" dirty="0">
                <a:solidFill>
                  <a:schemeClr val="bg1"/>
                </a:solidFill>
                <a:latin typeface="Consolas" panose="020B0609020204030204" pitchFamily="49" charset="0"/>
                <a:sym typeface="Wingdings" panose="05000000000000000000" pitchFamily="2" charset="2"/>
              </a:rPr>
              <a:t>refers to inside folder4 w.r.t the current folder.</a:t>
            </a:r>
          </a:p>
          <a:p>
            <a:pPr marL="571500" indent="-571500">
              <a:buFont typeface="Wingdings" panose="05000000000000000000" pitchFamily="2" charset="2"/>
              <a:buChar char="à"/>
            </a:pPr>
            <a:r>
              <a:rPr lang="en-US" sz="3000" dirty="0">
                <a:solidFill>
                  <a:srgbClr val="00B0F0"/>
                </a:solidFill>
                <a:latin typeface="Consolas" panose="020B0609020204030204" pitchFamily="49" charset="0"/>
                <a:sym typeface="Wingdings" panose="05000000000000000000" pitchFamily="2" charset="2"/>
              </a:rPr>
              <a:t>../../index.html : </a:t>
            </a:r>
            <a:r>
              <a:rPr lang="en-US" sz="3000" dirty="0">
                <a:solidFill>
                  <a:schemeClr val="bg1"/>
                </a:solidFill>
                <a:latin typeface="Consolas" panose="020B0609020204030204" pitchFamily="49" charset="0"/>
                <a:sym typeface="Wingdings" panose="05000000000000000000" pitchFamily="2" charset="2"/>
              </a:rPr>
              <a:t>refers to the index.html file inside Folder1.</a:t>
            </a:r>
          </a:p>
          <a:p>
            <a:pPr marL="0" indent="0">
              <a:buNone/>
            </a:pPr>
            <a:endParaRPr lang="en-US" sz="3000" dirty="0">
              <a:solidFill>
                <a:srgbClr val="FF0000"/>
              </a:solidFill>
              <a:latin typeface="Consolas" panose="020B0609020204030204" pitchFamily="49" charset="0"/>
              <a:sym typeface="Wingdings" panose="05000000000000000000" pitchFamily="2" charset="2"/>
            </a:endParaRPr>
          </a:p>
          <a:p>
            <a:pPr marL="0" indent="0">
              <a:buNone/>
            </a:pPr>
            <a:r>
              <a:rPr lang="en-US" sz="3000" dirty="0">
                <a:solidFill>
                  <a:srgbClr val="FF0000"/>
                </a:solidFill>
                <a:latin typeface="Consolas" panose="020B0609020204030204" pitchFamily="49" charset="0"/>
                <a:sym typeface="Wingdings" panose="05000000000000000000" pitchFamily="2" charset="2"/>
              </a:rPr>
              <a:t>What is the relative path of code.jpg file when you are in Folder2 ?</a:t>
            </a:r>
          </a:p>
        </p:txBody>
      </p:sp>
      <p:sp>
        <p:nvSpPr>
          <p:cNvPr id="4" name="Text Placeholder 3"/>
          <p:cNvSpPr>
            <a:spLocks noGrp="1"/>
          </p:cNvSpPr>
          <p:nvPr>
            <p:ph type="body" idx="2"/>
          </p:nvPr>
        </p:nvSpPr>
        <p:spPr/>
        <p:txBody>
          <a:bodyPr/>
          <a:lstStyle/>
          <a:p>
            <a:endParaRPr lang="en-IN" dirty="0"/>
          </a:p>
        </p:txBody>
      </p:sp>
      <p:pic>
        <p:nvPicPr>
          <p:cNvPr id="8" name="Picture 7"/>
          <p:cNvPicPr>
            <a:picLocks noChangeAspect="1"/>
          </p:cNvPicPr>
          <p:nvPr/>
        </p:nvPicPr>
        <p:blipFill>
          <a:blip r:embed="rId2"/>
          <a:stretch>
            <a:fillRect/>
          </a:stretch>
        </p:blipFill>
        <p:spPr>
          <a:xfrm>
            <a:off x="11497601" y="2052735"/>
            <a:ext cx="12535234" cy="10767525"/>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10"/>
        <p:cNvGrpSpPr/>
        <p:nvPr/>
      </p:nvGrpSpPr>
      <p:grpSpPr>
        <a:xfrm>
          <a:off x="0" y="0"/>
          <a:ext cx="0" cy="0"/>
          <a:chOff x="0" y="0"/>
          <a:chExt cx="0" cy="0"/>
        </a:xfrm>
      </p:grpSpPr>
      <p:sp>
        <p:nvSpPr>
          <p:cNvPr id="212" name="Google Shape;212;p34"/>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213" name="Google Shape;213;p34"/>
          <p:cNvSpPr txBox="1"/>
          <p:nvPr/>
        </p:nvSpPr>
        <p:spPr>
          <a:xfrm>
            <a:off x="1883874" y="3211424"/>
            <a:ext cx="21317702" cy="3785571"/>
          </a:xfrm>
          <a:prstGeom prst="rect">
            <a:avLst/>
          </a:prstGeom>
          <a:noFill/>
          <a:ln>
            <a:noFill/>
          </a:ln>
        </p:spPr>
        <p:txBody>
          <a:bodyPr spcFirstLastPara="1" wrap="square" lIns="91400" tIns="91400" rIns="91400" bIns="91400" anchor="t" anchorCtr="0">
            <a:spAutoFit/>
          </a:bodyPr>
          <a:lstStyle/>
          <a:p>
            <a:pPr lvl="0">
              <a:buClr>
                <a:schemeClr val="accent1"/>
              </a:buClr>
              <a:buSzPts val="3900"/>
            </a:pPr>
            <a:r>
              <a:rPr lang="en-US" sz="39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Img src</a:t>
            </a:r>
            <a:r>
              <a:rPr lang="en-US" sz="3900" dirty="0">
                <a:solidFill>
                  <a:schemeClr val="accent1"/>
                </a:solidFill>
              </a:rPr>
              <a:t> = </a:t>
            </a:r>
            <a:r>
              <a:rPr lang="en-US" sz="3900" dirty="0">
                <a:solidFill>
                  <a:schemeClr val="accent1"/>
                </a:solidFill>
                <a:hlinkClick r:id="rId3"/>
              </a:rPr>
              <a:t>https://www.cis.upenn.edu/~matuszek/cit594-2012/Pages/backtracking_files/treesearch.gif</a:t>
            </a:r>
            <a:endParaRPr lang="en-US" sz="3900" dirty="0">
              <a:solidFill>
                <a:schemeClr val="accent1"/>
              </a:solidFill>
            </a:endParaRPr>
          </a:p>
          <a:p>
            <a:pPr lvl="0">
              <a:buClr>
                <a:schemeClr val="accent1"/>
              </a:buClr>
              <a:buSzPts val="3900"/>
            </a:pPr>
            <a:endParaRPr lang="en-US" sz="3900" dirty="0">
              <a:solidFill>
                <a:schemeClr val="accent1"/>
              </a:solidFill>
            </a:endParaRPr>
          </a:p>
          <a:p>
            <a:pPr lvl="0">
              <a:buClr>
                <a:schemeClr val="accent1"/>
              </a:buClr>
              <a:buSzPts val="3900"/>
            </a:pPr>
            <a:endParaRPr lang="en-US" sz="3900" dirty="0">
              <a:solidFill>
                <a:schemeClr val="accent1"/>
              </a:solidFill>
            </a:endParaRPr>
          </a:p>
          <a:p>
            <a:pPr lvl="0">
              <a:buClr>
                <a:schemeClr val="accent1"/>
              </a:buClr>
              <a:buSzPts val="3900"/>
            </a:pPr>
            <a:r>
              <a:rPr lang="en-US" sz="3900" dirty="0">
                <a:solidFill>
                  <a:schemeClr val="accent1"/>
                </a:solidFill>
              </a:rPr>
              <a:t>Add above image using the url given</a:t>
            </a:r>
            <a:br>
              <a:rPr lang="en-US" sz="3900" dirty="0">
                <a:solidFill>
                  <a:schemeClr val="accent1"/>
                </a:solidFill>
              </a:rPr>
            </a:br>
            <a:r>
              <a:rPr lang="en-US" sz="3900" dirty="0">
                <a:solidFill>
                  <a:schemeClr val="accent1"/>
                </a:solidFill>
              </a:rPr>
              <a:t>Also, download the image and add it using relative and absolute path</a:t>
            </a:r>
            <a:endParaRPr dirty="0"/>
          </a:p>
        </p:txBody>
      </p:sp>
      <p:sp>
        <p:nvSpPr>
          <p:cNvPr id="214" name="Google Shape;214;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15" name="Google Shape;215;p3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21"/>
        <p:cNvGrpSpPr/>
        <p:nvPr/>
      </p:nvGrpSpPr>
      <p:grpSpPr>
        <a:xfrm>
          <a:off x="0" y="0"/>
          <a:ext cx="0" cy="0"/>
          <a:chOff x="0" y="0"/>
          <a:chExt cx="0" cy="0"/>
        </a:xfrm>
      </p:grpSpPr>
      <p:sp>
        <p:nvSpPr>
          <p:cNvPr id="223" name="Google Shape;223;p35"/>
          <p:cNvSpPr txBox="1"/>
          <p:nvPr/>
        </p:nvSpPr>
        <p:spPr>
          <a:xfrm>
            <a:off x="1369371" y="941872"/>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Arial" panose="020B0604020202020204"/>
                <a:ea typeface="Arial" panose="020B0604020202020204"/>
                <a:cs typeface="Arial" panose="020B0604020202020204"/>
                <a:sym typeface="Arial" panose="020B0604020202020204"/>
              </a:rPr>
              <a:t>HTML  List:</a:t>
            </a:r>
            <a:endParaRPr dirty="0">
              <a:solidFill>
                <a:srgbClr val="00B0F0"/>
              </a:solidFill>
            </a:endParaRPr>
          </a:p>
        </p:txBody>
      </p:sp>
      <p:sp>
        <p:nvSpPr>
          <p:cNvPr id="224" name="Google Shape;224;p35"/>
          <p:cNvSpPr txBox="1"/>
          <p:nvPr/>
        </p:nvSpPr>
        <p:spPr>
          <a:xfrm>
            <a:off x="1784726" y="3028075"/>
            <a:ext cx="21284698" cy="3805576"/>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HTML lists allow web developers to group a set of related items in lists.</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It consists of two types</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1.Ordered List</a:t>
            </a:r>
            <a:endParaRPr sz="3800" dirty="0">
              <a:solidFill>
                <a:schemeClr val="bg1"/>
              </a:solidFill>
              <a:latin typeface="Consolas" panose="020B0609020204030204" pitchFamily="49" charset="0"/>
            </a:endParaRPr>
          </a:p>
          <a:p>
            <a:pPr marL="0" marR="0" lvl="0" indent="0" algn="l" rtl="0">
              <a:lnSpc>
                <a:spcPct val="140000"/>
              </a:lnSpc>
              <a:spcBef>
                <a:spcPts val="900"/>
              </a:spcBef>
              <a:spcAft>
                <a:spcPts val="0"/>
              </a:spcAft>
              <a:buClr>
                <a:schemeClr val="accent1"/>
              </a:buClr>
              <a:buSzPts val="6000"/>
              <a:buFont typeface="Arial" panose="020B0604020202020204"/>
              <a:buNone/>
            </a:pPr>
            <a:r>
              <a:rPr lang="en-US" sz="3800" b="1" i="0" u="none" strike="noStrike" cap="none" dirty="0">
                <a:solidFill>
                  <a:schemeClr val="bg1"/>
                </a:solidFill>
                <a:latin typeface="Consolas" panose="020B0609020204030204" pitchFamily="49" charset="0"/>
                <a:sym typeface="Arial" panose="020B0604020202020204"/>
              </a:rPr>
              <a:t>2.Unordered List</a:t>
            </a:r>
            <a:endParaRPr sz="3800" dirty="0">
              <a:solidFill>
                <a:schemeClr val="bg1"/>
              </a:solidFill>
              <a:latin typeface="Consolas" panose="020B0609020204030204" pitchFamily="49" charset="0"/>
            </a:endParaRPr>
          </a:p>
        </p:txBody>
      </p:sp>
      <p:sp>
        <p:nvSpPr>
          <p:cNvPr id="225" name="Google Shape;225;p35"/>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26" name="Google Shape;226;p35"/>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0"/>
        <p:cNvGrpSpPr/>
        <p:nvPr/>
      </p:nvGrpSpPr>
      <p:grpSpPr>
        <a:xfrm>
          <a:off x="0" y="0"/>
          <a:ext cx="0" cy="0"/>
          <a:chOff x="0" y="0"/>
          <a:chExt cx="0" cy="0"/>
        </a:xfrm>
      </p:grpSpPr>
      <p:sp>
        <p:nvSpPr>
          <p:cNvPr id="232" name="Google Shape;232;p36"/>
          <p:cNvSpPr txBox="1"/>
          <p:nvPr/>
        </p:nvSpPr>
        <p:spPr>
          <a:xfrm>
            <a:off x="1500000" y="569162"/>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Consolas" panose="020B0609020204030204" pitchFamily="49" charset="0"/>
                <a:sym typeface="Arial" panose="020B0604020202020204"/>
              </a:rPr>
              <a:t>HTML  Unordered List</a:t>
            </a:r>
            <a:endParaRPr dirty="0">
              <a:solidFill>
                <a:srgbClr val="00B0F0"/>
              </a:solidFill>
              <a:latin typeface="Consolas" panose="020B0609020204030204" pitchFamily="49" charset="0"/>
            </a:endParaRPr>
          </a:p>
        </p:txBody>
      </p:sp>
      <p:sp>
        <p:nvSpPr>
          <p:cNvPr id="233" name="Google Shape;233;p36"/>
          <p:cNvSpPr txBox="1"/>
          <p:nvPr/>
        </p:nvSpPr>
        <p:spPr>
          <a:xfrm>
            <a:off x="1500000" y="2972744"/>
            <a:ext cx="21284698" cy="1692690"/>
          </a:xfrm>
          <a:prstGeom prst="rect">
            <a:avLst/>
          </a:prstGeom>
          <a:no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chemeClr val="accent1"/>
              </a:buClr>
              <a:buSzPts val="4400"/>
              <a:buFont typeface="Arial" panose="020B0604020202020204"/>
              <a:buNone/>
            </a:pPr>
            <a:r>
              <a:rPr lang="en-US" sz="3500" b="1" i="0" u="none" strike="noStrike" cap="none" dirty="0">
                <a:solidFill>
                  <a:schemeClr val="bg1"/>
                </a:solidFill>
                <a:latin typeface="Consolas" panose="020B0609020204030204" pitchFamily="49" charset="0"/>
                <a:sym typeface="Arial" panose="020B0604020202020204"/>
              </a:rPr>
              <a:t>An unordered list starts with the &lt;ul&gt; tag. Each list item starts with the &lt;li&gt; tag . The list items will be marked with bullets (small black circles) by default:</a:t>
            </a:r>
            <a:endParaRPr sz="3500" dirty="0">
              <a:solidFill>
                <a:schemeClr val="bg1"/>
              </a:solidFill>
              <a:latin typeface="Consolas" panose="020B0609020204030204" pitchFamily="49" charset="0"/>
            </a:endParaRPr>
          </a:p>
        </p:txBody>
      </p:sp>
      <p:sp>
        <p:nvSpPr>
          <p:cNvPr id="234" name="Google Shape;234;p36"/>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35" name="Google Shape;235;p36"/>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236" name="Google Shape;236;p36"/>
          <p:cNvSpPr txBox="1"/>
          <p:nvPr/>
        </p:nvSpPr>
        <p:spPr>
          <a:xfrm>
            <a:off x="1619475" y="5585550"/>
            <a:ext cx="18276900" cy="1193034"/>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Value	Description</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disc	Sets the list item marker to a bullet (default)</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circle	Sets the list item marker to a circle</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square	Sets the list item marker to a square</a:t>
            </a:r>
          </a:p>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none	The list items will not be marked</a:t>
            </a:r>
          </a:p>
        </p:txBody>
      </p:sp>
      <p:graphicFrame>
        <p:nvGraphicFramePr>
          <p:cNvPr id="237" name="Google Shape;237;p36"/>
          <p:cNvGraphicFramePr/>
          <p:nvPr/>
        </p:nvGraphicFramePr>
        <p:xfrm>
          <a:off x="4068147" y="5585550"/>
          <a:ext cx="14667831" cy="7286125"/>
        </p:xfrm>
        <a:graphic>
          <a:graphicData uri="http://schemas.openxmlformats.org/drawingml/2006/table">
            <a:tbl>
              <a:tblPr>
                <a:noFill/>
                <a:tableStyleId>{B716A222-1E21-4A79-8AEF-9BBF7D9CF5A5}</a:tableStyleId>
              </a:tblPr>
              <a:tblGrid>
                <a:gridCol w="3470988">
                  <a:extLst>
                    <a:ext uri="{9D8B030D-6E8A-4147-A177-3AD203B41FA5}">
                      <a16:colId xmlns:a16="http://schemas.microsoft.com/office/drawing/2014/main" val="20000"/>
                    </a:ext>
                  </a:extLst>
                </a:gridCol>
                <a:gridCol w="11196843">
                  <a:extLst>
                    <a:ext uri="{9D8B030D-6E8A-4147-A177-3AD203B41FA5}">
                      <a16:colId xmlns:a16="http://schemas.microsoft.com/office/drawing/2014/main" val="20001"/>
                    </a:ext>
                  </a:extLst>
                </a:gridCol>
              </a:tblGrid>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b="1" u="none" strike="noStrike" cap="none">
                          <a:solidFill>
                            <a:schemeClr val="accent1"/>
                          </a:solidFill>
                          <a:latin typeface="Consolas" panose="020B0609020204030204" pitchFamily="49" charset="0"/>
                          <a:ea typeface="Verdana" panose="020B0604030504040204"/>
                          <a:cs typeface="Verdana" panose="020B0604030504040204"/>
                          <a:sym typeface="Verdana" panose="020B0604030504040204"/>
                        </a:rPr>
                        <a:t>Value</a:t>
                      </a:r>
                      <a:endParaRPr>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b="1"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Description</a:t>
                      </a:r>
                      <a:endParaRPr dirty="0">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0"/>
                  </a:ext>
                </a:extLst>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disc</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Sets the list item marker to a bullet (default)</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1"/>
                  </a:ext>
                </a:extLst>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circle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Sets the list item marker to a circle</a:t>
                      </a:r>
                      <a:endParaRPr dirty="0">
                        <a:solidFill>
                          <a:schemeClr val="bg1"/>
                        </a:solidFill>
                        <a:latin typeface="Consolas" panose="020B0609020204030204" pitchFamily="49" charset="0"/>
                      </a:endParaRPr>
                    </a:p>
                  </a:txBody>
                  <a:tcPr marL="76200" marR="76200" marT="76200" marB="76200">
                    <a:lnB w="9525"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2"/>
                  </a:ext>
                </a:extLst>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square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Sets the list item marker to a square</a:t>
                      </a:r>
                      <a:endParaRPr dirty="0">
                        <a:solidFill>
                          <a:schemeClr val="bg1"/>
                        </a:solidFill>
                        <a:latin typeface="Consolas" panose="020B0609020204030204" pitchFamily="49" charset="0"/>
                      </a:endParaRPr>
                    </a:p>
                  </a:txBody>
                  <a:tcPr marL="76200" marR="76200" marT="76200" marB="76200">
                    <a:lnT w="9525" cap="flat" cmpd="sng">
                      <a:solidFill>
                        <a:srgbClr val="000000"/>
                      </a:solidFill>
                      <a:prstDash val="solid"/>
                      <a:round/>
                      <a:headEnd type="none" w="sm" len="sm"/>
                      <a:tailEnd type="none" w="sm" len="sm"/>
                    </a:lnT>
                    <a:solidFill>
                      <a:srgbClr val="000000"/>
                    </a:solidFill>
                  </a:tcPr>
                </a:tc>
                <a:extLst>
                  <a:ext uri="{0D108BD9-81ED-4DB2-BD59-A6C34878D82A}">
                    <a16:rowId xmlns:a16="http://schemas.microsoft.com/office/drawing/2014/main" val="10003"/>
                  </a:ext>
                </a:extLst>
              </a:tr>
              <a:tr h="1457225">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accent4">
                              <a:lumMod val="75000"/>
                            </a:schemeClr>
                          </a:solidFill>
                          <a:latin typeface="Consolas" panose="020B0609020204030204" pitchFamily="49" charset="0"/>
                          <a:ea typeface="Verdana" panose="020B0604030504040204"/>
                          <a:cs typeface="Verdana" panose="020B0604030504040204"/>
                          <a:sym typeface="Verdana" panose="020B0604030504040204"/>
                        </a:rPr>
                        <a:t>none</a:t>
                      </a:r>
                      <a:endParaRPr dirty="0">
                        <a:solidFill>
                          <a:schemeClr val="accent4">
                            <a:lumMod val="75000"/>
                          </a:schemeClr>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3600"/>
                        <a:buFont typeface="Verdana" panose="020B0604030504040204"/>
                        <a:buNone/>
                      </a:pPr>
                      <a:r>
                        <a:rPr lang="en-US" sz="36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list items will not be marked</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42"/>
        <p:cNvGrpSpPr/>
        <p:nvPr/>
      </p:nvGrpSpPr>
      <p:grpSpPr>
        <a:xfrm>
          <a:off x="0" y="0"/>
          <a:ext cx="0" cy="0"/>
          <a:chOff x="0" y="0"/>
          <a:chExt cx="0" cy="0"/>
        </a:xfrm>
      </p:grpSpPr>
      <p:sp>
        <p:nvSpPr>
          <p:cNvPr id="244" name="Google Shape;244;p37"/>
          <p:cNvSpPr txBox="1"/>
          <p:nvPr/>
        </p:nvSpPr>
        <p:spPr>
          <a:xfrm>
            <a:off x="1500000"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Consolas" panose="020B0609020204030204" pitchFamily="49" charset="0"/>
                <a:sym typeface="Arial" panose="020B0604020202020204"/>
              </a:rPr>
              <a:t>Unordered List:</a:t>
            </a:r>
            <a:endParaRPr dirty="0">
              <a:solidFill>
                <a:srgbClr val="00B0F0"/>
              </a:solidFill>
              <a:latin typeface="Consolas" panose="020B0609020204030204" pitchFamily="49" charset="0"/>
            </a:endParaRPr>
          </a:p>
        </p:txBody>
      </p:sp>
      <p:sp>
        <p:nvSpPr>
          <p:cNvPr id="246" name="Google Shape;246;p37"/>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47" name="Google Shape;247;p37"/>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a:xfrm>
            <a:off x="831200" y="3073267"/>
            <a:ext cx="11360800" cy="9818812"/>
          </a:xfrm>
        </p:spPr>
        <p:txBody>
          <a:bodyPr>
            <a:normAutofit fontScale="77500" lnSpcReduction="20000"/>
          </a:bodyPr>
          <a:lstStyle/>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meta</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charset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"UTF-8"</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Aravind</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"disc"</a:t>
            </a:r>
            <a:r>
              <a:rPr lang="en-IN" b="0" dirty="0">
                <a:solidFill>
                  <a:srgbClr val="808080"/>
                </a:solidFill>
                <a:effectLst/>
                <a:latin typeface="Consolas" panose="020B0609020204030204" pitchFamily="49" charset="0"/>
              </a:rPr>
              <a:t>&gt; </a:t>
            </a:r>
            <a:r>
              <a:rPr lang="en-IN" b="0" dirty="0">
                <a:solidFill>
                  <a:srgbClr val="6A9955"/>
                </a:solidFill>
                <a:effectLst/>
                <a:latin typeface="Consolas" panose="020B0609020204030204" pitchFamily="49" charset="0"/>
              </a:rPr>
              <a:t>&lt;!-- default --&gt;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"square"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type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"circle"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Tea</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Coffee</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li</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ul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IN" dirty="0"/>
          </a:p>
        </p:txBody>
      </p:sp>
      <p:pic>
        <p:nvPicPr>
          <p:cNvPr id="6" name="Picture 5"/>
          <p:cNvPicPr>
            <a:picLocks noChangeAspect="1"/>
          </p:cNvPicPr>
          <p:nvPr/>
        </p:nvPicPr>
        <p:blipFill>
          <a:blip r:embed="rId3"/>
          <a:stretch>
            <a:fillRect/>
          </a:stretch>
        </p:blipFill>
        <p:spPr>
          <a:xfrm>
            <a:off x="9281306" y="3270369"/>
            <a:ext cx="5821388" cy="870802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pic>
        <p:nvPicPr>
          <p:cNvPr id="70" name="Google Shape;70;p17" descr="Google Shape;70;p17"/>
          <p:cNvPicPr preferRelativeResize="0"/>
          <p:nvPr/>
        </p:nvPicPr>
        <p:blipFill rotWithShape="1">
          <a:blip r:embed="rId3"/>
          <a:srcRect/>
          <a:stretch>
            <a:fillRect/>
          </a:stretch>
        </p:blipFill>
        <p:spPr>
          <a:xfrm>
            <a:off x="900071" y="421596"/>
            <a:ext cx="22375518" cy="12310320"/>
          </a:xfrm>
          <a:prstGeom prst="rect">
            <a:avLst/>
          </a:prstGeom>
          <a:noFill/>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2"/>
        <p:cNvGrpSpPr/>
        <p:nvPr/>
      </p:nvGrpSpPr>
      <p:grpSpPr>
        <a:xfrm>
          <a:off x="0" y="0"/>
          <a:ext cx="0" cy="0"/>
          <a:chOff x="0" y="0"/>
          <a:chExt cx="0" cy="0"/>
        </a:xfrm>
      </p:grpSpPr>
      <p:sp>
        <p:nvSpPr>
          <p:cNvPr id="264" name="Google Shape;264;p39"/>
          <p:cNvSpPr txBox="1"/>
          <p:nvPr/>
        </p:nvSpPr>
        <p:spPr>
          <a:xfrm>
            <a:off x="859274" y="75916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lumMod val="75000"/>
                  </a:schemeClr>
                </a:solidFill>
                <a:latin typeface="Consolas" panose="020B0609020204030204" pitchFamily="49" charset="0"/>
                <a:sym typeface="Arial" panose="020B0604020202020204"/>
              </a:rPr>
              <a:t>HTML Ordered Lists</a:t>
            </a:r>
            <a:endParaRPr dirty="0">
              <a:solidFill>
                <a:schemeClr val="accent1">
                  <a:lumMod val="75000"/>
                </a:schemeClr>
              </a:solidFill>
              <a:latin typeface="Consolas" panose="020B0609020204030204" pitchFamily="49" charset="0"/>
            </a:endParaRPr>
          </a:p>
        </p:txBody>
      </p:sp>
      <p:sp>
        <p:nvSpPr>
          <p:cNvPr id="265" name="Google Shape;265;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66" name="Google Shape;266;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267" name="Google Shape;267;p39"/>
          <p:cNvSpPr txBox="1"/>
          <p:nvPr/>
        </p:nvSpPr>
        <p:spPr>
          <a:xfrm>
            <a:off x="859274" y="2256971"/>
            <a:ext cx="15599998" cy="381634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700"/>
              <a:buFont typeface="Arial" panose="020B0604020202020204"/>
              <a:buNone/>
            </a:pPr>
            <a:r>
              <a:rPr lang="en-US" sz="3700" b="0" i="0" u="none" strike="noStrike" cap="none" dirty="0">
                <a:solidFill>
                  <a:schemeClr val="bg1"/>
                </a:solidFill>
                <a:latin typeface="Consolas" panose="020B0609020204030204" pitchFamily="49" charset="0"/>
                <a:sym typeface="Arial" panose="020B0604020202020204"/>
              </a:rPr>
              <a:t>An ordered list starts with the &lt;</a:t>
            </a:r>
            <a:r>
              <a:rPr lang="en-US" sz="3700" b="0" i="0" u="none" strike="noStrike" cap="none" dirty="0" err="1">
                <a:solidFill>
                  <a:schemeClr val="bg1"/>
                </a:solidFill>
                <a:latin typeface="Consolas" panose="020B0609020204030204" pitchFamily="49" charset="0"/>
                <a:sym typeface="Arial" panose="020B0604020202020204"/>
              </a:rPr>
              <a:t>ol</a:t>
            </a:r>
            <a:r>
              <a:rPr lang="en-US" sz="3700" b="0" i="0" u="none" strike="noStrike" cap="none" dirty="0">
                <a:solidFill>
                  <a:schemeClr val="bg1"/>
                </a:solidFill>
                <a:latin typeface="Consolas" panose="020B0609020204030204" pitchFamily="49" charset="0"/>
                <a:sym typeface="Arial" panose="020B0604020202020204"/>
              </a:rPr>
              <a:t>&gt; tag. Each list item starts with the &lt;li&gt; tag.</a:t>
            </a: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3700"/>
              <a:buFont typeface="Arial" panose="020B0604020202020204"/>
              <a:buNone/>
            </a:pPr>
            <a:endParaRPr sz="3700" b="0" i="0" u="none" strike="noStrike" cap="none" dirty="0">
              <a:solidFill>
                <a:schemeClr val="bg1"/>
              </a:solidFill>
              <a:latin typeface="Consolas" panose="020B0609020204030204" pitchFamily="49" charset="0"/>
              <a:sym typeface="Arial" panose="020B0604020202020204"/>
            </a:endParaRPr>
          </a:p>
          <a:p>
            <a:pPr marL="0" marR="0" lvl="0" indent="0" algn="l" rtl="0">
              <a:lnSpc>
                <a:spcPct val="100000"/>
              </a:lnSpc>
              <a:spcBef>
                <a:spcPts val="0"/>
              </a:spcBef>
              <a:spcAft>
                <a:spcPts val="0"/>
              </a:spcAft>
              <a:buClr>
                <a:schemeClr val="accent1"/>
              </a:buClr>
              <a:buSzPts val="3700"/>
              <a:buFont typeface="Arial" panose="020B0604020202020204"/>
              <a:buNone/>
            </a:pPr>
            <a:r>
              <a:rPr lang="en-US" sz="3700" b="0" i="0" u="none" strike="noStrike" cap="none" dirty="0">
                <a:solidFill>
                  <a:schemeClr val="bg1"/>
                </a:solidFill>
                <a:latin typeface="Consolas" panose="020B0609020204030204" pitchFamily="49" charset="0"/>
                <a:sym typeface="Arial" panose="020B0604020202020204"/>
              </a:rPr>
              <a:t>The list items will be marked with numbers by default:</a:t>
            </a:r>
          </a:p>
          <a:p>
            <a:pPr marL="0" marR="0" lvl="0" indent="0" algn="l" rtl="0">
              <a:lnSpc>
                <a:spcPct val="100000"/>
              </a:lnSpc>
              <a:spcBef>
                <a:spcPts val="0"/>
              </a:spcBef>
              <a:spcAft>
                <a:spcPts val="0"/>
              </a:spcAft>
              <a:buClr>
                <a:schemeClr val="accent1"/>
              </a:buClr>
              <a:buSzPts val="3700"/>
              <a:buFont typeface="Arial" panose="020B0604020202020204"/>
              <a:buNone/>
            </a:pPr>
            <a:endParaRPr lang="en-US" sz="37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700"/>
              <a:buFont typeface="Arial" panose="020B0604020202020204"/>
              <a:buNone/>
            </a:pP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3700"/>
              <a:buFont typeface="Arial" panose="020B0604020202020204"/>
              <a:buNone/>
            </a:pPr>
            <a:endParaRPr sz="37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p:txBody>
      </p:sp>
      <p:sp>
        <p:nvSpPr>
          <p:cNvPr id="268" name="Google Shape;268;p39"/>
          <p:cNvSpPr txBox="1"/>
          <p:nvPr/>
        </p:nvSpPr>
        <p:spPr>
          <a:xfrm>
            <a:off x="-56080" y="5150071"/>
            <a:ext cx="21549002" cy="923249"/>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4800"/>
              <a:buFont typeface="Arial" panose="020B0604020202020204"/>
              <a:buNone/>
            </a:pPr>
            <a:r>
              <a:rPr lang="en-US" sz="4800" b="0" i="0" u="none" strike="noStrike" cap="none" dirty="0">
                <a:solidFill>
                  <a:srgbClr val="FFFFFF"/>
                </a:solidFill>
                <a:latin typeface="Arial" panose="020B0604020202020204"/>
                <a:ea typeface="Arial" panose="020B0604020202020204"/>
                <a:cs typeface="Arial" panose="020B0604020202020204"/>
                <a:sym typeface="Arial" panose="020B0604020202020204"/>
              </a:rPr>
              <a:t>                                     </a:t>
            </a:r>
            <a:r>
              <a:rPr lang="en-US" sz="48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 </a:t>
            </a:r>
            <a:r>
              <a:rPr lang="en-US" sz="4800" b="0" i="0" u="none" strike="noStrike" cap="none" dirty="0" smtClean="0">
                <a:solidFill>
                  <a:schemeClr val="accent1"/>
                </a:solidFill>
                <a:latin typeface="Consolas" panose="020B0609020204030204" pitchFamily="49" charset="0"/>
                <a:sym typeface="Arial" panose="020B0604020202020204"/>
              </a:rPr>
              <a:t>ordered </a:t>
            </a:r>
            <a:r>
              <a:rPr lang="en-US" sz="4800" b="0" i="0" u="none" strike="noStrike" cap="none" dirty="0">
                <a:solidFill>
                  <a:schemeClr val="accent1"/>
                </a:solidFill>
                <a:latin typeface="Consolas" panose="020B0609020204030204" pitchFamily="49" charset="0"/>
                <a:sym typeface="Arial" panose="020B0604020202020204"/>
              </a:rPr>
              <a:t>list types</a:t>
            </a:r>
            <a:endParaRPr dirty="0">
              <a:latin typeface="Consolas" panose="020B0609020204030204" pitchFamily="49" charset="0"/>
            </a:endParaRPr>
          </a:p>
        </p:txBody>
      </p:sp>
      <p:sp>
        <p:nvSpPr>
          <p:cNvPr id="269" name="Google Shape;269;p39"/>
          <p:cNvSpPr txBox="1"/>
          <p:nvPr/>
        </p:nvSpPr>
        <p:spPr>
          <a:xfrm>
            <a:off x="859274" y="6387921"/>
            <a:ext cx="22933787" cy="5693786"/>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600"/>
              <a:buFont typeface="Arial" panose="020B0604020202020204"/>
              <a:buNone/>
            </a:pPr>
            <a:r>
              <a:rPr lang="en-US" sz="4400" b="0" i="0" u="none" strike="noStrike" cap="none" dirty="0">
                <a:solidFill>
                  <a:schemeClr val="accent1"/>
                </a:solidFill>
                <a:latin typeface="Consolas" panose="020B0609020204030204" pitchFamily="49" charset="0"/>
                <a:sym typeface="Arial" panose="020B0604020202020204"/>
              </a:rPr>
              <a:t>Type</a:t>
            </a:r>
            <a:r>
              <a:rPr lang="en-US" sz="3600" b="0" i="0" u="none" strike="noStrike" cap="none" dirty="0">
                <a:solidFill>
                  <a:schemeClr val="accent1"/>
                </a:solidFill>
                <a:latin typeface="Consolas" panose="020B0609020204030204" pitchFamily="49" charset="0"/>
                <a:sym typeface="Arial" panose="020B0604020202020204"/>
              </a:rPr>
              <a:t>	                                 					</a:t>
            </a:r>
            <a:r>
              <a:rPr lang="en-US" sz="4400" b="0" i="0" u="none" strike="noStrike" cap="none" dirty="0">
                <a:solidFill>
                  <a:schemeClr val="accent1"/>
                </a:solidFill>
                <a:latin typeface="Consolas" panose="020B0609020204030204" pitchFamily="49" charset="0"/>
                <a:sym typeface="Arial" panose="020B0604020202020204"/>
              </a:rPr>
              <a:t>Description</a:t>
            </a:r>
          </a:p>
          <a:p>
            <a:pPr marL="0" marR="0" lvl="0" indent="0" algn="l" rtl="0">
              <a:lnSpc>
                <a:spcPct val="100000"/>
              </a:lnSpc>
              <a:spcBef>
                <a:spcPts val="0"/>
              </a:spcBef>
              <a:spcAft>
                <a:spcPts val="0"/>
              </a:spcAft>
              <a:buClr>
                <a:schemeClr val="accent1"/>
              </a:buClr>
              <a:buSzPts val="3600"/>
              <a:buFont typeface="Arial" panose="020B0604020202020204"/>
              <a:buNone/>
            </a:pPr>
            <a:endParaRPr sz="4400" dirty="0">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type="1"</a:t>
            </a:r>
            <a:r>
              <a:rPr lang="en-US" sz="3000" b="0" i="0" u="none" strike="noStrike" cap="none" dirty="0">
                <a:solidFill>
                  <a:srgbClr val="FF0000"/>
                </a:solidFill>
                <a:latin typeface="Consolas" panose="020B0609020204030204" pitchFamily="49" charset="0"/>
                <a:sym typeface="Arial" panose="020B0604020202020204"/>
              </a:rPr>
              <a:t>	</a:t>
            </a:r>
            <a:r>
              <a:rPr lang="en-US" sz="3000" b="0" i="0" u="none" strike="noStrike" cap="none" dirty="0">
                <a:solidFill>
                  <a:schemeClr val="bg1"/>
                </a:solidFill>
                <a:latin typeface="Consolas" panose="020B0609020204030204" pitchFamily="49" charset="0"/>
                <a:sym typeface="Arial" panose="020B0604020202020204"/>
              </a:rPr>
              <a:t>                             The list items will be numbered with numbers (default).</a:t>
            </a: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type="A"	</a:t>
            </a:r>
            <a:r>
              <a:rPr lang="en-US" sz="3000" b="0" i="0" u="none" strike="noStrike" cap="none" dirty="0">
                <a:solidFill>
                  <a:schemeClr val="bg1"/>
                </a:solidFill>
                <a:latin typeface="Consolas" panose="020B0609020204030204" pitchFamily="49" charset="0"/>
                <a:sym typeface="Arial" panose="020B0604020202020204"/>
              </a:rPr>
              <a:t>                             The list items will be numbered with uppercase letters.</a:t>
            </a: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type="a"	</a:t>
            </a:r>
            <a:r>
              <a:rPr lang="en-US" sz="3000" b="0" i="0" u="none" strike="noStrike" cap="none" dirty="0">
                <a:solidFill>
                  <a:schemeClr val="bg1"/>
                </a:solidFill>
                <a:latin typeface="Consolas" panose="020B0609020204030204" pitchFamily="49" charset="0"/>
                <a:sym typeface="Arial" panose="020B0604020202020204"/>
              </a:rPr>
              <a:t>                             The list items will be numbered with lowercase letters.</a:t>
            </a: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type="I"	</a:t>
            </a:r>
            <a:r>
              <a:rPr lang="en-US" sz="3000" b="0" i="0" u="none" strike="noStrike" cap="none" dirty="0">
                <a:solidFill>
                  <a:schemeClr val="bg1"/>
                </a:solidFill>
                <a:latin typeface="Consolas" panose="020B0609020204030204" pitchFamily="49" charset="0"/>
                <a:sym typeface="Arial" panose="020B0604020202020204"/>
              </a:rPr>
              <a:t>                             The list items will be numbered with uppercase roman numbers.</a:t>
            </a:r>
          </a:p>
          <a:p>
            <a:pPr marL="0" marR="0" lvl="0" indent="0" algn="l" rtl="0">
              <a:lnSpc>
                <a:spcPct val="100000"/>
              </a:lnSpc>
              <a:spcBef>
                <a:spcPts val="0"/>
              </a:spcBef>
              <a:spcAft>
                <a:spcPts val="0"/>
              </a:spcAft>
              <a:buClr>
                <a:schemeClr val="accent1"/>
              </a:buClr>
              <a:buSzPts val="3600"/>
              <a:buFont typeface="Arial" panose="020B0604020202020204"/>
              <a:buNone/>
            </a:pPr>
            <a:endParaRPr sz="3000"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3600"/>
              <a:buFont typeface="Arial" panose="020B0604020202020204"/>
              <a:buNone/>
            </a:pPr>
            <a:r>
              <a:rPr lang="en-US" sz="3000" b="0" i="0" u="none" strike="noStrike" cap="none" dirty="0">
                <a:solidFill>
                  <a:schemeClr val="accent4">
                    <a:lumMod val="75000"/>
                  </a:schemeClr>
                </a:solidFill>
                <a:latin typeface="Consolas" panose="020B0609020204030204" pitchFamily="49" charset="0"/>
                <a:sym typeface="Arial" panose="020B0604020202020204"/>
              </a:rPr>
              <a:t>type="i"	                             </a:t>
            </a:r>
            <a:r>
              <a:rPr lang="en-US" sz="3000" b="0" i="0" u="none" strike="noStrike" cap="none" dirty="0">
                <a:solidFill>
                  <a:schemeClr val="bg1"/>
                </a:solidFill>
                <a:latin typeface="Consolas" panose="020B0609020204030204" pitchFamily="49" charset="0"/>
                <a:sym typeface="Arial" panose="020B0604020202020204"/>
              </a:rPr>
              <a:t>The list items will be numbered with lowercase roman numbers.</a:t>
            </a:r>
            <a:endParaRPr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1910" y="423081"/>
            <a:ext cx="22721701" cy="1527301"/>
          </a:xfrm>
        </p:spPr>
        <p:txBody>
          <a:bodyPr>
            <a:normAutofit fontScale="90000"/>
          </a:bodyPr>
          <a:lstStyle/>
          <a:p>
            <a:r>
              <a:rPr lang="en-US" dirty="0">
                <a:solidFill>
                  <a:schemeClr val="accent1">
                    <a:lumMod val="75000"/>
                  </a:schemeClr>
                </a:solidFill>
                <a:latin typeface="Consolas" panose="020B0609020204030204" pitchFamily="49" charset="0"/>
              </a:rPr>
              <a:t>Ordered List :</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a:xfrm>
            <a:off x="429209" y="2575250"/>
            <a:ext cx="8864082" cy="11756570"/>
          </a:xfrm>
        </p:spPr>
        <p:txBody>
          <a:bodyPr>
            <a:normAutofit fontScale="32500" lnSpcReduction="20000"/>
          </a:bodyPr>
          <a:lstStyle/>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DOCTYPE</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head</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meta</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charset</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"UTF-8"</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title</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Aravind</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title</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r>
            <a:br>
              <a:rPr lang="en-IN" sz="7500" b="0" dirty="0">
                <a:solidFill>
                  <a:srgbClr val="D4D4D4"/>
                </a:solidFill>
                <a:effectLst/>
                <a:latin typeface="Consolas" panose="020B0609020204030204" pitchFamily="49" charset="0"/>
              </a:rPr>
            </a:b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head</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body</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"1"</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 </a:t>
            </a:r>
            <a:r>
              <a:rPr lang="en-IN" sz="7500" b="0" dirty="0">
                <a:solidFill>
                  <a:srgbClr val="6A9955"/>
                </a:solidFill>
                <a:effectLst/>
                <a:latin typeface="Consolas" panose="020B0609020204030204" pitchFamily="49" charset="0"/>
              </a:rPr>
              <a:t>&lt;!-- default --&gt;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a:t>
            </a:r>
            <a:r>
              <a:rPr lang="en-IN" sz="7500" b="0" dirty="0" err="1">
                <a:solidFill>
                  <a:srgbClr val="CE9178"/>
                </a:solidFill>
                <a:effectLst/>
                <a:latin typeface="Consolas" panose="020B0609020204030204" pitchFamily="49" charset="0"/>
              </a:rPr>
              <a:t>i</a:t>
            </a:r>
            <a:r>
              <a:rPr lang="en-IN" sz="7500" b="0" dirty="0">
                <a:solidFill>
                  <a:srgbClr val="CE9178"/>
                </a:solidFill>
                <a:effectLst/>
                <a:latin typeface="Consolas" panose="020B0609020204030204" pitchFamily="49" charset="0"/>
              </a:rPr>
              <a:t>"</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D4D4D4"/>
                </a:solidFill>
                <a:effectLst/>
                <a:latin typeface="Consolas" panose="020B0609020204030204" pitchFamily="49" charset="0"/>
              </a:rPr>
              <a:t> </a:t>
            </a:r>
            <a:r>
              <a:rPr lang="en-IN" sz="7500" b="0" dirty="0">
                <a:solidFill>
                  <a:srgbClr val="9CDCFE"/>
                </a:solidFill>
                <a:effectLst/>
                <a:latin typeface="Consolas" panose="020B0609020204030204" pitchFamily="49" charset="0"/>
              </a:rPr>
              <a:t>type</a:t>
            </a:r>
            <a:r>
              <a:rPr lang="en-IN" sz="7500" b="0" dirty="0">
                <a:solidFill>
                  <a:srgbClr val="D4D4D4"/>
                </a:solidFill>
                <a:effectLst/>
                <a:latin typeface="Consolas" panose="020B0609020204030204" pitchFamily="49" charset="0"/>
              </a:rPr>
              <a:t>=</a:t>
            </a:r>
            <a:r>
              <a:rPr lang="en-IN" sz="7500" b="0" dirty="0">
                <a:solidFill>
                  <a:srgbClr val="CE9178"/>
                </a:solidFill>
                <a:effectLst/>
                <a:latin typeface="Consolas" panose="020B0609020204030204" pitchFamily="49" charset="0"/>
              </a:rPr>
              <a:t>"I"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Tea</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r>
              <a:rPr lang="en-IN" sz="7500" b="0" dirty="0">
                <a:solidFill>
                  <a:srgbClr val="D4D4D4"/>
                </a:solidFill>
                <a:effectLst/>
                <a:latin typeface="Consolas" panose="020B0609020204030204" pitchFamily="49" charset="0"/>
              </a:rPr>
              <a:t>Coffee</a:t>
            </a: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li</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D4D4D4"/>
                </a:solidFill>
                <a:effectLst/>
                <a:latin typeface="Consolas" panose="020B0609020204030204" pitchFamily="49" charset="0"/>
              </a:rPr>
              <a:t>    </a:t>
            </a:r>
            <a:r>
              <a:rPr lang="en-IN" sz="7500" b="0" dirty="0">
                <a:solidFill>
                  <a:srgbClr val="808080"/>
                </a:solidFill>
                <a:effectLst/>
                <a:latin typeface="Consolas" panose="020B0609020204030204" pitchFamily="49" charset="0"/>
              </a:rPr>
              <a:t>&lt;/</a:t>
            </a:r>
            <a:r>
              <a:rPr lang="en-IN" sz="7500" b="0" dirty="0" err="1">
                <a:solidFill>
                  <a:srgbClr val="569CD6"/>
                </a:solidFill>
                <a:effectLst/>
                <a:latin typeface="Consolas" panose="020B0609020204030204" pitchFamily="49" charset="0"/>
              </a:rPr>
              <a:t>ol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body</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pPr marL="0" indent="0">
              <a:buNone/>
            </a:pPr>
            <a:r>
              <a:rPr lang="en-IN" sz="7500" b="0" dirty="0">
                <a:solidFill>
                  <a:srgbClr val="808080"/>
                </a:solidFill>
                <a:effectLst/>
                <a:latin typeface="Consolas" panose="020B0609020204030204" pitchFamily="49" charset="0"/>
              </a:rPr>
              <a:t>&lt;/</a:t>
            </a:r>
            <a:r>
              <a:rPr lang="en-IN" sz="7500" b="0" dirty="0">
                <a:solidFill>
                  <a:srgbClr val="569CD6"/>
                </a:solidFill>
                <a:effectLst/>
                <a:latin typeface="Consolas" panose="020B0609020204030204" pitchFamily="49" charset="0"/>
              </a:rPr>
              <a:t>html</a:t>
            </a:r>
            <a:r>
              <a:rPr lang="en-IN" sz="7500" b="0" dirty="0">
                <a:solidFill>
                  <a:srgbClr val="808080"/>
                </a:solidFill>
                <a:effectLst/>
                <a:latin typeface="Consolas" panose="020B0609020204030204" pitchFamily="49" charset="0"/>
              </a:rPr>
              <a:t>&gt;</a:t>
            </a:r>
            <a:endParaRPr lang="en-IN" sz="7500" b="0" dirty="0">
              <a:solidFill>
                <a:srgbClr val="D4D4D4"/>
              </a:solidFill>
              <a:effectLst/>
              <a:latin typeface="Consolas" panose="020B0609020204030204" pitchFamily="49" charset="0"/>
            </a:endParaRPr>
          </a:p>
          <a:p>
            <a:endParaRPr lang="en-IN" dirty="0"/>
          </a:p>
        </p:txBody>
      </p:sp>
      <p:pic>
        <p:nvPicPr>
          <p:cNvPr id="6" name="Picture 5"/>
          <p:cNvPicPr>
            <a:picLocks noChangeAspect="1"/>
          </p:cNvPicPr>
          <p:nvPr/>
        </p:nvPicPr>
        <p:blipFill>
          <a:blip r:embed="rId2"/>
          <a:stretch>
            <a:fillRect/>
          </a:stretch>
        </p:blipFill>
        <p:spPr>
          <a:xfrm>
            <a:off x="10356978" y="2197225"/>
            <a:ext cx="6531429" cy="10703238"/>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62"/>
        <p:cNvGrpSpPr/>
        <p:nvPr/>
      </p:nvGrpSpPr>
      <p:grpSpPr>
        <a:xfrm>
          <a:off x="0" y="0"/>
          <a:ext cx="0" cy="0"/>
          <a:chOff x="0" y="0"/>
          <a:chExt cx="0" cy="0"/>
        </a:xfrm>
      </p:grpSpPr>
      <p:sp>
        <p:nvSpPr>
          <p:cNvPr id="264" name="Google Shape;264;p39"/>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Arial" panose="020B0604020202020204"/>
                <a:ea typeface="Arial" panose="020B0604020202020204"/>
                <a:cs typeface="Arial" panose="020B0604020202020204"/>
                <a:sym typeface="Arial" panose="020B0604020202020204"/>
              </a:rPr>
              <a:t>Exercise</a:t>
            </a:r>
            <a:endParaRPr dirty="0"/>
          </a:p>
        </p:txBody>
      </p:sp>
      <p:sp>
        <p:nvSpPr>
          <p:cNvPr id="265" name="Google Shape;265;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66" name="Google Shape;266;p3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267" name="Google Shape;267;p39"/>
          <p:cNvSpPr txBox="1"/>
          <p:nvPr/>
        </p:nvSpPr>
        <p:spPr>
          <a:xfrm>
            <a:off x="1619475" y="2766149"/>
            <a:ext cx="18276900" cy="132335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3700"/>
              <a:buFont typeface="Arial" panose="020B0604020202020204"/>
              <a:buNone/>
            </a:pPr>
            <a:r>
              <a:rPr lang="en-US" sz="3700" b="0" i="0" u="none" strike="noStrike" cap="none" dirty="0">
                <a:solidFill>
                  <a:schemeClr val="accent1"/>
                </a:solidFill>
                <a:latin typeface="Arial" panose="020B0604020202020204"/>
                <a:ea typeface="Arial" panose="020B0604020202020204"/>
                <a:cs typeface="Arial" panose="020B0604020202020204"/>
                <a:sym typeface="Wingdings" panose="05000000000000000000" pitchFamily="2" charset="2"/>
              </a:rPr>
              <a:t> </a:t>
            </a:r>
            <a:r>
              <a:rPr lang="en-US" sz="3700" b="0" i="0" u="none" strike="noStrike" cap="none" dirty="0">
                <a:solidFill>
                  <a:schemeClr val="accent1"/>
                </a:solidFill>
                <a:latin typeface="Arial" panose="020B0604020202020204"/>
                <a:ea typeface="Arial" panose="020B0604020202020204"/>
                <a:cs typeface="Arial" panose="020B0604020202020204"/>
                <a:sym typeface="Arial" panose="020B0604020202020204"/>
              </a:rPr>
              <a:t>Create a nested ordered list</a:t>
            </a:r>
          </a:p>
          <a:p>
            <a:pPr marL="0" marR="0" lvl="0" indent="0" algn="l" rtl="0">
              <a:lnSpc>
                <a:spcPct val="100000"/>
              </a:lnSpc>
              <a:spcBef>
                <a:spcPts val="0"/>
              </a:spcBef>
              <a:spcAft>
                <a:spcPts val="0"/>
              </a:spcAft>
              <a:buClr>
                <a:schemeClr val="accent1"/>
              </a:buClr>
              <a:buSzPts val="3700"/>
              <a:buFont typeface="Arial" panose="020B0604020202020204"/>
              <a:buNone/>
            </a:pPr>
            <a:r>
              <a:rPr lang="en-US" sz="3700" dirty="0">
                <a:solidFill>
                  <a:schemeClr val="accent1"/>
                </a:solidFill>
                <a:sym typeface="Wingdings" panose="05000000000000000000" pitchFamily="2" charset="2"/>
              </a:rPr>
              <a:t> </a:t>
            </a:r>
            <a:r>
              <a:rPr lang="en-US" sz="3700" dirty="0">
                <a:solidFill>
                  <a:schemeClr val="accent1"/>
                </a:solidFill>
              </a:rPr>
              <a:t>Create an ordered list in reverse order 3,2,1</a:t>
            </a:r>
            <a:endParaRPr sz="37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95"/>
        <p:cNvGrpSpPr/>
        <p:nvPr/>
      </p:nvGrpSpPr>
      <p:grpSpPr>
        <a:xfrm>
          <a:off x="0" y="0"/>
          <a:ext cx="0" cy="0"/>
          <a:chOff x="0" y="0"/>
          <a:chExt cx="0" cy="0"/>
        </a:xfrm>
      </p:grpSpPr>
      <p:sp>
        <p:nvSpPr>
          <p:cNvPr id="297" name="Google Shape;297;p42"/>
          <p:cNvSpPr txBox="1"/>
          <p:nvPr/>
        </p:nvSpPr>
        <p:spPr>
          <a:xfrm>
            <a:off x="21969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lumMod val="75000"/>
                  </a:schemeClr>
                </a:solidFill>
                <a:latin typeface="Consolas" panose="020B0609020204030204" pitchFamily="49" charset="0"/>
                <a:sym typeface="Arial" panose="020B0604020202020204"/>
              </a:rPr>
              <a:t>HTML Forms:</a:t>
            </a:r>
            <a:endParaRPr dirty="0">
              <a:solidFill>
                <a:schemeClr val="accent1">
                  <a:lumMod val="75000"/>
                </a:schemeClr>
              </a:solidFill>
              <a:latin typeface="Consolas" panose="020B0609020204030204" pitchFamily="49" charset="0"/>
            </a:endParaRPr>
          </a:p>
        </p:txBody>
      </p:sp>
      <p:sp>
        <p:nvSpPr>
          <p:cNvPr id="298" name="Google Shape;298;p4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299" name="Google Shape;299;p42"/>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00" name="Google Shape;300;p42"/>
          <p:cNvSpPr txBox="1"/>
          <p:nvPr/>
        </p:nvSpPr>
        <p:spPr>
          <a:xfrm>
            <a:off x="1685575" y="2478799"/>
            <a:ext cx="17682000" cy="11233764"/>
          </a:xfrm>
          <a:prstGeom prst="rect">
            <a:avLst/>
          </a:prstGeom>
          <a:noFill/>
          <a:ln>
            <a:noFill/>
          </a:ln>
        </p:spPr>
        <p:txBody>
          <a:bodyPr spcFirstLastPara="1" wrap="square" lIns="91400" tIns="91400" rIns="91400" bIns="91400" anchor="t" anchorCtr="0">
            <a:spAutoFit/>
          </a:bodyPr>
          <a:lstStyle/>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panose="020B0604020202020204"/>
              </a:rPr>
              <a:t>An HTML form is used to collect user input. The user input is most often sent to a server for processing .</a:t>
            </a:r>
          </a:p>
          <a:p>
            <a:pPr marR="0" lvl="0" algn="l" rtl="0">
              <a:lnSpc>
                <a:spcPct val="100000"/>
              </a:lnSpc>
              <a:spcBef>
                <a:spcPts val="0"/>
              </a:spcBef>
              <a:spcAft>
                <a:spcPts val="0"/>
              </a:spcAft>
              <a:buClr>
                <a:schemeClr val="accent1"/>
              </a:buClr>
              <a:buSzPts val="4600"/>
            </a:pPr>
            <a:endParaRPr lang="en-US" sz="4600" dirty="0">
              <a:solidFill>
                <a:schemeClr val="bg1"/>
              </a:solidFill>
              <a:latin typeface="Consolas" panose="020B0609020204030204" pitchFamily="49" charset="0"/>
              <a:sym typeface="Wingdings" panose="05000000000000000000" pitchFamily="2" charset="2"/>
            </a:endParaRPr>
          </a:p>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panose="020B0604020202020204"/>
              </a:rPr>
              <a:t>The &lt;</a:t>
            </a:r>
            <a:r>
              <a:rPr lang="en-US" sz="4600" b="0" i="0" u="none" strike="noStrike" cap="none" dirty="0">
                <a:solidFill>
                  <a:srgbClr val="FF0000"/>
                </a:solidFill>
                <a:latin typeface="Consolas" panose="020B0609020204030204" pitchFamily="49" charset="0"/>
                <a:sym typeface="Arial" panose="020B0604020202020204"/>
              </a:rPr>
              <a:t>form</a:t>
            </a:r>
            <a:r>
              <a:rPr lang="en-US" sz="4600" b="0" i="0" u="none" strike="noStrike" cap="none" dirty="0">
                <a:solidFill>
                  <a:schemeClr val="bg1"/>
                </a:solidFill>
                <a:latin typeface="Consolas" panose="020B0609020204030204" pitchFamily="49" charset="0"/>
                <a:sym typeface="Arial" panose="020B0604020202020204"/>
              </a:rPr>
              <a:t>&gt; </a:t>
            </a:r>
            <a:r>
              <a:rPr lang="en-US" sz="4600" dirty="0">
                <a:solidFill>
                  <a:schemeClr val="bg1"/>
                </a:solidFill>
                <a:latin typeface="Consolas" panose="020B0609020204030204" pitchFamily="49" charset="0"/>
              </a:rPr>
              <a:t>tag</a:t>
            </a:r>
            <a:r>
              <a:rPr lang="en-US" sz="4600" b="0" i="0" u="none" strike="noStrike" cap="none" dirty="0">
                <a:solidFill>
                  <a:schemeClr val="bg1"/>
                </a:solidFill>
                <a:latin typeface="Consolas" panose="020B0609020204030204" pitchFamily="49" charset="0"/>
                <a:sym typeface="Arial" panose="020B0604020202020204"/>
              </a:rPr>
              <a:t> is a container for different types of input elements, such as: text fields, checkboxes, radio buttons, submit buttons, etc.</a:t>
            </a:r>
          </a:p>
          <a:p>
            <a:pPr marR="0" lvl="0" algn="l" rtl="0">
              <a:lnSpc>
                <a:spcPct val="100000"/>
              </a:lnSpc>
              <a:spcBef>
                <a:spcPts val="0"/>
              </a:spcBef>
              <a:spcAft>
                <a:spcPts val="0"/>
              </a:spcAft>
              <a:buClr>
                <a:schemeClr val="accent1"/>
              </a:buClr>
              <a:buSzPts val="4600"/>
            </a:pP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chemeClr val="accent1"/>
              </a:buClr>
              <a:buSzPts val="4600"/>
              <a:buFont typeface="Arial" panose="020B0604020202020204"/>
              <a:buNone/>
            </a:pPr>
            <a:r>
              <a:rPr lang="en-US" sz="4600" b="0" i="0" u="none" strike="noStrike" cap="none" dirty="0">
                <a:solidFill>
                  <a:schemeClr val="accent1">
                    <a:lumMod val="75000"/>
                  </a:schemeClr>
                </a:solidFill>
                <a:latin typeface="Consolas" panose="020B0609020204030204" pitchFamily="49" charset="0"/>
                <a:sym typeface="Wingdings" panose="05000000000000000000" pitchFamily="2" charset="2"/>
              </a:rPr>
              <a:t></a:t>
            </a:r>
            <a:r>
              <a:rPr lang="en-US" sz="4600" b="0" i="0" u="none" strike="noStrike" cap="none" dirty="0">
                <a:solidFill>
                  <a:schemeClr val="bg1"/>
                </a:solidFill>
                <a:latin typeface="Consolas" panose="020B0609020204030204" pitchFamily="49" charset="0"/>
                <a:sym typeface="Wingdings" panose="05000000000000000000" pitchFamily="2" charset="2"/>
              </a:rPr>
              <a:t> </a:t>
            </a:r>
            <a:r>
              <a:rPr lang="en-US" sz="4600" b="0" i="0" u="none" strike="noStrike" cap="none" dirty="0">
                <a:solidFill>
                  <a:schemeClr val="bg1"/>
                </a:solidFill>
                <a:latin typeface="Consolas" panose="020B0609020204030204" pitchFamily="49" charset="0"/>
                <a:sym typeface="Arial" panose="020B0604020202020204"/>
              </a:rPr>
              <a:t>The HTML &lt;</a:t>
            </a:r>
            <a:r>
              <a:rPr lang="en-US" sz="4600" b="0" i="0" u="none" strike="noStrike" cap="none" dirty="0">
                <a:solidFill>
                  <a:srgbClr val="FF0000"/>
                </a:solidFill>
                <a:latin typeface="Consolas" panose="020B0609020204030204" pitchFamily="49" charset="0"/>
                <a:sym typeface="Arial" panose="020B0604020202020204"/>
              </a:rPr>
              <a:t>input</a:t>
            </a:r>
            <a:r>
              <a:rPr lang="en-US" sz="4600" b="0" i="0" u="none" strike="noStrike" cap="none" dirty="0">
                <a:solidFill>
                  <a:schemeClr val="bg1"/>
                </a:solidFill>
                <a:latin typeface="Consolas" panose="020B0609020204030204" pitchFamily="49" charset="0"/>
                <a:sym typeface="Arial" panose="020B0604020202020204"/>
              </a:rPr>
              <a:t>&gt; tag is the most used form element.</a:t>
            </a:r>
            <a:endParaRPr dirty="0">
              <a:solidFill>
                <a:schemeClr val="bg1"/>
              </a:solidFill>
              <a:latin typeface="Consolas" panose="020B0609020204030204" pitchFamily="49" charset="0"/>
            </a:endParaRPr>
          </a:p>
          <a:p>
            <a:pPr marL="0" marR="0" lvl="0" indent="0" algn="l" rtl="0">
              <a:lnSpc>
                <a:spcPct val="100000"/>
              </a:lnSpc>
              <a:spcBef>
                <a:spcPts val="0"/>
              </a:spcBef>
              <a:spcAft>
                <a:spcPts val="0"/>
              </a:spcAft>
              <a:buClr>
                <a:srgbClr val="000000"/>
              </a:buClr>
              <a:buSzPts val="4600"/>
              <a:buFont typeface="Arial" panose="020B0604020202020204"/>
              <a:buNone/>
            </a:pPr>
            <a:endParaRPr sz="4600" b="0" i="0" u="none" strike="noStrike" cap="none" dirty="0">
              <a:solidFill>
                <a:schemeClr val="bg1"/>
              </a:solidFill>
              <a:latin typeface="Consolas" panose="020B0609020204030204" pitchFamily="49" charset="0"/>
              <a:sym typeface="Arial" panose="020B0604020202020204"/>
            </a:endParaRPr>
          </a:p>
          <a:p>
            <a:pPr marL="685800" marR="0" lvl="0" indent="-685800" algn="l" rtl="0">
              <a:lnSpc>
                <a:spcPct val="100000"/>
              </a:lnSpc>
              <a:spcBef>
                <a:spcPts val="0"/>
              </a:spcBef>
              <a:spcAft>
                <a:spcPts val="0"/>
              </a:spcAft>
              <a:buClr>
                <a:schemeClr val="accent1"/>
              </a:buClr>
              <a:buSzPts val="4600"/>
              <a:buFont typeface="Wingdings" panose="05000000000000000000" pitchFamily="2" charset="2"/>
              <a:buChar char="à"/>
            </a:pPr>
            <a:r>
              <a:rPr lang="en-US" sz="4600" b="0" i="0" u="none" strike="noStrike" cap="none" dirty="0">
                <a:solidFill>
                  <a:schemeClr val="bg1"/>
                </a:solidFill>
                <a:latin typeface="Consolas" panose="020B0609020204030204" pitchFamily="49" charset="0"/>
                <a:sym typeface="Arial" panose="020B0604020202020204"/>
              </a:rPr>
              <a:t>An &lt;</a:t>
            </a:r>
            <a:r>
              <a:rPr lang="en-US" sz="4600" b="0" i="0" u="none" strike="noStrike" cap="none" dirty="0">
                <a:solidFill>
                  <a:srgbClr val="FF0000"/>
                </a:solidFill>
                <a:latin typeface="Consolas" panose="020B0609020204030204" pitchFamily="49" charset="0"/>
                <a:sym typeface="Arial" panose="020B0604020202020204"/>
              </a:rPr>
              <a:t>input</a:t>
            </a:r>
            <a:r>
              <a:rPr lang="en-US" sz="4600" b="0" i="0" u="none" strike="noStrike" cap="none" dirty="0">
                <a:solidFill>
                  <a:schemeClr val="bg1"/>
                </a:solidFill>
                <a:latin typeface="Consolas" panose="020B0609020204030204" pitchFamily="49" charset="0"/>
                <a:sym typeface="Arial" panose="020B0604020202020204"/>
              </a:rPr>
              <a:t>&gt; element can be displayed in many ways, using the type attribute.</a:t>
            </a:r>
          </a:p>
          <a:p>
            <a:pPr marL="285750" marR="0" lvl="0" indent="-285750" algn="l" rtl="0">
              <a:lnSpc>
                <a:spcPct val="100000"/>
              </a:lnSpc>
              <a:spcBef>
                <a:spcPts val="0"/>
              </a:spcBef>
              <a:spcAft>
                <a:spcPts val="0"/>
              </a:spcAft>
              <a:buClr>
                <a:schemeClr val="accent1"/>
              </a:buClr>
              <a:buSzPts val="4600"/>
              <a:buFont typeface="Wingdings" panose="05000000000000000000" pitchFamily="2" charset="2"/>
              <a:buChar char="à"/>
            </a:pPr>
            <a:endParaRPr lang="en-US" sz="4600" dirty="0">
              <a:solidFill>
                <a:schemeClr val="bg1"/>
              </a:solidFill>
              <a:latin typeface="Consolas" panose="020B0609020204030204" pitchFamily="49" charset="0"/>
            </a:endParaRPr>
          </a:p>
          <a:p>
            <a:r>
              <a:rPr lang="en-US" sz="4600" dirty="0">
                <a:solidFill>
                  <a:schemeClr val="bg1"/>
                </a:solidFill>
                <a:latin typeface="Consolas" panose="020B0609020204030204" pitchFamily="49" charset="0"/>
              </a:rPr>
              <a:t>Ex: </a:t>
            </a:r>
            <a:r>
              <a:rPr lang="en-IN" sz="6000" b="0" dirty="0">
                <a:solidFill>
                  <a:srgbClr val="D4D4D4"/>
                </a:solidFill>
                <a:effectLst/>
                <a:latin typeface="Consolas" panose="020B0609020204030204" pitchFamily="49" charset="0"/>
              </a:rPr>
              <a:t> </a:t>
            </a:r>
            <a:r>
              <a:rPr lang="en-IN" sz="6000" b="0" dirty="0">
                <a:solidFill>
                  <a:srgbClr val="808080"/>
                </a:solidFill>
                <a:effectLst/>
                <a:latin typeface="Consolas" panose="020B0609020204030204" pitchFamily="49" charset="0"/>
              </a:rPr>
              <a:t>&lt;</a:t>
            </a:r>
            <a:r>
              <a:rPr lang="en-IN" sz="6000" b="0" dirty="0">
                <a:solidFill>
                  <a:srgbClr val="569CD6"/>
                </a:solidFill>
                <a:effectLst/>
                <a:latin typeface="Consolas" panose="020B0609020204030204" pitchFamily="49" charset="0"/>
              </a:rPr>
              <a:t>input</a:t>
            </a:r>
            <a:r>
              <a:rPr lang="en-IN" sz="6000" b="0" dirty="0">
                <a:solidFill>
                  <a:srgbClr val="D4D4D4"/>
                </a:solidFill>
                <a:effectLst/>
                <a:latin typeface="Consolas" panose="020B0609020204030204" pitchFamily="49" charset="0"/>
              </a:rPr>
              <a:t> </a:t>
            </a:r>
            <a:r>
              <a:rPr lang="en-IN" sz="6000" b="0" dirty="0">
                <a:solidFill>
                  <a:srgbClr val="9CDCFE"/>
                </a:solidFill>
                <a:effectLst/>
                <a:latin typeface="Consolas" panose="020B0609020204030204" pitchFamily="49" charset="0"/>
              </a:rPr>
              <a:t>type</a:t>
            </a:r>
            <a:r>
              <a:rPr lang="en-IN" sz="6000" b="0" dirty="0">
                <a:solidFill>
                  <a:srgbClr val="D4D4D4"/>
                </a:solidFill>
                <a:effectLst/>
                <a:latin typeface="Consolas" panose="020B0609020204030204" pitchFamily="49" charset="0"/>
              </a:rPr>
              <a:t>=</a:t>
            </a:r>
            <a:r>
              <a:rPr lang="en-IN" sz="6000" b="0" dirty="0">
                <a:solidFill>
                  <a:srgbClr val="CE9178"/>
                </a:solidFill>
                <a:effectLst/>
                <a:latin typeface="Consolas" panose="020B0609020204030204" pitchFamily="49" charset="0"/>
              </a:rPr>
              <a:t>"number"</a:t>
            </a:r>
            <a:r>
              <a:rPr lang="en-IN" sz="6000" b="0" dirty="0">
                <a:solidFill>
                  <a:srgbClr val="808080"/>
                </a:solidFill>
                <a:effectLst/>
                <a:latin typeface="Consolas" panose="020B0609020204030204" pitchFamily="49" charset="0"/>
              </a:rPr>
              <a:t>&gt;</a:t>
            </a:r>
            <a:endParaRPr lang="en-IN" sz="6000" b="0" dirty="0">
              <a:solidFill>
                <a:srgbClr val="D4D4D4"/>
              </a:solidFill>
              <a:effectLst/>
              <a:latin typeface="Consolas" panose="020B0609020204030204" pitchFamily="49" charset="0"/>
            </a:endParaRPr>
          </a:p>
          <a:p>
            <a:pPr marL="0" marR="0" lvl="0" indent="0" algn="l" rtl="0">
              <a:lnSpc>
                <a:spcPct val="100000"/>
              </a:lnSpc>
              <a:spcBef>
                <a:spcPts val="0"/>
              </a:spcBef>
              <a:spcAft>
                <a:spcPts val="0"/>
              </a:spcAft>
              <a:buClr>
                <a:srgbClr val="000000"/>
              </a:buClr>
              <a:buSzPts val="4600"/>
              <a:buFont typeface="Arial" panose="020B0604020202020204"/>
              <a:buNone/>
            </a:pPr>
            <a:endParaRPr sz="46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4600"/>
              <a:buFont typeface="Arial" panose="020B0604020202020204"/>
              <a:buNone/>
            </a:pPr>
            <a:endParaRPr sz="46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p:txBody>
      </p:sp>
      <p:sp>
        <p:nvSpPr>
          <p:cNvPr id="302" name="Google Shape;302;p42"/>
          <p:cNvSpPr txBox="1"/>
          <p:nvPr/>
        </p:nvSpPr>
        <p:spPr>
          <a:xfrm>
            <a:off x="859274" y="6623874"/>
            <a:ext cx="21879601"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ype</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="i"	The list items will be numbered with lowercase roman numbers</a:t>
            </a:r>
            <a:endParaRP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06"/>
        <p:cNvGrpSpPr/>
        <p:nvPr/>
      </p:nvGrpSpPr>
      <p:grpSpPr>
        <a:xfrm>
          <a:off x="0" y="0"/>
          <a:ext cx="0" cy="0"/>
          <a:chOff x="0" y="0"/>
          <a:chExt cx="0" cy="0"/>
        </a:xfrm>
      </p:grpSpPr>
      <p:sp>
        <p:nvSpPr>
          <p:cNvPr id="308" name="Google Shape;308;p43"/>
          <p:cNvSpPr txBox="1"/>
          <p:nvPr/>
        </p:nvSpPr>
        <p:spPr>
          <a:xfrm>
            <a:off x="859274"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solidFill>
                <a:latin typeface="Consolas" panose="020B0609020204030204" pitchFamily="49" charset="0"/>
                <a:sym typeface="Arial" panose="020B0604020202020204"/>
              </a:rPr>
              <a:t>HTML Forms</a:t>
            </a:r>
            <a:endParaRPr dirty="0">
              <a:solidFill>
                <a:schemeClr val="accent1"/>
              </a:solidFill>
              <a:latin typeface="Consolas" panose="020B0609020204030204" pitchFamily="49" charset="0"/>
            </a:endParaRPr>
          </a:p>
        </p:txBody>
      </p:sp>
      <p:sp>
        <p:nvSpPr>
          <p:cNvPr id="309" name="Google Shape;309;p4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310" name="Google Shape;310;p43"/>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11" name="Google Shape;311;p43"/>
          <p:cNvSpPr txBox="1"/>
          <p:nvPr/>
        </p:nvSpPr>
        <p:spPr>
          <a:xfrm>
            <a:off x="1090650" y="2419850"/>
            <a:ext cx="17682000" cy="383552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3400"/>
              <a:buFont typeface="Arial" panose="020B0604020202020204"/>
              <a:buNone/>
            </a:pPr>
            <a:endParaRPr sz="3400" b="0" i="0" u="none" strike="noStrike" cap="none" dirty="0">
              <a:solidFill>
                <a:schemeClr val="accent1"/>
              </a:solidFill>
              <a:latin typeface="Arial" panose="020B0604020202020204"/>
              <a:ea typeface="Arial" panose="020B0604020202020204"/>
              <a:cs typeface="Arial" panose="020B0604020202020204"/>
              <a:sym typeface="Arial" panose="020B0604020202020204"/>
            </a:endParaRPr>
          </a:p>
          <a:p>
            <a:pPr marL="0" marR="0" lvl="0" indent="914400" algn="l" rtl="0">
              <a:lnSpc>
                <a:spcPct val="115000"/>
              </a:lnSpc>
              <a:spcBef>
                <a:spcPts val="1400"/>
              </a:spcBef>
              <a:spcAft>
                <a:spcPts val="0"/>
              </a:spcAft>
              <a:buClr>
                <a:schemeClr val="accent1"/>
              </a:buClr>
              <a:buSzPts val="4100"/>
              <a:buFont typeface="Verdana" panose="020B0604030504040204"/>
              <a:buNone/>
            </a:pPr>
            <a:r>
              <a:rPr lang="en-US" sz="4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The HTML </a:t>
            </a:r>
            <a:r>
              <a:rPr lang="en-US" sz="42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&lt;input&gt;</a:t>
            </a:r>
            <a:r>
              <a:rPr lang="en-US" sz="4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is the most used form element.</a:t>
            </a:r>
            <a:endParaRPr dirty="0">
              <a:solidFill>
                <a:schemeClr val="bg1"/>
              </a:solidFill>
              <a:latin typeface="Consolas" panose="020B0609020204030204" pitchFamily="49" charset="0"/>
            </a:endParaRPr>
          </a:p>
          <a:p>
            <a:pPr marL="0" marR="0" lvl="0" indent="914400" algn="l" rtl="0">
              <a:lnSpc>
                <a:spcPct val="115000"/>
              </a:lnSpc>
              <a:spcBef>
                <a:spcPts val="1400"/>
              </a:spcBef>
              <a:spcAft>
                <a:spcPts val="0"/>
              </a:spcAft>
              <a:buClr>
                <a:schemeClr val="accent1"/>
              </a:buClr>
              <a:buSzPts val="3100"/>
              <a:buFont typeface="Verdana" panose="020B0604030504040204"/>
              <a:buNone/>
            </a:pPr>
            <a:r>
              <a:rPr lang="en-US" sz="3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An </a:t>
            </a:r>
            <a:r>
              <a:rPr lang="en-US" sz="32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&lt;input&gt;</a:t>
            </a:r>
            <a:r>
              <a:rPr lang="en-US" sz="3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element can be displayed in many ways, depending on the </a:t>
            </a:r>
            <a:r>
              <a:rPr lang="en-US" sz="3200" b="0" i="0" u="none" strike="noStrike" cap="none" dirty="0">
                <a:solidFill>
                  <a:schemeClr val="bg1"/>
                </a:solidFill>
                <a:latin typeface="Consolas" panose="020B0609020204030204" pitchFamily="49" charset="0"/>
                <a:ea typeface="Courier New" panose="02070309020205020404"/>
                <a:cs typeface="Courier New" panose="02070309020205020404"/>
                <a:sym typeface="Courier New" panose="02070309020205020404"/>
              </a:rPr>
              <a:t>type</a:t>
            </a:r>
            <a:r>
              <a:rPr lang="en-US" sz="3100" b="0" i="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 	attribute</a:t>
            </a:r>
            <a:endParaRPr sz="1400" b="0" i="0" u="none" strike="noStrike" cap="none" dirty="0">
              <a:solidFill>
                <a:schemeClr val="bg1"/>
              </a:solidFill>
              <a:latin typeface="Consolas" panose="020B0609020204030204" pitchFamily="49" charset="0"/>
              <a:sym typeface="Arial" panose="020B0604020202020204"/>
            </a:endParaRPr>
          </a:p>
          <a:p>
            <a:pPr marL="0" marR="0" lvl="0" indent="914400" algn="l" rtl="0">
              <a:lnSpc>
                <a:spcPct val="100000"/>
              </a:lnSpc>
              <a:spcBef>
                <a:spcPts val="1400"/>
              </a:spcBef>
              <a:spcAft>
                <a:spcPts val="0"/>
              </a:spcAft>
              <a:buClr>
                <a:srgbClr val="000000"/>
              </a:buClr>
              <a:buSzPts val="3100"/>
              <a:buFont typeface="Arial" panose="020B0604020202020204"/>
              <a:buNone/>
            </a:pPr>
            <a:endParaRPr sz="3100" b="0" i="0" u="none" strike="noStrike" cap="none" dirty="0">
              <a:solidFill>
                <a:srgbClr val="FFFFFF"/>
              </a:solidFill>
              <a:latin typeface="Verdana" panose="020B0604030504040204"/>
              <a:ea typeface="Verdana" panose="020B0604030504040204"/>
              <a:cs typeface="Verdana" panose="020B0604030504040204"/>
              <a:sym typeface="Verdana" panose="020B0604030504040204"/>
            </a:endParaRPr>
          </a:p>
          <a:p>
            <a:pPr marL="0" marR="0" lvl="0" indent="91440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An &lt;input&gt; element can be displayed in many ways, depending on the type attribute.</a:t>
            </a:r>
            <a:endParaRPr dirty="0"/>
          </a:p>
        </p:txBody>
      </p:sp>
      <p:sp>
        <p:nvSpPr>
          <p:cNvPr id="312" name="Google Shape;312;p43"/>
          <p:cNvSpPr txBox="1"/>
          <p:nvPr/>
        </p:nvSpPr>
        <p:spPr>
          <a:xfrm>
            <a:off x="859274" y="5270800"/>
            <a:ext cx="21549002" cy="861408"/>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FFFFFF"/>
              </a:buClr>
              <a:buSzPts val="4800"/>
              <a:buFont typeface="Arial" panose="020B0604020202020204"/>
              <a:buNone/>
            </a:pPr>
            <a:r>
              <a:rPr lang="en-US" sz="4800" b="0" i="0" u="none" strike="noStrike" cap="none">
                <a:solidFill>
                  <a:srgbClr val="FFFFFF"/>
                </a:solidFill>
                <a:latin typeface="Arial" panose="020B0604020202020204"/>
                <a:ea typeface="Arial" panose="020B0604020202020204"/>
                <a:cs typeface="Arial" panose="020B0604020202020204"/>
                <a:sym typeface="Arial" panose="020B0604020202020204"/>
              </a:rPr>
              <a:t>                     </a:t>
            </a:r>
          </a:p>
        </p:txBody>
      </p:sp>
      <p:sp>
        <p:nvSpPr>
          <p:cNvPr id="313" name="Google Shape;313;p43"/>
          <p:cNvSpPr txBox="1"/>
          <p:nvPr/>
        </p:nvSpPr>
        <p:spPr>
          <a:xfrm>
            <a:off x="859274" y="6623874"/>
            <a:ext cx="21879601"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ype</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="i"	The list items will be numbered with lowercase roman numbers</a:t>
            </a:r>
            <a:endParaRPr dirty="0"/>
          </a:p>
        </p:txBody>
      </p:sp>
      <p:graphicFrame>
        <p:nvGraphicFramePr>
          <p:cNvPr id="314" name="Google Shape;314;p43"/>
          <p:cNvGraphicFramePr/>
          <p:nvPr/>
        </p:nvGraphicFramePr>
        <p:xfrm>
          <a:off x="4161453" y="5523050"/>
          <a:ext cx="16801921" cy="7094250"/>
        </p:xfrm>
        <a:graphic>
          <a:graphicData uri="http://schemas.openxmlformats.org/drawingml/2006/table">
            <a:tbl>
              <a:tblPr>
                <a:noFill/>
                <a:tableStyleId>{B716A222-1E21-4A79-8AEF-9BBF7D9CF5A5}</a:tableStyleId>
              </a:tblPr>
              <a:tblGrid>
                <a:gridCol w="6774025">
                  <a:extLst>
                    <a:ext uri="{9D8B030D-6E8A-4147-A177-3AD203B41FA5}">
                      <a16:colId xmlns:a16="http://schemas.microsoft.com/office/drawing/2014/main" val="20000"/>
                    </a:ext>
                  </a:extLst>
                </a:gridCol>
                <a:gridCol w="10027896">
                  <a:extLst>
                    <a:ext uri="{9D8B030D-6E8A-4147-A177-3AD203B41FA5}">
                      <a16:colId xmlns:a16="http://schemas.microsoft.com/office/drawing/2014/main" val="20001"/>
                    </a:ext>
                  </a:extLst>
                </a:gridCol>
              </a:tblGrid>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b="1" u="none" strike="noStrike" cap="none" dirty="0">
                          <a:solidFill>
                            <a:schemeClr val="accent1"/>
                          </a:solidFill>
                          <a:latin typeface="Consolas" panose="020B0609020204030204" pitchFamily="49" charset="0"/>
                          <a:ea typeface="Verdana" panose="020B0604030504040204"/>
                          <a:cs typeface="Verdana" panose="020B0604030504040204"/>
                          <a:sym typeface="Verdana" panose="020B0604030504040204"/>
                        </a:rPr>
                        <a:t>Type</a:t>
                      </a:r>
                      <a:endParaRPr dirty="0">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b="1" u="none" strike="noStrike" cap="none">
                          <a:solidFill>
                            <a:schemeClr val="accent1"/>
                          </a:solidFill>
                          <a:latin typeface="Consolas" panose="020B0609020204030204" pitchFamily="49" charset="0"/>
                          <a:ea typeface="Verdana" panose="020B0604030504040204"/>
                          <a:cs typeface="Verdana" panose="020B0604030504040204"/>
                          <a:sym typeface="Verdana" panose="020B0604030504040204"/>
                        </a:rPr>
                        <a:t>Description</a:t>
                      </a:r>
                      <a:endParaRPr>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0"/>
                  </a:ext>
                </a:extLst>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type="text"&gt;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single-line text input field</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1"/>
                  </a:ext>
                </a:extLst>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type="radio"&gt;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radio button (for selecting one of many choices)</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2"/>
                  </a:ext>
                </a:extLst>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type="checkbox"&gt;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checkbox (for selecting zero or more of many choices)</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3"/>
                  </a:ext>
                </a:extLst>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type="submit"&gt;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submit button (for submitting the form)</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4"/>
                  </a:ext>
                </a:extLst>
              </a:tr>
              <a:tr h="1182375">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&lt;input type="button"&gt;</a:t>
                      </a:r>
                      <a:endParaRPr dirty="0">
                        <a:solidFill>
                          <a:schemeClr val="bg1"/>
                        </a:solidFill>
                        <a:latin typeface="Consolas" panose="020B0609020204030204" pitchFamily="49" charset="0"/>
                      </a:endParaRPr>
                    </a:p>
                  </a:txBody>
                  <a:tcPr marL="76200" marR="76200" marT="76200" marB="76200">
                    <a:solidFill>
                      <a:srgbClr val="000000"/>
                    </a:solidFill>
                  </a:tcPr>
                </a:tc>
                <a:tc>
                  <a:txBody>
                    <a:bodyPr/>
                    <a:lstStyle/>
                    <a:p>
                      <a:pPr marL="0" marR="0" lvl="0" indent="0" algn="l" rtl="0">
                        <a:lnSpc>
                          <a:spcPct val="115000"/>
                        </a:lnSpc>
                        <a:spcBef>
                          <a:spcPts val="0"/>
                        </a:spcBef>
                        <a:spcAft>
                          <a:spcPts val="0"/>
                        </a:spcAft>
                        <a:buClr>
                          <a:schemeClr val="accent1"/>
                        </a:buClr>
                        <a:buSzPts val="2700"/>
                        <a:buFont typeface="Verdana" panose="020B0604030504040204"/>
                        <a:buNone/>
                      </a:pPr>
                      <a:r>
                        <a:rPr lang="en-US" sz="2700" u="none" strike="noStrike" cap="none" dirty="0">
                          <a:solidFill>
                            <a:schemeClr val="bg1"/>
                          </a:solidFill>
                          <a:latin typeface="Consolas" panose="020B0609020204030204" pitchFamily="49" charset="0"/>
                          <a:ea typeface="Verdana" panose="020B0604030504040204"/>
                          <a:cs typeface="Verdana" panose="020B0604030504040204"/>
                          <a:sym typeface="Verdana" panose="020B0604030504040204"/>
                        </a:rPr>
                        <a:t>Displays a clickable button</a:t>
                      </a:r>
                      <a:endParaRPr dirty="0">
                        <a:solidFill>
                          <a:schemeClr val="bg1"/>
                        </a:solidFill>
                        <a:latin typeface="Consolas" panose="020B0609020204030204" pitchFamily="49" charset="0"/>
                      </a:endParaRPr>
                    </a:p>
                  </a:txBody>
                  <a:tcPr marL="76200" marR="76200" marT="76200" marB="76200">
                    <a:solidFill>
                      <a:srgbClr val="000000"/>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18"/>
        <p:cNvGrpSpPr/>
        <p:nvPr/>
      </p:nvGrpSpPr>
      <p:grpSpPr>
        <a:xfrm>
          <a:off x="0" y="0"/>
          <a:ext cx="0" cy="0"/>
          <a:chOff x="0" y="0"/>
          <a:chExt cx="0" cy="0"/>
        </a:xfrm>
      </p:grpSpPr>
      <p:sp>
        <p:nvSpPr>
          <p:cNvPr id="321" name="Google Shape;321;p4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322" name="Google Shape;322;p44"/>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Input Tag:</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a:xfrm>
            <a:off x="831200" y="3073267"/>
            <a:ext cx="11360800" cy="9896284"/>
          </a:xfrm>
        </p:spPr>
        <p:txBody>
          <a:bodyPr>
            <a:normAutofit lnSpcReduction="10000"/>
          </a:bodyPr>
          <a:lstStyle/>
          <a:p>
            <a:pPr marL="571500" indent="-571500">
              <a:buFont typeface="Wingdings" panose="05000000000000000000" pitchFamily="2" charset="2"/>
              <a:buChar char="à"/>
            </a:pPr>
            <a:r>
              <a:rPr lang="en-US" dirty="0">
                <a:solidFill>
                  <a:srgbClr val="FF0000"/>
                </a:solidFill>
                <a:latin typeface="Consolas" panose="020B0609020204030204" pitchFamily="49" charset="0"/>
                <a:sym typeface="Wingdings" panose="05000000000000000000" pitchFamily="2" charset="2"/>
              </a:rPr>
              <a:t>type</a:t>
            </a:r>
            <a:r>
              <a:rPr lang="en-US" dirty="0">
                <a:solidFill>
                  <a:schemeClr val="bg1"/>
                </a:solidFill>
                <a:latin typeface="Consolas" panose="020B0609020204030204" pitchFamily="49" charset="0"/>
                <a:sym typeface="Wingdings" panose="05000000000000000000" pitchFamily="2" charset="2"/>
              </a:rPr>
              <a:t> attribute is mandatory for an input tag.</a:t>
            </a:r>
          </a:p>
          <a:p>
            <a:pPr marL="571500" indent="-5715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 The default value of type attribute is </a:t>
            </a:r>
            <a:r>
              <a:rPr lang="en-US" dirty="0">
                <a:solidFill>
                  <a:srgbClr val="FF0000"/>
                </a:solidFill>
                <a:latin typeface="Consolas" panose="020B0609020204030204" pitchFamily="49" charset="0"/>
                <a:sym typeface="Wingdings" panose="05000000000000000000" pitchFamily="2" charset="2"/>
              </a:rPr>
              <a:t>text</a:t>
            </a:r>
            <a:r>
              <a:rPr lang="en-US" dirty="0">
                <a:solidFill>
                  <a:schemeClr val="bg1"/>
                </a:solidFill>
                <a:latin typeface="Consolas" panose="020B0609020204030204" pitchFamily="49" charset="0"/>
                <a:sym typeface="Wingdings" panose="05000000000000000000" pitchFamily="2" charset="2"/>
              </a:rPr>
              <a:t>.</a:t>
            </a: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"text"</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"number"</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"email"</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"password"</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a:t>
            </a:r>
            <a:r>
              <a:rPr lang="en-IN" sz="3900" b="0" dirty="0" err="1">
                <a:solidFill>
                  <a:srgbClr val="CE9178"/>
                </a:solidFill>
                <a:effectLst/>
                <a:latin typeface="Consolas" panose="020B0609020204030204" pitchFamily="49" charset="0"/>
              </a:rPr>
              <a:t>url</a:t>
            </a:r>
            <a:r>
              <a:rPr lang="en-IN" sz="3900" b="0" dirty="0">
                <a:solidFill>
                  <a:srgbClr val="CE9178"/>
                </a:solidFill>
                <a:effectLst/>
                <a:latin typeface="Consolas" panose="020B0609020204030204" pitchFamily="49" charset="0"/>
              </a:rPr>
              <a:t>"</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"time"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"date"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"datetime-local"</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"checkbox"</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"radio"</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0" indent="0">
              <a:buNone/>
            </a:pPr>
            <a:r>
              <a:rPr lang="en-IN" sz="3900" b="0" dirty="0">
                <a:solidFill>
                  <a:srgbClr val="808080"/>
                </a:solidFill>
                <a:effectLst/>
                <a:latin typeface="Consolas" panose="020B0609020204030204" pitchFamily="49" charset="0"/>
              </a:rPr>
              <a:t>&lt;</a:t>
            </a:r>
            <a:r>
              <a:rPr lang="en-IN" sz="3900" b="0" dirty="0">
                <a:solidFill>
                  <a:srgbClr val="569CD6"/>
                </a:solidFill>
                <a:effectLst/>
                <a:latin typeface="Consolas" panose="020B0609020204030204" pitchFamily="49" charset="0"/>
              </a:rPr>
              <a:t>input</a:t>
            </a:r>
            <a:r>
              <a:rPr lang="en-IN" sz="3900" b="0" dirty="0">
                <a:solidFill>
                  <a:srgbClr val="D4D4D4"/>
                </a:solidFill>
                <a:effectLst/>
                <a:latin typeface="Consolas" panose="020B0609020204030204" pitchFamily="49" charset="0"/>
              </a:rPr>
              <a:t> </a:t>
            </a:r>
            <a:r>
              <a:rPr lang="en-IN" sz="3900" b="0" dirty="0">
                <a:solidFill>
                  <a:srgbClr val="9CDCFE"/>
                </a:solidFill>
                <a:effectLst/>
                <a:latin typeface="Consolas" panose="020B0609020204030204" pitchFamily="49" charset="0"/>
              </a:rPr>
              <a:t>type</a:t>
            </a:r>
            <a:r>
              <a:rPr lang="en-IN" sz="3900" b="0" dirty="0">
                <a:solidFill>
                  <a:srgbClr val="D4D4D4"/>
                </a:solidFill>
                <a:effectLst/>
                <a:latin typeface="Consolas" panose="020B0609020204030204" pitchFamily="49" charset="0"/>
              </a:rPr>
              <a:t>=</a:t>
            </a:r>
            <a:r>
              <a:rPr lang="en-IN" sz="3900" b="0" dirty="0">
                <a:solidFill>
                  <a:srgbClr val="CE9178"/>
                </a:solidFill>
                <a:effectLst/>
                <a:latin typeface="Consolas" panose="020B0609020204030204" pitchFamily="49" charset="0"/>
              </a:rPr>
              <a:t>"file"</a:t>
            </a:r>
            <a:r>
              <a:rPr lang="en-IN" sz="3900" b="0" dirty="0">
                <a:solidFill>
                  <a:srgbClr val="808080"/>
                </a:solidFill>
                <a:effectLst/>
                <a:latin typeface="Consolas" panose="020B0609020204030204" pitchFamily="49" charset="0"/>
              </a:rPr>
              <a:t>&gt;&lt;</a:t>
            </a:r>
            <a:r>
              <a:rPr lang="en-IN" sz="3900" b="0" dirty="0" err="1">
                <a:solidFill>
                  <a:srgbClr val="569CD6"/>
                </a:solidFill>
                <a:effectLst/>
                <a:latin typeface="Consolas" panose="020B0609020204030204" pitchFamily="49" charset="0"/>
              </a:rPr>
              <a:t>br</a:t>
            </a:r>
            <a:r>
              <a:rPr lang="en-IN" sz="3900" b="0" dirty="0">
                <a:solidFill>
                  <a:srgbClr val="808080"/>
                </a:solidFill>
                <a:effectLst/>
                <a:latin typeface="Consolas" panose="020B0609020204030204" pitchFamily="49" charset="0"/>
              </a:rPr>
              <a:t>&gt;</a:t>
            </a:r>
            <a:endParaRPr lang="en-IN" sz="3900" b="0" dirty="0">
              <a:solidFill>
                <a:srgbClr val="D4D4D4"/>
              </a:solidFill>
              <a:effectLst/>
              <a:latin typeface="Consolas" panose="020B0609020204030204" pitchFamily="49" charset="0"/>
            </a:endParaRPr>
          </a:p>
          <a:p>
            <a:pPr marL="571500" indent="-571500">
              <a:buFont typeface="Wingdings" panose="05000000000000000000" pitchFamily="2" charset="2"/>
              <a:buChar char="à"/>
            </a:pPr>
            <a:endParaRPr lang="en-US" sz="3900" dirty="0">
              <a:solidFill>
                <a:schemeClr val="bg1"/>
              </a:solidFill>
              <a:latin typeface="Consolas" panose="020B0609020204030204" pitchFamily="49" charset="0"/>
              <a:sym typeface="Wingdings" panose="05000000000000000000" pitchFamily="2" charset="2"/>
            </a:endParaRPr>
          </a:p>
          <a:p>
            <a:pPr marL="571500" indent="-571500">
              <a:buFont typeface="Wingdings" panose="05000000000000000000" pitchFamily="2" charset="2"/>
              <a:buChar char="à"/>
            </a:pPr>
            <a:endParaRPr lang="en-IN" dirty="0">
              <a:solidFill>
                <a:schemeClr val="bg1"/>
              </a:solidFill>
              <a:latin typeface="Consolas" panose="020B0609020204030204" pitchFamily="49" charset="0"/>
            </a:endParaRPr>
          </a:p>
        </p:txBody>
      </p:sp>
      <p:pic>
        <p:nvPicPr>
          <p:cNvPr id="8" name="Picture 7"/>
          <p:cNvPicPr>
            <a:picLocks noChangeAspect="1"/>
          </p:cNvPicPr>
          <p:nvPr/>
        </p:nvPicPr>
        <p:blipFill>
          <a:blip r:embed="rId3"/>
          <a:stretch>
            <a:fillRect/>
          </a:stretch>
        </p:blipFill>
        <p:spPr>
          <a:xfrm>
            <a:off x="13001749" y="1637950"/>
            <a:ext cx="7438296" cy="1170995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6"/>
        <p:cNvGrpSpPr/>
        <p:nvPr/>
      </p:nvGrpSpPr>
      <p:grpSpPr>
        <a:xfrm>
          <a:off x="0" y="0"/>
          <a:ext cx="0" cy="0"/>
          <a:chOff x="0" y="0"/>
          <a:chExt cx="0" cy="0"/>
        </a:xfrm>
      </p:grpSpPr>
      <p:sp>
        <p:nvSpPr>
          <p:cNvPr id="418" name="Google Shape;418;p54"/>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00B0F0"/>
                </a:solidFill>
                <a:latin typeface="Consolas" panose="020B0609020204030204" pitchFamily="49" charset="0"/>
                <a:sym typeface="Arial" panose="020B0604020202020204"/>
              </a:rPr>
              <a:t>HTML Form </a:t>
            </a:r>
            <a:r>
              <a:rPr lang="en-US" sz="6700" b="1" dirty="0">
                <a:solidFill>
                  <a:srgbClr val="00B0F0"/>
                </a:solidFill>
                <a:latin typeface="Consolas" panose="020B0609020204030204" pitchFamily="49" charset="0"/>
              </a:rPr>
              <a:t> Required Attribute</a:t>
            </a:r>
            <a:endParaRPr dirty="0">
              <a:solidFill>
                <a:srgbClr val="00B0F0"/>
              </a:solidFill>
              <a:latin typeface="Consolas" panose="020B0609020204030204" pitchFamily="49" charset="0"/>
            </a:endParaRPr>
          </a:p>
        </p:txBody>
      </p:sp>
      <p:sp>
        <p:nvSpPr>
          <p:cNvPr id="419" name="Google Shape;419;p54"/>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420" name="Google Shape;420;p54"/>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421" name="Google Shape;421;p54"/>
          <p:cNvSpPr txBox="1"/>
          <p:nvPr/>
        </p:nvSpPr>
        <p:spPr>
          <a:xfrm>
            <a:off x="4759300" y="3338100"/>
            <a:ext cx="151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22" name="Google Shape;422;p54"/>
          <p:cNvSpPr txBox="1"/>
          <p:nvPr/>
        </p:nvSpPr>
        <p:spPr>
          <a:xfrm>
            <a:off x="1828800" y="3048000"/>
            <a:ext cx="19698300" cy="93717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000" dirty="0">
                <a:solidFill>
                  <a:schemeClr val="bg1"/>
                </a:solidFill>
                <a:latin typeface="Consolas" panose="020B0609020204030204" pitchFamily="49" charset="0"/>
                <a:sym typeface="Wingdings" panose="05000000000000000000" pitchFamily="2" charset="2"/>
              </a:rPr>
              <a:t> </a:t>
            </a:r>
            <a:r>
              <a:rPr lang="en-US" sz="4000" dirty="0">
                <a:solidFill>
                  <a:schemeClr val="bg1"/>
                </a:solidFill>
                <a:latin typeface="Consolas" panose="020B0609020204030204" pitchFamily="49" charset="0"/>
              </a:rPr>
              <a:t>The required attribute is a </a:t>
            </a:r>
            <a:r>
              <a:rPr lang="en-US" sz="4000" dirty="0" err="1">
                <a:solidFill>
                  <a:srgbClr val="FF0000"/>
                </a:solidFill>
                <a:latin typeface="Consolas" panose="020B0609020204030204" pitchFamily="49" charset="0"/>
              </a:rPr>
              <a:t>boolean</a:t>
            </a:r>
            <a:r>
              <a:rPr lang="en-US" sz="4000" dirty="0">
                <a:solidFill>
                  <a:schemeClr val="bg1"/>
                </a:solidFill>
                <a:latin typeface="Consolas" panose="020B0609020204030204" pitchFamily="49" charset="0"/>
              </a:rPr>
              <a:t> attribute.</a:t>
            </a:r>
            <a:endParaRPr sz="4000" dirty="0">
              <a:solidFill>
                <a:schemeClr val="bg1"/>
              </a:solidFill>
              <a:latin typeface="Consolas" panose="020B0609020204030204" pitchFamily="49" charset="0"/>
            </a:endParaRPr>
          </a:p>
          <a:p>
            <a:pPr marL="0" lvl="0" indent="0" algn="l" rtl="0">
              <a:spcBef>
                <a:spcPts val="0"/>
              </a:spcBef>
              <a:spcAft>
                <a:spcPts val="0"/>
              </a:spcAft>
              <a:buNone/>
            </a:pPr>
            <a:endParaRPr sz="4000" dirty="0">
              <a:solidFill>
                <a:schemeClr val="bg1"/>
              </a:solidFill>
              <a:latin typeface="Consolas" panose="020B0609020204030204" pitchFamily="49" charset="0"/>
            </a:endParaRPr>
          </a:p>
          <a:p>
            <a:pPr marL="0" lvl="0" indent="0" algn="l" rtl="0">
              <a:spcBef>
                <a:spcPts val="0"/>
              </a:spcBef>
              <a:spcAft>
                <a:spcPts val="0"/>
              </a:spcAft>
              <a:buNone/>
            </a:pPr>
            <a:r>
              <a:rPr lang="en-US" sz="4000" dirty="0">
                <a:solidFill>
                  <a:schemeClr val="bg1"/>
                </a:solidFill>
                <a:latin typeface="Consolas" panose="020B0609020204030204" pitchFamily="49" charset="0"/>
                <a:sym typeface="Wingdings" panose="05000000000000000000" pitchFamily="2" charset="2"/>
              </a:rPr>
              <a:t> </a:t>
            </a:r>
            <a:r>
              <a:rPr lang="en-US" sz="4000" dirty="0">
                <a:solidFill>
                  <a:schemeClr val="bg1"/>
                </a:solidFill>
                <a:latin typeface="Consolas" panose="020B0609020204030204" pitchFamily="49" charset="0"/>
              </a:rPr>
              <a:t>When present, it specifies that an input field must be filled out before submitting the form.</a:t>
            </a:r>
            <a:endParaRPr sz="4000" dirty="0">
              <a:solidFill>
                <a:schemeClr val="bg1"/>
              </a:solidFill>
              <a:latin typeface="Consolas" panose="020B0609020204030204" pitchFamily="49" charset="0"/>
            </a:endParaRPr>
          </a:p>
          <a:p>
            <a:pPr marL="0" lvl="0" indent="0" algn="l" rtl="0">
              <a:spcBef>
                <a:spcPts val="0"/>
              </a:spcBef>
              <a:spcAft>
                <a:spcPts val="0"/>
              </a:spcAft>
              <a:buNone/>
            </a:pPr>
            <a:endParaRPr lang="en-US" sz="4000" dirty="0">
              <a:solidFill>
                <a:schemeClr val="bg1"/>
              </a:solidFill>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Ex:</a:t>
            </a:r>
          </a:p>
          <a:p>
            <a:r>
              <a:rPr lang="en-US" sz="4000" dirty="0">
                <a:solidFill>
                  <a:schemeClr val="bg1"/>
                </a:solidFill>
                <a:latin typeface="Consolas" panose="020B0609020204030204" pitchFamily="49" charset="0"/>
                <a:sym typeface="Wingdings" panose="05000000000000000000" pitchFamily="2" charset="2"/>
              </a:rPr>
              <a:t>   </a:t>
            </a:r>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form</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input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type</a:t>
            </a:r>
            <a:r>
              <a:rPr lang="en-US" sz="4800" b="0" dirty="0">
                <a:solidFill>
                  <a:srgbClr val="D4D4D4"/>
                </a:solidFill>
                <a:effectLst/>
                <a:latin typeface="Consolas" panose="020B0609020204030204" pitchFamily="49" charset="0"/>
              </a:rPr>
              <a:t>=</a:t>
            </a:r>
            <a:r>
              <a:rPr lang="en-US" sz="4800" b="0" dirty="0">
                <a:solidFill>
                  <a:srgbClr val="CE9178"/>
                </a:solidFill>
                <a:effectLst/>
                <a:latin typeface="Consolas" panose="020B0609020204030204" pitchFamily="49" charset="0"/>
              </a:rPr>
              <a:t>"text"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required</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input</a:t>
            </a:r>
            <a:r>
              <a:rPr lang="en-US" sz="4800" b="0" dirty="0">
                <a:solidFill>
                  <a:srgbClr val="D4D4D4"/>
                </a:solidFill>
                <a:effectLst/>
                <a:latin typeface="Consolas" panose="020B0609020204030204" pitchFamily="49" charset="0"/>
              </a:rPr>
              <a:t> </a:t>
            </a:r>
            <a:r>
              <a:rPr lang="en-US" sz="4800" b="0" dirty="0">
                <a:solidFill>
                  <a:srgbClr val="9CDCFE"/>
                </a:solidFill>
                <a:effectLst/>
                <a:latin typeface="Consolas" panose="020B0609020204030204" pitchFamily="49" charset="0"/>
              </a:rPr>
              <a:t>type</a:t>
            </a:r>
            <a:r>
              <a:rPr lang="en-US" sz="4800" b="0" dirty="0">
                <a:solidFill>
                  <a:srgbClr val="D4D4D4"/>
                </a:solidFill>
                <a:effectLst/>
                <a:latin typeface="Consolas" panose="020B0609020204030204" pitchFamily="49" charset="0"/>
              </a:rPr>
              <a:t>=</a:t>
            </a:r>
            <a:r>
              <a:rPr lang="en-US" sz="4800" b="0" dirty="0">
                <a:solidFill>
                  <a:srgbClr val="CE9178"/>
                </a:solidFill>
                <a:effectLst/>
                <a:latin typeface="Consolas" panose="020B0609020204030204" pitchFamily="49" charset="0"/>
              </a:rPr>
              <a:t>"submit"</a:t>
            </a:r>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r>
              <a:rPr lang="en-US" sz="4800" b="0" dirty="0">
                <a:solidFill>
                  <a:srgbClr val="D4D4D4"/>
                </a:solidFill>
                <a:effectLst/>
                <a:latin typeface="Consolas" panose="020B0609020204030204" pitchFamily="49" charset="0"/>
              </a:rPr>
              <a:t>     </a:t>
            </a:r>
            <a:r>
              <a:rPr lang="en-US" sz="4800" b="0" dirty="0">
                <a:solidFill>
                  <a:srgbClr val="808080"/>
                </a:solidFill>
                <a:effectLst/>
                <a:latin typeface="Consolas" panose="020B0609020204030204" pitchFamily="49" charset="0"/>
              </a:rPr>
              <a:t>&lt;/</a:t>
            </a:r>
            <a:r>
              <a:rPr lang="en-US" sz="4800" b="0" dirty="0">
                <a:solidFill>
                  <a:srgbClr val="569CD6"/>
                </a:solidFill>
                <a:effectLst/>
                <a:latin typeface="Consolas" panose="020B0609020204030204" pitchFamily="49" charset="0"/>
              </a:rPr>
              <a:t>form</a:t>
            </a:r>
            <a:r>
              <a:rPr lang="en-US" sz="4800" b="0" dirty="0">
                <a:solidFill>
                  <a:srgbClr val="808080"/>
                </a:solidFill>
                <a:effectLst/>
                <a:latin typeface="Consolas" panose="020B0609020204030204" pitchFamily="49" charset="0"/>
              </a:rPr>
              <a:t>&gt;</a:t>
            </a:r>
            <a:endParaRPr lang="en-US" sz="4800" b="0" dirty="0">
              <a:solidFill>
                <a:srgbClr val="D4D4D4"/>
              </a:solidFill>
              <a:effectLst/>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endParaRPr lang="en-US" sz="4000" dirty="0">
              <a:solidFill>
                <a:schemeClr val="bg1"/>
              </a:solidFill>
              <a:latin typeface="Consolas" panose="020B0609020204030204" pitchFamily="49" charset="0"/>
              <a:sym typeface="Wingdings" panose="05000000000000000000" pitchFamily="2" charset="2"/>
            </a:endParaRPr>
          </a:p>
          <a:p>
            <a:pPr marL="457200" indent="-457200">
              <a:buFont typeface="Wingdings" panose="05000000000000000000" pitchFamily="2" charset="2"/>
              <a:buChar char="à"/>
            </a:pPr>
            <a:endParaRPr lang="en-US" sz="4000" dirty="0">
              <a:solidFill>
                <a:srgbClr val="808080"/>
              </a:solidFill>
              <a:latin typeface="Consolas" panose="020B0609020204030204" pitchFamily="49" charset="0"/>
            </a:endParaRPr>
          </a:p>
          <a:p>
            <a:pPr marL="457200" indent="-457200">
              <a:buFont typeface="Wingdings" panose="05000000000000000000" pitchFamily="2" charset="2"/>
              <a:buChar char="à"/>
            </a:pPr>
            <a:endParaRPr lang="en-US" sz="4000" b="0" dirty="0">
              <a:solidFill>
                <a:srgbClr val="D4D4D4"/>
              </a:solidFill>
              <a:effectLst/>
              <a:latin typeface="Consolas" panose="020B0609020204030204" pitchFamily="49" charset="0"/>
            </a:endParaRPr>
          </a:p>
          <a:p>
            <a:pPr marL="457200" lvl="0" indent="-457200" algn="l" rtl="0">
              <a:spcBef>
                <a:spcPts val="0"/>
              </a:spcBef>
              <a:spcAft>
                <a:spcPts val="0"/>
              </a:spcAft>
              <a:buFont typeface="Wingdings" panose="05000000000000000000" pitchFamily="2" charset="2"/>
              <a:buChar char="à"/>
            </a:pPr>
            <a:endParaRPr lang="en-US" sz="3100" dirty="0">
              <a:solidFill>
                <a:schemeClr val="bg1"/>
              </a:solidFill>
              <a:latin typeface="Consolas" panose="020B0609020204030204" pitchFamily="49" charset="0"/>
            </a:endParaRPr>
          </a:p>
          <a:p>
            <a:pPr marL="0" lvl="0" indent="0" algn="l" rtl="0">
              <a:spcBef>
                <a:spcPts val="0"/>
              </a:spcBef>
              <a:spcAft>
                <a:spcPts val="0"/>
              </a:spcAft>
              <a:buNone/>
            </a:pPr>
            <a:endParaRPr dirty="0"/>
          </a:p>
        </p:txBody>
      </p:sp>
      <p:sp>
        <p:nvSpPr>
          <p:cNvPr id="423" name="Google Shape;423;p54"/>
          <p:cNvSpPr txBox="1"/>
          <p:nvPr/>
        </p:nvSpPr>
        <p:spPr>
          <a:xfrm>
            <a:off x="19433750" y="5519450"/>
            <a:ext cx="19037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14833175" y="6262381"/>
            <a:ext cx="9201150" cy="392441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39"/>
        <p:cNvGrpSpPr/>
        <p:nvPr/>
      </p:nvGrpSpPr>
      <p:grpSpPr>
        <a:xfrm>
          <a:off x="0" y="0"/>
          <a:ext cx="0" cy="0"/>
          <a:chOff x="0" y="0"/>
          <a:chExt cx="0" cy="0"/>
        </a:xfrm>
      </p:grpSpPr>
      <p:sp>
        <p:nvSpPr>
          <p:cNvPr id="441" name="Google Shape;441;p56"/>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1"/>
                </a:solidFill>
                <a:latin typeface="Consolas" panose="020B0609020204030204" pitchFamily="49" charset="0"/>
                <a:sym typeface="Arial" panose="020B0604020202020204"/>
              </a:rPr>
              <a:t>HTML Form </a:t>
            </a:r>
            <a:r>
              <a:rPr lang="en-US" sz="6700" b="1" dirty="0">
                <a:solidFill>
                  <a:schemeClr val="accent1"/>
                </a:solidFill>
                <a:latin typeface="Consolas" panose="020B0609020204030204" pitchFamily="49" charset="0"/>
              </a:rPr>
              <a:t> Dropdown</a:t>
            </a:r>
            <a:endParaRPr dirty="0">
              <a:solidFill>
                <a:schemeClr val="accent1"/>
              </a:solidFill>
              <a:latin typeface="Consolas" panose="020B0609020204030204" pitchFamily="49" charset="0"/>
            </a:endParaRPr>
          </a:p>
        </p:txBody>
      </p:sp>
      <p:sp>
        <p:nvSpPr>
          <p:cNvPr id="442" name="Google Shape;442;p56"/>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443" name="Google Shape;443;p56"/>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444" name="Google Shape;444;p56"/>
          <p:cNvSpPr txBox="1"/>
          <p:nvPr/>
        </p:nvSpPr>
        <p:spPr>
          <a:xfrm>
            <a:off x="4759300" y="3338100"/>
            <a:ext cx="1517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47" name="Google Shape;447;p56"/>
          <p:cNvSpPr txBox="1"/>
          <p:nvPr/>
        </p:nvSpPr>
        <p:spPr>
          <a:xfrm>
            <a:off x="1130150" y="2097465"/>
            <a:ext cx="19037100" cy="116185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300" dirty="0">
                <a:solidFill>
                  <a:schemeClr val="bg1"/>
                </a:solidFill>
                <a:latin typeface="Consolas" panose="020B0609020204030204" pitchFamily="49" charset="0"/>
              </a:rPr>
              <a:t>Dropdown is used to select the options from the list which is having in the dropdown box</a:t>
            </a: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&lt;select&gt; element is used to create a drop-down list.</a:t>
            </a:r>
            <a:endParaRPr sz="3300" dirty="0">
              <a:solidFill>
                <a:schemeClr val="bg1"/>
              </a:solidFill>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&lt;select&gt; element is most often used in a form, to collect user input.</a:t>
            </a:r>
            <a:endParaRPr sz="3300" dirty="0">
              <a:solidFill>
                <a:schemeClr val="bg1"/>
              </a:solidFill>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r>
              <a:rPr lang="en-US" sz="3300" dirty="0">
                <a:solidFill>
                  <a:schemeClr val="bg1"/>
                </a:solidFill>
                <a:latin typeface="Consolas" panose="020B0609020204030204" pitchFamily="49" charset="0"/>
              </a:rPr>
              <a:t>The name attribute is needed to reference the form data after the form is submitted (if you omit the name attribute, no data from the drop-down list will be submitted).</a:t>
            </a:r>
          </a:p>
          <a:p>
            <a:pPr marL="0" lvl="0" indent="0" algn="l" rtl="0">
              <a:spcBef>
                <a:spcPts val="0"/>
              </a:spcBef>
              <a:spcAft>
                <a:spcPts val="0"/>
              </a:spcAft>
              <a:buNone/>
            </a:pPr>
            <a:endParaRPr lang="en-US" sz="3300" dirty="0">
              <a:solidFill>
                <a:schemeClr val="bg1"/>
              </a:solidFill>
              <a:latin typeface="Consolas" panose="020B0609020204030204" pitchFamily="49" charset="0"/>
            </a:endParaRPr>
          </a:p>
          <a:p>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form</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input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type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"text"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name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"username"</a:t>
            </a:r>
            <a:r>
              <a:rPr lang="en-IN" sz="4400" b="0" dirty="0">
                <a:solidFill>
                  <a:srgbClr val="808080"/>
                </a:solidFill>
                <a:effectLst/>
                <a:latin typeface="Consolas" panose="020B0609020204030204" pitchFamily="49" charset="0"/>
              </a:rPr>
              <a:t>&gt;&lt;</a:t>
            </a:r>
            <a:r>
              <a:rPr lang="en-IN" sz="4400" b="0" dirty="0" err="1">
                <a:solidFill>
                  <a:srgbClr val="569CD6"/>
                </a:solidFill>
                <a:effectLst/>
                <a:latin typeface="Consolas" panose="020B0609020204030204" pitchFamily="49" charset="0"/>
              </a:rPr>
              <a:t>br</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select</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name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"dropdown"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"Tea"</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Tea</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"Coffee"</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Coffee</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D4D4D4"/>
                </a:solidFill>
                <a:effectLst/>
                <a:latin typeface="Consolas" panose="020B0609020204030204" pitchFamily="49" charset="0"/>
              </a:rPr>
              <a:t> </a:t>
            </a:r>
            <a:r>
              <a:rPr lang="en-IN" sz="4400" b="0" dirty="0">
                <a:solidFill>
                  <a:srgbClr val="9CDCFE"/>
                </a:solidFill>
                <a:effectLst/>
                <a:latin typeface="Consolas" panose="020B0609020204030204" pitchFamily="49" charset="0"/>
              </a:rPr>
              <a:t>value</a:t>
            </a:r>
            <a:r>
              <a:rPr lang="en-IN" sz="4400" b="0" dirty="0">
                <a:solidFill>
                  <a:srgbClr val="D4D4D4"/>
                </a:solidFill>
                <a:effectLst/>
                <a:latin typeface="Consolas" panose="020B0609020204030204" pitchFamily="49" charset="0"/>
              </a:rPr>
              <a:t>=</a:t>
            </a:r>
            <a:r>
              <a:rPr lang="en-IN" sz="4400" b="0" dirty="0">
                <a:solidFill>
                  <a:srgbClr val="CE9178"/>
                </a:solidFill>
                <a:effectLst/>
                <a:latin typeface="Consolas" panose="020B0609020204030204" pitchFamily="49" charset="0"/>
              </a:rPr>
              <a:t>"milk"</a:t>
            </a:r>
            <a:r>
              <a:rPr lang="en-IN" sz="4400" b="0" dirty="0">
                <a:solidFill>
                  <a:srgbClr val="808080"/>
                </a:solidFill>
                <a:effectLst/>
                <a:latin typeface="Consolas" panose="020B0609020204030204" pitchFamily="49" charset="0"/>
              </a:rPr>
              <a:t>&gt;</a:t>
            </a:r>
            <a:r>
              <a:rPr lang="en-IN" sz="4400" b="0" dirty="0">
                <a:solidFill>
                  <a:srgbClr val="D4D4D4"/>
                </a:solidFill>
                <a:effectLst/>
                <a:latin typeface="Consolas" panose="020B0609020204030204" pitchFamily="49" charset="0"/>
              </a:rPr>
              <a:t>Milk</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option</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select</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r>
              <a:rPr lang="en-IN" sz="4400" b="0" dirty="0">
                <a:solidFill>
                  <a:srgbClr val="D4D4D4"/>
                </a:solidFill>
                <a:effectLst/>
                <a:latin typeface="Consolas" panose="020B0609020204030204" pitchFamily="49" charset="0"/>
              </a:rPr>
              <a:t>    </a:t>
            </a:r>
            <a:r>
              <a:rPr lang="en-IN" sz="4400" b="0" dirty="0">
                <a:solidFill>
                  <a:srgbClr val="808080"/>
                </a:solidFill>
                <a:effectLst/>
                <a:latin typeface="Consolas" panose="020B0609020204030204" pitchFamily="49" charset="0"/>
              </a:rPr>
              <a:t>&lt;/</a:t>
            </a:r>
            <a:r>
              <a:rPr lang="en-IN" sz="4400" b="0" dirty="0">
                <a:solidFill>
                  <a:srgbClr val="569CD6"/>
                </a:solidFill>
                <a:effectLst/>
                <a:latin typeface="Consolas" panose="020B0609020204030204" pitchFamily="49" charset="0"/>
              </a:rPr>
              <a:t>form</a:t>
            </a:r>
            <a:r>
              <a:rPr lang="en-IN" sz="4400" b="0" dirty="0">
                <a:solidFill>
                  <a:srgbClr val="808080"/>
                </a:solidFill>
                <a:effectLst/>
                <a:latin typeface="Consolas" panose="020B0609020204030204" pitchFamily="49" charset="0"/>
              </a:rPr>
              <a:t>&gt;</a:t>
            </a:r>
            <a:endParaRPr lang="en-IN" sz="4400" b="0" dirty="0">
              <a:solidFill>
                <a:srgbClr val="D4D4D4"/>
              </a:solidFill>
              <a:effectLst/>
              <a:latin typeface="Consolas" panose="020B0609020204030204" pitchFamily="49" charset="0"/>
            </a:endParaRPr>
          </a:p>
          <a:p>
            <a:pPr marL="0" lvl="0" indent="0" algn="l" rtl="0">
              <a:spcBef>
                <a:spcPts val="0"/>
              </a:spcBef>
              <a:spcAft>
                <a:spcPts val="0"/>
              </a:spcAft>
              <a:buNone/>
            </a:pPr>
            <a:endParaRPr sz="3300" dirty="0">
              <a:solidFill>
                <a:schemeClr val="bg1"/>
              </a:solidFill>
              <a:latin typeface="Consolas" panose="020B0609020204030204" pitchFamily="49" charset="0"/>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t>The &lt;option&gt; tags inside the &lt;select&gt; element define the available options in the drop-down list.</a:t>
            </a:r>
            <a:endParaRPr dirty="0"/>
          </a:p>
        </p:txBody>
      </p:sp>
      <p:pic>
        <p:nvPicPr>
          <p:cNvPr id="3" name="Picture 2"/>
          <p:cNvPicPr>
            <a:picLocks noChangeAspect="1"/>
          </p:cNvPicPr>
          <p:nvPr/>
        </p:nvPicPr>
        <p:blipFill>
          <a:blip r:embed="rId3"/>
          <a:stretch>
            <a:fillRect/>
          </a:stretch>
        </p:blipFill>
        <p:spPr>
          <a:xfrm>
            <a:off x="17490350" y="7946235"/>
            <a:ext cx="5781004" cy="36723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Consolas" panose="020B0609020204030204" pitchFamily="49" charset="0"/>
              </a:rPr>
              <a:t>Video Tag:</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a:xfrm>
            <a:off x="831149" y="4600568"/>
            <a:ext cx="22721701" cy="5902782"/>
          </a:xfrm>
        </p:spPr>
        <p:txBody>
          <a:bodyPr/>
          <a:lstStyle/>
          <a:p>
            <a:pPr marL="685800" indent="-685800">
              <a:buFont typeface="Wingdings" panose="05000000000000000000" pitchFamily="2" charset="2"/>
              <a:buChar char="à"/>
            </a:pPr>
            <a:r>
              <a:rPr lang="en-US" sz="3500" dirty="0">
                <a:solidFill>
                  <a:srgbClr val="00B0F0"/>
                </a:solidFill>
                <a:latin typeface="Consolas" panose="020B0609020204030204" pitchFamily="49" charset="0"/>
                <a:sym typeface="Wingdings" panose="05000000000000000000" pitchFamily="2" charset="2"/>
              </a:rPr>
              <a:t>HTML</a:t>
            </a:r>
            <a:r>
              <a:rPr lang="en-US" sz="3500" dirty="0">
                <a:solidFill>
                  <a:schemeClr val="bg1"/>
                </a:solidFill>
                <a:latin typeface="Consolas" panose="020B0609020204030204" pitchFamily="49" charset="0"/>
                <a:sym typeface="Wingdings" panose="05000000000000000000" pitchFamily="2" charset="2"/>
              </a:rPr>
              <a:t> &lt;</a:t>
            </a:r>
            <a:r>
              <a:rPr lang="en-US" sz="3500" dirty="0">
                <a:solidFill>
                  <a:srgbClr val="FF0000"/>
                </a:solidFill>
                <a:latin typeface="Consolas" panose="020B0609020204030204" pitchFamily="49" charset="0"/>
                <a:sym typeface="Wingdings" panose="05000000000000000000" pitchFamily="2" charset="2"/>
              </a:rPr>
              <a:t>video</a:t>
            </a:r>
            <a:r>
              <a:rPr lang="en-US" sz="3500" dirty="0">
                <a:solidFill>
                  <a:schemeClr val="bg1"/>
                </a:solidFill>
                <a:latin typeface="Consolas" panose="020B0609020204030204" pitchFamily="49" charset="0"/>
                <a:sym typeface="Wingdings" panose="05000000000000000000" pitchFamily="2" charset="2"/>
              </a:rPr>
              <a:t>&gt; tag is used to embed a video content in the webpage.</a:t>
            </a:r>
          </a:p>
          <a:p>
            <a:pPr marL="0" indent="0">
              <a:buNone/>
            </a:pPr>
            <a:endParaRPr lang="en-US" sz="35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3500" dirty="0">
                <a:solidFill>
                  <a:schemeClr val="bg1"/>
                </a:solidFill>
                <a:latin typeface="Consolas" panose="020B0609020204030204" pitchFamily="49" charset="0"/>
                <a:sym typeface="Wingdings" panose="05000000000000000000" pitchFamily="2" charset="2"/>
              </a:rPr>
              <a:t>&lt;</a:t>
            </a:r>
            <a:r>
              <a:rPr lang="en-US" sz="3500" dirty="0">
                <a:solidFill>
                  <a:srgbClr val="FF0000"/>
                </a:solidFill>
                <a:latin typeface="Consolas" panose="020B0609020204030204" pitchFamily="49" charset="0"/>
                <a:sym typeface="Wingdings" panose="05000000000000000000" pitchFamily="2" charset="2"/>
              </a:rPr>
              <a:t>video</a:t>
            </a:r>
            <a:r>
              <a:rPr lang="en-US" sz="3500" dirty="0">
                <a:solidFill>
                  <a:schemeClr val="bg1"/>
                </a:solidFill>
                <a:latin typeface="Consolas" panose="020B0609020204030204" pitchFamily="49" charset="0"/>
                <a:sym typeface="Wingdings" panose="05000000000000000000" pitchFamily="2" charset="2"/>
              </a:rPr>
              <a:t>&gt; tag is much like &lt;</a:t>
            </a:r>
            <a:r>
              <a:rPr lang="en-US" sz="3500" dirty="0">
                <a:solidFill>
                  <a:srgbClr val="FF0000"/>
                </a:solidFill>
                <a:latin typeface="Consolas" panose="020B0609020204030204" pitchFamily="49" charset="0"/>
                <a:sym typeface="Wingdings" panose="05000000000000000000" pitchFamily="2" charset="2"/>
              </a:rPr>
              <a:t>img</a:t>
            </a:r>
            <a:r>
              <a:rPr lang="en-US" sz="3500" dirty="0">
                <a:solidFill>
                  <a:schemeClr val="bg1"/>
                </a:solidFill>
                <a:latin typeface="Consolas" panose="020B0609020204030204" pitchFamily="49" charset="0"/>
                <a:sym typeface="Wingdings" panose="05000000000000000000" pitchFamily="2" charset="2"/>
              </a:rPr>
              <a:t>&gt;  tag.</a:t>
            </a:r>
          </a:p>
          <a:p>
            <a:pPr marL="685800" indent="-685800">
              <a:buFont typeface="Wingdings" panose="05000000000000000000" pitchFamily="2" charset="2"/>
              <a:buChar char="à"/>
            </a:pPr>
            <a:endParaRPr lang="en-US" sz="35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US" sz="3500" dirty="0">
                <a:solidFill>
                  <a:schemeClr val="bg1"/>
                </a:solidFill>
                <a:latin typeface="Consolas" panose="020B0609020204030204" pitchFamily="49" charset="0"/>
                <a:sym typeface="Wingdings" panose="05000000000000000000" pitchFamily="2" charset="2"/>
              </a:rPr>
              <a:t>There are three supported video formats in HTML : MP4 , </a:t>
            </a:r>
            <a:r>
              <a:rPr lang="en-US" sz="3500" dirty="0" err="1">
                <a:solidFill>
                  <a:schemeClr val="bg1"/>
                </a:solidFill>
                <a:latin typeface="Consolas" panose="020B0609020204030204" pitchFamily="49" charset="0"/>
                <a:sym typeface="Wingdings" panose="05000000000000000000" pitchFamily="2" charset="2"/>
              </a:rPr>
              <a:t>WebM</a:t>
            </a:r>
            <a:r>
              <a:rPr lang="en-US" sz="3500" dirty="0">
                <a:solidFill>
                  <a:schemeClr val="bg1"/>
                </a:solidFill>
                <a:latin typeface="Consolas" panose="020B0609020204030204" pitchFamily="49" charset="0"/>
                <a:sym typeface="Wingdings" panose="05000000000000000000" pitchFamily="2" charset="2"/>
              </a:rPr>
              <a:t> , OGG .</a:t>
            </a:r>
          </a:p>
          <a:p>
            <a:pPr marL="0" indent="0">
              <a:buNone/>
            </a:pPr>
            <a:endParaRPr lang="en-US" sz="3500" dirty="0">
              <a:solidFill>
                <a:schemeClr val="bg1"/>
              </a:solidFill>
              <a:latin typeface="Consolas" panose="020B0609020204030204" pitchFamily="49" charset="0"/>
              <a:sym typeface="Wingdings" panose="05000000000000000000" pitchFamily="2" charset="2"/>
            </a:endParaRPr>
          </a:p>
          <a:p>
            <a:pPr indent="-457200">
              <a:buFont typeface="Wingdings" panose="05000000000000000000" pitchFamily="2" charset="2"/>
              <a:buChar char="à"/>
            </a:pPr>
            <a:r>
              <a:rPr lang="en-IN" sz="3500" dirty="0">
                <a:solidFill>
                  <a:schemeClr val="bg1"/>
                </a:solidFill>
                <a:latin typeface="Consolas" panose="020B0609020204030204" pitchFamily="49" charset="0"/>
                <a:sym typeface="Wingdings" panose="05000000000000000000" pitchFamily="2" charset="2"/>
              </a:rPr>
              <a:t>The Video tag contains one or more &lt;source&gt; tags with different video sources . The browser will choose the first source it supports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Optional Attributes For Video tag:</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a:xfrm>
            <a:off x="961829" y="3073267"/>
            <a:ext cx="22721701" cy="9110400"/>
          </a:xfrm>
        </p:spPr>
        <p:txBody>
          <a:bodyPr>
            <a:normAutofit fontScale="92500" lnSpcReduction="20000"/>
          </a:bodyPr>
          <a:lstStyle/>
          <a:p>
            <a:pPr marL="0" indent="0">
              <a:buNone/>
            </a:pPr>
            <a:r>
              <a:rPr lang="en-US" sz="4000" dirty="0">
                <a:solidFill>
                  <a:schemeClr val="bg1"/>
                </a:solidFill>
                <a:latin typeface="Consolas" panose="020B0609020204030204" pitchFamily="49" charset="0"/>
              </a:rPr>
              <a:t>Autoplay (Boolean) : As soon as the video is ready it plays automatically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Controls (Boolean) : Enables controls of the video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Height(in pixels)  : Specifies the height of the video player.</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Width(in pixels)   : specifies the width of the video player.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Loop (Boolean)     : Video will start over again , every time it’s finished.</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Muted (Boolean)    : Specifies the audio of the video should be muted .</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chemeClr val="bg1"/>
                </a:solidFill>
                <a:latin typeface="Consolas" panose="020B0609020204030204" pitchFamily="49" charset="0"/>
              </a:rPr>
              <a:t>Src(source) 		   : Specifies the URL/Address of the video file.</a:t>
            </a:r>
          </a:p>
          <a:p>
            <a:pPr marL="0" indent="0">
              <a:buNone/>
            </a:pPr>
            <a:endParaRPr lang="en-US" sz="4000" dirty="0">
              <a:solidFill>
                <a:schemeClr val="bg1"/>
              </a:solidFill>
              <a:latin typeface="Consolas" panose="020B0609020204030204" pitchFamily="49" charset="0"/>
            </a:endParaRPr>
          </a:p>
          <a:p>
            <a:pPr marL="0" indent="0">
              <a:buNone/>
            </a:pPr>
            <a:r>
              <a:rPr lang="en-US" sz="4000" dirty="0">
                <a:solidFill>
                  <a:srgbClr val="FF0000"/>
                </a:solidFill>
                <a:latin typeface="Consolas" panose="020B0609020204030204" pitchFamily="49" charset="0"/>
              </a:rPr>
              <a:t>Note : The autoplay attribute doesn’t work when the video is unmuted . </a:t>
            </a:r>
            <a:endParaRPr lang="en-IN" sz="4000" dirty="0">
              <a:solidFill>
                <a:srgbClr val="FF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p:cNvSpPr txBox="1"/>
          <p:nvPr/>
        </p:nvSpPr>
        <p:spPr>
          <a:xfrm>
            <a:off x="1852863" y="1323474"/>
            <a:ext cx="13747674" cy="830997"/>
          </a:xfrm>
          <a:prstGeom prst="rect">
            <a:avLst/>
          </a:prstGeom>
          <a:noFill/>
        </p:spPr>
        <p:txBody>
          <a:bodyPr wrap="none" rtlCol="0">
            <a:spAutoFit/>
          </a:bodyPr>
          <a:lstStyle/>
          <a:p>
            <a:r>
              <a:rPr lang="en-US" sz="4800" dirty="0">
                <a:solidFill>
                  <a:schemeClr val="bg1"/>
                </a:solidFill>
              </a:rPr>
              <a:t>TLD Name Server and Authoritative Name Server</a:t>
            </a:r>
          </a:p>
        </p:txBody>
      </p:sp>
      <p:sp>
        <p:nvSpPr>
          <p:cNvPr id="2" name="Title 1"/>
          <p:cNvSpPr>
            <a:spLocks noGrp="1"/>
          </p:cNvSpPr>
          <p:nvPr>
            <p:ph type="title"/>
          </p:nvPr>
        </p:nvSpPr>
        <p:spPr>
          <a:xfrm>
            <a:off x="1167102" y="2899093"/>
            <a:ext cx="22721701" cy="10201087"/>
          </a:xfrm>
        </p:spPr>
        <p:txBody>
          <a:bodyPr>
            <a:normAutofit fontScale="90000"/>
          </a:bodyPr>
          <a:lstStyle/>
          <a:p>
            <a:pPr marL="1143000" indent="-1143000" algn="l">
              <a:buFont typeface="Arial" panose="020B0604020202020204" pitchFamily="34" charset="0"/>
              <a:buChar char="•"/>
            </a:pP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At first the DNS resolver(aka. DNS </a:t>
            </a:r>
            <a:r>
              <a:rPr lang="en-US" sz="3500" dirty="0" err="1">
                <a:solidFill>
                  <a:schemeClr val="bg1"/>
                </a:solidFill>
                <a:latin typeface="Consolas" panose="020B0609020204030204" pitchFamily="49" charset="0"/>
              </a:rPr>
              <a:t>recursor</a:t>
            </a:r>
            <a:r>
              <a:rPr lang="en-US" sz="3500" dirty="0">
                <a:solidFill>
                  <a:schemeClr val="bg1"/>
                </a:solidFill>
                <a:latin typeface="Consolas" panose="020B0609020204030204" pitchFamily="49" charset="0"/>
              </a:rPr>
              <a:t>) receives query from the DNS client , then interacts with other DNS servers to hunt down the correct IP Address.</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rPr>
              <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After receiving request the resolver actually behaves like a client itself., then it requests root nameserver.</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rPr>
              <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dirty="0">
                <a:solidFill>
                  <a:schemeClr val="bg1"/>
                </a:solidFill>
                <a:latin typeface="Consolas" panose="020B0609020204030204" pitchFamily="49" charset="0"/>
              </a:rPr>
              <a:t>Root server is the first step in resolving human readable domains into IP addresses.</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rPr>
              <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rPr>
              <a:t> </a:t>
            </a:r>
            <a:br>
              <a:rPr lang="en-US" sz="3500" dirty="0">
                <a:solidFill>
                  <a:schemeClr val="bg1"/>
                </a:solidFill>
                <a:latin typeface="Consolas" panose="020B0609020204030204" pitchFamily="49" charset="0"/>
              </a:rPr>
            </a:br>
            <a:r>
              <a:rPr lang="en-US" sz="3500" dirty="0">
                <a:solidFill>
                  <a:schemeClr val="bg1"/>
                </a:solidFill>
                <a:latin typeface="Consolas" panose="020B0609020204030204" pitchFamily="49" charset="0"/>
                <a:sym typeface="Wingdings" panose="05000000000000000000" pitchFamily="2" charset="2"/>
              </a:rPr>
              <a:t> </a:t>
            </a:r>
            <a:r>
              <a:rPr lang="en-US" sz="3500" b="0" i="0" dirty="0">
                <a:solidFill>
                  <a:schemeClr val="bg1"/>
                </a:solidFill>
                <a:effectLst/>
                <a:highlight>
                  <a:srgbClr val="000000"/>
                </a:highlight>
                <a:latin typeface="Consolas" panose="020B0609020204030204" pitchFamily="49" charset="0"/>
              </a:rPr>
              <a:t>The root server then responds to the resolver with the address of a top-level Domain(TLD) DNS server (such as .com or </a:t>
            </a:r>
            <a:r>
              <a:rPr lang="en-US" sz="3500" b="0" i="0" dirty="0" err="1">
                <a:solidFill>
                  <a:schemeClr val="bg1"/>
                </a:solidFill>
                <a:effectLst/>
                <a:highlight>
                  <a:srgbClr val="000000"/>
                </a:highlight>
                <a:latin typeface="Consolas" panose="020B0609020204030204" pitchFamily="49" charset="0"/>
              </a:rPr>
              <a:t>.net</a:t>
            </a:r>
            <a:r>
              <a:rPr lang="en-US" sz="3500" b="0" i="0" dirty="0">
                <a:solidFill>
                  <a:schemeClr val="bg1"/>
                </a:solidFill>
                <a:effectLst/>
                <a:highlight>
                  <a:srgbClr val="000000"/>
                </a:highlight>
                <a:latin typeface="Consolas" panose="020B0609020204030204" pitchFamily="49" charset="0"/>
              </a:rPr>
              <a:t>) that stores the information for its domains.</a:t>
            </a:r>
            <a:r>
              <a:rPr lang="en-US" sz="3500" dirty="0">
                <a:solidFill>
                  <a:schemeClr val="bg1"/>
                </a:solidFill>
                <a:highlight>
                  <a:srgbClr val="000000"/>
                </a:highlight>
                <a:latin typeface="Consolas" panose="020B0609020204030204" pitchFamily="49" charset="0"/>
              </a:rPr>
              <a:t/>
            </a:r>
            <a:br>
              <a:rPr lang="en-US" sz="3500" dirty="0">
                <a:solidFill>
                  <a:schemeClr val="bg1"/>
                </a:solidFill>
                <a:highlight>
                  <a:srgbClr val="000000"/>
                </a:highlight>
                <a:latin typeface="Consolas" panose="020B0609020204030204" pitchFamily="49" charset="0"/>
              </a:rPr>
            </a:br>
            <a:r>
              <a:rPr lang="en-US" sz="3500" dirty="0">
                <a:solidFill>
                  <a:schemeClr val="bg1"/>
                </a:solidFill>
                <a:highlight>
                  <a:srgbClr val="000000"/>
                </a:highlight>
                <a:latin typeface="Consolas" panose="020B0609020204030204" pitchFamily="49" charset="0"/>
              </a:rPr>
              <a:t/>
            </a:r>
            <a:br>
              <a:rPr lang="en-US" sz="3500" dirty="0">
                <a:solidFill>
                  <a:schemeClr val="bg1"/>
                </a:solidFill>
                <a:highlight>
                  <a:srgbClr val="000000"/>
                </a:highlight>
                <a:latin typeface="Consolas" panose="020B0609020204030204" pitchFamily="49" charset="0"/>
              </a:rPr>
            </a:br>
            <a:r>
              <a:rPr lang="en-US" sz="3500" dirty="0">
                <a:solidFill>
                  <a:schemeClr val="bg1"/>
                </a:solidFill>
                <a:highlight>
                  <a:srgbClr val="000000"/>
                </a:highlight>
                <a:latin typeface="Consolas" panose="020B0609020204030204" pitchFamily="49" charset="0"/>
                <a:sym typeface="Wingdings" panose="05000000000000000000" pitchFamily="2" charset="2"/>
              </a:rPr>
              <a:t> </a:t>
            </a:r>
            <a:r>
              <a:rPr lang="en-US" sz="3500" b="0" i="0" dirty="0">
                <a:solidFill>
                  <a:schemeClr val="bg1"/>
                </a:solidFill>
                <a:effectLst/>
                <a:latin typeface="Consolas" panose="020B0609020204030204" pitchFamily="49" charset="0"/>
              </a:rPr>
              <a:t>Next the resolver queries the TLD server. The TLD server responds with the IP address of the domain’s authoritative nameserver. The </a:t>
            </a:r>
            <a:r>
              <a:rPr lang="en-US" sz="3500" b="0" i="0" dirty="0" err="1">
                <a:solidFill>
                  <a:schemeClr val="bg1"/>
                </a:solidFill>
                <a:effectLst/>
                <a:latin typeface="Consolas" panose="020B0609020204030204" pitchFamily="49" charset="0"/>
              </a:rPr>
              <a:t>recursor</a:t>
            </a:r>
            <a:r>
              <a:rPr lang="en-US" sz="3500" b="0" i="0" dirty="0">
                <a:solidFill>
                  <a:schemeClr val="bg1"/>
                </a:solidFill>
                <a:effectLst/>
                <a:latin typeface="Consolas" panose="020B0609020204030204" pitchFamily="49" charset="0"/>
              </a:rPr>
              <a:t> then queries the authoritative nameserver, which will respond with the IP address of the origin server.</a:t>
            </a:r>
            <a:br>
              <a:rPr lang="en-US" sz="3500" b="0" i="0" dirty="0">
                <a:solidFill>
                  <a:schemeClr val="bg1"/>
                </a:solidFill>
                <a:effectLst/>
                <a:latin typeface="Consolas" panose="020B0609020204030204" pitchFamily="49" charset="0"/>
              </a:rPr>
            </a:br>
            <a:r>
              <a:rPr lang="en-US" sz="3500" b="0" i="0" dirty="0">
                <a:solidFill>
                  <a:schemeClr val="bg1"/>
                </a:solidFill>
                <a:effectLst/>
                <a:latin typeface="Consolas" panose="020B0609020204030204" pitchFamily="49" charset="0"/>
              </a:rPr>
              <a:t/>
            </a:r>
            <a:br>
              <a:rPr lang="en-US" sz="3500" b="0" i="0" dirty="0">
                <a:solidFill>
                  <a:schemeClr val="bg1"/>
                </a:solidFill>
                <a:effectLst/>
                <a:latin typeface="Consolas" panose="020B0609020204030204" pitchFamily="49" charset="0"/>
              </a:rPr>
            </a:br>
            <a:r>
              <a:rPr lang="en-US" sz="3500" b="0" i="0" dirty="0">
                <a:solidFill>
                  <a:schemeClr val="bg1"/>
                </a:solidFill>
                <a:effectLst/>
                <a:latin typeface="Consolas" panose="020B0609020204030204" pitchFamily="49" charset="0"/>
                <a:sym typeface="Wingdings" panose="05000000000000000000" pitchFamily="2" charset="2"/>
              </a:rPr>
              <a:t> </a:t>
            </a:r>
            <a:r>
              <a:rPr lang="en-US" sz="3500" b="0" i="0" dirty="0">
                <a:solidFill>
                  <a:schemeClr val="bg1"/>
                </a:solidFill>
                <a:effectLst/>
                <a:latin typeface="Consolas" panose="020B0609020204030204" pitchFamily="49" charset="0"/>
              </a:rPr>
              <a:t>The resolver finally pass the origin server IP address back to the DNS client .Now using this IP address the client </a:t>
            </a:r>
            <a:r>
              <a:rPr lang="en-US" sz="3500" dirty="0">
                <a:solidFill>
                  <a:schemeClr val="bg1"/>
                </a:solidFill>
                <a:latin typeface="Consolas" panose="020B0609020204030204" pitchFamily="49" charset="0"/>
              </a:rPr>
              <a:t>can </a:t>
            </a:r>
            <a:r>
              <a:rPr lang="en-US" sz="3500" dirty="0" err="1">
                <a:solidFill>
                  <a:schemeClr val="bg1"/>
                </a:solidFill>
                <a:latin typeface="Consolas" panose="020B0609020204030204" pitchFamily="49" charset="0"/>
              </a:rPr>
              <a:t>intiate</a:t>
            </a:r>
            <a:r>
              <a:rPr lang="en-US" sz="3500" dirty="0">
                <a:solidFill>
                  <a:schemeClr val="bg1"/>
                </a:solidFill>
                <a:latin typeface="Consolas" panose="020B0609020204030204" pitchFamily="49" charset="0"/>
              </a:rPr>
              <a:t> a query directly to the origin server(examole.com) .</a:t>
            </a:r>
            <a:r>
              <a:rPr lang="en-US" sz="3000" b="0" i="0" dirty="0">
                <a:solidFill>
                  <a:srgbClr val="222222"/>
                </a:solidFill>
                <a:effectLst/>
                <a:latin typeface="Consolas" panose="020B0609020204030204" pitchFamily="49" charset="0"/>
              </a:rPr>
              <a:t>th the IP address of the origin server.</a:t>
            </a:r>
            <a:endParaRPr lang="en-IN" sz="3000" dirty="0">
              <a:solidFill>
                <a:schemeClr val="bg1"/>
              </a:solidFill>
              <a:highlight>
                <a:srgbClr val="000000"/>
              </a:highligh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lumMod val="75000"/>
                  </a:schemeClr>
                </a:solidFill>
                <a:latin typeface="Consolas" panose="020B0609020204030204" pitchFamily="49" charset="0"/>
              </a:rPr>
              <a:t>Iframes:</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An inline frame(iframe) is used to embed another web page with in the current HTML document .</a:t>
            </a: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Syntax:</a:t>
            </a:r>
          </a:p>
          <a:p>
            <a:pPr marL="0" indent="0">
              <a:buNone/>
            </a:pPr>
            <a:r>
              <a:rPr lang="en-US" sz="4000" dirty="0">
                <a:solidFill>
                  <a:schemeClr val="bg1"/>
                </a:solidFill>
                <a:latin typeface="Consolas" panose="020B0609020204030204" pitchFamily="49" charset="0"/>
                <a:sym typeface="Wingdings" panose="05000000000000000000" pitchFamily="2" charset="2"/>
              </a:rPr>
              <a:t>    &lt;iframe src=“url” &gt;&lt;/iframe&gt;</a:t>
            </a:r>
          </a:p>
          <a:p>
            <a:r>
              <a:rPr lang="en-US" dirty="0">
                <a:sym typeface="Wingdings" panose="05000000000000000000" pitchFamily="2" charset="2"/>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"./index.html"</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width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height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"300"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iframe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endParaRPr lang="en-US" dirty="0">
              <a:sym typeface="Wingdings" panose="05000000000000000000" pitchFamily="2" charset="2"/>
            </a:endParaRPr>
          </a:p>
          <a:p>
            <a:pPr marL="0" indent="0">
              <a:buNone/>
            </a:pPr>
            <a:endParaRPr lang="en-US" dirty="0">
              <a:sym typeface="Wingdings" panose="05000000000000000000" pitchFamily="2" charset="2"/>
            </a:endParaRPr>
          </a:p>
          <a:p>
            <a:pPr marL="685800" indent="-685800">
              <a:buFont typeface="Wingdings" panose="05000000000000000000" pitchFamily="2" charset="2"/>
              <a:buChar char="à"/>
            </a:pPr>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Favicon :</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 favicon is a small image displayed before title of the webpage .</a:t>
            </a: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We can add favicon to our webpage by using &lt;link&gt; tag .</a:t>
            </a: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Ex: </a:t>
            </a:r>
          </a:p>
          <a:p>
            <a:pPr marL="0" indent="0">
              <a:buNone/>
            </a:pPr>
            <a:r>
              <a:rPr lang="en-IN" b="0" dirty="0">
                <a:solidFill>
                  <a:srgbClr val="808080"/>
                </a:solidFill>
                <a:effectLst/>
                <a:latin typeface="Consolas" panose="020B0609020204030204" pitchFamily="49" charset="0"/>
              </a:rPr>
              <a:t>	&lt;</a:t>
            </a:r>
            <a:r>
              <a:rPr lang="en-IN" b="0" dirty="0">
                <a:solidFill>
                  <a:srgbClr val="569CD6"/>
                </a:solidFill>
                <a:effectLst/>
                <a:latin typeface="Consolas" panose="020B0609020204030204" pitchFamily="49" charset="0"/>
              </a:rPr>
              <a:t>link</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rel</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"icon"</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href</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"./image.ico"</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I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78"/>
        <p:cNvGrpSpPr/>
        <p:nvPr/>
      </p:nvGrpSpPr>
      <p:grpSpPr>
        <a:xfrm>
          <a:off x="0" y="0"/>
          <a:ext cx="0" cy="0"/>
          <a:chOff x="0" y="0"/>
          <a:chExt cx="0" cy="0"/>
        </a:xfrm>
      </p:grpSpPr>
      <p:sp>
        <p:nvSpPr>
          <p:cNvPr id="480" name="Google Shape;480;p59"/>
          <p:cNvSpPr txBox="1"/>
          <p:nvPr/>
        </p:nvSpPr>
        <p:spPr>
          <a:xfrm>
            <a:off x="1130150" y="752824"/>
            <a:ext cx="16360200" cy="1132914"/>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a:solidFill>
                  <a:srgbClr val="FFFFFF"/>
                </a:solidFill>
                <a:latin typeface="Arial" panose="020B0604020202020204"/>
                <a:ea typeface="Arial" panose="020B0604020202020204"/>
                <a:cs typeface="Arial" panose="020B0604020202020204"/>
                <a:sym typeface="Arial" panose="020B0604020202020204"/>
              </a:rPr>
              <a:t>HTML Tables</a:t>
            </a:r>
          </a:p>
        </p:txBody>
      </p:sp>
      <p:sp>
        <p:nvSpPr>
          <p:cNvPr id="481" name="Google Shape;481;p5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482" name="Google Shape;482;p59"/>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483" name="Google Shape;483;p59"/>
          <p:cNvSpPr txBox="1"/>
          <p:nvPr/>
        </p:nvSpPr>
        <p:spPr>
          <a:xfrm>
            <a:off x="694075" y="2478799"/>
            <a:ext cx="19664999" cy="9479437"/>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chemeClr val="accent1"/>
              </a:buClr>
              <a:buSzPts val="4400"/>
              <a:buFont typeface="Arial" panose="020B0604020202020204"/>
              <a:buNone/>
            </a:pPr>
            <a:r>
              <a:rPr lang="en-US" sz="4400" b="0" u="none" strike="noStrike" cap="none" dirty="0">
                <a:solidFill>
                  <a:schemeClr val="accent1"/>
                </a:solidFill>
                <a:latin typeface="Consolas" panose="020B0609020204030204" pitchFamily="49" charset="0"/>
                <a:cs typeface="Calibri" panose="020F0502020204030204" pitchFamily="34" charset="0"/>
                <a:sym typeface="Wingdings" panose="05000000000000000000" pitchFamily="2" charset="2"/>
              </a:rPr>
              <a:t> </a:t>
            </a: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HTML tables allow web developers to arrange data into rows and columns.</a:t>
            </a:r>
            <a:endParaRPr sz="4000" dirty="0">
              <a:solidFill>
                <a:schemeClr val="bg1"/>
              </a:solidFill>
              <a:latin typeface="Consolas" panose="020B0609020204030204" pitchFamily="49" charset="0"/>
              <a:cs typeface="Calibri" panose="020F0502020204030204" pitchFamily="34" charset="0"/>
            </a:endParaRPr>
          </a:p>
          <a:p>
            <a:pPr marL="0" marR="0" lvl="0" indent="0" algn="l" rtl="0">
              <a:lnSpc>
                <a:spcPct val="100000"/>
              </a:lnSpc>
              <a:spcBef>
                <a:spcPts val="0"/>
              </a:spcBef>
              <a:spcAft>
                <a:spcPts val="0"/>
              </a:spcAft>
              <a:buClr>
                <a:schemeClr val="accent1"/>
              </a:buClr>
              <a:buSzPts val="4400"/>
              <a:buFont typeface="Arial" panose="020B0604020202020204"/>
              <a:buNone/>
            </a:pPr>
            <a:endPar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Each table cell is defined by a &lt;td&gt; and a &lt;/td&gt; tag.td stands for table data.</a:t>
            </a: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Each table row starts with a &lt;tr&gt; and end with a &lt;/tr&gt; tag.tr stands for table row.</a:t>
            </a: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You can have as many rows as you like in a table, just make sure that the number of cells are the same in each row.</a:t>
            </a: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endParaRPr lang="en-US" sz="4000" dirty="0">
              <a:solidFill>
                <a:schemeClr val="bg1"/>
              </a:solidFill>
              <a:latin typeface="Consolas" panose="020B0609020204030204" pitchFamily="49" charset="0"/>
              <a:cs typeface="Calibri" panose="020F0502020204030204" pitchFamily="34" charset="0"/>
            </a:endParaRPr>
          </a:p>
          <a:p>
            <a:pPr marL="571500" marR="0" lvl="0" indent="-571500" algn="l" rtl="0">
              <a:lnSpc>
                <a:spcPct val="100000"/>
              </a:lnSpc>
              <a:spcBef>
                <a:spcPts val="0"/>
              </a:spcBef>
              <a:spcAft>
                <a:spcPts val="0"/>
              </a:spcAft>
              <a:buClr>
                <a:schemeClr val="accent1"/>
              </a:buClr>
              <a:buSzPts val="4400"/>
              <a:buFont typeface="Wingdings" panose="05000000000000000000" pitchFamily="2" charset="2"/>
              <a:buChar char="à"/>
            </a:pP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To make a cell span over multiple columns, use the </a:t>
            </a:r>
            <a:r>
              <a:rPr lang="en-US" sz="4000" b="0" u="none" strike="noStrike" cap="none" dirty="0">
                <a:solidFill>
                  <a:srgbClr val="FF0000"/>
                </a:solidFill>
                <a:latin typeface="Consolas" panose="020B0609020204030204" pitchFamily="49" charset="0"/>
                <a:cs typeface="Calibri" panose="020F0502020204030204" pitchFamily="34" charset="0"/>
                <a:sym typeface="Arial" panose="020B0604020202020204"/>
              </a:rPr>
              <a:t>colspan</a:t>
            </a: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 attribute . To make a cell span over multiple rows, use the </a:t>
            </a:r>
            <a:r>
              <a:rPr lang="en-US" sz="4000" b="0" u="none" strike="noStrike" cap="none" dirty="0">
                <a:solidFill>
                  <a:srgbClr val="FF0000"/>
                </a:solidFill>
                <a:latin typeface="Consolas" panose="020B0609020204030204" pitchFamily="49" charset="0"/>
                <a:cs typeface="Calibri" panose="020F0502020204030204" pitchFamily="34" charset="0"/>
                <a:sym typeface="Arial" panose="020B0604020202020204"/>
              </a:rPr>
              <a:t>rowspan</a:t>
            </a:r>
            <a:r>
              <a:rPr lang="en-US" sz="4000" b="0" u="none" strike="noStrike" cap="none" dirty="0">
                <a:solidFill>
                  <a:schemeClr val="bg1"/>
                </a:solidFill>
                <a:latin typeface="Consolas" panose="020B0609020204030204" pitchFamily="49" charset="0"/>
                <a:cs typeface="Calibri" panose="020F0502020204030204" pitchFamily="34" charset="0"/>
                <a:sym typeface="Arial" panose="020B0604020202020204"/>
              </a:rPr>
              <a:t> attribute:</a:t>
            </a:r>
            <a:endParaRPr sz="4000" dirty="0">
              <a:solidFill>
                <a:schemeClr val="bg1"/>
              </a:solidFill>
              <a:latin typeface="Consolas" panose="020B0609020204030204" pitchFamily="49"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latin typeface="Consolas" panose="020B0609020204030204" pitchFamily="49" charset="0"/>
              </a:rPr>
              <a:t>HTML Table :</a:t>
            </a:r>
            <a:endParaRPr lang="en-IN" dirty="0">
              <a:solidFill>
                <a:schemeClr val="accent1"/>
              </a:solidFill>
              <a:latin typeface="Consolas" panose="020B0609020204030204" pitchFamily="49" charset="0"/>
            </a:endParaRPr>
          </a:p>
        </p:txBody>
      </p:sp>
      <p:sp>
        <p:nvSpPr>
          <p:cNvPr id="3" name="Text Placeholder 2"/>
          <p:cNvSpPr>
            <a:spLocks noGrp="1"/>
          </p:cNvSpPr>
          <p:nvPr>
            <p:ph type="body" idx="1"/>
          </p:nvPr>
        </p:nvSpPr>
        <p:spPr/>
        <p:txBody>
          <a:bodyPr>
            <a:normAutofit fontScale="92500" lnSpcReduction="10000"/>
          </a:bodyPr>
          <a:lstStyle/>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table</a:t>
            </a:r>
            <a:r>
              <a:rPr lang="en-US" dirty="0">
                <a:solidFill>
                  <a:schemeClr val="bg1"/>
                </a:solidFill>
                <a:latin typeface="Consolas" panose="020B0609020204030204" pitchFamily="49" charset="0"/>
              </a:rPr>
              <a:t>&gt; 				: Defines HTML table.</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caption</a:t>
            </a:r>
            <a:r>
              <a:rPr lang="en-US" dirty="0">
                <a:solidFill>
                  <a:schemeClr val="bg1"/>
                </a:solidFill>
                <a:latin typeface="Consolas" panose="020B0609020204030204" pitchFamily="49" charset="0"/>
              </a:rPr>
              <a:t>&gt; 			: Defines the title of the table.</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tr</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row</a:t>
            </a:r>
            <a:r>
              <a:rPr lang="en-US" dirty="0">
                <a:solidFill>
                  <a:schemeClr val="bg1"/>
                </a:solidFill>
                <a:latin typeface="Consolas" panose="020B0609020204030204" pitchFamily="49" charset="0"/>
              </a:rPr>
              <a:t>)	: defines a table row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th</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header</a:t>
            </a:r>
            <a:r>
              <a:rPr lang="en-US" dirty="0">
                <a:solidFill>
                  <a:schemeClr val="bg1"/>
                </a:solidFill>
                <a:latin typeface="Consolas" panose="020B0609020204030204" pitchFamily="49" charset="0"/>
              </a:rPr>
              <a:t>): Defines the header cell</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td</a:t>
            </a:r>
            <a:r>
              <a:rPr lang="en-US" dirty="0">
                <a:solidFill>
                  <a:schemeClr val="bg1"/>
                </a:solidFill>
                <a:latin typeface="Consolas" panose="020B0609020204030204" pitchFamily="49" charset="0"/>
              </a:rPr>
              <a:t>&gt;(</a:t>
            </a:r>
            <a:r>
              <a:rPr lang="en-US" dirty="0">
                <a:solidFill>
                  <a:schemeClr val="accent4">
                    <a:lumMod val="75000"/>
                  </a:schemeClr>
                </a:solidFill>
                <a:latin typeface="Consolas" panose="020B0609020204030204" pitchFamily="49" charset="0"/>
              </a:rPr>
              <a:t>table data</a:t>
            </a:r>
            <a:r>
              <a:rPr lang="en-US" dirty="0">
                <a:solidFill>
                  <a:schemeClr val="bg1"/>
                </a:solidFill>
                <a:latin typeface="Consolas" panose="020B0609020204030204" pitchFamily="49" charset="0"/>
              </a:rPr>
              <a:t>)  : Defines a table’s cell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colgroup</a:t>
            </a:r>
            <a:r>
              <a:rPr lang="en-US" dirty="0">
                <a:solidFill>
                  <a:schemeClr val="bg1"/>
                </a:solidFill>
                <a:latin typeface="Consolas" panose="020B0609020204030204" pitchFamily="49" charset="0"/>
              </a:rPr>
              <a:t>&gt; 			:Specifies a group of one or more columns in a table 							 for formatting.</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col</a:t>
            </a:r>
            <a:r>
              <a:rPr lang="en-US" dirty="0">
                <a:solidFill>
                  <a:schemeClr val="bg1"/>
                </a:solidFill>
                <a:latin typeface="Consolas" panose="020B0609020204030204" pitchFamily="49" charset="0"/>
              </a:rPr>
              <a:t>&gt; 				: Specifies column properties for each column inside 								&lt;</a:t>
            </a:r>
            <a:r>
              <a:rPr lang="en-US" dirty="0">
                <a:solidFill>
                  <a:srgbClr val="00B0F0"/>
                </a:solidFill>
                <a:latin typeface="Consolas" panose="020B0609020204030204" pitchFamily="49" charset="0"/>
              </a:rPr>
              <a:t>colgroup</a:t>
            </a:r>
            <a:r>
              <a:rPr lang="en-US" dirty="0">
                <a:solidFill>
                  <a:schemeClr val="bg1"/>
                </a:solidFill>
                <a:latin typeface="Consolas" panose="020B0609020204030204" pitchFamily="49" charset="0"/>
              </a:rPr>
              <a:t>&gt;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thead</a:t>
            </a:r>
            <a:r>
              <a:rPr lang="en-US" dirty="0">
                <a:solidFill>
                  <a:schemeClr val="bg1"/>
                </a:solidFill>
                <a:latin typeface="Consolas" panose="020B0609020204030204" pitchFamily="49" charset="0"/>
              </a:rPr>
              <a:t>&gt; 				: Groups the header content in a table ..</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tbody</a:t>
            </a:r>
            <a:r>
              <a:rPr lang="en-US" dirty="0">
                <a:solidFill>
                  <a:schemeClr val="bg1"/>
                </a:solidFill>
                <a:latin typeface="Consolas" panose="020B0609020204030204" pitchFamily="49" charset="0"/>
              </a:rPr>
              <a:t>&gt; 				: groups the body content in a table.</a:t>
            </a:r>
          </a:p>
          <a:p>
            <a:pPr marL="0" indent="0">
              <a:buNone/>
            </a:pPr>
            <a:r>
              <a:rPr lang="en-US" dirty="0">
                <a:solidFill>
                  <a:schemeClr val="bg1"/>
                </a:solidFill>
                <a:latin typeface="Consolas" panose="020B0609020204030204" pitchFamily="49" charset="0"/>
              </a:rPr>
              <a:t>&lt;</a:t>
            </a:r>
            <a:r>
              <a:rPr lang="en-US" dirty="0">
                <a:solidFill>
                  <a:srgbClr val="00B0F0"/>
                </a:solidFill>
                <a:latin typeface="Consolas" panose="020B0609020204030204" pitchFamily="49" charset="0"/>
              </a:rPr>
              <a:t>tfoot</a:t>
            </a:r>
            <a:r>
              <a:rPr lang="en-US" dirty="0">
                <a:solidFill>
                  <a:schemeClr val="bg1"/>
                </a:solidFill>
                <a:latin typeface="Consolas" panose="020B0609020204030204" pitchFamily="49" charset="0"/>
              </a:rPr>
              <a:t>&gt; 				: Groups the footer content in a  table .</a:t>
            </a:r>
            <a:endParaRPr lang="en-I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87"/>
        <p:cNvGrpSpPr/>
        <p:nvPr/>
      </p:nvGrpSpPr>
      <p:grpSpPr>
        <a:xfrm>
          <a:off x="0" y="0"/>
          <a:ext cx="0" cy="0"/>
          <a:chOff x="0" y="0"/>
          <a:chExt cx="0" cy="0"/>
        </a:xfrm>
      </p:grpSpPr>
      <p:sp>
        <p:nvSpPr>
          <p:cNvPr id="489" name="Google Shape;489;p60"/>
          <p:cNvSpPr txBox="1"/>
          <p:nvPr/>
        </p:nvSpPr>
        <p:spPr>
          <a:xfrm>
            <a:off x="1170446" y="248107"/>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dirty="0">
                <a:solidFill>
                  <a:schemeClr val="accent4">
                    <a:lumMod val="75000"/>
                  </a:schemeClr>
                </a:solidFill>
                <a:latin typeface="Consolas" panose="020B0609020204030204" pitchFamily="49" charset="0"/>
              </a:rPr>
              <a:t>HTML Table:</a:t>
            </a:r>
            <a:r>
              <a:rPr lang="en-US" dirty="0"/>
              <a:t>:</a:t>
            </a:r>
            <a:endParaRPr dirty="0"/>
          </a:p>
        </p:txBody>
      </p:sp>
      <p:sp>
        <p:nvSpPr>
          <p:cNvPr id="490" name="Google Shape;490;p60"/>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491" name="Google Shape;491;p60"/>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a:xfrm>
            <a:off x="1357058" y="1637950"/>
            <a:ext cx="12101029" cy="10120219"/>
          </a:xfrm>
        </p:spPr>
        <p:txBody>
          <a:bodyPr>
            <a:normAutofit fontScale="55000" lnSpcReduction="20000"/>
          </a:bodyPr>
          <a:lstStyle/>
          <a:p>
            <a:r>
              <a:rPr lang="en-US"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table</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caption</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Students</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caption</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thead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Name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Course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thead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tbody</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Aravind</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ECE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Srikar</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r>
              <a:rPr lang="en-US" sz="5800" b="0" dirty="0">
                <a:solidFill>
                  <a:srgbClr val="D4D4D4"/>
                </a:solidFill>
                <a:effectLst/>
                <a:latin typeface="Consolas" panose="020B0609020204030204" pitchFamily="49" charset="0"/>
              </a:rPr>
              <a:t>EEE</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td</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tr</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tbody</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r>
              <a:rPr lang="en-US" sz="5800" b="0" dirty="0">
                <a:solidFill>
                  <a:srgbClr val="D4D4D4"/>
                </a:solidFill>
                <a:effectLst/>
                <a:latin typeface="Consolas" panose="020B0609020204030204" pitchFamily="49" charset="0"/>
              </a:rPr>
              <a:t>   </a:t>
            </a:r>
            <a:r>
              <a:rPr lang="en-US" sz="5800" b="0" dirty="0">
                <a:solidFill>
                  <a:srgbClr val="808080"/>
                </a:solidFill>
                <a:effectLst/>
                <a:latin typeface="Consolas" panose="020B0609020204030204" pitchFamily="49" charset="0"/>
              </a:rPr>
              <a:t>&lt;/</a:t>
            </a:r>
            <a:r>
              <a:rPr lang="en-US" sz="5800" b="0" dirty="0">
                <a:solidFill>
                  <a:srgbClr val="569CD6"/>
                </a:solidFill>
                <a:effectLst/>
                <a:latin typeface="Consolas" panose="020B0609020204030204" pitchFamily="49" charset="0"/>
              </a:rPr>
              <a:t>table</a:t>
            </a:r>
            <a:r>
              <a:rPr lang="en-US" sz="5800" b="0" dirty="0">
                <a:solidFill>
                  <a:srgbClr val="808080"/>
                </a:solidFill>
                <a:effectLst/>
                <a:latin typeface="Consolas" panose="020B0609020204030204" pitchFamily="49" charset="0"/>
              </a:rPr>
              <a:t>&gt;</a:t>
            </a:r>
            <a:endParaRPr lang="en-US" sz="5800" b="0" dirty="0">
              <a:solidFill>
                <a:srgbClr val="D4D4D4"/>
              </a:solidFill>
              <a:effectLst/>
              <a:latin typeface="Consolas" panose="020B0609020204030204" pitchFamily="49" charset="0"/>
            </a:endParaRPr>
          </a:p>
          <a:p>
            <a:pPr marL="0" indent="0">
              <a:buNone/>
            </a:pPr>
            <a:endParaRPr lang="en-IN" dirty="0"/>
          </a:p>
        </p:txBody>
      </p:sp>
      <p:pic>
        <p:nvPicPr>
          <p:cNvPr id="6" name="Picture 5"/>
          <p:cNvPicPr>
            <a:picLocks noChangeAspect="1"/>
          </p:cNvPicPr>
          <p:nvPr/>
        </p:nvPicPr>
        <p:blipFill>
          <a:blip r:embed="rId3"/>
          <a:stretch>
            <a:fillRect/>
          </a:stretch>
        </p:blipFill>
        <p:spPr>
          <a:xfrm>
            <a:off x="13664260" y="2700434"/>
            <a:ext cx="9127316" cy="814173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17"/>
        <p:cNvGrpSpPr/>
        <p:nvPr/>
      </p:nvGrpSpPr>
      <p:grpSpPr>
        <a:xfrm>
          <a:off x="0" y="0"/>
          <a:ext cx="0" cy="0"/>
          <a:chOff x="0" y="0"/>
          <a:chExt cx="0" cy="0"/>
        </a:xfrm>
      </p:grpSpPr>
      <p:sp>
        <p:nvSpPr>
          <p:cNvPr id="519" name="Google Shape;519;p63"/>
          <p:cNvSpPr txBox="1"/>
          <p:nvPr/>
        </p:nvSpPr>
        <p:spPr>
          <a:xfrm>
            <a:off x="1130150" y="752824"/>
            <a:ext cx="16360200" cy="1215900"/>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dirty="0">
                <a:solidFill>
                  <a:srgbClr val="FFFFFF"/>
                </a:solidFill>
              </a:rPr>
              <a:t>Html Table Colspan </a:t>
            </a:r>
            <a:r>
              <a:rPr lang="en-US" sz="6700" b="1" dirty="0">
                <a:solidFill>
                  <a:schemeClr val="lt1"/>
                </a:solidFill>
              </a:rPr>
              <a:t>Output</a:t>
            </a:r>
            <a:endParaRPr dirty="0"/>
          </a:p>
        </p:txBody>
      </p:sp>
      <p:sp>
        <p:nvSpPr>
          <p:cNvPr id="520" name="Google Shape;520;p63"/>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521" name="Google Shape;521;p63"/>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22" name="Google Shape;522;p63"/>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523" name="Google Shape;523;p63"/>
          <p:cNvPicPr preferRelativeResize="0"/>
          <p:nvPr/>
        </p:nvPicPr>
        <p:blipFill>
          <a:blip r:embed="rId3"/>
          <a:stretch>
            <a:fillRect/>
          </a:stretch>
        </p:blipFill>
        <p:spPr>
          <a:xfrm>
            <a:off x="3155700" y="3143400"/>
            <a:ext cx="18624650" cy="5198225"/>
          </a:xfrm>
          <a:prstGeom prst="rect">
            <a:avLst/>
          </a:prstGeom>
          <a:noFill/>
          <a:ln w="9525" cap="flat" cmpd="sng">
            <a:solidFill>
              <a:schemeClr val="dk1"/>
            </a:solidFill>
            <a:prstDash val="solid"/>
            <a:round/>
            <a:headEnd type="none" w="sm" len="sm"/>
            <a:tailEnd type="none" w="sm" len="sm"/>
          </a:ln>
        </p:spPr>
      </p:pic>
      <p:sp>
        <p:nvSpPr>
          <p:cNvPr id="524" name="Google Shape;524;p63"/>
          <p:cNvSpPr/>
          <p:nvPr/>
        </p:nvSpPr>
        <p:spPr>
          <a:xfrm>
            <a:off x="4482025" y="4856613"/>
            <a:ext cx="694200" cy="1619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500">
                <a:solidFill>
                  <a:schemeClr val="accent6"/>
                </a:solidFill>
              </a:rPr>
              <a:t>1</a:t>
            </a:r>
            <a:endParaRPr sz="4500">
              <a:solidFill>
                <a:schemeClr val="accent6"/>
              </a:solidFill>
            </a:endParaRPr>
          </a:p>
        </p:txBody>
      </p:sp>
      <p:sp>
        <p:nvSpPr>
          <p:cNvPr id="525" name="Google Shape;525;p63"/>
          <p:cNvSpPr/>
          <p:nvPr/>
        </p:nvSpPr>
        <p:spPr>
          <a:xfrm>
            <a:off x="11111425" y="5009013"/>
            <a:ext cx="694200" cy="1619400"/>
          </a:xfrm>
          <a:prstGeom prst="down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4500">
                <a:solidFill>
                  <a:schemeClr val="accent6"/>
                </a:solidFill>
              </a:rPr>
              <a:t>2</a:t>
            </a:r>
            <a:endParaRPr sz="4500">
              <a:solidFill>
                <a:schemeClr val="accent6"/>
              </a:solidFill>
            </a:endParaRPr>
          </a:p>
        </p:txBody>
      </p:sp>
      <p:sp>
        <p:nvSpPr>
          <p:cNvPr id="526" name="Google Shape;526;p63"/>
          <p:cNvSpPr txBox="1"/>
          <p:nvPr/>
        </p:nvSpPr>
        <p:spPr>
          <a:xfrm>
            <a:off x="1586425" y="9088925"/>
            <a:ext cx="20987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900">
                <a:solidFill>
                  <a:schemeClr val="accent1"/>
                </a:solidFill>
              </a:rPr>
              <a:t>From Above Arrows indicated you can observe that</a:t>
            </a:r>
            <a:r>
              <a:rPr lang="en-US" sz="3900">
                <a:solidFill>
                  <a:schemeClr val="lt1"/>
                </a:solidFill>
              </a:rPr>
              <a:t>  </a:t>
            </a:r>
            <a:r>
              <a:rPr lang="en-US" sz="3900">
                <a:solidFill>
                  <a:srgbClr val="FFFC66"/>
                </a:solidFill>
              </a:rPr>
              <a:t>Name occupies the two columns </a:t>
            </a:r>
            <a:endParaRPr sz="3900">
              <a:solidFill>
                <a:srgbClr val="FFFC66"/>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sp>
        <p:nvSpPr>
          <p:cNvPr id="543" name="Google Shape;543;p65"/>
          <p:cNvSpPr txBox="1"/>
          <p:nvPr/>
        </p:nvSpPr>
        <p:spPr>
          <a:xfrm>
            <a:off x="1130150" y="752824"/>
            <a:ext cx="16360200" cy="1215900"/>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a:solidFill>
                  <a:srgbClr val="FFFFFF"/>
                </a:solidFill>
              </a:rPr>
              <a:t>Html Table Colrow </a:t>
            </a:r>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pic>
        <p:nvPicPr>
          <p:cNvPr id="549" name="Google Shape;549;p65"/>
          <p:cNvPicPr preferRelativeResize="0"/>
          <p:nvPr/>
        </p:nvPicPr>
        <p:blipFill>
          <a:blip r:embed="rId3"/>
          <a:stretch>
            <a:fillRect/>
          </a:stretch>
        </p:blipFill>
        <p:spPr>
          <a:xfrm>
            <a:off x="4343400" y="3199600"/>
            <a:ext cx="17865926" cy="4661850"/>
          </a:xfrm>
          <a:prstGeom prst="rect">
            <a:avLst/>
          </a:prstGeom>
          <a:noFill/>
          <a:ln>
            <a:noFill/>
          </a:ln>
        </p:spPr>
      </p:pic>
      <p:sp>
        <p:nvSpPr>
          <p:cNvPr id="550" name="Google Shape;550;p65"/>
          <p:cNvSpPr/>
          <p:nvPr/>
        </p:nvSpPr>
        <p:spPr>
          <a:xfrm>
            <a:off x="462700" y="6296025"/>
            <a:ext cx="3880800" cy="969600"/>
          </a:xfrm>
          <a:prstGeom prst="rightArrow">
            <a:avLst>
              <a:gd name="adj1" fmla="val 50000"/>
              <a:gd name="adj2" fmla="val 5000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5"/>
          <p:cNvSpPr txBox="1"/>
          <p:nvPr/>
        </p:nvSpPr>
        <p:spPr>
          <a:xfrm>
            <a:off x="2611000" y="8560100"/>
            <a:ext cx="15699000" cy="100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5300">
                <a:solidFill>
                  <a:schemeClr val="accent1"/>
                </a:solidFill>
              </a:rPr>
              <a:t>As you can see above Phone Occupies two rows </a:t>
            </a:r>
            <a:endParaRPr sz="5300">
              <a:solidFill>
                <a:schemeClr val="accent1"/>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sp>
        <p:nvSpPr>
          <p:cNvPr id="543" name="Google Shape;543;p65"/>
          <p:cNvSpPr txBox="1"/>
          <p:nvPr/>
        </p:nvSpPr>
        <p:spPr>
          <a:xfrm>
            <a:off x="1130150" y="752824"/>
            <a:ext cx="16360200" cy="3071529"/>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dirty="0">
                <a:solidFill>
                  <a:srgbClr val="FFFFFF"/>
                </a:solidFill>
              </a:rPr>
              <a:t>Exercise – Replicate the three forms given below</a:t>
            </a:r>
            <a:endParaRPr dirty="0"/>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pic>
        <p:nvPicPr>
          <p:cNvPr id="3" name="Picture 2" descr="Table&#10;&#10;Description automatically generated"/>
          <p:cNvPicPr>
            <a:picLocks noChangeAspect="1"/>
          </p:cNvPicPr>
          <p:nvPr/>
        </p:nvPicPr>
        <p:blipFill>
          <a:blip r:embed="rId3"/>
          <a:stretch>
            <a:fillRect/>
          </a:stretch>
        </p:blipFill>
        <p:spPr>
          <a:xfrm>
            <a:off x="1499999" y="4303676"/>
            <a:ext cx="5842000" cy="1524000"/>
          </a:xfrm>
          <a:prstGeom prst="rect">
            <a:avLst/>
          </a:prstGeom>
        </p:spPr>
      </p:pic>
      <p:pic>
        <p:nvPicPr>
          <p:cNvPr id="5" name="Picture 4" descr="Diagram&#10;&#10;Description automatically generated"/>
          <p:cNvPicPr>
            <a:picLocks noChangeAspect="1"/>
          </p:cNvPicPr>
          <p:nvPr/>
        </p:nvPicPr>
        <p:blipFill>
          <a:blip r:embed="rId4"/>
          <a:stretch>
            <a:fillRect/>
          </a:stretch>
        </p:blipFill>
        <p:spPr>
          <a:xfrm>
            <a:off x="11474300" y="4303676"/>
            <a:ext cx="8166100" cy="6299200"/>
          </a:xfrm>
          <a:prstGeom prst="rect">
            <a:avLst/>
          </a:prstGeom>
        </p:spPr>
      </p:pic>
      <p:pic>
        <p:nvPicPr>
          <p:cNvPr id="7" name="Picture 6" descr="A screenshot of a computer&#10;&#10;Description automatically generated with low confidence"/>
          <p:cNvPicPr>
            <a:picLocks noChangeAspect="1"/>
          </p:cNvPicPr>
          <p:nvPr/>
        </p:nvPicPr>
        <p:blipFill>
          <a:blip r:embed="rId5"/>
          <a:stretch>
            <a:fillRect/>
          </a:stretch>
        </p:blipFill>
        <p:spPr>
          <a:xfrm>
            <a:off x="1502725" y="8119301"/>
            <a:ext cx="7073900" cy="40513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4">
                    <a:lumMod val="75000"/>
                  </a:schemeClr>
                </a:solidFill>
                <a:latin typeface="Consolas" panose="020B0609020204030204" pitchFamily="49" charset="0"/>
                <a:sym typeface="Arial" panose="020B0604020202020204"/>
              </a:rPr>
              <a:t>CSS Box model : </a:t>
            </a:r>
            <a:endParaRPr dirty="0">
              <a:solidFill>
                <a:schemeClr val="accent4">
                  <a:lumMod val="75000"/>
                </a:schemeClr>
              </a:solidFill>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a:xfrm>
            <a:off x="831200" y="3073267"/>
            <a:ext cx="12940784" cy="10176202"/>
          </a:xfrm>
        </p:spPr>
        <p:txBody>
          <a:bodyPr>
            <a:normAutofit fontScale="92500" lnSpcReduction="10000"/>
          </a:bodyPr>
          <a:lstStyle/>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DOCTYPE</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Test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title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style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D7BA7D"/>
                </a:solidFill>
                <a:effectLst/>
                <a:latin typeface="Consolas" panose="020B0609020204030204" pitchFamily="49" charset="0"/>
              </a:rPr>
              <a:t>b</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padding</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100px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border</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10px</a:t>
            </a:r>
            <a:r>
              <a:rPr lang="en-IN" b="0" dirty="0">
                <a:solidFill>
                  <a:srgbClr val="D4D4D4"/>
                </a:solidFill>
                <a:effectLst/>
                <a:latin typeface="Consolas" panose="020B0609020204030204" pitchFamily="49" charset="0"/>
              </a:rPr>
              <a:t> solid rgb(</a:t>
            </a:r>
            <a:r>
              <a:rPr lang="en-IN" b="0" dirty="0">
                <a:solidFill>
                  <a:srgbClr val="B5CEA8"/>
                </a:solidFill>
                <a:effectLst/>
                <a:latin typeface="Consolas" panose="020B0609020204030204" pitchFamily="49" charset="0"/>
              </a:rPr>
              <a:t>255</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191</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191</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background-</a:t>
            </a:r>
            <a:r>
              <a:rPr lang="en-IN" b="0" dirty="0" err="1">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 rgb(</a:t>
            </a:r>
            <a:r>
              <a:rPr lang="en-IN" b="0" dirty="0">
                <a:solidFill>
                  <a:srgbClr val="B5CEA8"/>
                </a:solidFill>
                <a:effectLst/>
                <a:latin typeface="Consolas" panose="020B0609020204030204" pitchFamily="49" charset="0"/>
              </a:rPr>
              <a:t>240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240</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178</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margin</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100px</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style</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head</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D4D4D4"/>
                </a:solidFill>
                <a:effectLst/>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Text</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body</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html</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0" indent="0">
              <a:buNone/>
            </a:pPr>
            <a:endParaRPr lang="en-US" dirty="0"/>
          </a:p>
        </p:txBody>
      </p:sp>
      <p:pic>
        <p:nvPicPr>
          <p:cNvPr id="6" name="Picture 5"/>
          <p:cNvPicPr>
            <a:picLocks noChangeAspect="1"/>
          </p:cNvPicPr>
          <p:nvPr/>
        </p:nvPicPr>
        <p:blipFill>
          <a:blip r:embed="rId3"/>
          <a:stretch>
            <a:fillRect/>
          </a:stretch>
        </p:blipFill>
        <p:spPr>
          <a:xfrm>
            <a:off x="13771984" y="3689088"/>
            <a:ext cx="10082846" cy="607425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41"/>
        <p:cNvGrpSpPr/>
        <p:nvPr/>
      </p:nvGrpSpPr>
      <p:grpSpPr>
        <a:xfrm>
          <a:off x="0" y="0"/>
          <a:ext cx="0" cy="0"/>
          <a:chOff x="0" y="0"/>
          <a:chExt cx="0" cy="0"/>
        </a:xfrm>
      </p:grpSpPr>
      <p:sp>
        <p:nvSpPr>
          <p:cNvPr id="543" name="Google Shape;543;p65"/>
          <p:cNvSpPr txBox="1"/>
          <p:nvPr/>
        </p:nvSpPr>
        <p:spPr>
          <a:xfrm>
            <a:off x="396525" y="54574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dirty="0">
                <a:solidFill>
                  <a:schemeClr val="accent1"/>
                </a:solidFill>
                <a:latin typeface="Consolas" panose="020B0609020204030204" pitchFamily="49" charset="0"/>
              </a:rPr>
              <a:t>Block vs Inline :</a:t>
            </a:r>
            <a:endParaRPr dirty="0">
              <a:solidFill>
                <a:schemeClr val="accent1"/>
              </a:solidFill>
              <a:latin typeface="Consolas" panose="020B0609020204030204" pitchFamily="49" charset="0"/>
            </a:endParaRPr>
          </a:p>
        </p:txBody>
      </p:sp>
      <p:sp>
        <p:nvSpPr>
          <p:cNvPr id="544" name="Google Shape;544;p65"/>
          <p:cNvSpPr txBox="1"/>
          <p:nvPr/>
        </p:nvSpPr>
        <p:spPr>
          <a:xfrm>
            <a:off x="-1" y="-1"/>
            <a:ext cx="3000000" cy="400200"/>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545" name="Google Shape;545;p65"/>
          <p:cNvSpPr txBox="1"/>
          <p:nvPr/>
        </p:nvSpPr>
        <p:spPr>
          <a:xfrm>
            <a:off x="2148300" y="2842350"/>
            <a:ext cx="1900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6" name="Google Shape;546;p65"/>
          <p:cNvSpPr txBox="1"/>
          <p:nvPr/>
        </p:nvSpPr>
        <p:spPr>
          <a:xfrm>
            <a:off x="2181350" y="2743200"/>
            <a:ext cx="2130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47" name="Google Shape;547;p65"/>
          <p:cNvSpPr txBox="1"/>
          <p:nvPr/>
        </p:nvSpPr>
        <p:spPr>
          <a:xfrm>
            <a:off x="727125" y="2247450"/>
            <a:ext cx="156990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
        <p:nvSpPr>
          <p:cNvPr id="548" name="Google Shape;548;p65"/>
          <p:cNvSpPr txBox="1"/>
          <p:nvPr/>
        </p:nvSpPr>
        <p:spPr>
          <a:xfrm>
            <a:off x="16558350" y="2611000"/>
            <a:ext cx="61806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700">
              <a:solidFill>
                <a:schemeClr val="accent6"/>
              </a:solidFill>
            </a:endParaRPr>
          </a:p>
          <a:p>
            <a:pPr marL="0" lvl="0" indent="0" algn="l" rtl="0">
              <a:spcBef>
                <a:spcPts val="0"/>
              </a:spcBef>
              <a:spcAft>
                <a:spcPts val="0"/>
              </a:spcAft>
              <a:buNone/>
            </a:pPr>
            <a:endParaRPr sz="3700">
              <a:solidFill>
                <a:schemeClr val="accent6"/>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9943" y="1480839"/>
            <a:ext cx="22721701" cy="11003519"/>
          </a:xfrm>
        </p:spPr>
        <p:txBody>
          <a:bodyPr>
            <a:normAutofit/>
          </a:bodyPr>
          <a:lstStyle/>
          <a:p>
            <a:pPr algn="l"/>
            <a:r>
              <a:rPr lang="en-US" sz="5000" dirty="0">
                <a:solidFill>
                  <a:schemeClr val="bg1"/>
                </a:solidFill>
                <a:latin typeface="Consolas" panose="020B0609020204030204" pitchFamily="49" charset="0"/>
              </a:rPr>
              <a:t>Working of DNS:</a:t>
            </a:r>
            <a:br>
              <a:rPr lang="en-US" sz="5000" dirty="0">
                <a:solidFill>
                  <a:schemeClr val="bg1"/>
                </a:solidFill>
                <a:latin typeface="Consolas" panose="020B0609020204030204" pitchFamily="49" charset="0"/>
              </a:rPr>
            </a:br>
            <a:r>
              <a:rPr lang="en-US" sz="5000" dirty="0">
                <a:solidFill>
                  <a:schemeClr val="bg1"/>
                </a:solidFill>
                <a:latin typeface="Consolas" panose="020B0609020204030204" pitchFamily="49" charset="0"/>
              </a:rPr>
              <a:t/>
            </a:r>
            <a:br>
              <a:rPr lang="en-US" sz="5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rPr>
              <a:t>Let client  requested for </a:t>
            </a:r>
            <a:r>
              <a:rPr lang="en-US" sz="4000" dirty="0">
                <a:solidFill>
                  <a:schemeClr val="bg1"/>
                </a:solidFill>
                <a:latin typeface="Consolas" panose="020B0609020204030204" pitchFamily="49" charset="0"/>
                <a:hlinkClick r:id="rId2"/>
              </a:rPr>
              <a:t>www.prepbytes.com</a:t>
            </a:r>
            <a:r>
              <a:rPr lang="en-US" sz="4000" dirty="0">
                <a:solidFill>
                  <a:schemeClr val="bg1"/>
                </a:solidFill>
                <a:latin typeface="Consolas" panose="020B0609020204030204" pitchFamily="49" charset="0"/>
              </a:rPr>
              <a:t/>
            </a:r>
            <a:br>
              <a:rPr lang="en-US" sz="4000" dirty="0">
                <a:solidFill>
                  <a:schemeClr val="bg1"/>
                </a:solidFill>
                <a:latin typeface="Consolas" panose="020B0609020204030204" pitchFamily="49" charset="0"/>
              </a:rPr>
            </a:br>
            <a:r>
              <a:rPr lang="en-US" sz="4000" dirty="0">
                <a:solidFill>
                  <a:schemeClr val="bg1"/>
                </a:solidFill>
                <a:latin typeface="Consolas" panose="020B0609020204030204" pitchFamily="49" charset="0"/>
                <a:sym typeface="Wingdings" panose="05000000000000000000" pitchFamily="2" charset="2"/>
              </a:rPr>
              <a:t>The request will be sent to DNS Resolver.</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Resolver now acts like a client and requests Root server.</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Root server will check the top level domain in the request (.com, .org etc..) and sends the address of corresponding TLD (top-level domain) server. In this case it is .com .</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
            </a:r>
            <a:br>
              <a:rPr lang="en-US" sz="4000" dirty="0">
                <a:solidFill>
                  <a:schemeClr val="bg1"/>
                </a:solidFill>
                <a:latin typeface="Consolas" panose="020B0609020204030204" pitchFamily="49" charset="0"/>
                <a:sym typeface="Wingdings" panose="05000000000000000000" pitchFamily="2" charset="2"/>
              </a:rPr>
            </a:br>
            <a:r>
              <a:rPr lang="en-US" sz="4000" dirty="0">
                <a:solidFill>
                  <a:schemeClr val="bg1"/>
                </a:solidFill>
                <a:latin typeface="Consolas" panose="020B0609020204030204" pitchFamily="49" charset="0"/>
                <a:sym typeface="Wingdings" panose="05000000000000000000" pitchFamily="2" charset="2"/>
              </a:rPr>
              <a:t>Now the TLD server responds with the authoritative name server. Now the DNS server requests the corresponding authoritative server , this authoritative server finally responds with the origin server. </a:t>
            </a:r>
            <a:endParaRPr lang="en-IN" sz="4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1130150" y="752824"/>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4">
                    <a:lumMod val="75000"/>
                  </a:schemeClr>
                </a:solidFill>
                <a:latin typeface="Consolas" panose="020B0609020204030204" pitchFamily="49" charset="0"/>
                <a:sym typeface="Arial" panose="020B0604020202020204"/>
              </a:rPr>
              <a:t>Section :</a:t>
            </a:r>
            <a:endParaRPr dirty="0">
              <a:solidFill>
                <a:schemeClr val="accent4">
                  <a:lumMod val="75000"/>
                </a:schemeClr>
              </a:solidFill>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Section tag defines the section documents such as headers, footers or any other sections .</a:t>
            </a:r>
          </a:p>
          <a:p>
            <a:pPr marL="685800" indent="-685800">
              <a:buFont typeface="Wingdings" panose="05000000000000000000" pitchFamily="2" charset="2"/>
              <a:buChar char="à"/>
            </a:pPr>
            <a:r>
              <a:rPr lang="en-US" b="0" i="0" dirty="0">
                <a:solidFill>
                  <a:schemeClr val="bg1"/>
                </a:solidFill>
                <a:effectLst/>
                <a:latin typeface="Consolas" panose="020B0609020204030204" pitchFamily="49" charset="0"/>
              </a:rPr>
              <a:t>The section tag is used when requirements of two headers or footers or any other section of documents needed.</a:t>
            </a:r>
          </a:p>
          <a:p>
            <a:pPr marL="685800" indent="-685800">
              <a:buFont typeface="Wingdings" panose="05000000000000000000" pitchFamily="2" charset="2"/>
              <a:buChar char="à"/>
            </a:pPr>
            <a:r>
              <a:rPr lang="en-US" b="0" i="0" dirty="0">
                <a:solidFill>
                  <a:schemeClr val="bg1"/>
                </a:solidFill>
                <a:effectLst/>
                <a:latin typeface="urw-din"/>
              </a:rPr>
              <a:t>The main advantage of the section tag is, it is a semantic element, which describes its meaning to both browser and developer.</a:t>
            </a:r>
            <a:endParaRPr lang="en-US" dirty="0">
              <a:solidFill>
                <a:schemeClr val="bg1"/>
              </a:solidFill>
              <a:latin typeface="Consolas" panose="020B0609020204030204" pitchFamily="49" charset="0"/>
            </a:endParaRPr>
          </a:p>
          <a:p>
            <a:pPr marL="685800" indent="-685800">
              <a:buFont typeface="Wingdings" panose="05000000000000000000" pitchFamily="2" charset="2"/>
              <a:buChar char="à"/>
            </a:pPr>
            <a:endParaRPr lang="en-US" dirty="0">
              <a:solidFill>
                <a:srgbClr val="273239"/>
              </a:solidFill>
              <a:latin typeface="Consolas" panose="020B0609020204030204" pitchFamily="49" charset="0"/>
            </a:endParaRPr>
          </a:p>
          <a:p>
            <a:pPr marL="685800" indent="-685800">
              <a:buFont typeface="Wingdings" panose="05000000000000000000" pitchFamily="2" charset="2"/>
              <a:buChar char="à"/>
            </a:pPr>
            <a:r>
              <a:rPr lang="en-US" dirty="0">
                <a:solidFill>
                  <a:srgbClr val="273239"/>
                </a:solidFill>
                <a:latin typeface="Consolas" panose="020B0609020204030204" pitchFamily="49" charset="0"/>
              </a:rPr>
              <a:t> </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section</a:t>
            </a:r>
            <a:r>
              <a:rPr lang="en-IN" b="0" dirty="0">
                <a:solidFill>
                  <a:srgbClr val="808080"/>
                </a:solidFill>
                <a:effectLst/>
                <a:latin typeface="Consolas" panose="020B0609020204030204" pitchFamily="49" charset="0"/>
              </a:rPr>
              <a:t>&gt;</a:t>
            </a:r>
            <a:r>
              <a:rPr lang="en-IN" b="0" dirty="0">
                <a:solidFill>
                  <a:srgbClr val="D4D4D4"/>
                </a:solidFill>
                <a:effectLst/>
                <a:latin typeface="Consolas" panose="020B0609020204030204" pitchFamily="49" charset="0"/>
              </a:rPr>
              <a:t>Section Contents</a:t>
            </a:r>
            <a:r>
              <a:rPr lang="en-IN" b="0" dirty="0">
                <a:solidFill>
                  <a:srgbClr val="808080"/>
                </a:solidFill>
                <a:effectLst/>
                <a:latin typeface="Consolas" panose="020B0609020204030204" pitchFamily="49" charset="0"/>
              </a:rPr>
              <a:t>&lt;/</a:t>
            </a:r>
            <a:r>
              <a:rPr lang="en-IN" b="0" dirty="0">
                <a:solidFill>
                  <a:srgbClr val="569CD6"/>
                </a:solidFill>
                <a:effectLst/>
                <a:latin typeface="Consolas" panose="020B0609020204030204" pitchFamily="49" charset="0"/>
              </a:rPr>
              <a:t>section</a:t>
            </a:r>
            <a:r>
              <a:rPr lang="en-IN" b="0" dirty="0">
                <a:solidFill>
                  <a:srgbClr val="808080"/>
                </a:solidFill>
                <a:effectLst/>
                <a:latin typeface="Consolas" panose="020B0609020204030204" pitchFamily="49" charset="0"/>
              </a:rPr>
              <a:t>&gt;</a:t>
            </a:r>
            <a:endParaRPr lang="en-IN" b="0" dirty="0">
              <a:solidFill>
                <a:srgbClr val="D4D4D4"/>
              </a:solidFill>
              <a:effectLst/>
              <a:latin typeface="Consolas" panose="020B0609020204030204" pitchFamily="49" charset="0"/>
            </a:endParaRPr>
          </a:p>
          <a:p>
            <a:pPr marL="685800" indent="-685800">
              <a:buFont typeface="Wingdings" panose="05000000000000000000" pitchFamily="2" charset="2"/>
              <a:buChar char="à"/>
            </a:pPr>
            <a:endParaRPr lang="en-IN"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644957" y="52209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Consolas" panose="020B0609020204030204" pitchFamily="49" charset="0"/>
                <a:sym typeface="Arial" panose="020B0604020202020204"/>
              </a:rPr>
              <a:t>Nav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a:xfrm>
            <a:off x="644958" y="2537927"/>
            <a:ext cx="22907944" cy="9645740"/>
          </a:xfrm>
        </p:spPr>
        <p:txBody>
          <a:bodyPr/>
          <a:lstStyle/>
          <a:p>
            <a:pPr marL="685800" indent="-685800">
              <a:buFont typeface="Wingdings" panose="05000000000000000000" pitchFamily="2" charset="2"/>
              <a:buChar char="à"/>
            </a:pPr>
            <a:r>
              <a:rPr lang="en-US" dirty="0">
                <a:solidFill>
                  <a:schemeClr val="bg1"/>
                </a:solidFill>
                <a:latin typeface="Consolas" panose="020B0609020204030204" pitchFamily="49" charset="0"/>
                <a:sym typeface="Wingdings" panose="05000000000000000000" pitchFamily="2" charset="2"/>
              </a:rPr>
              <a:t>The &lt;nav&gt; tag defines the  navigation menu .</a:t>
            </a: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endParaRPr lang="en-IN" dirty="0">
              <a:solidFill>
                <a:schemeClr val="bg1"/>
              </a:solidFill>
              <a:latin typeface="Consolas" panose="020B0609020204030204" pitchFamily="49" charset="0"/>
              <a:sym typeface="Wingdings" panose="05000000000000000000" pitchFamily="2" charset="2"/>
            </a:endParaRPr>
          </a:p>
          <a:p>
            <a:pPr marL="685800" indent="-685800">
              <a:buFont typeface="Wingdings" panose="05000000000000000000" pitchFamily="2" charset="2"/>
              <a:buChar char="à"/>
            </a:pPr>
            <a:r>
              <a:rPr lang="en-IN" dirty="0">
                <a:solidFill>
                  <a:schemeClr val="bg1"/>
                </a:solidFill>
                <a:latin typeface="Consolas" panose="020B0609020204030204" pitchFamily="49" charset="0"/>
                <a:sym typeface="Wingdings" panose="05000000000000000000" pitchFamily="2" charset="2"/>
              </a:rPr>
              <a:t>&lt;nav&gt; tag is intended only for  major block navigation links . </a:t>
            </a:r>
          </a:p>
          <a:p>
            <a:pPr marL="685800" indent="-685800">
              <a:buFont typeface="Wingdings" panose="05000000000000000000" pitchFamily="2" charset="2"/>
              <a:buChar char="à"/>
            </a:pPr>
            <a:endParaRPr lang="en-IN" dirty="0">
              <a:sym typeface="Wingdings" panose="05000000000000000000" pitchFamily="2" charset="2"/>
            </a:endParaRPr>
          </a:p>
          <a:p>
            <a:pPr marL="838200" lvl="2" indent="0">
              <a:buNone/>
            </a:pPr>
            <a:r>
              <a:rPr lang="pt-BR" b="0" dirty="0">
                <a:solidFill>
                  <a:srgbClr val="808080"/>
                </a:solidFill>
                <a:effectLst/>
                <a:latin typeface="Consolas" panose="020B0609020204030204" pitchFamily="49" charset="0"/>
              </a:rPr>
              <a:t>    &lt;</a:t>
            </a:r>
            <a:r>
              <a:rPr lang="pt-BR" b="0" dirty="0">
                <a:solidFill>
                  <a:srgbClr val="569CD6"/>
                </a:solidFill>
                <a:effectLst/>
                <a:latin typeface="Consolas" panose="020B0609020204030204" pitchFamily="49" charset="0"/>
              </a:rPr>
              <a:t>nav</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"https://google.com"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Google</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"https://amazon.com"</a:t>
            </a:r>
            <a:r>
              <a:rPr lang="pt-BR" b="0" dirty="0">
                <a:solidFill>
                  <a:srgbClr val="808080"/>
                </a:solidFill>
                <a:effectLst/>
                <a:latin typeface="Consolas" panose="020B0609020204030204" pitchFamily="49" charset="0"/>
              </a:rPr>
              <a:t>&gt;</a:t>
            </a:r>
            <a:r>
              <a:rPr lang="pt-BR" b="0" dirty="0">
                <a:solidFill>
                  <a:srgbClr val="D4D4D4"/>
                </a:solidFill>
                <a:effectLst/>
                <a:latin typeface="Consolas" panose="020B0609020204030204" pitchFamily="49" charset="0"/>
              </a:rPr>
              <a:t>Amazon</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D4D4D4"/>
                </a:solidFill>
                <a:effectLst/>
                <a:latin typeface="Consolas" panose="020B0609020204030204" pitchFamily="49" charset="0"/>
              </a:rPr>
              <a:t> </a:t>
            </a:r>
            <a:r>
              <a:rPr lang="pt-BR" b="0" dirty="0">
                <a:solidFill>
                  <a:srgbClr val="9CDCFE"/>
                </a:solidFill>
                <a:effectLst/>
                <a:latin typeface="Consolas" panose="020B0609020204030204" pitchFamily="49" charset="0"/>
              </a:rPr>
              <a:t>href</a:t>
            </a:r>
            <a:r>
              <a:rPr lang="pt-BR" b="0" dirty="0">
                <a:solidFill>
                  <a:srgbClr val="D4D4D4"/>
                </a:solidFill>
                <a:effectLst/>
                <a:latin typeface="Consolas" panose="020B0609020204030204" pitchFamily="49" charset="0"/>
              </a:rPr>
              <a:t>=</a:t>
            </a:r>
            <a:r>
              <a:rPr lang="pt-BR" b="0" dirty="0">
                <a:solidFill>
                  <a:srgbClr val="CE9178"/>
                </a:solidFill>
                <a:effectLst/>
                <a:latin typeface="Consolas" panose="020B0609020204030204" pitchFamily="49" charset="0"/>
              </a:rPr>
              <a:t>"https:</a:t>
            </a:r>
            <a:r>
              <a:rPr lang="en-US" altLang="pt-BR" b="0" dirty="0">
                <a:solidFill>
                  <a:srgbClr val="CE9178"/>
                </a:solidFill>
                <a:effectLst/>
                <a:latin typeface="Consolas" panose="020B0609020204030204" pitchFamily="49" charset="0"/>
              </a:rPr>
              <a:t>// contact</a:t>
            </a:r>
            <a:r>
              <a:rPr lang="pt-BR" b="0" dirty="0">
                <a:solidFill>
                  <a:srgbClr val="CE9178"/>
                </a:solidFill>
                <a:effectLst/>
                <a:latin typeface="Consolas" panose="020B0609020204030204" pitchFamily="49" charset="0"/>
              </a:rPr>
              <a:t>"</a:t>
            </a:r>
            <a:r>
              <a:rPr lang="pt-BR" b="0" dirty="0">
                <a:solidFill>
                  <a:srgbClr val="808080"/>
                </a:solidFill>
                <a:effectLst/>
                <a:latin typeface="Consolas" panose="020B0609020204030204" pitchFamily="49" charset="0"/>
              </a:rPr>
              <a:t>&gt;</a:t>
            </a:r>
            <a:r>
              <a:rPr lang="en-US" altLang="pt-BR" b="0" dirty="0">
                <a:solidFill>
                  <a:schemeClr val="bg1"/>
                </a:solidFill>
                <a:effectLst/>
                <a:latin typeface="Consolas" panose="020B0609020204030204" pitchFamily="49" charset="0"/>
              </a:rPr>
              <a:t>Contact US</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a</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r>
              <a:rPr lang="pt-BR" b="0" dirty="0">
                <a:solidFill>
                  <a:srgbClr val="D4D4D4"/>
                </a:solidFill>
                <a:effectLst/>
                <a:latin typeface="Consolas" panose="020B0609020204030204" pitchFamily="49" charset="0"/>
              </a:rPr>
              <a:t>     </a:t>
            </a:r>
            <a:r>
              <a:rPr lang="pt-BR" b="0" dirty="0">
                <a:solidFill>
                  <a:srgbClr val="808080"/>
                </a:solidFill>
                <a:effectLst/>
                <a:latin typeface="Consolas" panose="020B0609020204030204" pitchFamily="49" charset="0"/>
              </a:rPr>
              <a:t>&lt;/</a:t>
            </a:r>
            <a:r>
              <a:rPr lang="pt-BR" b="0" dirty="0">
                <a:solidFill>
                  <a:srgbClr val="569CD6"/>
                </a:solidFill>
                <a:effectLst/>
                <a:latin typeface="Consolas" panose="020B0609020204030204" pitchFamily="49" charset="0"/>
              </a:rPr>
              <a:t>nav</a:t>
            </a:r>
            <a:r>
              <a:rPr lang="pt-BR" b="0" dirty="0">
                <a:solidFill>
                  <a:srgbClr val="808080"/>
                </a:solidFill>
                <a:effectLst/>
                <a:latin typeface="Consolas" panose="020B0609020204030204" pitchFamily="49" charset="0"/>
              </a:rPr>
              <a:t>&gt;</a:t>
            </a:r>
            <a:endParaRPr lang="pt-BR" b="0" dirty="0">
              <a:solidFill>
                <a:srgbClr val="D4D4D4"/>
              </a:solidFill>
              <a:effectLst/>
              <a:latin typeface="Consolas" panose="020B0609020204030204" pitchFamily="49" charset="0"/>
            </a:endParaRPr>
          </a:p>
          <a:p>
            <a:pPr marL="685800" indent="-685800">
              <a:buFont typeface="Wingdings" panose="05000000000000000000" pitchFamily="2" charset="2"/>
              <a:buChar char="à"/>
            </a:pPr>
            <a:endParaRPr lang="en-US" dirty="0">
              <a:sym typeface="Wingdings" panose="05000000000000000000" pitchFamily="2" charset="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570313" y="823921"/>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rgbClr val="FFFFFF"/>
                </a:solidFill>
                <a:latin typeface="Consolas" panose="020B0609020204030204" pitchFamily="49" charset="0"/>
                <a:sym typeface="Arial" panose="020B0604020202020204"/>
              </a:rPr>
              <a:t>Header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a:xfrm>
            <a:off x="831201" y="3073267"/>
            <a:ext cx="22513992" cy="8123468"/>
          </a:xfrm>
        </p:spPr>
        <p:txBody>
          <a:bodyPr>
            <a:normAutofit lnSpcReduction="10000"/>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The  &lt;</a:t>
            </a:r>
            <a:r>
              <a:rPr lang="en-US" sz="4000" dirty="0">
                <a:solidFill>
                  <a:schemeClr val="accent4">
                    <a:lumMod val="75000"/>
                  </a:schemeClr>
                </a:solidFill>
                <a:latin typeface="Consolas" panose="020B0609020204030204" pitchFamily="49" charset="0"/>
                <a:sym typeface="Wingdings" panose="05000000000000000000" pitchFamily="2" charset="2"/>
              </a:rPr>
              <a:t>header</a:t>
            </a:r>
            <a:r>
              <a:rPr lang="en-US" sz="4000" dirty="0">
                <a:solidFill>
                  <a:schemeClr val="bg1"/>
                </a:solidFill>
                <a:latin typeface="Consolas" panose="020B0609020204030204" pitchFamily="49" charset="0"/>
                <a:sym typeface="Wingdings" panose="05000000000000000000" pitchFamily="2" charset="2"/>
              </a:rPr>
              <a:t>&gt; tag represents a container for introductory contents or a set of navigation links .</a:t>
            </a: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You can have several header elements in a single HTML document .However &lt;header&gt; tag can’t be placed in &lt;footer&gt; tag or another &lt;header&gt; element .</a:t>
            </a:r>
          </a:p>
          <a:p>
            <a:pPr marL="0" indent="0">
              <a:buNone/>
            </a:pPr>
            <a:endParaRPr lang="en-US" sz="4000" dirty="0">
              <a:solidFill>
                <a:schemeClr val="bg1"/>
              </a:solidFill>
              <a:latin typeface="Consolas" panose="020B0609020204030204" pitchFamily="49" charset="0"/>
              <a:sym typeface="Wingdings" panose="05000000000000000000" pitchFamily="2" charset="2"/>
            </a:endParaRPr>
          </a:p>
          <a:p>
            <a:pPr marL="0" indent="0">
              <a:buNone/>
            </a:pPr>
            <a:r>
              <a:rPr lang="en-US" sz="4000" dirty="0">
                <a:solidFill>
                  <a:schemeClr val="bg1"/>
                </a:solidFill>
                <a:latin typeface="Consolas" panose="020B0609020204030204" pitchFamily="49" charset="0"/>
                <a:sym typeface="Wingdings" panose="05000000000000000000" pitchFamily="2" charset="2"/>
              </a:rPr>
              <a:t> </a:t>
            </a:r>
          </a:p>
          <a:p>
            <a:pPr marL="0" indent="0">
              <a:buNone/>
            </a:pPr>
            <a:r>
              <a:rPr lang="en-US" sz="4000" dirty="0">
                <a:solidFill>
                  <a:schemeClr val="bg1"/>
                </a:solidFill>
                <a:latin typeface="Consolas" panose="020B0609020204030204" pitchFamily="49" charset="0"/>
                <a:sym typeface="Wingdings" panose="05000000000000000000" pitchFamily="2" charset="2"/>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header</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h1</a:t>
            </a:r>
            <a:r>
              <a:rPr lang="en-US" sz="4400" b="0" dirty="0">
                <a:solidFill>
                  <a:srgbClr val="808080"/>
                </a:solidFill>
                <a:effectLst/>
                <a:latin typeface="Consolas" panose="020B0609020204030204" pitchFamily="49" charset="0"/>
              </a:rPr>
              <a:t>&gt;</a:t>
            </a:r>
            <a:r>
              <a:rPr lang="en-US" sz="4400" b="0" dirty="0">
                <a:solidFill>
                  <a:srgbClr val="D4D4D4"/>
                </a:solidFill>
                <a:effectLst/>
                <a:latin typeface="Consolas" panose="020B0609020204030204" pitchFamily="49" charset="0"/>
              </a:rPr>
              <a:t>C++ Tutorial</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h1</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img</a:t>
            </a:r>
            <a:r>
              <a:rPr lang="en-US" sz="4400" b="0" dirty="0">
                <a:solidFill>
                  <a:srgbClr val="D4D4D4"/>
                </a:solidFill>
                <a:effectLst/>
                <a:latin typeface="Consolas" panose="020B0609020204030204" pitchFamily="49" charset="0"/>
              </a:rPr>
              <a:t> </a:t>
            </a:r>
            <a:r>
              <a:rPr lang="en-US" sz="4400" b="0" dirty="0">
                <a:solidFill>
                  <a:srgbClr val="9CDCFE"/>
                </a:solidFill>
                <a:effectLst/>
                <a:latin typeface="Consolas" panose="020B0609020204030204" pitchFamily="49" charset="0"/>
              </a:rPr>
              <a:t>src</a:t>
            </a:r>
            <a:r>
              <a:rPr lang="en-US" sz="4400" b="0" dirty="0">
                <a:solidFill>
                  <a:srgbClr val="D4D4D4"/>
                </a:solidFill>
                <a:effectLst/>
                <a:latin typeface="Consolas" panose="020B0609020204030204" pitchFamily="49" charset="0"/>
              </a:rPr>
              <a:t>=</a:t>
            </a:r>
            <a:r>
              <a:rPr lang="en-US" sz="4400" b="0" dirty="0">
                <a:solidFill>
                  <a:srgbClr val="CE9178"/>
                </a:solidFill>
                <a:effectLst/>
                <a:latin typeface="Consolas" panose="020B0609020204030204" pitchFamily="49" charset="0"/>
              </a:rPr>
              <a:t>"./image.jpg"</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p</a:t>
            </a:r>
            <a:r>
              <a:rPr lang="en-US" sz="4400" b="0" dirty="0">
                <a:solidFill>
                  <a:srgbClr val="808080"/>
                </a:solidFill>
                <a:effectLst/>
                <a:latin typeface="Consolas" panose="020B0609020204030204" pitchFamily="49" charset="0"/>
              </a:rPr>
              <a:t>&gt;</a:t>
            </a:r>
            <a:r>
              <a:rPr lang="en-US" sz="4400" b="0" dirty="0">
                <a:solidFill>
                  <a:srgbClr val="D4D4D4"/>
                </a:solidFill>
                <a:effectLst/>
                <a:latin typeface="Consolas" panose="020B0609020204030204" pitchFamily="49" charset="0"/>
              </a:rPr>
              <a:t>This is the Page header</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p</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r>
              <a:rPr lang="en-US" sz="4400" b="0" dirty="0">
                <a:solidFill>
                  <a:srgbClr val="D4D4D4"/>
                </a:solidFill>
                <a:effectLst/>
                <a:latin typeface="Consolas" panose="020B0609020204030204" pitchFamily="49" charset="0"/>
              </a:rPr>
              <a:t>      </a:t>
            </a:r>
            <a:r>
              <a:rPr lang="en-US" sz="4400" b="0" dirty="0">
                <a:solidFill>
                  <a:srgbClr val="808080"/>
                </a:solidFill>
                <a:effectLst/>
                <a:latin typeface="Consolas" panose="020B0609020204030204" pitchFamily="49" charset="0"/>
              </a:rPr>
              <a:t>&lt;/</a:t>
            </a:r>
            <a:r>
              <a:rPr lang="en-US" sz="4400" b="0" dirty="0">
                <a:solidFill>
                  <a:srgbClr val="569CD6"/>
                </a:solidFill>
                <a:effectLst/>
                <a:latin typeface="Consolas" panose="020B0609020204030204" pitchFamily="49" charset="0"/>
              </a:rPr>
              <a:t>header</a:t>
            </a:r>
            <a:r>
              <a:rPr lang="en-US" sz="4400" b="0" dirty="0">
                <a:solidFill>
                  <a:srgbClr val="808080"/>
                </a:solidFill>
                <a:effectLst/>
                <a:latin typeface="Consolas" panose="020B0609020204030204" pitchFamily="49" charset="0"/>
              </a:rPr>
              <a:t>&gt;</a:t>
            </a:r>
            <a:endParaRPr lang="en-US" sz="4400" b="0" dirty="0">
              <a:solidFill>
                <a:srgbClr val="D4D4D4"/>
              </a:solidFill>
              <a:effectLst/>
              <a:latin typeface="Consolas" panose="020B0609020204030204" pitchFamily="49" charset="0"/>
            </a:endParaRPr>
          </a:p>
          <a:p>
            <a:pPr marL="0" indent="0">
              <a:buNone/>
            </a:pPr>
            <a:endParaRPr lang="en-IN" sz="4000" dirty="0">
              <a:solidFill>
                <a:schemeClr val="bg1"/>
              </a:solidFill>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391886" y="11463590"/>
            <a:ext cx="22953306" cy="1440154"/>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00"/>
        <p:cNvGrpSpPr/>
        <p:nvPr/>
      </p:nvGrpSpPr>
      <p:grpSpPr>
        <a:xfrm>
          <a:off x="0" y="0"/>
          <a:ext cx="0" cy="0"/>
          <a:chOff x="0" y="0"/>
          <a:chExt cx="0" cy="0"/>
        </a:xfrm>
      </p:grpSpPr>
      <p:sp>
        <p:nvSpPr>
          <p:cNvPr id="602" name="Google Shape;602;p71"/>
          <p:cNvSpPr txBox="1"/>
          <p:nvPr/>
        </p:nvSpPr>
        <p:spPr>
          <a:xfrm>
            <a:off x="1484713" y="9893"/>
            <a:ext cx="16360200" cy="1628057"/>
          </a:xfrm>
          <a:prstGeom prst="rect">
            <a:avLst/>
          </a:prstGeom>
          <a:solidFill>
            <a:srgbClr val="000000"/>
          </a:solidFill>
          <a:ln>
            <a:noFill/>
          </a:ln>
        </p:spPr>
        <p:txBody>
          <a:bodyPr spcFirstLastPara="1" wrap="square" lIns="91400" tIns="91400" rIns="91400" bIns="91400" anchor="t" anchorCtr="0">
            <a:spAutoFit/>
          </a:bodyPr>
          <a:lstStyle/>
          <a:p>
            <a:pPr marL="0" marR="0" lvl="0" indent="0" algn="l" rtl="0">
              <a:lnSpc>
                <a:spcPct val="140000"/>
              </a:lnSpc>
              <a:spcBef>
                <a:spcPts val="0"/>
              </a:spcBef>
              <a:spcAft>
                <a:spcPts val="0"/>
              </a:spcAft>
              <a:buClr>
                <a:srgbClr val="FFFFFF"/>
              </a:buClr>
              <a:buSzPts val="6700"/>
              <a:buFont typeface="Arial" panose="020B0604020202020204"/>
              <a:buNone/>
            </a:pPr>
            <a:r>
              <a:rPr lang="en-US" sz="6700" b="1" i="0" u="none" strike="noStrike" cap="none" dirty="0">
                <a:solidFill>
                  <a:schemeClr val="accent4">
                    <a:lumMod val="75000"/>
                  </a:schemeClr>
                </a:solidFill>
                <a:latin typeface="Consolas" panose="020B0609020204030204" pitchFamily="49" charset="0"/>
                <a:sym typeface="Arial" panose="020B0604020202020204"/>
              </a:rPr>
              <a:t>Footer</a:t>
            </a:r>
            <a:r>
              <a:rPr lang="en-US" sz="6700" b="1" i="0" u="none" strike="noStrike" cap="none" dirty="0">
                <a:solidFill>
                  <a:srgbClr val="FFFFFF"/>
                </a:solidFill>
                <a:latin typeface="Consolas" panose="020B0609020204030204" pitchFamily="49" charset="0"/>
                <a:sym typeface="Arial" panose="020B0604020202020204"/>
              </a:rPr>
              <a:t> :</a:t>
            </a:r>
            <a:endParaRPr dirty="0">
              <a:latin typeface="Consolas" panose="020B0609020204030204" pitchFamily="49" charset="0"/>
            </a:endParaRPr>
          </a:p>
        </p:txBody>
      </p:sp>
      <p:sp>
        <p:nvSpPr>
          <p:cNvPr id="603" name="Google Shape;603;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HTML paragraph&lt;/</a:t>
            </a:r>
          </a:p>
        </p:txBody>
      </p:sp>
      <p:sp>
        <p:nvSpPr>
          <p:cNvPr id="604" name="Google Shape;604;p71"/>
          <p:cNvSpPr txBox="1"/>
          <p:nvPr/>
        </p:nvSpPr>
        <p:spPr>
          <a:xfrm>
            <a:off x="-1" y="-1"/>
            <a:ext cx="3000002" cy="380235"/>
          </a:xfrm>
          <a:prstGeom prst="rect">
            <a:avLst/>
          </a:prstGeom>
          <a:noFill/>
          <a:ln>
            <a:noFill/>
          </a:ln>
        </p:spPr>
        <p:txBody>
          <a:bodyPr spcFirstLastPara="1" wrap="square" lIns="91400" tIns="91400" rIns="91400" bIns="914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Image Tag Example</a:t>
            </a:r>
          </a:p>
        </p:txBody>
      </p:sp>
      <p:sp>
        <p:nvSpPr>
          <p:cNvPr id="3" name="Text Placeholder 2"/>
          <p:cNvSpPr>
            <a:spLocks noGrp="1"/>
          </p:cNvSpPr>
          <p:nvPr>
            <p:ph type="body" idx="1"/>
          </p:nvPr>
        </p:nvSpPr>
        <p:spPr>
          <a:xfrm>
            <a:off x="1101013" y="1566852"/>
            <a:ext cx="21481505" cy="6849360"/>
          </a:xfrm>
        </p:spPr>
        <p:txBody>
          <a:bodyPr>
            <a:normAutofit/>
          </a:bodyPr>
          <a:lstStyle/>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The &lt;footer&gt; tag defines a footer for a document or section .</a:t>
            </a:r>
          </a:p>
          <a:p>
            <a:pPr marL="685800" indent="-685800">
              <a:buFont typeface="Wingdings" panose="05000000000000000000" pitchFamily="2" charset="2"/>
              <a:buChar char="à"/>
            </a:pPr>
            <a:r>
              <a:rPr lang="en-US" sz="4000" dirty="0">
                <a:solidFill>
                  <a:schemeClr val="bg1"/>
                </a:solidFill>
                <a:latin typeface="Consolas" panose="020B0609020204030204" pitchFamily="49" charset="0"/>
                <a:sym typeface="Wingdings" panose="05000000000000000000" pitchFamily="2" charset="2"/>
              </a:rPr>
              <a:t>A &lt;footer&gt; element typically contains : </a:t>
            </a:r>
          </a:p>
          <a:p>
            <a:pPr marL="0" indent="0">
              <a:buNone/>
            </a:pPr>
            <a:r>
              <a:rPr lang="en-US" sz="4000" dirty="0">
                <a:solidFill>
                  <a:schemeClr val="bg1"/>
                </a:solidFill>
                <a:latin typeface="Consolas" panose="020B0609020204030204" pitchFamily="49" charset="0"/>
                <a:sym typeface="Wingdings" panose="05000000000000000000" pitchFamily="2" charset="2"/>
              </a:rPr>
              <a:t>		 Authorship Information .</a:t>
            </a:r>
          </a:p>
          <a:p>
            <a:pPr marL="0" indent="0">
              <a:buNone/>
            </a:pPr>
            <a:r>
              <a:rPr lang="en-US" sz="4000" dirty="0">
                <a:solidFill>
                  <a:schemeClr val="bg1"/>
                </a:solidFill>
                <a:latin typeface="Consolas" panose="020B0609020204030204" pitchFamily="49" charset="0"/>
                <a:sym typeface="Wingdings" panose="05000000000000000000" pitchFamily="2" charset="2"/>
              </a:rPr>
              <a:t>		 Copyright information .</a:t>
            </a:r>
          </a:p>
          <a:p>
            <a:pPr marL="0" indent="0">
              <a:buNone/>
            </a:pPr>
            <a:r>
              <a:rPr lang="en-US" sz="4000" dirty="0">
                <a:solidFill>
                  <a:schemeClr val="bg1"/>
                </a:solidFill>
                <a:latin typeface="Consolas" panose="020B0609020204030204" pitchFamily="49" charset="0"/>
                <a:sym typeface="Wingdings" panose="05000000000000000000" pitchFamily="2" charset="2"/>
              </a:rPr>
              <a:t>		 contact information  .</a:t>
            </a:r>
          </a:p>
          <a:p>
            <a:pPr marL="0" indent="0">
              <a:buNone/>
            </a:pPr>
            <a:r>
              <a:rPr lang="en-US" sz="4000" dirty="0">
                <a:solidFill>
                  <a:schemeClr val="bg1"/>
                </a:solidFill>
                <a:latin typeface="Consolas" panose="020B0609020204030204" pitchFamily="49" charset="0"/>
                <a:sym typeface="Wingdings" panose="05000000000000000000" pitchFamily="2" charset="2"/>
              </a:rPr>
              <a:t>		 Sitemap .</a:t>
            </a:r>
          </a:p>
          <a:p>
            <a:pPr marL="0" indent="0">
              <a:buNone/>
            </a:pPr>
            <a:r>
              <a:rPr lang="en-US" sz="4000" dirty="0">
                <a:solidFill>
                  <a:schemeClr val="bg1"/>
                </a:solidFill>
                <a:latin typeface="Consolas" panose="020B0609020204030204" pitchFamily="49" charset="0"/>
                <a:sym typeface="Wingdings" panose="05000000000000000000" pitchFamily="2" charset="2"/>
              </a:rPr>
              <a:t>		 Back to top links .</a:t>
            </a:r>
          </a:p>
          <a:p>
            <a:pPr marL="0" indent="0">
              <a:buNone/>
            </a:pPr>
            <a:r>
              <a:rPr lang="en-US" sz="4000" dirty="0">
                <a:solidFill>
                  <a:schemeClr val="bg1"/>
                </a:solidFill>
                <a:latin typeface="Consolas" panose="020B0609020204030204" pitchFamily="49" charset="0"/>
                <a:sym typeface="Wingdings" panose="05000000000000000000" pitchFamily="2" charset="2"/>
              </a:rPr>
              <a:t>		 Related documents .</a:t>
            </a:r>
          </a:p>
        </p:txBody>
      </p:sp>
      <p:pic>
        <p:nvPicPr>
          <p:cNvPr id="5" name="Picture 4"/>
          <p:cNvPicPr>
            <a:picLocks noChangeAspect="1"/>
          </p:cNvPicPr>
          <p:nvPr/>
        </p:nvPicPr>
        <p:blipFill>
          <a:blip r:embed="rId3"/>
          <a:stretch>
            <a:fillRect/>
          </a:stretch>
        </p:blipFill>
        <p:spPr>
          <a:xfrm>
            <a:off x="1101013" y="7773295"/>
            <a:ext cx="22662676" cy="5009644"/>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500" dirty="0">
                <a:solidFill>
                  <a:srgbClr val="00B0F0"/>
                </a:solidFill>
                <a:latin typeface="Consolas" panose="020B0609020204030204" pitchFamily="49" charset="0"/>
              </a:rPr>
              <a:t>Command Line Interface :</a:t>
            </a:r>
            <a:endParaRPr lang="en-IN" sz="5500" dirty="0">
              <a:solidFill>
                <a:srgbClr val="00B0F0"/>
              </a:solidFill>
              <a:latin typeface="Consolas" panose="020B0609020204030204" pitchFamily="49" charset="0"/>
            </a:endParaRPr>
          </a:p>
        </p:txBody>
      </p:sp>
      <p:sp>
        <p:nvSpPr>
          <p:cNvPr id="3" name="Text Placeholder 2"/>
          <p:cNvSpPr>
            <a:spLocks noGrp="1"/>
          </p:cNvSpPr>
          <p:nvPr>
            <p:ph type="body" idx="1"/>
          </p:nvPr>
        </p:nvSpPr>
        <p:spPr/>
        <p:txBody>
          <a:bodyPr/>
          <a:lstStyle/>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mkdir</a:t>
            </a:r>
            <a:r>
              <a:rPr lang="en-US" dirty="0">
                <a:sym typeface="Wingdings" panose="05000000000000000000" pitchFamily="2" charset="2"/>
              </a:rPr>
              <a:t> – </a:t>
            </a:r>
            <a:r>
              <a:rPr lang="en-US" dirty="0">
                <a:solidFill>
                  <a:schemeClr val="bg1"/>
                </a:solidFill>
                <a:latin typeface="Consolas" panose="020B0609020204030204" pitchFamily="49" charset="0"/>
                <a:sym typeface="Wingdings" panose="05000000000000000000" pitchFamily="2" charset="2"/>
              </a:rPr>
              <a:t>creates a new directory/folder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mkdir</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test</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Rmdir</a:t>
            </a:r>
            <a:r>
              <a:rPr lang="en-US" dirty="0">
                <a:solidFill>
                  <a:schemeClr val="bg1"/>
                </a:solidFill>
                <a:latin typeface="Consolas" panose="020B0609020204030204" pitchFamily="49" charset="0"/>
                <a:sym typeface="Wingdings" panose="05000000000000000000" pitchFamily="2" charset="2"/>
              </a:rPr>
              <a:t> – Removes the directory.</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rmdir</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test</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dir</a:t>
            </a:r>
            <a:r>
              <a:rPr lang="en-US" dirty="0">
                <a:solidFill>
                  <a:schemeClr val="accent1">
                    <a:lumMod val="75000"/>
                  </a:schemeClr>
                </a:solidFill>
                <a:latin typeface="Consolas" panose="020B0609020204030204" pitchFamily="49" charset="0"/>
                <a:sym typeface="Wingdings" panose="05000000000000000000" pitchFamily="2" charset="2"/>
              </a:rPr>
              <a:t> – </a:t>
            </a:r>
            <a:r>
              <a:rPr lang="en-US" dirty="0">
                <a:solidFill>
                  <a:schemeClr val="bg1"/>
                </a:solidFill>
                <a:latin typeface="Consolas" panose="020B0609020204030204" pitchFamily="49" charset="0"/>
                <a:sym typeface="Wingdings" panose="05000000000000000000" pitchFamily="2" charset="2"/>
              </a:rPr>
              <a:t>used for lookup of all directories and files.</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Cd</a:t>
            </a:r>
            <a:r>
              <a:rPr lang="en-US" dirty="0">
                <a:solidFill>
                  <a:schemeClr val="bg1"/>
                </a:solidFill>
                <a:latin typeface="Consolas" panose="020B0609020204030204" pitchFamily="49" charset="0"/>
                <a:sym typeface="Wingdings" panose="05000000000000000000" pitchFamily="2" charset="2"/>
              </a:rPr>
              <a:t> – Navigating from directory to directory .</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notepad</a:t>
            </a:r>
            <a:r>
              <a:rPr lang="en-US" dirty="0">
                <a:solidFill>
                  <a:schemeClr val="bg1"/>
                </a:solidFill>
                <a:latin typeface="Consolas" panose="020B0609020204030204" pitchFamily="49" charset="0"/>
                <a:sym typeface="Wingdings" panose="05000000000000000000" pitchFamily="2" charset="2"/>
              </a:rPr>
              <a:t> – Used to create a new file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lumMod val="60000"/>
                    <a:lumOff val="40000"/>
                  </a:schemeClr>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notepad</a:t>
            </a:r>
            <a:r>
              <a:rPr lang="en-US" dirty="0">
                <a:solidFill>
                  <a:schemeClr val="bg1"/>
                </a:solidFill>
                <a:highlight>
                  <a:srgbClr val="000080"/>
                </a:highlight>
                <a:latin typeface="Consolas" panose="020B0609020204030204" pitchFamily="49" charset="0"/>
                <a:sym typeface="Wingdings" panose="05000000000000000000" pitchFamily="2" charset="2"/>
              </a:rPr>
              <a:t> </a:t>
            </a:r>
            <a:r>
              <a:rPr lang="en-US" dirty="0">
                <a:solidFill>
                  <a:srgbClr val="FF0000"/>
                </a:solidFill>
                <a:highlight>
                  <a:srgbClr val="000080"/>
                </a:highlight>
                <a:latin typeface="Consolas" panose="020B0609020204030204" pitchFamily="49" charset="0"/>
                <a:sym typeface="Wingdings" panose="05000000000000000000" pitchFamily="2" charset="2"/>
              </a:rPr>
              <a:t>temp.html</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del /f</a:t>
            </a:r>
            <a:r>
              <a:rPr lang="en-US" dirty="0">
                <a:solidFill>
                  <a:schemeClr val="bg1"/>
                </a:solidFill>
                <a:latin typeface="Consolas" panose="020B0609020204030204" pitchFamily="49" charset="0"/>
                <a:sym typeface="Wingdings" panose="05000000000000000000" pitchFamily="2" charset="2"/>
              </a:rPr>
              <a:t> – To delete an existing file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rgbClr val="00B0F0"/>
                </a:solidFill>
                <a:highlight>
                  <a:srgbClr val="000080"/>
                </a:highlight>
                <a:latin typeface="Consolas" panose="020B0609020204030204" pitchFamily="49" charset="0"/>
                <a:sym typeface="Wingdings" panose="05000000000000000000" pitchFamily="2" charset="2"/>
              </a:rPr>
              <a:t>C:\Users\Aravind&gt;</a:t>
            </a:r>
            <a:r>
              <a:rPr lang="en-US" dirty="0">
                <a:solidFill>
                  <a:schemeClr val="accent4">
                    <a:lumMod val="75000"/>
                  </a:schemeClr>
                </a:solidFill>
                <a:highlight>
                  <a:srgbClr val="000080"/>
                </a:highlight>
                <a:latin typeface="Consolas" panose="020B0609020204030204" pitchFamily="49" charset="0"/>
                <a:sym typeface="Wingdings" panose="05000000000000000000" pitchFamily="2" charset="2"/>
              </a:rPr>
              <a:t>del /f </a:t>
            </a:r>
            <a:r>
              <a:rPr lang="en-US" dirty="0">
                <a:solidFill>
                  <a:srgbClr val="FF0000"/>
                </a:solidFill>
                <a:highlight>
                  <a:srgbClr val="000080"/>
                </a:highlight>
                <a:latin typeface="Consolas" panose="020B0609020204030204" pitchFamily="49" charset="0"/>
                <a:sym typeface="Wingdings" panose="05000000000000000000" pitchFamily="2" charset="2"/>
              </a:rPr>
              <a:t>temp.html</a:t>
            </a:r>
          </a:p>
          <a:p>
            <a:pPr marL="0" indent="0">
              <a:buNone/>
            </a:pPr>
            <a:endParaRPr lang="en-IN" dirty="0">
              <a:solidFill>
                <a:srgbClr val="FF0000"/>
              </a:solidFill>
              <a:highlight>
                <a:srgbClr val="000080"/>
              </a:highlight>
              <a:latin typeface="Consolas" panose="020B0609020204030204" pitchFamily="49"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149" y="5032"/>
            <a:ext cx="22721701" cy="1527301"/>
          </a:xfrm>
        </p:spPr>
        <p:txBody>
          <a:bodyPr>
            <a:normAutofit fontScale="90000"/>
          </a:bodyPr>
          <a:lstStyle/>
          <a:p>
            <a:r>
              <a:rPr lang="en-US" dirty="0">
                <a:solidFill>
                  <a:schemeClr val="accent1">
                    <a:lumMod val="75000"/>
                  </a:schemeClr>
                </a:solidFill>
                <a:latin typeface="Consolas" panose="020B0609020204030204" pitchFamily="49" charset="0"/>
              </a:rPr>
              <a:t>Git Commands:</a:t>
            </a:r>
            <a:endParaRPr lang="en-IN" dirty="0">
              <a:solidFill>
                <a:schemeClr val="accent1">
                  <a:lumMod val="75000"/>
                </a:schemeClr>
              </a:solidFill>
              <a:latin typeface="Consolas" panose="020B0609020204030204" pitchFamily="49" charset="0"/>
            </a:endParaRPr>
          </a:p>
        </p:txBody>
      </p:sp>
      <p:sp>
        <p:nvSpPr>
          <p:cNvPr id="3" name="Text Placeholder 2"/>
          <p:cNvSpPr>
            <a:spLocks noGrp="1"/>
          </p:cNvSpPr>
          <p:nvPr>
            <p:ph type="body" idx="1"/>
          </p:nvPr>
        </p:nvSpPr>
        <p:spPr>
          <a:xfrm>
            <a:off x="335902" y="1343608"/>
            <a:ext cx="23718416" cy="11831216"/>
          </a:xfrm>
        </p:spPr>
        <p:txBody>
          <a:bodyPr>
            <a:normAutofit/>
          </a:bodyPr>
          <a:lstStyle/>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init </a:t>
            </a:r>
            <a:r>
              <a:rPr lang="en-US" dirty="0">
                <a:solidFill>
                  <a:schemeClr val="bg1"/>
                </a:solidFill>
                <a:latin typeface="Consolas" panose="020B0609020204030204" pitchFamily="49" charset="0"/>
                <a:sym typeface="Wingdings" panose="05000000000000000000" pitchFamily="2" charset="2"/>
              </a:rPr>
              <a:t>– Intialises a new repository in your current working directory. (.git folder).</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status </a:t>
            </a:r>
            <a:r>
              <a:rPr lang="en-US" dirty="0">
                <a:solidFill>
                  <a:schemeClr val="bg1"/>
                </a:solidFill>
                <a:latin typeface="Consolas" panose="020B0609020204030204" pitchFamily="49" charset="0"/>
                <a:sym typeface="Wingdings" panose="05000000000000000000" pitchFamily="2" charset="2"/>
              </a:rPr>
              <a:t>– shows the status of local repository .</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add </a:t>
            </a:r>
            <a:r>
              <a:rPr lang="en-US" dirty="0">
                <a:solidFill>
                  <a:schemeClr val="bg1"/>
                </a:solidFill>
                <a:latin typeface="Consolas" panose="020B0609020204030204" pitchFamily="49" charset="0"/>
                <a:sym typeface="Wingdings" panose="05000000000000000000" pitchFamily="2" charset="2"/>
              </a:rPr>
              <a:t>– Adding one/more files and folders  to the local git repository .</a:t>
            </a:r>
          </a:p>
          <a:p>
            <a:pPr marL="0" indent="0">
              <a:buNone/>
            </a:pP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4">
                    <a:lumMod val="75000"/>
                  </a:schemeClr>
                </a:solidFill>
                <a:latin typeface="Consolas" panose="020B0609020204030204" pitchFamily="49" charset="0"/>
                <a:sym typeface="Wingdings" panose="05000000000000000000" pitchFamily="2" charset="2"/>
              </a:rPr>
              <a:t>git add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file1</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file2</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folder1</a:t>
            </a:r>
            <a:r>
              <a:rPr lang="en-US" dirty="0">
                <a:solidFill>
                  <a:schemeClr val="bg1"/>
                </a:solidFill>
                <a:latin typeface="Consolas" panose="020B0609020204030204" pitchFamily="49" charset="0"/>
                <a:sym typeface="Wingdings" panose="05000000000000000000" pitchFamily="2" charset="2"/>
              </a:rPr>
              <a:t> </a:t>
            </a:r>
            <a:r>
              <a:rPr lang="en-US" dirty="0">
                <a:solidFill>
                  <a:schemeClr val="accent1"/>
                </a:solidFill>
                <a:latin typeface="Consolas" panose="020B0609020204030204" pitchFamily="49" charset="0"/>
                <a:sym typeface="Wingdings" panose="05000000000000000000" pitchFamily="2" charset="2"/>
              </a:rPr>
              <a:t>folder2</a:t>
            </a:r>
            <a:r>
              <a:rPr lang="en-US" dirty="0">
                <a:solidFill>
                  <a:schemeClr val="bg1"/>
                </a:solidFill>
                <a:latin typeface="Consolas" panose="020B0609020204030204" pitchFamily="49" charset="0"/>
                <a:sym typeface="Wingdings" panose="05000000000000000000" pitchFamily="2" charset="2"/>
              </a:rPr>
              <a:t>.</a:t>
            </a:r>
          </a:p>
          <a:p>
            <a:pPr marL="685800" indent="-685800">
              <a:buFont typeface="Wingdings" panose="05000000000000000000" pitchFamily="2" charset="2"/>
              <a:buChar char="à"/>
            </a:pPr>
            <a:r>
              <a:rPr lang="en-US" dirty="0">
                <a:solidFill>
                  <a:schemeClr val="accent4"/>
                </a:solidFill>
                <a:latin typeface="Consolas" panose="020B0609020204030204" pitchFamily="49" charset="0"/>
                <a:sym typeface="Wingdings" panose="05000000000000000000" pitchFamily="2" charset="2"/>
              </a:rPr>
              <a:t>git commit –m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message</a:t>
            </a:r>
            <a:r>
              <a:rPr lang="en-US" dirty="0">
                <a:solidFill>
                  <a:schemeClr val="bg1"/>
                </a:solidFill>
                <a:latin typeface="Consolas" panose="020B0609020204030204" pitchFamily="49" charset="0"/>
                <a:sym typeface="Wingdings" panose="05000000000000000000" pitchFamily="2" charset="2"/>
              </a:rPr>
              <a:t>” – Used to save changes.</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remote add origin </a:t>
            </a:r>
            <a:r>
              <a:rPr lang="en-US" dirty="0">
                <a:solidFill>
                  <a:schemeClr val="bg1"/>
                </a:solidFill>
                <a:latin typeface="Consolas" panose="020B0609020204030204" pitchFamily="49" charset="0"/>
                <a:sym typeface="Wingdings" panose="05000000000000000000" pitchFamily="2" charset="2"/>
              </a:rPr>
              <a:t>“</a:t>
            </a:r>
            <a:r>
              <a:rPr lang="en-US" dirty="0">
                <a:solidFill>
                  <a:schemeClr val="accent1"/>
                </a:solidFill>
                <a:latin typeface="Consolas" panose="020B0609020204030204" pitchFamily="49" charset="0"/>
                <a:sym typeface="Wingdings" panose="05000000000000000000" pitchFamily="2" charset="2"/>
              </a:rPr>
              <a:t>remote_git_repo_url</a:t>
            </a:r>
            <a:r>
              <a:rPr lang="en-US" dirty="0">
                <a:solidFill>
                  <a:schemeClr val="bg1"/>
                </a:solidFill>
                <a:latin typeface="Consolas" panose="020B0609020204030204" pitchFamily="49" charset="0"/>
                <a:sym typeface="Wingdings" panose="05000000000000000000" pitchFamily="2" charset="2"/>
              </a:rPr>
              <a:t>” – Linking the local git repository with remote git repository .</a:t>
            </a:r>
          </a:p>
          <a:p>
            <a:pPr marL="685800" indent="-685800">
              <a:buFont typeface="Wingdings" panose="05000000000000000000" pitchFamily="2" charset="2"/>
              <a:buChar char="à"/>
            </a:pPr>
            <a:r>
              <a:rPr lang="en-US" dirty="0">
                <a:solidFill>
                  <a:schemeClr val="accent4">
                    <a:lumMod val="75000"/>
                  </a:schemeClr>
                </a:solidFill>
                <a:latin typeface="Consolas" panose="020B0609020204030204" pitchFamily="49" charset="0"/>
                <a:sym typeface="Wingdings" panose="05000000000000000000" pitchFamily="2" charset="2"/>
              </a:rPr>
              <a:t>git push –u origin master  </a:t>
            </a:r>
            <a:r>
              <a:rPr lang="en-US" dirty="0">
                <a:solidFill>
                  <a:schemeClr val="bg1"/>
                </a:solidFill>
                <a:latin typeface="Consolas" panose="020B0609020204030204" pitchFamily="49" charset="0"/>
                <a:sym typeface="Wingdings" panose="05000000000000000000" pitchFamily="2" charset="2"/>
              </a:rPr>
              <a:t>- pushes the files from local git repository to the linked remote git repository .</a:t>
            </a:r>
            <a:endParaRPr lang="en-IN"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9"/>
        <p:cNvGrpSpPr/>
        <p:nvPr/>
      </p:nvGrpSpPr>
      <p:grpSpPr>
        <a:xfrm>
          <a:off x="0" y="0"/>
          <a:ext cx="0" cy="0"/>
          <a:chOff x="0" y="0"/>
          <a:chExt cx="0" cy="0"/>
        </a:xfrm>
      </p:grpSpPr>
      <p:sp>
        <p:nvSpPr>
          <p:cNvPr id="3" name="TextBox 2"/>
          <p:cNvSpPr txBox="1"/>
          <p:nvPr/>
        </p:nvSpPr>
        <p:spPr>
          <a:xfrm>
            <a:off x="921055" y="3353128"/>
            <a:ext cx="22666733" cy="8956298"/>
          </a:xfrm>
          <a:prstGeom prst="rect">
            <a:avLst/>
          </a:prstGeom>
          <a:noFill/>
        </p:spPr>
        <p:txBody>
          <a:bodyPr wrap="square" rtlCol="0">
            <a:spAutoFit/>
          </a:bodyPr>
          <a:lstStyle/>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Frontend – Frontend is everything user can see and interact with.</a:t>
            </a:r>
          </a:p>
          <a:p>
            <a:r>
              <a:rPr lang="en-US" sz="4800" dirty="0">
                <a:solidFill>
                  <a:schemeClr val="bg1"/>
                </a:solidFill>
                <a:latin typeface="Consolas" panose="020B0609020204030204" pitchFamily="49" charset="0"/>
              </a:rPr>
              <a:t> </a:t>
            </a: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Frontend of website is accessible through the browser</a:t>
            </a: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Backend – Backend consists of a backend application and database. Application.</a:t>
            </a: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Helps us interact with database, 3</a:t>
            </a:r>
            <a:r>
              <a:rPr lang="en-US" sz="4800" baseline="30000" dirty="0">
                <a:solidFill>
                  <a:schemeClr val="bg1"/>
                </a:solidFill>
                <a:latin typeface="Consolas" panose="020B0609020204030204" pitchFamily="49" charset="0"/>
              </a:rPr>
              <a:t>rd</a:t>
            </a:r>
            <a:r>
              <a:rPr lang="en-US" sz="4800" dirty="0">
                <a:solidFill>
                  <a:schemeClr val="bg1"/>
                </a:solidFill>
                <a:latin typeface="Consolas" panose="020B0609020204030204" pitchFamily="49" charset="0"/>
              </a:rPr>
              <a:t> party APIs and backend is where lots of business.</a:t>
            </a:r>
          </a:p>
          <a:p>
            <a:endParaRPr lang="en-US" sz="4800" dirty="0">
              <a:solidFill>
                <a:schemeClr val="bg1"/>
              </a:solidFill>
              <a:latin typeface="Consolas" panose="020B0609020204030204" pitchFamily="49" charset="0"/>
            </a:endParaRPr>
          </a:p>
          <a:p>
            <a:r>
              <a:rPr lang="en-US" sz="4800" dirty="0">
                <a:solidFill>
                  <a:schemeClr val="bg1"/>
                </a:solidFill>
                <a:latin typeface="Consolas" panose="020B0609020204030204" pitchFamily="49" charset="0"/>
                <a:sym typeface="Wingdings" panose="05000000000000000000" pitchFamily="2" charset="2"/>
              </a:rPr>
              <a:t> </a:t>
            </a:r>
            <a:r>
              <a:rPr lang="en-US" sz="4800" dirty="0">
                <a:solidFill>
                  <a:schemeClr val="bg1"/>
                </a:solidFill>
                <a:latin typeface="Consolas" panose="020B0609020204030204" pitchFamily="49" charset="0"/>
              </a:rPr>
              <a:t>Logic and algorithms are written.</a:t>
            </a:r>
          </a:p>
        </p:txBody>
      </p:sp>
      <p:sp>
        <p:nvSpPr>
          <p:cNvPr id="4" name="TextBox 3"/>
          <p:cNvSpPr txBox="1"/>
          <p:nvPr/>
        </p:nvSpPr>
        <p:spPr>
          <a:xfrm>
            <a:off x="983042" y="1524000"/>
            <a:ext cx="5934638" cy="830997"/>
          </a:xfrm>
          <a:prstGeom prst="rect">
            <a:avLst/>
          </a:prstGeom>
          <a:noFill/>
        </p:spPr>
        <p:txBody>
          <a:bodyPr wrap="none" rtlCol="0">
            <a:spAutoFit/>
          </a:bodyPr>
          <a:lstStyle/>
          <a:p>
            <a:r>
              <a:rPr lang="en-US" sz="4800" dirty="0">
                <a:solidFill>
                  <a:schemeClr val="bg1"/>
                </a:solidFill>
              </a:rPr>
              <a:t>How websites 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200" y="1642189"/>
            <a:ext cx="22721701" cy="8920064"/>
          </a:xfrm>
        </p:spPr>
        <p:txBody>
          <a:bodyPr>
            <a:normAutofit/>
          </a:bodyPr>
          <a:lstStyle/>
          <a:p>
            <a:pPr algn="l"/>
            <a:r>
              <a:rPr lang="en-US" sz="4000" dirty="0">
                <a:solidFill>
                  <a:schemeClr val="bg1"/>
                </a:solidFill>
                <a:latin typeface="Consolas" panose="020B0609020204030204" pitchFamily="49" charset="0"/>
                <a:sym typeface="Wingdings" panose="05000000000000000000" pitchFamily="2" charset="2"/>
              </a:rPr>
              <a:t> </a:t>
            </a:r>
            <a:r>
              <a:rPr lang="en-US" sz="4500" dirty="0">
                <a:solidFill>
                  <a:schemeClr val="bg1"/>
                </a:solidFill>
                <a:latin typeface="Consolas" panose="020B0609020204030204" pitchFamily="49" charset="0"/>
                <a:sym typeface="Wingdings" panose="05000000000000000000" pitchFamily="2" charset="2"/>
              </a:rPr>
              <a:t>To build a frontend application we use HTML, CSS , JavaScript.</a:t>
            </a:r>
            <a:br>
              <a:rPr lang="en-US" sz="4500" dirty="0">
                <a:solidFill>
                  <a:schemeClr val="bg1"/>
                </a:solidFill>
                <a:latin typeface="Consolas" panose="020B0609020204030204" pitchFamily="49" charset="0"/>
                <a:sym typeface="Wingdings" panose="05000000000000000000" pitchFamily="2" charset="2"/>
              </a:rPr>
            </a:br>
            <a:r>
              <a:rPr lang="en-US" sz="4500" dirty="0">
                <a:solidFill>
                  <a:schemeClr val="bg1"/>
                </a:solidFill>
                <a:latin typeface="Consolas" panose="020B0609020204030204" pitchFamily="49" charset="0"/>
                <a:sym typeface="Wingdings" panose="05000000000000000000" pitchFamily="2" charset="2"/>
              </a:rPr>
              <a:t> Backend application can be build using many languages.</a:t>
            </a:r>
            <a:br>
              <a:rPr lang="en-US" sz="4500" dirty="0">
                <a:solidFill>
                  <a:schemeClr val="bg1"/>
                </a:solidFill>
                <a:latin typeface="Consolas" panose="020B0609020204030204" pitchFamily="49" charset="0"/>
                <a:sym typeface="Wingdings" panose="05000000000000000000" pitchFamily="2" charset="2"/>
              </a:rPr>
            </a:br>
            <a:r>
              <a:rPr lang="en-US" sz="4500" dirty="0">
                <a:solidFill>
                  <a:schemeClr val="bg1"/>
                </a:solidFill>
                <a:latin typeface="Consolas" panose="020B0609020204030204" pitchFamily="49" charset="0"/>
                <a:sym typeface="Wingdings" panose="05000000000000000000" pitchFamily="2" charset="2"/>
              </a:rPr>
              <a:t>    Ex: Nodejs( </a:t>
            </a:r>
            <a:r>
              <a:rPr lang="en-US" sz="4500" dirty="0" err="1">
                <a:solidFill>
                  <a:schemeClr val="bg1"/>
                </a:solidFill>
                <a:latin typeface="Consolas" panose="020B0609020204030204" pitchFamily="49" charset="0"/>
                <a:sym typeface="Wingdings" panose="05000000000000000000" pitchFamily="2" charset="2"/>
              </a:rPr>
              <a:t>javaScript</a:t>
            </a:r>
            <a:r>
              <a:rPr lang="en-US" sz="4500" dirty="0">
                <a:solidFill>
                  <a:schemeClr val="bg1"/>
                </a:solidFill>
                <a:latin typeface="Consolas" panose="020B0609020204030204" pitchFamily="49" charset="0"/>
                <a:sym typeface="Wingdings" panose="05000000000000000000" pitchFamily="2" charset="2"/>
              </a:rPr>
              <a:t>), Java , C#, python etc..</a:t>
            </a:r>
            <a:r>
              <a:rPr lang="en-US" sz="3000" dirty="0">
                <a:solidFill>
                  <a:schemeClr val="bg1"/>
                </a:solidFill>
                <a:latin typeface="Consolas" panose="020B0609020204030204" pitchFamily="49" charset="0"/>
                <a:sym typeface="Wingdings" panose="05000000000000000000" pitchFamily="2" charset="2"/>
              </a:rPr>
              <a:t/>
            </a:r>
            <a:br>
              <a:rPr lang="en-US" sz="3000" dirty="0">
                <a:solidFill>
                  <a:schemeClr val="bg1"/>
                </a:solidFill>
                <a:latin typeface="Consolas" panose="020B0609020204030204" pitchFamily="49" charset="0"/>
                <a:sym typeface="Wingdings" panose="05000000000000000000" pitchFamily="2" charset="2"/>
              </a:rPr>
            </a:br>
            <a:endParaRPr lang="en-IN" sz="3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167</TotalTime>
  <Words>3208</Words>
  <Application>Microsoft Office PowerPoint</Application>
  <PresentationFormat>Custom</PresentationFormat>
  <Paragraphs>682</Paragraphs>
  <Slides>75</Slides>
  <Notes>54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75</vt:i4>
      </vt:variant>
    </vt:vector>
  </HeadingPairs>
  <TitlesOfParts>
    <vt:vector size="89" baseType="lpstr">
      <vt:lpstr>Roboto</vt:lpstr>
      <vt:lpstr>Wingdings</vt:lpstr>
      <vt:lpstr> </vt:lpstr>
      <vt:lpstr>Helvetica Neue Light</vt:lpstr>
      <vt:lpstr>Courier</vt:lpstr>
      <vt:lpstr>Courier New</vt:lpstr>
      <vt:lpstr>Helvetica Neue</vt:lpstr>
      <vt:lpstr>Gill Sans</vt:lpstr>
      <vt:lpstr>urw-din</vt:lpstr>
      <vt:lpstr>Arial</vt:lpstr>
      <vt:lpstr>Verdana</vt:lpstr>
      <vt:lpstr>Calibri</vt:lpstr>
      <vt:lpstr>Consolas</vt:lpstr>
      <vt:lpstr>Simple Light</vt:lpstr>
      <vt:lpstr>PowerPoint Presentation</vt:lpstr>
      <vt:lpstr>PowerPoint Presentation</vt:lpstr>
      <vt:lpstr>The function of DNS server is resolving (translating) human-readable domain names(facebook.com) to corresponding numeric Internet Protocol (IP) addresses .  Ex: www.prepbytes.com  93.184.216.34  The Domain Name System (DNS) is the phonebook of the Internet.  DNS is responsible for finding the correct IP Addresses for domains.(like google.com, prepbytes.com etc..).    </vt:lpstr>
      <vt:lpstr>PowerPoint Presentation</vt:lpstr>
      <vt:lpstr>PowerPoint Presentation</vt:lpstr>
      <vt:lpstr> At first the DNS resolver(aka. DNS recursor) receives query from the DNS client , then interacts with other DNS servers to hunt down the correct IP Address.   After receiving request the resolver actually behaves like a client itself., then it requests root nameserver.   Root server is the first step in resolving human readable domains into IP addresses.     The root server then responds to the resolver with the address of a top-level Domain(TLD) DNS server (such as .com or .net) that stores the information for its domains.   Next the resolver queries the TLD server. The TLD server responds with the IP address of the domain’s authoritative nameserver. The recursor then queries the authoritative nameserver, which will respond with the IP address of the origin server.   The resolver finally pass the origin server IP address back to the DNS client .Now using this IP address the client can intiate a query directly to the origin server(examole.com) .th the IP address of the origin server.</vt:lpstr>
      <vt:lpstr>Working of DNS:  Let client  requested for www.prepbytes.com The request will be sent to DNS Resolver.  Resolver now acts like a client and requests Root server.  Root server will check the top level domain in the request (.com, .org etc..) and sends the address of corresponding TLD (top-level domain) server. In this case it is .com .  Now the TLD server responds with the authoritative name server. Now the DNS server requests the corresponding authoritative server , this authoritative server finally responds with the origin server. </vt:lpstr>
      <vt:lpstr>PowerPoint Presentation</vt:lpstr>
      <vt:lpstr> To build a frontend application we use HTML, CSS , JavaScript.  Backend application can be build using many languages.     Ex: Nodejs( javaScript), Java , C#, python etc.. </vt:lpstr>
      <vt:lpstr>PowerPoint Presentation</vt:lpstr>
      <vt:lpstr>PowerPoint Presentation</vt:lpstr>
      <vt:lpstr>Opportunities in Web development:   There are job opportunities aplenty.   Roles for a web developer    i) Front-end developer.   ii) Back-end developer.  iii) Full stack engineer.   iv) Software engineer.    v) senior web developer.     Ofcourse..  You can start your own company as well. </vt:lpstr>
      <vt:lpstr>PowerPoint Presentation</vt:lpstr>
      <vt:lpstr>PowerPoint Presentation</vt:lpstr>
      <vt:lpstr>PowerPoint Presentation</vt:lpstr>
      <vt:lpstr>Key Shortcuts :</vt:lpstr>
      <vt:lpstr>PowerPoint Presentation</vt:lpstr>
      <vt:lpstr>PowerPoint Presentation</vt:lpstr>
      <vt:lpstr>HTML TAGS:</vt:lpstr>
      <vt:lpstr>PowerPoint Presentation</vt:lpstr>
      <vt:lpstr>Some frequently used tags:</vt:lpstr>
      <vt:lpstr>PowerPoint Presentation</vt:lpstr>
      <vt:lpstr>Attributes:</vt:lpstr>
      <vt:lpstr>HTML Structure: </vt:lpstr>
      <vt:lpstr>PowerPoint Presentation</vt:lpstr>
      <vt:lpstr>Head tag :</vt:lpstr>
      <vt:lpstr>Meta Tag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Text formatting : </vt:lpstr>
      <vt:lpstr>PowerPoint Presentation</vt:lpstr>
      <vt:lpstr>PowerPoint Presentation</vt:lpstr>
      <vt:lpstr>Image Tag : </vt:lpstr>
      <vt:lpstr>PowerPoint Presentation</vt:lpstr>
      <vt:lpstr>Relative path :</vt:lpstr>
      <vt:lpstr>Absolute path and Relative path :</vt:lpstr>
      <vt:lpstr>Relative path : </vt:lpstr>
      <vt:lpstr>PowerPoint Presentation</vt:lpstr>
      <vt:lpstr>PowerPoint Presentation</vt:lpstr>
      <vt:lpstr>PowerPoint Presentation</vt:lpstr>
      <vt:lpstr>PowerPoint Presentation</vt:lpstr>
      <vt:lpstr>PowerPoint Presentation</vt:lpstr>
      <vt:lpstr>Ordered List :</vt:lpstr>
      <vt:lpstr>PowerPoint Presentation</vt:lpstr>
      <vt:lpstr>PowerPoint Presentation</vt:lpstr>
      <vt:lpstr>PowerPoint Presentation</vt:lpstr>
      <vt:lpstr>Input Tag:</vt:lpstr>
      <vt:lpstr>PowerPoint Presentation</vt:lpstr>
      <vt:lpstr>PowerPoint Presentation</vt:lpstr>
      <vt:lpstr>Video Tag:</vt:lpstr>
      <vt:lpstr>Optional Attributes For Video tag:</vt:lpstr>
      <vt:lpstr>Iframes:</vt:lpstr>
      <vt:lpstr>Favicon :</vt:lpstr>
      <vt:lpstr>PowerPoint Presentation</vt:lpstr>
      <vt:lpstr>HTML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 Line Interface :</vt:lpstr>
      <vt:lpstr>Git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Kumari Divya</dc:creator>
  <cp:lastModifiedBy>HP</cp:lastModifiedBy>
  <cp:revision>118</cp:revision>
  <dcterms:created xsi:type="dcterms:W3CDTF">2023-09-19T16:12:00Z</dcterms:created>
  <dcterms:modified xsi:type="dcterms:W3CDTF">2024-08-12T10:13:02Z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4DC6BF1E6593446AB99E3B67DA3115D5_12</vt:lpwstr>
  </property>
  <property fmtid="{D5CDD505-2E9C-101B-9397-08002B2CF9AE}" pid="3" name="KSOProductBuildVer">
    <vt:lpwstr>1033-12.2.0.13266</vt:lpwstr>
  </property>
</Properties>
</file>