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776" r:id="rId2"/>
    <p:sldMasterId id="2147483788" r:id="rId3"/>
  </p:sldMasterIdLst>
  <p:notesMasterIdLst>
    <p:notesMasterId r:id="rId9"/>
  </p:notesMasterIdLst>
  <p:sldIdLst>
    <p:sldId id="257" r:id="rId4"/>
    <p:sldId id="258" r:id="rId5"/>
    <p:sldId id="262"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gasureshbabu007@gmail.com" initials="" lastIdx="1" clrIdx="0">
    <p:extLst>
      <p:ext uri="{19B8F6BF-5375-455C-9EA6-DF929625EA0E}">
        <p15:presenceInfo xmlns:p15="http://schemas.microsoft.com/office/powerpoint/2012/main" userId="b6b488613e365a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C2A4C-E1A6-4A22-9C15-75423F765545}" type="datetimeFigureOut">
              <a:rPr lang="en-IN" smtClean="0"/>
              <a:t>11-11-2023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23ECF-1A14-44FF-BE30-BFE5F14130AD}" type="slidenum">
              <a:rPr lang="en-IN" smtClean="0"/>
              <a:t>‹#›</a:t>
            </a:fld>
            <a:endParaRPr lang="en-IN"/>
          </a:p>
        </p:txBody>
      </p:sp>
    </p:spTree>
    <p:extLst>
      <p:ext uri="{BB962C8B-B14F-4D97-AF65-F5344CB8AC3E}">
        <p14:creationId xmlns:p14="http://schemas.microsoft.com/office/powerpoint/2010/main" val="8381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421553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48903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977317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56EA7A9-EA10-4E86-8C69-01A9D5C586B3}"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80029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52080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49209E-67F0-46DC-8B2F-AC2AB9A575AC}"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286401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49209E-67F0-46DC-8B2F-AC2AB9A575AC}"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562662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814089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56EA7A9-EA10-4E86-8C69-01A9D5C586B3}" type="slidenum">
              <a:rPr lang="en-IN" smtClean="0"/>
              <a:t>‹#›</a:t>
            </a:fld>
            <a:endParaRPr lang="en-IN"/>
          </a:p>
        </p:txBody>
      </p:sp>
    </p:spTree>
    <p:extLst>
      <p:ext uri="{BB962C8B-B14F-4D97-AF65-F5344CB8AC3E}">
        <p14:creationId xmlns:p14="http://schemas.microsoft.com/office/powerpoint/2010/main" val="113704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BAFB-B476-E896-687E-3687E88ED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3D9AB-53A6-674A-DD71-ACD11F267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DDA683-B46C-DC77-6413-7B2271DC435B}"/>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a:extLst>
              <a:ext uri="{FF2B5EF4-FFF2-40B4-BE49-F238E27FC236}">
                <a16:creationId xmlns:a16="http://schemas.microsoft.com/office/drawing/2014/main" id="{EA10EAAB-4D29-AB69-CB47-088B04CC0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49A6E-C2B8-09C4-6B06-9D151A498AF0}"/>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078266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844A-35CF-AE46-1277-522725A71F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C6A035-30FA-4458-BC59-5904FEFD4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7782E-88FD-7AD4-E280-B022B428649A}"/>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a:extLst>
              <a:ext uri="{FF2B5EF4-FFF2-40B4-BE49-F238E27FC236}">
                <a16:creationId xmlns:a16="http://schemas.microsoft.com/office/drawing/2014/main" id="{87D85B39-A7F4-F002-CE2E-FC761EC42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69679-8C51-B1C9-1CDB-55293510662F}"/>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45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867725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C635-277D-457E-BB07-1448772E6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EEB962-FFCF-D8FF-7567-27FB4A98C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857A55-DBF1-F9F8-81CC-B290885EF238}"/>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a:extLst>
              <a:ext uri="{FF2B5EF4-FFF2-40B4-BE49-F238E27FC236}">
                <a16:creationId xmlns:a16="http://schemas.microsoft.com/office/drawing/2014/main" id="{3DF70CAF-41BC-B50A-2984-9B65B40DF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B082F-BB81-DDF3-531D-68D16AFDC845}"/>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918194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0F75-6D4B-86E0-0F9A-5619220B6A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6057A-35FE-291C-7791-942FB6C95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48C4AD-1141-1459-5700-50C73F791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8C533-D26C-C84C-7C1A-C3280898884F}"/>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a:extLst>
              <a:ext uri="{FF2B5EF4-FFF2-40B4-BE49-F238E27FC236}">
                <a16:creationId xmlns:a16="http://schemas.microsoft.com/office/drawing/2014/main" id="{A8EBA52A-1490-5AE9-47B4-58FA50B53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9C43E-235D-0248-FC01-E946D0936198}"/>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4236369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73C1-0EF6-DD36-00F5-F8F4AC36BC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DB011-552B-416B-DBC5-19A1B8391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016AB-196B-D53E-920C-2218F600F4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2BC017-3F2F-65DA-B6C5-19F882C34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5401A-6E9C-A74E-E1C9-074F56D1B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B70502-4BB4-59FF-2422-08640CDD1748}"/>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8" name="Footer Placeholder 7">
            <a:extLst>
              <a:ext uri="{FF2B5EF4-FFF2-40B4-BE49-F238E27FC236}">
                <a16:creationId xmlns:a16="http://schemas.microsoft.com/office/drawing/2014/main" id="{F89C85EB-453D-63C5-FE6A-2536826594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80D8C4-3979-8646-0A2D-E9CFC85EA28B}"/>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4203990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85B0-7CBF-2C64-8982-BA2EEC2D23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4109EF-C5BD-44B8-0DD4-1CF4D59ABB00}"/>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4" name="Footer Placeholder 3">
            <a:extLst>
              <a:ext uri="{FF2B5EF4-FFF2-40B4-BE49-F238E27FC236}">
                <a16:creationId xmlns:a16="http://schemas.microsoft.com/office/drawing/2014/main" id="{52732A92-818C-A6F7-1B88-C88A577B5D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335A50-15F8-C23F-3E93-297018037C17}"/>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987085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0D9F1E-06B7-60DA-2D7D-9E58D172D63B}"/>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3" name="Footer Placeholder 2">
            <a:extLst>
              <a:ext uri="{FF2B5EF4-FFF2-40B4-BE49-F238E27FC236}">
                <a16:creationId xmlns:a16="http://schemas.microsoft.com/office/drawing/2014/main" id="{758C7D5B-18E4-BE60-0C5D-89E928E190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D917A9-47AD-6D9D-0150-0E920BA3B2B7}"/>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048294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B118-AF81-C565-BF30-B8D5C032B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56A3AB-BEFB-0A53-4D4A-1D9E7EF5B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4B3548-2033-17C8-E57D-3249B71C2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32815-3E79-CF86-D477-EC29145C6FC9}"/>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a:extLst>
              <a:ext uri="{FF2B5EF4-FFF2-40B4-BE49-F238E27FC236}">
                <a16:creationId xmlns:a16="http://schemas.microsoft.com/office/drawing/2014/main" id="{E7D09D61-8816-50A3-BB04-684CA404E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DC426-80E9-82E9-0CE3-ABF1DBBB686C}"/>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107026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E8FC-8D2C-B7FC-4E43-CC02E95A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0265C2-43F8-8F86-F185-CE1E23CB7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EA76BC-87C0-F001-703E-ADA55D2C5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4BA7F-F5A5-07C7-DB12-D2FCF3AE2034}"/>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a:extLst>
              <a:ext uri="{FF2B5EF4-FFF2-40B4-BE49-F238E27FC236}">
                <a16:creationId xmlns:a16="http://schemas.microsoft.com/office/drawing/2014/main" id="{CB7C4AD4-4CA2-45EF-BA87-19D86A9D7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70EF2-87F6-B853-78FD-9415B95D6561}"/>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4252082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7EFF-5EAD-06DE-DF40-EE33537C4A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C9C953-D10B-0F59-43D9-42B50A59F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9B851-A8CB-FC10-0AE0-45BB319C4647}"/>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a:extLst>
              <a:ext uri="{FF2B5EF4-FFF2-40B4-BE49-F238E27FC236}">
                <a16:creationId xmlns:a16="http://schemas.microsoft.com/office/drawing/2014/main" id="{01B88233-2BBD-86A9-1A09-0FC02323A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F59A4-AD18-7C71-1B7C-B864D2BA3B17}"/>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7464573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92A7B0-E392-217F-092F-CE1B0A3E60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00B8E0-EBAD-FA52-024E-421889255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46F17-BC42-8ADF-B950-1B29324D66FC}"/>
              </a:ext>
            </a:extLst>
          </p:cNvPr>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a:extLst>
              <a:ext uri="{FF2B5EF4-FFF2-40B4-BE49-F238E27FC236}">
                <a16:creationId xmlns:a16="http://schemas.microsoft.com/office/drawing/2014/main" id="{937D5BF4-84B0-05CF-4B12-DC59DC12B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2D724-406A-35FE-8E71-2FC73CEBD3AA}"/>
              </a:ext>
            </a:extLst>
          </p:cNvPr>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8587275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3792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537579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8721046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211605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401706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9209E-67F0-46DC-8B2F-AC2AB9A575AC}" type="datetimeFigureOut">
              <a:rPr lang="en-IN" smtClean="0"/>
              <a:t>11-11-2023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483508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9209E-67F0-46DC-8B2F-AC2AB9A575AC}"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059663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9209E-67F0-46DC-8B2F-AC2AB9A575AC}" type="datetimeFigureOut">
              <a:rPr lang="en-IN" smtClean="0"/>
              <a:t>11-11-2023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6762710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78066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971485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7515250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86434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867369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77104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707861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49209E-67F0-46DC-8B2F-AC2AB9A575AC}"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900936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49209E-67F0-46DC-8B2F-AC2AB9A575AC}"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12599857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944619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9209E-67F0-46DC-8B2F-AC2AB9A575AC}" type="datetimeFigureOut">
              <a:rPr lang="en-IN" smtClean="0"/>
              <a:t>11-11-2023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9582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9209E-67F0-46DC-8B2F-AC2AB9A575AC}" type="datetimeFigureOut">
              <a:rPr lang="en-IN" smtClean="0"/>
              <a:t>11-11-2023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80859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9209E-67F0-46DC-8B2F-AC2AB9A575AC}" type="datetimeFigureOut">
              <a:rPr lang="en-IN" smtClean="0"/>
              <a:t>11-11-2023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39620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249209E-67F0-46DC-8B2F-AC2AB9A575AC}" type="datetimeFigureOut">
              <a:rPr lang="en-IN" smtClean="0"/>
              <a:t>11-11-2023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7717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393094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9209E-67F0-46DC-8B2F-AC2AB9A575AC}" type="datetimeFigureOut">
              <a:rPr lang="en-IN" smtClean="0"/>
              <a:t>11-11-2023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6EA7A9-EA10-4E86-8C69-01A9D5C586B3}" type="slidenum">
              <a:rPr lang="en-IN" smtClean="0"/>
              <a:t>‹#›</a:t>
            </a:fld>
            <a:endParaRPr lang="en-IN"/>
          </a:p>
        </p:txBody>
      </p:sp>
    </p:spTree>
    <p:extLst>
      <p:ext uri="{BB962C8B-B14F-4D97-AF65-F5344CB8AC3E}">
        <p14:creationId xmlns:p14="http://schemas.microsoft.com/office/powerpoint/2010/main" val="273097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49209E-67F0-46DC-8B2F-AC2AB9A575AC}" type="datetimeFigureOut">
              <a:rPr lang="en-IN" smtClean="0"/>
              <a:t>11-11-2023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56EA7A9-EA10-4E86-8C69-01A9D5C586B3}" type="slidenum">
              <a:rPr lang="en-IN" smtClean="0"/>
              <a:t>‹#›</a:t>
            </a:fld>
            <a:endParaRPr lang="en-IN"/>
          </a:p>
        </p:txBody>
      </p:sp>
    </p:spTree>
    <p:extLst>
      <p:ext uri="{BB962C8B-B14F-4D97-AF65-F5344CB8AC3E}">
        <p14:creationId xmlns:p14="http://schemas.microsoft.com/office/powerpoint/2010/main" val="38032454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974EE-51BC-FE85-9841-14A481C43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844AC7-5563-A8D2-AEF8-6125A43EE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F448D-8D2B-2BFA-B848-3AC11B767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9209E-67F0-46DC-8B2F-AC2AB9A575AC}" type="datetimeFigureOut">
              <a:rPr lang="en-IN" smtClean="0"/>
              <a:t>11-11-2023</a:t>
            </a:fld>
            <a:endParaRPr lang="en-IN"/>
          </a:p>
        </p:txBody>
      </p:sp>
      <p:sp>
        <p:nvSpPr>
          <p:cNvPr id="5" name="Footer Placeholder 4">
            <a:extLst>
              <a:ext uri="{FF2B5EF4-FFF2-40B4-BE49-F238E27FC236}">
                <a16:creationId xmlns:a16="http://schemas.microsoft.com/office/drawing/2014/main" id="{6F07FD1C-C16A-2D4B-27B8-0C99C666E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DECA0A-D788-129A-085A-14043907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EA7A9-EA10-4E86-8C69-01A9D5C586B3}" type="slidenum">
              <a:rPr lang="en-IN" smtClean="0"/>
              <a:t>‹#›</a:t>
            </a:fld>
            <a:endParaRPr lang="en-IN"/>
          </a:p>
        </p:txBody>
      </p:sp>
    </p:spTree>
    <p:extLst>
      <p:ext uri="{BB962C8B-B14F-4D97-AF65-F5344CB8AC3E}">
        <p14:creationId xmlns:p14="http://schemas.microsoft.com/office/powerpoint/2010/main" val="383691107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249209E-67F0-46DC-8B2F-AC2AB9A575AC}" type="datetimeFigureOut">
              <a:rPr lang="en-IN" smtClean="0"/>
              <a:t>11-11-2023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56EA7A9-EA10-4E86-8C69-01A9D5C586B3}" type="slidenum">
              <a:rPr lang="en-IN" smtClean="0"/>
              <a:t>‹#›</a:t>
            </a:fld>
            <a:endParaRPr lang="en-IN"/>
          </a:p>
        </p:txBody>
      </p:sp>
    </p:spTree>
    <p:extLst>
      <p:ext uri="{BB962C8B-B14F-4D97-AF65-F5344CB8AC3E}">
        <p14:creationId xmlns:p14="http://schemas.microsoft.com/office/powerpoint/2010/main" val="265185271"/>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E4DE81-2204-D187-3D9A-89AF39AAC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39" y="2141323"/>
            <a:ext cx="8007658" cy="3534630"/>
          </a:xfrm>
          <a:prstGeom prst="rect">
            <a:avLst/>
          </a:prstGeom>
        </p:spPr>
      </p:pic>
      <p:sp>
        <p:nvSpPr>
          <p:cNvPr id="8" name="TextBox 7">
            <a:extLst>
              <a:ext uri="{FF2B5EF4-FFF2-40B4-BE49-F238E27FC236}">
                <a16:creationId xmlns:a16="http://schemas.microsoft.com/office/drawing/2014/main" id="{147B0922-0801-FF25-DF67-79DB59F5EC0F}"/>
              </a:ext>
            </a:extLst>
          </p:cNvPr>
          <p:cNvSpPr txBox="1"/>
          <p:nvPr/>
        </p:nvSpPr>
        <p:spPr>
          <a:xfrm>
            <a:off x="775946" y="805277"/>
            <a:ext cx="7901126" cy="461665"/>
          </a:xfrm>
          <a:prstGeom prst="rect">
            <a:avLst/>
          </a:prstGeom>
          <a:noFill/>
        </p:spPr>
        <p:txBody>
          <a:bodyPr wrap="square" rtlCol="0">
            <a:spAutoFit/>
          </a:bodyPr>
          <a:lstStyle/>
          <a:p>
            <a:r>
              <a:rPr lang="en-US" sz="2400" dirty="0"/>
              <a:t>TLS   :  Transport Layer Security  </a:t>
            </a:r>
            <a:endParaRPr lang="en-IN" sz="2400" dirty="0"/>
          </a:p>
        </p:txBody>
      </p:sp>
      <p:sp>
        <p:nvSpPr>
          <p:cNvPr id="9" name="TextBox 8">
            <a:extLst>
              <a:ext uri="{FF2B5EF4-FFF2-40B4-BE49-F238E27FC236}">
                <a16:creationId xmlns:a16="http://schemas.microsoft.com/office/drawing/2014/main" id="{0611CF3C-FB61-8E4C-3094-90A88D6421EE}"/>
              </a:ext>
            </a:extLst>
          </p:cNvPr>
          <p:cNvSpPr txBox="1"/>
          <p:nvPr/>
        </p:nvSpPr>
        <p:spPr>
          <a:xfrm>
            <a:off x="775946" y="1199160"/>
            <a:ext cx="5353235" cy="461665"/>
          </a:xfrm>
          <a:prstGeom prst="rect">
            <a:avLst/>
          </a:prstGeom>
          <a:noFill/>
        </p:spPr>
        <p:txBody>
          <a:bodyPr wrap="square" rtlCol="0">
            <a:spAutoFit/>
          </a:bodyPr>
          <a:lstStyle/>
          <a:p>
            <a:r>
              <a:rPr lang="en-US" sz="2400" dirty="0"/>
              <a:t>SSL   :  Secure Sockets Layer</a:t>
            </a:r>
            <a:endParaRPr lang="en-IN" sz="2400" dirty="0"/>
          </a:p>
        </p:txBody>
      </p:sp>
      <p:sp>
        <p:nvSpPr>
          <p:cNvPr id="10" name="TextBox 9">
            <a:extLst>
              <a:ext uri="{FF2B5EF4-FFF2-40B4-BE49-F238E27FC236}">
                <a16:creationId xmlns:a16="http://schemas.microsoft.com/office/drawing/2014/main" id="{70886CE7-EEA8-A442-29B5-19E200670429}"/>
              </a:ext>
            </a:extLst>
          </p:cNvPr>
          <p:cNvSpPr txBox="1"/>
          <p:nvPr/>
        </p:nvSpPr>
        <p:spPr>
          <a:xfrm>
            <a:off x="5024760" y="171221"/>
            <a:ext cx="4447713" cy="830997"/>
          </a:xfrm>
          <a:prstGeom prst="rect">
            <a:avLst/>
          </a:prstGeom>
          <a:noFill/>
        </p:spPr>
        <p:txBody>
          <a:bodyPr wrap="square" rtlCol="0">
            <a:spAutoFit/>
          </a:bodyPr>
          <a:lstStyle/>
          <a:p>
            <a:r>
              <a:rPr lang="en-US" sz="4800" dirty="0"/>
              <a:t>TLS 1.3</a:t>
            </a:r>
            <a:endParaRPr lang="en-IN" sz="4800" dirty="0"/>
          </a:p>
        </p:txBody>
      </p:sp>
      <p:sp>
        <p:nvSpPr>
          <p:cNvPr id="11" name="TextBox 10">
            <a:extLst>
              <a:ext uri="{FF2B5EF4-FFF2-40B4-BE49-F238E27FC236}">
                <a16:creationId xmlns:a16="http://schemas.microsoft.com/office/drawing/2014/main" id="{F316F388-317C-896B-D9C6-5CC47A8A9F18}"/>
              </a:ext>
            </a:extLst>
          </p:cNvPr>
          <p:cNvSpPr txBox="1"/>
          <p:nvPr/>
        </p:nvSpPr>
        <p:spPr>
          <a:xfrm>
            <a:off x="4634144" y="4243526"/>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D23AC607-54D2-A1F7-09FD-5EFE2F4BA43A}"/>
              </a:ext>
            </a:extLst>
          </p:cNvPr>
          <p:cNvSpPr txBox="1"/>
          <p:nvPr/>
        </p:nvSpPr>
        <p:spPr>
          <a:xfrm>
            <a:off x="1047564" y="5948039"/>
            <a:ext cx="8895425" cy="369332"/>
          </a:xfrm>
          <a:prstGeom prst="rect">
            <a:avLst/>
          </a:prstGeom>
          <a:noFill/>
        </p:spPr>
        <p:txBody>
          <a:bodyPr wrap="square" rtlCol="0">
            <a:spAutoFit/>
          </a:bodyPr>
          <a:lstStyle/>
          <a:p>
            <a:r>
              <a:rPr lang="en-US" dirty="0"/>
              <a:t>The  important changes in version 1.3 are related to TLS handshaking and Cipher Suites.</a:t>
            </a:r>
            <a:endParaRPr lang="en-IN" dirty="0"/>
          </a:p>
        </p:txBody>
      </p:sp>
      <p:sp>
        <p:nvSpPr>
          <p:cNvPr id="13" name="TextBox 12">
            <a:extLst>
              <a:ext uri="{FF2B5EF4-FFF2-40B4-BE49-F238E27FC236}">
                <a16:creationId xmlns:a16="http://schemas.microsoft.com/office/drawing/2014/main" id="{C0591FBB-CCAD-1E86-38ED-91BD875E041A}"/>
              </a:ext>
            </a:extLst>
          </p:cNvPr>
          <p:cNvSpPr txBox="1"/>
          <p:nvPr/>
        </p:nvSpPr>
        <p:spPr>
          <a:xfrm>
            <a:off x="775946" y="1636274"/>
            <a:ext cx="6631619" cy="461665"/>
          </a:xfrm>
          <a:prstGeom prst="rect">
            <a:avLst/>
          </a:prstGeom>
          <a:noFill/>
        </p:spPr>
        <p:txBody>
          <a:bodyPr wrap="square" rtlCol="0">
            <a:spAutoFit/>
          </a:bodyPr>
          <a:lstStyle/>
          <a:p>
            <a:r>
              <a:rPr lang="en-US" sz="2400" dirty="0"/>
              <a:t>IETF :  Internet Engineering Task Force</a:t>
            </a:r>
            <a:endParaRPr lang="en-IN" sz="2400" dirty="0"/>
          </a:p>
        </p:txBody>
      </p:sp>
    </p:spTree>
    <p:extLst>
      <p:ext uri="{BB962C8B-B14F-4D97-AF65-F5344CB8AC3E}">
        <p14:creationId xmlns:p14="http://schemas.microsoft.com/office/powerpoint/2010/main" val="144263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A4FAF1-DDAA-5D2B-816A-48DEDE84C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58" y="315018"/>
            <a:ext cx="11188483" cy="6227964"/>
          </a:xfrm>
          <a:prstGeom prst="rect">
            <a:avLst/>
          </a:prstGeom>
        </p:spPr>
      </p:pic>
    </p:spTree>
    <p:extLst>
      <p:ext uri="{BB962C8B-B14F-4D97-AF65-F5344CB8AC3E}">
        <p14:creationId xmlns:p14="http://schemas.microsoft.com/office/powerpoint/2010/main" val="205434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EF29-60F4-292E-88B6-A9B9CB1DD702}"/>
              </a:ext>
            </a:extLst>
          </p:cNvPr>
          <p:cNvSpPr>
            <a:spLocks noGrp="1"/>
          </p:cNvSpPr>
          <p:nvPr>
            <p:ph type="title"/>
          </p:nvPr>
        </p:nvSpPr>
        <p:spPr>
          <a:xfrm>
            <a:off x="838200" y="276348"/>
            <a:ext cx="10515600" cy="1081935"/>
          </a:xfrm>
        </p:spPr>
        <p:txBody>
          <a:bodyPr/>
          <a:lstStyle/>
          <a:p>
            <a:pPr algn="ctr"/>
            <a:r>
              <a:rPr lang="en-US" dirty="0"/>
              <a:t>Total Round Trip Times (Pre TLS v1.3)</a:t>
            </a:r>
            <a:endParaRPr lang="en-IN" dirty="0"/>
          </a:p>
        </p:txBody>
      </p:sp>
      <p:sp>
        <p:nvSpPr>
          <p:cNvPr id="3" name="Content Placeholder 2">
            <a:extLst>
              <a:ext uri="{FF2B5EF4-FFF2-40B4-BE49-F238E27FC236}">
                <a16:creationId xmlns:a16="http://schemas.microsoft.com/office/drawing/2014/main" id="{F30FC167-544A-32FC-2A57-DE1C98DF5E5F}"/>
              </a:ext>
            </a:extLst>
          </p:cNvPr>
          <p:cNvSpPr>
            <a:spLocks noGrp="1"/>
          </p:cNvSpPr>
          <p:nvPr>
            <p:ph idx="1"/>
          </p:nvPr>
        </p:nvSpPr>
        <p:spPr>
          <a:xfrm>
            <a:off x="944732" y="1177555"/>
            <a:ext cx="10515600" cy="3598631"/>
          </a:xfrm>
        </p:spPr>
        <p:txBody>
          <a:bodyPr>
            <a:normAutofit/>
          </a:bodyPr>
          <a:lstStyle/>
          <a:p>
            <a:r>
              <a:rPr lang="en-US" dirty="0"/>
              <a:t>4 phases when a browser access a site for the first time</a:t>
            </a:r>
          </a:p>
          <a:p>
            <a:pPr>
              <a:buFont typeface="Courier New" panose="02070309020205020404" pitchFamily="49" charset="0"/>
              <a:buChar char="o"/>
            </a:pPr>
            <a:r>
              <a:rPr lang="en-US" sz="2000" dirty="0"/>
              <a:t>  </a:t>
            </a:r>
            <a:r>
              <a:rPr lang="en-US" sz="2000" dirty="0">
                <a:latin typeface="+mj-lt"/>
              </a:rPr>
              <a:t>DNS lookup</a:t>
            </a:r>
          </a:p>
          <a:p>
            <a:pPr>
              <a:buFont typeface="Courier New" panose="02070309020205020404" pitchFamily="49" charset="0"/>
              <a:buChar char="o"/>
            </a:pPr>
            <a:r>
              <a:rPr lang="en-US" sz="2000" dirty="0">
                <a:latin typeface="+mj-lt"/>
              </a:rPr>
              <a:t>  TCP handshake        1 round trip</a:t>
            </a:r>
          </a:p>
          <a:p>
            <a:pPr>
              <a:buFont typeface="Courier New" panose="02070309020205020404" pitchFamily="49" charset="0"/>
              <a:buChar char="o"/>
            </a:pPr>
            <a:r>
              <a:rPr lang="en-US" sz="2000" dirty="0">
                <a:latin typeface="+mj-lt"/>
              </a:rPr>
              <a:t>  TLS handshake         2 round trips        This is where the magic happens in TLS v1.3 0-RTT</a:t>
            </a:r>
          </a:p>
          <a:p>
            <a:pPr>
              <a:buFont typeface="Courier New" panose="02070309020205020404" pitchFamily="49" charset="0"/>
              <a:buChar char="o"/>
            </a:pPr>
            <a:r>
              <a:rPr lang="en-US" sz="2000" dirty="0">
                <a:latin typeface="+mj-lt"/>
              </a:rPr>
              <a:t>  HTTP                          1 round trip</a:t>
            </a:r>
          </a:p>
          <a:p>
            <a:r>
              <a:rPr lang="en-US" dirty="0"/>
              <a:t>New Connection:4 RTT + DNS                      3 RTT + DNS (1-RTT)</a:t>
            </a:r>
          </a:p>
          <a:p>
            <a:r>
              <a:rPr lang="en-US" dirty="0"/>
              <a:t>Resumed Connection:3 RTT + DNS              2 RTT + DNS (0-RTT) </a:t>
            </a:r>
          </a:p>
          <a:p>
            <a:pPr>
              <a:buFont typeface="Courier New" panose="02070309020205020404" pitchFamily="49" charset="0"/>
              <a:buChar char="o"/>
            </a:pPr>
            <a:endParaRPr lang="en-IN" dirty="0"/>
          </a:p>
        </p:txBody>
      </p:sp>
      <p:sp>
        <p:nvSpPr>
          <p:cNvPr id="4" name="Rectangle 3">
            <a:extLst>
              <a:ext uri="{FF2B5EF4-FFF2-40B4-BE49-F238E27FC236}">
                <a16:creationId xmlns:a16="http://schemas.microsoft.com/office/drawing/2014/main" id="{524847D5-FFFF-4E60-FE49-401799B826F3}"/>
              </a:ext>
            </a:extLst>
          </p:cNvPr>
          <p:cNvSpPr/>
          <p:nvPr/>
        </p:nvSpPr>
        <p:spPr>
          <a:xfrm>
            <a:off x="282987" y="4939046"/>
            <a:ext cx="5558118" cy="14766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dirty="0"/>
          </a:p>
        </p:txBody>
      </p:sp>
      <p:sp>
        <p:nvSpPr>
          <p:cNvPr id="5" name="TextBox 4">
            <a:extLst>
              <a:ext uri="{FF2B5EF4-FFF2-40B4-BE49-F238E27FC236}">
                <a16:creationId xmlns:a16="http://schemas.microsoft.com/office/drawing/2014/main" id="{A4E7B519-AFD1-EA17-4AED-FD06922CDFFF}"/>
              </a:ext>
            </a:extLst>
          </p:cNvPr>
          <p:cNvSpPr txBox="1"/>
          <p:nvPr/>
        </p:nvSpPr>
        <p:spPr>
          <a:xfrm>
            <a:off x="987258" y="4939046"/>
            <a:ext cx="3894083" cy="584775"/>
          </a:xfrm>
          <a:prstGeom prst="rect">
            <a:avLst/>
          </a:prstGeom>
          <a:noFill/>
        </p:spPr>
        <p:txBody>
          <a:bodyPr wrap="square" rtlCol="0">
            <a:spAutoFit/>
          </a:bodyPr>
          <a:lstStyle/>
          <a:p>
            <a:pPr algn="ctr"/>
            <a:r>
              <a:rPr lang="en-US" sz="3200" dirty="0"/>
              <a:t>Performance</a:t>
            </a:r>
            <a:r>
              <a:rPr lang="en-US" dirty="0"/>
              <a:t> </a:t>
            </a:r>
            <a:endParaRPr lang="en-IN" dirty="0"/>
          </a:p>
        </p:txBody>
      </p:sp>
      <p:sp>
        <p:nvSpPr>
          <p:cNvPr id="6" name="TextBox 5">
            <a:extLst>
              <a:ext uri="{FF2B5EF4-FFF2-40B4-BE49-F238E27FC236}">
                <a16:creationId xmlns:a16="http://schemas.microsoft.com/office/drawing/2014/main" id="{FCEE562B-2858-F261-8C6A-9D6862BDB0FF}"/>
              </a:ext>
            </a:extLst>
          </p:cNvPr>
          <p:cNvSpPr txBox="1"/>
          <p:nvPr/>
        </p:nvSpPr>
        <p:spPr>
          <a:xfrm>
            <a:off x="987258" y="5432155"/>
            <a:ext cx="4430110" cy="461665"/>
          </a:xfrm>
          <a:prstGeom prst="rect">
            <a:avLst/>
          </a:prstGeom>
          <a:noFill/>
        </p:spPr>
        <p:txBody>
          <a:bodyPr wrap="square" rtlCol="0">
            <a:spAutoFit/>
          </a:bodyPr>
          <a:lstStyle/>
          <a:p>
            <a:r>
              <a:rPr lang="en-IN" sz="2400" i="0" dirty="0">
                <a:effectLst/>
                <a:latin typeface="Söhne"/>
              </a:rPr>
              <a:t>Faster and Shorter Handshake</a:t>
            </a:r>
            <a:endParaRPr lang="en-IN" sz="2400" dirty="0"/>
          </a:p>
        </p:txBody>
      </p:sp>
      <p:sp>
        <p:nvSpPr>
          <p:cNvPr id="7" name="TextBox 6">
            <a:extLst>
              <a:ext uri="{FF2B5EF4-FFF2-40B4-BE49-F238E27FC236}">
                <a16:creationId xmlns:a16="http://schemas.microsoft.com/office/drawing/2014/main" id="{3E92693E-72AA-60FF-62B8-010EEEC25F8A}"/>
              </a:ext>
            </a:extLst>
          </p:cNvPr>
          <p:cNvSpPr txBox="1"/>
          <p:nvPr/>
        </p:nvSpPr>
        <p:spPr>
          <a:xfrm>
            <a:off x="987258" y="5809370"/>
            <a:ext cx="4619297" cy="461665"/>
          </a:xfrm>
          <a:prstGeom prst="rect">
            <a:avLst/>
          </a:prstGeom>
          <a:noFill/>
        </p:spPr>
        <p:txBody>
          <a:bodyPr wrap="square" rtlCol="0">
            <a:spAutoFit/>
          </a:bodyPr>
          <a:lstStyle/>
          <a:p>
            <a:pPr algn="ctr"/>
            <a:r>
              <a:rPr lang="en-US" sz="2400" dirty="0"/>
              <a:t>0-RTT </a:t>
            </a:r>
            <a:endParaRPr lang="en-IN" sz="2400" dirty="0"/>
          </a:p>
        </p:txBody>
      </p:sp>
      <p:sp>
        <p:nvSpPr>
          <p:cNvPr id="8" name="Rectangle 7">
            <a:extLst>
              <a:ext uri="{FF2B5EF4-FFF2-40B4-BE49-F238E27FC236}">
                <a16:creationId xmlns:a16="http://schemas.microsoft.com/office/drawing/2014/main" id="{58AAED1F-C3B0-D6E9-2B58-36C5AE369D05}"/>
              </a:ext>
            </a:extLst>
          </p:cNvPr>
          <p:cNvSpPr/>
          <p:nvPr/>
        </p:nvSpPr>
        <p:spPr>
          <a:xfrm>
            <a:off x="6502918" y="4592817"/>
            <a:ext cx="5363637" cy="18229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3D30124B-06A7-DE80-C042-ED0616C318BE}"/>
              </a:ext>
            </a:extLst>
          </p:cNvPr>
          <p:cNvSpPr txBox="1"/>
          <p:nvPr/>
        </p:nvSpPr>
        <p:spPr>
          <a:xfrm>
            <a:off x="7200339" y="4604189"/>
            <a:ext cx="4388069" cy="584775"/>
          </a:xfrm>
          <a:prstGeom prst="rect">
            <a:avLst/>
          </a:prstGeom>
          <a:noFill/>
        </p:spPr>
        <p:txBody>
          <a:bodyPr wrap="square" rtlCol="0">
            <a:spAutoFit/>
          </a:bodyPr>
          <a:lstStyle/>
          <a:p>
            <a:pPr algn="ctr"/>
            <a:r>
              <a:rPr lang="en-US" sz="3200" dirty="0"/>
              <a:t>Security</a:t>
            </a:r>
            <a:endParaRPr lang="en-IN" sz="3200" dirty="0"/>
          </a:p>
        </p:txBody>
      </p:sp>
      <p:sp>
        <p:nvSpPr>
          <p:cNvPr id="10" name="TextBox 9">
            <a:extLst>
              <a:ext uri="{FF2B5EF4-FFF2-40B4-BE49-F238E27FC236}">
                <a16:creationId xmlns:a16="http://schemas.microsoft.com/office/drawing/2014/main" id="{5C1FAE38-90F0-969C-CD90-F057DED6A239}"/>
              </a:ext>
            </a:extLst>
          </p:cNvPr>
          <p:cNvSpPr txBox="1"/>
          <p:nvPr/>
        </p:nvSpPr>
        <p:spPr>
          <a:xfrm>
            <a:off x="6879734" y="5005569"/>
            <a:ext cx="4388069" cy="400110"/>
          </a:xfrm>
          <a:prstGeom prst="rect">
            <a:avLst/>
          </a:prstGeom>
          <a:noFill/>
        </p:spPr>
        <p:txBody>
          <a:bodyPr wrap="square" rtlCol="0">
            <a:spAutoFit/>
          </a:bodyPr>
          <a:lstStyle/>
          <a:p>
            <a:r>
              <a:rPr lang="en-US" sz="2000" dirty="0"/>
              <a:t>Old ciphers removed</a:t>
            </a:r>
            <a:endParaRPr lang="en-IN" sz="2000" dirty="0"/>
          </a:p>
        </p:txBody>
      </p:sp>
      <p:sp>
        <p:nvSpPr>
          <p:cNvPr id="11" name="TextBox 10">
            <a:extLst>
              <a:ext uri="{FF2B5EF4-FFF2-40B4-BE49-F238E27FC236}">
                <a16:creationId xmlns:a16="http://schemas.microsoft.com/office/drawing/2014/main" id="{DB79EF53-7EC0-E878-8EE3-6CBAC975925C}"/>
              </a:ext>
            </a:extLst>
          </p:cNvPr>
          <p:cNvSpPr txBox="1"/>
          <p:nvPr/>
        </p:nvSpPr>
        <p:spPr>
          <a:xfrm>
            <a:off x="6879733" y="5277283"/>
            <a:ext cx="4388069" cy="400110"/>
          </a:xfrm>
          <a:prstGeom prst="rect">
            <a:avLst/>
          </a:prstGeom>
          <a:noFill/>
        </p:spPr>
        <p:txBody>
          <a:bodyPr wrap="square" rtlCol="0">
            <a:spAutoFit/>
          </a:bodyPr>
          <a:lstStyle/>
          <a:p>
            <a:r>
              <a:rPr lang="en-US" sz="2000" dirty="0"/>
              <a:t>Version negotiation removed</a:t>
            </a:r>
            <a:endParaRPr lang="en-IN" sz="2000" dirty="0"/>
          </a:p>
        </p:txBody>
      </p:sp>
      <p:sp>
        <p:nvSpPr>
          <p:cNvPr id="12" name="TextBox 11">
            <a:extLst>
              <a:ext uri="{FF2B5EF4-FFF2-40B4-BE49-F238E27FC236}">
                <a16:creationId xmlns:a16="http://schemas.microsoft.com/office/drawing/2014/main" id="{E4849EFC-B9AE-ED9A-3BBF-79459F64C75F}"/>
              </a:ext>
            </a:extLst>
          </p:cNvPr>
          <p:cNvSpPr txBox="1"/>
          <p:nvPr/>
        </p:nvSpPr>
        <p:spPr>
          <a:xfrm>
            <a:off x="6879732" y="5582434"/>
            <a:ext cx="4020207" cy="400110"/>
          </a:xfrm>
          <a:prstGeom prst="rect">
            <a:avLst/>
          </a:prstGeom>
          <a:noFill/>
        </p:spPr>
        <p:txBody>
          <a:bodyPr wrap="square" rtlCol="0">
            <a:spAutoFit/>
          </a:bodyPr>
          <a:lstStyle/>
          <a:p>
            <a:r>
              <a:rPr lang="en-US" sz="2000" dirty="0"/>
              <a:t>Perfect Forward Secrecy  -  PFS</a:t>
            </a:r>
            <a:endParaRPr lang="en-IN" sz="2000" dirty="0"/>
          </a:p>
        </p:txBody>
      </p:sp>
      <p:sp>
        <p:nvSpPr>
          <p:cNvPr id="13" name="TextBox 12">
            <a:extLst>
              <a:ext uri="{FF2B5EF4-FFF2-40B4-BE49-F238E27FC236}">
                <a16:creationId xmlns:a16="http://schemas.microsoft.com/office/drawing/2014/main" id="{A7B976F2-D760-F236-C47E-6627BC720F31}"/>
              </a:ext>
            </a:extLst>
          </p:cNvPr>
          <p:cNvSpPr txBox="1"/>
          <p:nvPr/>
        </p:nvSpPr>
        <p:spPr>
          <a:xfrm>
            <a:off x="6879733" y="5887585"/>
            <a:ext cx="5312267" cy="400110"/>
          </a:xfrm>
          <a:prstGeom prst="rect">
            <a:avLst/>
          </a:prstGeom>
          <a:noFill/>
        </p:spPr>
        <p:txBody>
          <a:bodyPr wrap="square" rtlCol="0">
            <a:spAutoFit/>
          </a:bodyPr>
          <a:lstStyle/>
          <a:p>
            <a:r>
              <a:rPr lang="en-US" sz="2000" dirty="0"/>
              <a:t>Every message after Server Hello is encrypted</a:t>
            </a:r>
            <a:endParaRPr lang="en-IN" sz="2000" dirty="0"/>
          </a:p>
        </p:txBody>
      </p:sp>
    </p:spTree>
    <p:extLst>
      <p:ext uri="{BB962C8B-B14F-4D97-AF65-F5344CB8AC3E}">
        <p14:creationId xmlns:p14="http://schemas.microsoft.com/office/powerpoint/2010/main" val="145673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249B-A0C5-F1F2-9375-8DF7213C3349}"/>
              </a:ext>
            </a:extLst>
          </p:cNvPr>
          <p:cNvSpPr>
            <a:spLocks noGrp="1"/>
          </p:cNvSpPr>
          <p:nvPr>
            <p:ph type="title"/>
          </p:nvPr>
        </p:nvSpPr>
        <p:spPr>
          <a:xfrm>
            <a:off x="1109708" y="365125"/>
            <a:ext cx="10244091" cy="12314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50AC140-973C-AE8C-2C6D-E3D8BA182A8D}"/>
              </a:ext>
            </a:extLst>
          </p:cNvPr>
          <p:cNvSpPr>
            <a:spLocks noGrp="1"/>
          </p:cNvSpPr>
          <p:nvPr>
            <p:ph idx="1"/>
          </p:nvPr>
        </p:nvSpPr>
        <p:spPr>
          <a:xfrm>
            <a:off x="417251" y="365125"/>
            <a:ext cx="11336784" cy="3513192"/>
          </a:xfrm>
        </p:spPr>
        <p:txBody>
          <a:bodyPr>
            <a:normAutofit/>
          </a:bodyPr>
          <a:lstStyle/>
          <a:p>
            <a:pPr marL="0" indent="0">
              <a:buNone/>
            </a:pPr>
            <a:r>
              <a:rPr lang="en-US" sz="2400" dirty="0"/>
              <a:t>Version negotiation removed</a:t>
            </a:r>
            <a:r>
              <a:rPr lang="en-IN" sz="2400" dirty="0"/>
              <a:t>: </a:t>
            </a:r>
            <a:r>
              <a:rPr lang="en-IN" sz="2000" dirty="0"/>
              <a:t>Up-to TLS 1.2 version , a connection can be established with a lower version. But in version 1.3 we are unable to establish a connection with lower version.</a:t>
            </a:r>
          </a:p>
          <a:p>
            <a:pPr marL="0" indent="0">
              <a:buNone/>
            </a:pPr>
            <a:endParaRPr lang="en-IN" sz="2000" dirty="0"/>
          </a:p>
          <a:p>
            <a:pPr marL="0" indent="0">
              <a:buNone/>
            </a:pPr>
            <a:r>
              <a:rPr lang="en-US" sz="2400" dirty="0"/>
              <a:t>Perfect Forward Secrecy </a:t>
            </a:r>
            <a:r>
              <a:rPr lang="en-US" sz="2000" dirty="0"/>
              <a:t>: In traditional key exchange methods, a single, long-term secret key is used to derive session keys for encrypting communications. If this long-term key is ever compromised, an attacker could decrypt all past communications that used that key. This vulnerability is removed using ephemeral key exchange algorithms. This often involves the use of Diffie-Hellman key exchange. With Perfect Forward Secrecy, a unique session key is generated for each individual session. Even if an attacker were to compromise the long-term key, they would not be able to decrypt past sessions because each session has its own unique key.  But this created new problems </a:t>
            </a:r>
            <a:r>
              <a:rPr lang="en-US" sz="2000" dirty="0" err="1"/>
              <a:t>i.e</a:t>
            </a:r>
            <a:r>
              <a:rPr lang="en-US" sz="2000" dirty="0"/>
              <a:t> , the private key can’t be shared to other devices.</a:t>
            </a:r>
          </a:p>
          <a:p>
            <a:pPr marL="0" indent="0">
              <a:buNone/>
            </a:pPr>
            <a:endParaRPr lang="en-IN" sz="2400" dirty="0"/>
          </a:p>
          <a:p>
            <a:pPr marL="0" indent="0">
              <a:buNone/>
            </a:pPr>
            <a:endParaRPr lang="en-IN" sz="2400" dirty="0"/>
          </a:p>
        </p:txBody>
      </p:sp>
      <p:sp>
        <p:nvSpPr>
          <p:cNvPr id="4" name="TextBox 3">
            <a:extLst>
              <a:ext uri="{FF2B5EF4-FFF2-40B4-BE49-F238E27FC236}">
                <a16:creationId xmlns:a16="http://schemas.microsoft.com/office/drawing/2014/main" id="{6E4C59F7-F629-9CC6-917E-6BE92BEB64A3}"/>
              </a:ext>
            </a:extLst>
          </p:cNvPr>
          <p:cNvSpPr txBox="1"/>
          <p:nvPr/>
        </p:nvSpPr>
        <p:spPr>
          <a:xfrm>
            <a:off x="6096000" y="6621517"/>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2DC0E4D9-F809-C5FC-998F-6F975433D4B9}"/>
              </a:ext>
            </a:extLst>
          </p:cNvPr>
          <p:cNvSpPr txBox="1"/>
          <p:nvPr/>
        </p:nvSpPr>
        <p:spPr>
          <a:xfrm>
            <a:off x="417251" y="4234254"/>
            <a:ext cx="4385368" cy="2031325"/>
          </a:xfrm>
          <a:prstGeom prst="rect">
            <a:avLst/>
          </a:prstGeom>
          <a:noFill/>
        </p:spPr>
        <p:txBody>
          <a:bodyPr wrap="none" rtlCol="0">
            <a:spAutoFit/>
          </a:bodyPr>
          <a:lstStyle/>
          <a:p>
            <a:pPr marL="0" indent="0">
              <a:buNone/>
            </a:pPr>
            <a:r>
              <a:rPr lang="en-US" sz="1800" dirty="0"/>
              <a:t>Client Hello</a:t>
            </a:r>
          </a:p>
          <a:p>
            <a:pPr marL="0" indent="0">
              <a:buNone/>
            </a:pPr>
            <a:r>
              <a:rPr lang="en-US" sz="1800" dirty="0"/>
              <a:t>Server Hello</a:t>
            </a:r>
          </a:p>
          <a:p>
            <a:pPr marL="0" indent="0">
              <a:buNone/>
            </a:pPr>
            <a:r>
              <a:rPr lang="en-IN" sz="1800" dirty="0"/>
              <a:t>Certificate             </a:t>
            </a:r>
          </a:p>
          <a:p>
            <a:pPr marL="0" indent="0">
              <a:buNone/>
            </a:pPr>
            <a:r>
              <a:rPr lang="en-IN" sz="1800" dirty="0"/>
              <a:t>Server Key Exchange          Server Hello Done</a:t>
            </a:r>
          </a:p>
          <a:p>
            <a:pPr marL="0" indent="0">
              <a:buNone/>
            </a:pPr>
            <a:r>
              <a:rPr lang="en-US" sz="1800" dirty="0"/>
              <a:t>Client Key Exchange         Change Cipher Spec</a:t>
            </a:r>
          </a:p>
          <a:p>
            <a:pPr marL="0" indent="0">
              <a:buNone/>
            </a:pPr>
            <a:r>
              <a:rPr lang="en-IN" sz="1800" dirty="0"/>
              <a:t>Encrypted Handshake Message</a:t>
            </a:r>
          </a:p>
          <a:p>
            <a:endParaRPr lang="en-IN" dirty="0"/>
          </a:p>
        </p:txBody>
      </p:sp>
      <p:sp>
        <p:nvSpPr>
          <p:cNvPr id="6" name="TextBox 5">
            <a:extLst>
              <a:ext uri="{FF2B5EF4-FFF2-40B4-BE49-F238E27FC236}">
                <a16:creationId xmlns:a16="http://schemas.microsoft.com/office/drawing/2014/main" id="{65A92B5A-16F1-8AE5-C7E6-389CC78DD355}"/>
              </a:ext>
            </a:extLst>
          </p:cNvPr>
          <p:cNvSpPr txBox="1"/>
          <p:nvPr/>
        </p:nvSpPr>
        <p:spPr>
          <a:xfrm>
            <a:off x="6400800" y="4234254"/>
            <a:ext cx="3664336" cy="2031325"/>
          </a:xfrm>
          <a:prstGeom prst="rect">
            <a:avLst/>
          </a:prstGeom>
          <a:noFill/>
        </p:spPr>
        <p:txBody>
          <a:bodyPr wrap="none" rtlCol="0">
            <a:spAutoFit/>
          </a:bodyPr>
          <a:lstStyle/>
          <a:p>
            <a:pPr marL="0" indent="0">
              <a:buNone/>
            </a:pPr>
            <a:r>
              <a:rPr lang="en-US" sz="1800" dirty="0"/>
              <a:t>Client Hello</a:t>
            </a:r>
          </a:p>
          <a:p>
            <a:r>
              <a:rPr lang="en-US" sz="1800" dirty="0"/>
              <a:t>Server Hello         Change Cipher Spec</a:t>
            </a:r>
          </a:p>
          <a:p>
            <a:pPr marL="0" indent="0">
              <a:buNone/>
            </a:pPr>
            <a:r>
              <a:rPr lang="en-US" dirty="0"/>
              <a:t>              (Encrypted </a:t>
            </a:r>
            <a:r>
              <a:rPr lang="en-US" dirty="0" err="1"/>
              <a:t>E</a:t>
            </a:r>
            <a:r>
              <a:rPr lang="en-US" sz="1800" dirty="0" err="1"/>
              <a:t>xtentions</a:t>
            </a:r>
            <a:r>
              <a:rPr lang="en-US" sz="1800" dirty="0"/>
              <a:t>)</a:t>
            </a:r>
          </a:p>
          <a:p>
            <a:pPr marL="0" indent="0">
              <a:buNone/>
            </a:pPr>
            <a:r>
              <a:rPr lang="en-US" dirty="0"/>
              <a:t>              </a:t>
            </a:r>
            <a:r>
              <a:rPr lang="en-IN" sz="1800" dirty="0"/>
              <a:t>(Certificate)           </a:t>
            </a:r>
          </a:p>
          <a:p>
            <a:pPr marL="0" indent="0">
              <a:buNone/>
            </a:pPr>
            <a:r>
              <a:rPr lang="en-US" sz="1800" dirty="0"/>
              <a:t>              (CERT verify)</a:t>
            </a:r>
          </a:p>
          <a:p>
            <a:pPr marL="0" indent="0">
              <a:buNone/>
            </a:pPr>
            <a:r>
              <a:rPr lang="en-US" dirty="0"/>
              <a:t>              (Finished)</a:t>
            </a:r>
          </a:p>
          <a:p>
            <a:pPr marL="0" indent="0">
              <a:buNone/>
            </a:pPr>
            <a:r>
              <a:rPr lang="en-US" sz="1800" dirty="0"/>
              <a:t>Application Data  </a:t>
            </a:r>
          </a:p>
        </p:txBody>
      </p:sp>
    </p:spTree>
    <p:extLst>
      <p:ext uri="{BB962C8B-B14F-4D97-AF65-F5344CB8AC3E}">
        <p14:creationId xmlns:p14="http://schemas.microsoft.com/office/powerpoint/2010/main" val="188121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82B85A-B732-237A-9FE0-478F1CEA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6" y="114855"/>
            <a:ext cx="11783627" cy="6628290"/>
          </a:xfrm>
          <a:prstGeom prst="rect">
            <a:avLst/>
          </a:prstGeom>
        </p:spPr>
      </p:pic>
    </p:spTree>
    <p:extLst>
      <p:ext uri="{BB962C8B-B14F-4D97-AF65-F5344CB8AC3E}">
        <p14:creationId xmlns:p14="http://schemas.microsoft.com/office/powerpoint/2010/main" val="4163510784"/>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348</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vt:i4>
      </vt:variant>
    </vt:vector>
  </HeadingPairs>
  <TitlesOfParts>
    <vt:vector size="16" baseType="lpstr">
      <vt:lpstr>Arial</vt:lpstr>
      <vt:lpstr>Calibri</vt:lpstr>
      <vt:lpstr>Calibri Light</vt:lpstr>
      <vt:lpstr>Calisto MT</vt:lpstr>
      <vt:lpstr>Courier New</vt:lpstr>
      <vt:lpstr>Söhne</vt:lpstr>
      <vt:lpstr>Trebuchet MS</vt:lpstr>
      <vt:lpstr>Wingdings 2</vt:lpstr>
      <vt:lpstr>Berlin</vt:lpstr>
      <vt:lpstr>Office Theme</vt:lpstr>
      <vt:lpstr>Slate</vt:lpstr>
      <vt:lpstr>PowerPoint Presentation</vt:lpstr>
      <vt:lpstr>PowerPoint Presentation</vt:lpstr>
      <vt:lpstr>Total Round Trip Times (Pre TLS v1.3)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gangasureshbabu007@gmail.com</dc:creator>
  <cp:lastModifiedBy>gangasureshbabu007@gmail.com</cp:lastModifiedBy>
  <cp:revision>1</cp:revision>
  <dcterms:created xsi:type="dcterms:W3CDTF">2023-11-11T07:23:19Z</dcterms:created>
  <dcterms:modified xsi:type="dcterms:W3CDTF">2023-11-11T11:48:06Z</dcterms:modified>
</cp:coreProperties>
</file>