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3"/>
  </p:notesMasterIdLst>
  <p:sldIdLst>
    <p:sldId id="256" r:id="rId2"/>
  </p:sldIdLst>
  <p:sldSz cx="36576000" cy="20574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800040"/>
    <a:srgbClr val="0000FF"/>
    <a:srgbClr val="808000"/>
    <a:srgbClr val="8000FF"/>
    <a:srgbClr val="FF8000"/>
    <a:srgbClr val="408000"/>
    <a:srgbClr val="0080FF"/>
    <a:srgbClr val="FFFF66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00" autoAdjust="0"/>
  </p:normalViewPr>
  <p:slideViewPr>
    <p:cSldViewPr snapToGrid="0" snapToObjects="1">
      <p:cViewPr varScale="1">
        <p:scale>
          <a:sx n="50" d="100"/>
          <a:sy n="50" d="100"/>
        </p:scale>
        <p:origin x="1560" y="192"/>
      </p:cViewPr>
      <p:guideLst>
        <p:guide orient="horz" pos="648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A624A-251B-E54B-8182-FF959673AF98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5EA87-775E-C943-B08A-B1B8273FE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259662"/>
            <a:ext cx="31089600" cy="4410076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636E-9831-CC49-B2B0-098C7145AD98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0" y="7232"/>
            <a:ext cx="25603200" cy="5257800"/>
          </a:xfrm>
        </p:spPr>
        <p:txBody>
          <a:bodyPr>
            <a:normAutofit/>
          </a:bodyPr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41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lIns="365760" tIns="182880" rIns="365760" bIns="18288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BB2E-92FA-1B41-BD6F-3DDFBA44CAD5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823920"/>
            <a:ext cx="8229600" cy="17554576"/>
          </a:xfrm>
          <a:prstGeom prst="rect">
            <a:avLst/>
          </a:prstGeom>
        </p:spPr>
        <p:txBody>
          <a:bodyPr vert="eaVert" lIns="365760" tIns="182880" rIns="365760" bIns="18288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823920"/>
            <a:ext cx="24079200" cy="175545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EE84-44BF-4E48-81EF-A4A2B457C33C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1104928" cy="3429000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800604"/>
            <a:ext cx="31104928" cy="1357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B509-43DA-6C48-A685-454CAB9AE14F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528578" y="10"/>
            <a:ext cx="3270252" cy="20606772"/>
            <a:chOff x="8374978" y="11345"/>
            <a:chExt cx="817563" cy="5151693"/>
          </a:xfrm>
        </p:grpSpPr>
        <p:sp>
          <p:nvSpPr>
            <p:cNvPr id="11" name="Rectangle 10"/>
            <p:cNvSpPr/>
            <p:nvPr/>
          </p:nvSpPr>
          <p:spPr>
            <a:xfrm>
              <a:off x="8411584" y="11345"/>
              <a:ext cx="742185" cy="5143500"/>
            </a:xfrm>
            <a:prstGeom prst="rect">
              <a:avLst/>
            </a:prstGeom>
            <a:solidFill>
              <a:srgbClr val="021E5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rgbClr val="021E5B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411584" y="4933248"/>
              <a:ext cx="742186" cy="2297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21E5B"/>
                </a:solidFill>
              </a:endParaRPr>
            </a:p>
          </p:txBody>
        </p:sp>
        <p:pic>
          <p:nvPicPr>
            <p:cNvPr id="13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9" b="89789"/>
            <a:stretch/>
          </p:blipFill>
          <p:spPr bwMode="auto">
            <a:xfrm>
              <a:off x="8374978" y="184024"/>
              <a:ext cx="817563" cy="312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Right Arrow 13">
            <a:hlinkClick r:id="" action="ppaction://hlinkshowjump?jump=nextslide"/>
          </p:cNvPr>
          <p:cNvSpPr/>
          <p:nvPr/>
        </p:nvSpPr>
        <p:spPr>
          <a:xfrm>
            <a:off x="31658188" y="19069056"/>
            <a:ext cx="1687576" cy="1095376"/>
          </a:xfrm>
          <a:prstGeom prst="rightArrow">
            <a:avLst/>
          </a:prstGeom>
          <a:solidFill>
            <a:srgbClr val="021D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hlinkClick r:id="" action="ppaction://hlinkshowjump?jump=previousslide"/>
          </p:cNvPr>
          <p:cNvSpPr/>
          <p:nvPr/>
        </p:nvSpPr>
        <p:spPr>
          <a:xfrm rot="10800000">
            <a:off x="28740928" y="19069062"/>
            <a:ext cx="1687576" cy="1095380"/>
          </a:xfrm>
          <a:prstGeom prst="rightArrow">
            <a:avLst/>
          </a:prstGeom>
          <a:solidFill>
            <a:srgbClr val="021D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390988" y="19573932"/>
            <a:ext cx="8534400" cy="1095376"/>
          </a:xfrm>
        </p:spPr>
        <p:txBody>
          <a:bodyPr/>
          <a:lstStyle>
            <a:lvl1pPr>
              <a:defRPr>
                <a:solidFill>
                  <a:srgbClr val="021D5B"/>
                </a:solidFill>
              </a:defRPr>
            </a:lvl1pPr>
          </a:lstStyle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Action Button: Home 15">
            <a:hlinkClick r:id="" action="ppaction://noaction" highlightClick="1"/>
          </p:cNvPr>
          <p:cNvSpPr/>
          <p:nvPr/>
        </p:nvSpPr>
        <p:spPr>
          <a:xfrm>
            <a:off x="30508664" y="19292614"/>
            <a:ext cx="1058816" cy="807564"/>
          </a:xfrm>
          <a:prstGeom prst="actionButtonHome">
            <a:avLst/>
          </a:prstGeom>
          <a:solidFill>
            <a:srgbClr val="021D5B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4"/>
            <a:ext cx="31089600" cy="4086224"/>
          </a:xfrm>
          <a:prstGeom prst="rect">
            <a:avLst/>
          </a:prstGeom>
        </p:spPr>
        <p:txBody>
          <a:bodyPr lIns="365760" tIns="182880" rIns="365760" bIns="182880"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0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EB59-01BD-DF42-B736-9E0CE0AAA508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528578" y="10"/>
            <a:ext cx="3270252" cy="20606772"/>
            <a:chOff x="8374978" y="11345"/>
            <a:chExt cx="817563" cy="5151693"/>
          </a:xfrm>
        </p:grpSpPr>
        <p:sp>
          <p:nvSpPr>
            <p:cNvPr id="8" name="Rectangle 7"/>
            <p:cNvSpPr/>
            <p:nvPr/>
          </p:nvSpPr>
          <p:spPr>
            <a:xfrm>
              <a:off x="8411584" y="11345"/>
              <a:ext cx="742185" cy="5143500"/>
            </a:xfrm>
            <a:prstGeom prst="rect">
              <a:avLst/>
            </a:prstGeom>
            <a:solidFill>
              <a:srgbClr val="021E5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rgbClr val="021E5B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411584" y="4933248"/>
              <a:ext cx="742186" cy="2297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21E5B"/>
                </a:solidFill>
              </a:endParaRPr>
            </a:p>
          </p:txBody>
        </p:sp>
        <p:pic>
          <p:nvPicPr>
            <p:cNvPr id="10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9" b="89789"/>
            <a:stretch/>
          </p:blipFill>
          <p:spPr bwMode="auto">
            <a:xfrm>
              <a:off x="8374978" y="184024"/>
              <a:ext cx="817563" cy="312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41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b="1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4"/>
            <a:ext cx="16154400" cy="13577888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4"/>
            <a:ext cx="16154400" cy="13577888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C34C-11E6-3348-B62E-BEC57BE78DDB}" type="datetime1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528578" y="10"/>
            <a:ext cx="3270252" cy="20606772"/>
            <a:chOff x="8374978" y="11345"/>
            <a:chExt cx="817563" cy="5151693"/>
          </a:xfrm>
        </p:grpSpPr>
        <p:sp>
          <p:nvSpPr>
            <p:cNvPr id="9" name="Rectangle 8"/>
            <p:cNvSpPr/>
            <p:nvPr/>
          </p:nvSpPr>
          <p:spPr>
            <a:xfrm>
              <a:off x="8411584" y="11345"/>
              <a:ext cx="742185" cy="5143500"/>
            </a:xfrm>
            <a:prstGeom prst="rect">
              <a:avLst/>
            </a:prstGeom>
            <a:solidFill>
              <a:srgbClr val="021E5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rgbClr val="021E5B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411584" y="4933248"/>
              <a:ext cx="742186" cy="2297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21E5B"/>
                </a:solidFill>
              </a:endParaRPr>
            </a:p>
          </p:txBody>
        </p:sp>
        <p:pic>
          <p:nvPicPr>
            <p:cNvPr id="11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9" b="89789"/>
            <a:stretch/>
          </p:blipFill>
          <p:spPr bwMode="auto">
            <a:xfrm>
              <a:off x="8374978" y="184024"/>
              <a:ext cx="817563" cy="312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017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40"/>
            <a:ext cx="16160752" cy="191928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4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30" y="4605340"/>
            <a:ext cx="16167100" cy="191928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30" y="6524624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F9CE-57B5-E64B-81E3-581A4D736FEA}" type="datetime1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b="1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1B7-8BE0-8B40-949E-0E45EF6863A9}" type="datetime1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33503634" y="-175594"/>
            <a:ext cx="3270252" cy="20778788"/>
            <a:chOff x="8382000" y="-68263"/>
            <a:chExt cx="817563" cy="692626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-68263"/>
              <a:ext cx="817563" cy="692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420099" y="6551613"/>
              <a:ext cx="742186" cy="306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Right Arrow 8">
            <a:hlinkClick r:id="" action="ppaction://hlinkshowjump?jump=nextslide"/>
          </p:cNvPr>
          <p:cNvSpPr/>
          <p:nvPr/>
        </p:nvSpPr>
        <p:spPr>
          <a:xfrm>
            <a:off x="31658188" y="19069056"/>
            <a:ext cx="1687576" cy="1095376"/>
          </a:xfrm>
          <a:prstGeom prst="rightArrow">
            <a:avLst/>
          </a:prstGeom>
          <a:solidFill>
            <a:srgbClr val="021D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" action="ppaction://hlinkshowjump?jump=previousslide"/>
          </p:cNvPr>
          <p:cNvSpPr/>
          <p:nvPr/>
        </p:nvSpPr>
        <p:spPr>
          <a:xfrm rot="10800000">
            <a:off x="28740928" y="19069062"/>
            <a:ext cx="1687576" cy="1095380"/>
          </a:xfrm>
          <a:prstGeom prst="rightArrow">
            <a:avLst/>
          </a:prstGeom>
          <a:solidFill>
            <a:srgbClr val="021D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sp>
        <p:nvSpPr>
          <p:cNvPr id="11" name="Action Button: Home 10">
            <a:hlinkClick r:id="" action="ppaction://noaction" highlightClick="1"/>
          </p:cNvPr>
          <p:cNvSpPr/>
          <p:nvPr/>
        </p:nvSpPr>
        <p:spPr>
          <a:xfrm>
            <a:off x="30508664" y="19292614"/>
            <a:ext cx="1058816" cy="807564"/>
          </a:xfrm>
          <a:prstGeom prst="actionButtonHome">
            <a:avLst/>
          </a:prstGeom>
          <a:solidFill>
            <a:srgbClr val="021D5B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3528578" y="10"/>
            <a:ext cx="3270252" cy="20606772"/>
            <a:chOff x="8374978" y="11345"/>
            <a:chExt cx="817563" cy="5151693"/>
          </a:xfrm>
        </p:grpSpPr>
        <p:sp>
          <p:nvSpPr>
            <p:cNvPr id="13" name="Rectangle 12"/>
            <p:cNvSpPr/>
            <p:nvPr/>
          </p:nvSpPr>
          <p:spPr>
            <a:xfrm>
              <a:off x="8411584" y="11345"/>
              <a:ext cx="742185" cy="5143500"/>
            </a:xfrm>
            <a:prstGeom prst="rect">
              <a:avLst/>
            </a:prstGeom>
            <a:solidFill>
              <a:srgbClr val="021E5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rgbClr val="021E5B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411584" y="4933248"/>
              <a:ext cx="742186" cy="2297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21E5B"/>
                </a:solidFill>
              </a:endParaRPr>
            </a:p>
          </p:txBody>
        </p:sp>
        <p:pic>
          <p:nvPicPr>
            <p:cNvPr id="15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9" b="89789"/>
            <a:stretch/>
          </p:blipFill>
          <p:spPr bwMode="auto">
            <a:xfrm>
              <a:off x="8374978" y="184024"/>
              <a:ext cx="817563" cy="312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571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490-0667-ED43-973A-52831D109428}" type="datetime1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30" y="819148"/>
            <a:ext cx="12033252" cy="3486152"/>
          </a:xfrm>
          <a:prstGeom prst="rect">
            <a:avLst/>
          </a:prstGeom>
        </p:spPr>
        <p:txBody>
          <a:bodyPr lIns="365760" tIns="182880" rIns="365760" bIns="182880"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819166"/>
            <a:ext cx="20447000" cy="1755934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30" y="4305314"/>
            <a:ext cx="12033252" cy="1407318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F715-073B-0940-B08F-1CB177CE7A25}" type="datetime1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4401804"/>
            <a:ext cx="21945600" cy="1700216"/>
          </a:xfrm>
          <a:prstGeom prst="rect">
            <a:avLst/>
          </a:prstGeom>
        </p:spPr>
        <p:txBody>
          <a:bodyPr lIns="365760" tIns="182880" rIns="365760" bIns="182880"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1838324"/>
            <a:ext cx="21945600" cy="123444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6102026"/>
            <a:ext cx="21945600" cy="241458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B82F-FE0D-F545-B536-09FCD3E0F346}" type="datetime1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EAEAEA"/>
            </a:gs>
            <a:gs pos="100000">
              <a:srgbClr val="C9C9C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800604"/>
            <a:ext cx="32918400" cy="13577888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19069056"/>
            <a:ext cx="8534400" cy="1095376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0329-787A-384F-9F15-34EA9708371E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19069056"/>
            <a:ext cx="11582400" cy="1095376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19069056"/>
            <a:ext cx="8534400" cy="1095376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1587047" y="5475453"/>
            <a:ext cx="11984153" cy="14650473"/>
          </a:xfrm>
          <a:prstGeom prst="roundRect">
            <a:avLst>
              <a:gd name="adj" fmla="val 5254"/>
            </a:avLst>
          </a:prstGeom>
          <a:solidFill>
            <a:srgbClr val="002E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spcCol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188" y="3448224"/>
            <a:ext cx="36568812" cy="999352"/>
          </a:xfrm>
          <a:prstGeom prst="roundRect">
            <a:avLst>
              <a:gd name="adj" fmla="val 39856"/>
            </a:avLst>
          </a:prstGeom>
          <a:solidFill>
            <a:srgbClr val="90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00028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-16936" y="102394"/>
            <a:ext cx="36592936" cy="3480940"/>
          </a:xfrm>
          <a:prstGeom prst="roundRect">
            <a:avLst/>
          </a:prstGeom>
          <a:solidFill>
            <a:srgbClr val="002E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4472053" y="5671138"/>
            <a:ext cx="10619810" cy="5818866"/>
          </a:xfrm>
          <a:prstGeom prst="roundRect">
            <a:avLst>
              <a:gd name="adj" fmla="val 9458"/>
            </a:avLst>
          </a:prstGeom>
          <a:solidFill>
            <a:srgbClr val="002E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spcCol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49486" y="5701225"/>
            <a:ext cx="9308872" cy="3767747"/>
          </a:xfrm>
          <a:prstGeom prst="roundRect">
            <a:avLst>
              <a:gd name="adj" fmla="val 9179"/>
            </a:avLst>
          </a:prstGeom>
          <a:solidFill>
            <a:srgbClr val="002D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spcCol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4" y="1260355"/>
            <a:ext cx="3564056" cy="1160240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148695" y="448073"/>
            <a:ext cx="36592935" cy="2862322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Correlation Between Blood Pressure And Left Ventricular Metabolism In HIV Individuals With And</a:t>
            </a:r>
          </a:p>
          <a:p>
            <a:pPr algn="ctr"/>
            <a:r>
              <a:rPr lang="en-US" sz="5400" b="1" dirty="0">
                <a:solidFill>
                  <a:srgbClr val="FFFFFF"/>
                </a:solidFill>
              </a:rPr>
              <a:t>Without Cocaine Use As Assessed By FDG-PET/CT</a:t>
            </a:r>
            <a:br>
              <a:rPr lang="en-US" sz="5400" b="1" dirty="0">
                <a:solidFill>
                  <a:srgbClr val="FFFFFF"/>
                </a:solidFill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8442" y="2299435"/>
            <a:ext cx="36592935" cy="1231106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Abhijit Bhattaru</a:t>
            </a:r>
            <a:r>
              <a:rPr lang="en-US" sz="2800" baseline="30000" dirty="0">
                <a:solidFill>
                  <a:srgbClr val="FFFFFF"/>
                </a:solidFill>
              </a:rPr>
              <a:t>1,2</a:t>
            </a:r>
            <a:r>
              <a:rPr lang="en-US" sz="2800" dirty="0">
                <a:solidFill>
                  <a:srgbClr val="FFFFFF"/>
                </a:solidFill>
              </a:rPr>
              <a:t>, Rina Ghorpade</a:t>
            </a:r>
            <a:r>
              <a:rPr lang="en-US" sz="2800" baseline="30000" dirty="0">
                <a:solidFill>
                  <a:srgbClr val="FFFFFF"/>
                </a:solidFill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, Chaitanya Rojulpote</a:t>
            </a:r>
            <a:r>
              <a:rPr lang="en-US" sz="2800" baseline="30000" dirty="0">
                <a:solidFill>
                  <a:srgbClr val="FFFFFF"/>
                </a:solidFill>
              </a:rPr>
              <a:t>1,2,3</a:t>
            </a:r>
            <a:r>
              <a:rPr lang="en-US" sz="2800" dirty="0">
                <a:solidFill>
                  <a:srgbClr val="FFFFFF"/>
                </a:solidFill>
              </a:rPr>
              <a:t>, Paco E Bravo</a:t>
            </a:r>
            <a:r>
              <a:rPr lang="en-US" sz="2800" baseline="30000" dirty="0">
                <a:solidFill>
                  <a:srgbClr val="FFFFFF"/>
                </a:solidFill>
              </a:rPr>
              <a:t>1,2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Shivaraj</a:t>
            </a:r>
            <a:r>
              <a:rPr lang="en-US" sz="2800" dirty="0">
                <a:solidFill>
                  <a:srgbClr val="FFFFFF"/>
                </a:solidFill>
              </a:rPr>
              <a:t> Patil</a:t>
            </a:r>
            <a:r>
              <a:rPr lang="en-US" sz="2800" baseline="30000" dirty="0">
                <a:solidFill>
                  <a:srgbClr val="FFFFFF"/>
                </a:solidFill>
              </a:rPr>
              <a:t>1,4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Karthik Gonuguntla</a:t>
            </a:r>
            <a:r>
              <a:rPr lang="en-US" sz="2800" baseline="30000" dirty="0">
                <a:solidFill>
                  <a:srgbClr val="FFFFFF"/>
                </a:solidFill>
              </a:rPr>
              <a:t>1,4</a:t>
            </a:r>
            <a:r>
              <a:rPr lang="en-US" sz="2800" dirty="0">
                <a:solidFill>
                  <a:srgbClr val="FFFFFF"/>
                </a:solidFill>
              </a:rPr>
              <a:t>, Pranav Karambelkar</a:t>
            </a:r>
            <a:r>
              <a:rPr lang="en-US" sz="2800" baseline="30000" dirty="0">
                <a:solidFill>
                  <a:srgbClr val="FFFFFF"/>
                </a:solidFill>
              </a:rPr>
              <a:t>1,3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Kiranmayi</a:t>
            </a:r>
            <a:r>
              <a:rPr lang="en-US" sz="2800" dirty="0">
                <a:solidFill>
                  <a:srgbClr val="FFFFFF"/>
                </a:solidFill>
              </a:rPr>
              <a:t> Vuthaluru</a:t>
            </a:r>
            <a:r>
              <a:rPr lang="en-US" sz="2800" baseline="30000" dirty="0">
                <a:solidFill>
                  <a:srgbClr val="FFFFFF"/>
                </a:solidFill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, Vincent Zhang</a:t>
            </a:r>
            <a:r>
              <a:rPr lang="en-US" sz="2800" baseline="30000" dirty="0">
                <a:solidFill>
                  <a:srgbClr val="FFFFFF"/>
                </a:solidFill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, Thomas J Werner</a:t>
            </a:r>
            <a:r>
              <a:rPr lang="en-US" sz="2800" baseline="30000" dirty="0">
                <a:solidFill>
                  <a:srgbClr val="FFFFFF"/>
                </a:solidFill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Abass</a:t>
            </a:r>
            <a:r>
              <a:rPr lang="en-US" sz="2800" dirty="0">
                <a:solidFill>
                  <a:srgbClr val="FFFFFF"/>
                </a:solidFill>
              </a:rPr>
              <a:t> Alavi</a:t>
            </a:r>
            <a:r>
              <a:rPr lang="en-US" sz="2800" baseline="30000" dirty="0">
                <a:solidFill>
                  <a:srgbClr val="FFFFFF"/>
                </a:solidFill>
              </a:rPr>
              <a:t>1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3555" y="5794740"/>
            <a:ext cx="9214802" cy="3816429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Elevated blood pressure from cocaine can increase left ventricular (LV) metabolic activity,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leading to structural changes such as hypertrophy. We aimed to assess the association between blood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pressure and LV myocardial uptake of FDG, hypothesizing that HIV individuals with raised blood pressure will have higher FDG uptake.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72053" y="5946361"/>
            <a:ext cx="10134599" cy="5109091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just"/>
            <a:r>
              <a:rPr lang="en-US" sz="2800" dirty="0" err="1">
                <a:solidFill>
                  <a:srgbClr val="FFFFFF"/>
                </a:solidFill>
              </a:rPr>
              <a:t>aSUVmean</a:t>
            </a:r>
            <a:r>
              <a:rPr lang="en-US" sz="2800" dirty="0">
                <a:solidFill>
                  <a:srgbClr val="FFFFFF"/>
                </a:solidFill>
              </a:rPr>
              <a:t> was higher in HIV patients with cocaine use (U(N cocaine = 11, N no cocaine=11) = 93, p=0.0336). </a:t>
            </a:r>
          </a:p>
          <a:p>
            <a:pPr algn="just"/>
            <a:endParaRPr lang="en-US" sz="2800" dirty="0">
              <a:solidFill>
                <a:srgbClr val="FFFFFF"/>
              </a:solidFill>
            </a:endParaRPr>
          </a:p>
          <a:p>
            <a:pPr algn="just"/>
            <a:r>
              <a:rPr lang="en-US" sz="2800" dirty="0">
                <a:solidFill>
                  <a:srgbClr val="FFFFFF"/>
                </a:solidFill>
              </a:rPr>
              <a:t>In patients with cocaine use, there was a positive correlation between blood pressure and </a:t>
            </a:r>
            <a:r>
              <a:rPr lang="en-US" sz="2800" dirty="0" err="1">
                <a:solidFill>
                  <a:srgbClr val="FFFFFF"/>
                </a:solidFill>
              </a:rPr>
              <a:t>aSUVmean</a:t>
            </a:r>
            <a:r>
              <a:rPr lang="en-US" sz="2800" dirty="0">
                <a:solidFill>
                  <a:srgbClr val="FFFFFF"/>
                </a:solidFill>
              </a:rPr>
              <a:t> (SBP: r=0.70, p=0.0164; DBP: r=0.69, p=0.0185; MAP: r=0.72, p=0.0120).</a:t>
            </a:r>
          </a:p>
          <a:p>
            <a:pPr algn="just"/>
            <a:endParaRPr lang="en-US" sz="2800" dirty="0">
              <a:solidFill>
                <a:srgbClr val="FFFFFF"/>
              </a:solidFill>
            </a:endParaRPr>
          </a:p>
          <a:p>
            <a:pPr algn="just"/>
            <a:r>
              <a:rPr lang="en-US" sz="2800" dirty="0">
                <a:solidFill>
                  <a:srgbClr val="FFFFFF"/>
                </a:solidFill>
              </a:rPr>
              <a:t>No significant correlations were found in HIV patients without cocaine use (SBP: r=0.03, p=0.9239; DBP: r=-0.50, p=0.1153; MAP: r=-0.32, p=0.3345).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549485" y="5043802"/>
            <a:ext cx="2565315" cy="657425"/>
          </a:xfrm>
          <a:prstGeom prst="roundRect">
            <a:avLst>
              <a:gd name="adj" fmla="val 50000"/>
            </a:avLst>
          </a:prstGeom>
          <a:solidFill>
            <a:srgbClr val="90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30722" y="5063558"/>
            <a:ext cx="5689278" cy="4953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3824" tIns="31912" rIns="63824" bIns="31912" rtlCol="0">
            <a:spAutoFit/>
          </a:bodyPr>
          <a:lstStyle/>
          <a:p>
            <a:pPr>
              <a:tabLst>
                <a:tab pos="4115392" algn="l"/>
              </a:tabLst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4434799" y="5026258"/>
            <a:ext cx="4395858" cy="657425"/>
          </a:xfrm>
          <a:prstGeom prst="roundRect">
            <a:avLst>
              <a:gd name="adj" fmla="val 50000"/>
            </a:avLst>
          </a:prstGeom>
          <a:solidFill>
            <a:srgbClr val="90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667184" y="5101031"/>
            <a:ext cx="8247474" cy="4953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3824" tIns="31912" rIns="63824" bIns="31912" rtlCol="0">
            <a:spAutoFit/>
          </a:bodyPr>
          <a:lstStyle/>
          <a:p>
            <a:pPr>
              <a:tabLst>
                <a:tab pos="4115392" algn="l"/>
              </a:tabLst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691055"/>
            <a:ext cx="36575999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1 Radiology, University of Pennsylvania, Philadelphia, PA; 2 Cardiology, University of Pennsylvania, Philadelphia, PA;  3 Internal Medicine, The Wright Center for Graduate Medical Education, Scranton, PA;  4 Internal Medicine, University of Connecticut, Hartford, CT; 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618322" y="5021554"/>
            <a:ext cx="4129678" cy="636399"/>
            <a:chOff x="11011528" y="4760978"/>
            <a:chExt cx="8619189" cy="456685"/>
          </a:xfrm>
          <a:effectLst/>
        </p:grpSpPr>
        <p:sp>
          <p:nvSpPr>
            <p:cNvPr id="94" name="Rounded Rectangle 93"/>
            <p:cNvSpPr/>
            <p:nvPr/>
          </p:nvSpPr>
          <p:spPr>
            <a:xfrm>
              <a:off x="11011528" y="4760978"/>
              <a:ext cx="4001517" cy="456685"/>
            </a:xfrm>
            <a:prstGeom prst="roundRect">
              <a:avLst>
                <a:gd name="adj" fmla="val 50000"/>
              </a:avLst>
            </a:prstGeom>
            <a:solidFill>
              <a:srgbClr val="90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242805" y="4772826"/>
              <a:ext cx="8387912" cy="355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824" tIns="31912" rIns="63824" bIns="31912" rtlCol="0">
              <a:spAutoFit/>
            </a:bodyPr>
            <a:lstStyle/>
            <a:p>
              <a:pPr>
                <a:tabLst>
                  <a:tab pos="4115392" algn="l"/>
                </a:tabLst>
              </a:pPr>
              <a:r>
                <a:rPr lang="en-US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Figure 1</a:t>
              </a: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580733" y="10722620"/>
            <a:ext cx="9316617" cy="9403305"/>
          </a:xfrm>
          <a:prstGeom prst="roundRect">
            <a:avLst>
              <a:gd name="adj" fmla="val 17449"/>
            </a:avLst>
          </a:prstGeom>
          <a:solidFill>
            <a:srgbClr val="002E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spcCol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580733" y="10070242"/>
            <a:ext cx="6528923" cy="678091"/>
            <a:chOff x="11011527" y="4988305"/>
            <a:chExt cx="8584925" cy="456685"/>
          </a:xfrm>
          <a:effectLst/>
        </p:grpSpPr>
        <p:sp>
          <p:nvSpPr>
            <p:cNvPr id="48" name="Rounded Rectangle 47"/>
            <p:cNvSpPr/>
            <p:nvPr/>
          </p:nvSpPr>
          <p:spPr>
            <a:xfrm>
              <a:off x="11011527" y="4988305"/>
              <a:ext cx="4593375" cy="456685"/>
            </a:xfrm>
            <a:prstGeom prst="roundRect">
              <a:avLst>
                <a:gd name="adj" fmla="val 50000"/>
              </a:avLst>
            </a:prstGeom>
            <a:solidFill>
              <a:srgbClr val="90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8540" y="5027781"/>
              <a:ext cx="8387912" cy="333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824" tIns="31912" rIns="63824" bIns="31912" rtlCol="0">
              <a:spAutoFit/>
            </a:bodyPr>
            <a:lstStyle/>
            <a:p>
              <a:pPr>
                <a:tabLst>
                  <a:tab pos="4115392" algn="l"/>
                </a:tabLst>
              </a:pPr>
              <a:r>
                <a:rPr lang="en-US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Methodology</a:t>
              </a:r>
              <a:endParaRPr lang="en-US" sz="2800" b="1" baseline="30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9579944-538B-8145-89B3-929665723519}"/>
              </a:ext>
            </a:extLst>
          </p:cNvPr>
          <p:cNvSpPr/>
          <p:nvPr/>
        </p:nvSpPr>
        <p:spPr>
          <a:xfrm>
            <a:off x="11807278" y="17804890"/>
            <a:ext cx="11281322" cy="1477328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just"/>
            <a:r>
              <a:rPr lang="en-US" sz="2400" dirty="0">
                <a:solidFill>
                  <a:srgbClr val="FFFFFF"/>
                </a:solidFill>
              </a:rPr>
              <a:t>Group A represents HIV patients with cocaine use and group B represents HIV patients without cocaine use. Each </a:t>
            </a:r>
            <a:r>
              <a:rPr lang="en-US" sz="2400" dirty="0" err="1">
                <a:solidFill>
                  <a:srgbClr val="FFFFFF"/>
                </a:solidFill>
              </a:rPr>
              <a:t>aSUVmean</a:t>
            </a:r>
            <a:r>
              <a:rPr lang="en-US" sz="2400" dirty="0">
                <a:solidFill>
                  <a:srgbClr val="FFFFFF"/>
                </a:solidFill>
              </a:rPr>
              <a:t> row of 3 represents a single patient. Colors indicate Blood pressure type. N=11, 11.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E34745-3E3C-D846-AD11-4666EEC15DB0}"/>
              </a:ext>
            </a:extLst>
          </p:cNvPr>
          <p:cNvSpPr/>
          <p:nvPr/>
        </p:nvSpPr>
        <p:spPr>
          <a:xfrm>
            <a:off x="1647023" y="11467547"/>
            <a:ext cx="9214802" cy="8125301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University of Pennsylvania enrolled patients with HIV on antiretroviral therapy with viral load &lt;200 copy/ml. Cocaine usage in moderate to high amounts (cocaine disease score≥5) was subsequently documented. Full body PET scans were acquired 120 minutes post-injection of 18F-FDG(15 </a:t>
            </a:r>
            <a:r>
              <a:rPr lang="en-US" sz="2800" dirty="0" err="1">
                <a:solidFill>
                  <a:schemeClr val="bg1"/>
                </a:solidFill>
              </a:rPr>
              <a:t>mCi</a:t>
            </a:r>
            <a:r>
              <a:rPr lang="en-US" sz="2800" dirty="0">
                <a:solidFill>
                  <a:schemeClr val="bg1"/>
                </a:solidFill>
              </a:rPr>
              <a:t>) with </a:t>
            </a:r>
            <a:r>
              <a:rPr lang="en-US" sz="2800" dirty="0" err="1">
                <a:solidFill>
                  <a:schemeClr val="bg1"/>
                </a:solidFill>
              </a:rPr>
              <a:t>lowdose</a:t>
            </a:r>
            <a:r>
              <a:rPr lang="en-US" sz="2800" dirty="0">
                <a:solidFill>
                  <a:schemeClr val="bg1"/>
                </a:solidFill>
              </a:rPr>
              <a:t> CT scans for attenuation correction. Patients with imaging artifacts were excluded from the analysis. Regions of interest were drawn on axial slices using computer software (</a:t>
            </a:r>
            <a:r>
              <a:rPr lang="en-US" sz="2800" dirty="0" err="1">
                <a:solidFill>
                  <a:schemeClr val="bg1"/>
                </a:solidFill>
              </a:rPr>
              <a:t>OsirixMD</a:t>
            </a:r>
            <a:r>
              <a:rPr lang="en-US" sz="2800" dirty="0">
                <a:solidFill>
                  <a:schemeClr val="bg1"/>
                </a:solidFill>
              </a:rPr>
              <a:t>, v9.0.02) around LV myocardium. Average standard uptake value means (</a:t>
            </a:r>
            <a:r>
              <a:rPr lang="en-US" sz="2800" dirty="0" err="1">
                <a:solidFill>
                  <a:schemeClr val="bg1"/>
                </a:solidFill>
              </a:rPr>
              <a:t>aSUVmean</a:t>
            </a:r>
            <a:r>
              <a:rPr lang="en-US" sz="2800" dirty="0">
                <a:solidFill>
                  <a:schemeClr val="bg1"/>
                </a:solidFill>
              </a:rPr>
              <a:t>) were calculated for each patient. Systolic blood pressure (SBP) and diastolic blood pressure (DBP) were obtained prior to imaging; mean arterial pressure (MAP) was subsequently calculated. Linear regressions and Mann-Whitney U tests were employed for statistical analysis.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F48B286-13FD-544A-BB83-8658A2D4A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278" y="5853005"/>
            <a:ext cx="11281322" cy="12044836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C368099-644E-F946-89E5-B9DB5709CA5A}"/>
              </a:ext>
            </a:extLst>
          </p:cNvPr>
          <p:cNvSpPr/>
          <p:nvPr/>
        </p:nvSpPr>
        <p:spPr>
          <a:xfrm>
            <a:off x="24472053" y="12779763"/>
            <a:ext cx="10619810" cy="7346161"/>
          </a:xfrm>
          <a:prstGeom prst="roundRect">
            <a:avLst>
              <a:gd name="adj" fmla="val 9458"/>
            </a:avLst>
          </a:prstGeom>
          <a:solidFill>
            <a:srgbClr val="002E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spcCol="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LV myocardial metabolism was more strongly positively correlated with blood pressure in HIV patients using cocaine compared to HIV patients without cocaine.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These data suggest FDG-PET/CT can be used to monitor LV metabolic activity and allow for timely assessment of structural changes caused by cocaine use and hypertension.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Results also highlight the implications of using cocaine when diagnosed with HIV and how this may impact both cardiomyopathy and hypertension.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Future studies are required to further validate the utility of using FDG-PET/CT with larger sample sizes.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9F77944-3BAB-1B4D-B7C3-9BEEA0124A97}"/>
              </a:ext>
            </a:extLst>
          </p:cNvPr>
          <p:cNvSpPr/>
          <p:nvPr/>
        </p:nvSpPr>
        <p:spPr>
          <a:xfrm>
            <a:off x="24434799" y="12134884"/>
            <a:ext cx="4395858" cy="657425"/>
          </a:xfrm>
          <a:prstGeom prst="roundRect">
            <a:avLst>
              <a:gd name="adj" fmla="val 50000"/>
            </a:avLst>
          </a:prstGeom>
          <a:solidFill>
            <a:srgbClr val="90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139590-C8D8-6A41-95E7-F27F8191EF74}"/>
              </a:ext>
            </a:extLst>
          </p:cNvPr>
          <p:cNvSpPr txBox="1"/>
          <p:nvPr/>
        </p:nvSpPr>
        <p:spPr>
          <a:xfrm>
            <a:off x="24667184" y="12209657"/>
            <a:ext cx="8247474" cy="4953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3824" tIns="31912" rIns="63824" bIns="31912" rtlCol="0">
            <a:spAutoFit/>
          </a:bodyPr>
          <a:lstStyle/>
          <a:p>
            <a:pPr>
              <a:tabLst>
                <a:tab pos="4115392" algn="l"/>
              </a:tabLst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Clinical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357537526"/>
      </p:ext>
    </p:extLst>
  </p:cSld>
  <p:clrMapOvr>
    <a:masterClrMapping/>
  </p:clrMapOvr>
</p:sld>
</file>

<file path=ppt/theme/theme1.xml><?xml version="1.0" encoding="utf-8"?>
<a:theme xmlns:a="http://schemas.openxmlformats.org/drawingml/2006/main" name="UpennAr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UpennArial.thmx</Template>
  <TotalTime>3686</TotalTime>
  <Words>565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UpennArial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Researcher HD</dc:creator>
  <cp:lastModifiedBy>Abhi Bhattaru</cp:lastModifiedBy>
  <cp:revision>172</cp:revision>
  <dcterms:created xsi:type="dcterms:W3CDTF">2014-05-27T15:15:48Z</dcterms:created>
  <dcterms:modified xsi:type="dcterms:W3CDTF">2020-08-22T23:48:52Z</dcterms:modified>
</cp:coreProperties>
</file>