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3"/>
  </p:notesMasterIdLst>
  <p:sldIdLst>
    <p:sldId id="256" r:id="rId2"/>
  </p:sldIdLst>
  <p:sldSz cx="36576000" cy="20574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800040"/>
    <a:srgbClr val="0000FF"/>
    <a:srgbClr val="808000"/>
    <a:srgbClr val="8000FF"/>
    <a:srgbClr val="FF8000"/>
    <a:srgbClr val="408000"/>
    <a:srgbClr val="0080FF"/>
    <a:srgbClr val="FFFF66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 autoAdjust="0"/>
  </p:normalViewPr>
  <p:slideViewPr>
    <p:cSldViewPr snapToGrid="0" snapToObjects="1">
      <p:cViewPr varScale="1">
        <p:scale>
          <a:sx n="41" d="100"/>
          <a:sy n="41" d="100"/>
        </p:scale>
        <p:origin x="1400" y="224"/>
      </p:cViewPr>
      <p:guideLst>
        <p:guide orient="horz" pos="64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A624A-251B-E54B-8182-FF959673AF9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5EA87-775E-C943-B08A-B1B8273FE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259662"/>
            <a:ext cx="31089600" cy="4410076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636E-9831-CC49-B2B0-098C7145AD98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7232"/>
            <a:ext cx="25603200" cy="5257800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4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BB2E-92FA-1B41-BD6F-3DDFBA44CAD5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823920"/>
            <a:ext cx="8229600" cy="17554576"/>
          </a:xfrm>
          <a:prstGeom prst="rect">
            <a:avLst/>
          </a:prstGeom>
        </p:spPr>
        <p:txBody>
          <a:bodyPr vert="eaVert" lIns="365760" tIns="182880" rIns="365760" bIns="18288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823920"/>
            <a:ext cx="24079200" cy="175545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E84-44BF-4E48-81EF-A4A2B457C33C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1104928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800604"/>
            <a:ext cx="31104928" cy="1357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B509-43DA-6C48-A685-454CAB9AE14F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11" name="Rectangle 10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21E5B"/>
                </a:solidFill>
              </a:endParaRPr>
            </a:p>
          </p:txBody>
        </p:sp>
        <p:pic>
          <p:nvPicPr>
            <p:cNvPr id="13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ight Arrow 13">
            <a:hlinkClick r:id="" action="ppaction://hlinkshowjump?jump=nextslide"/>
          </p:cNvPr>
          <p:cNvSpPr/>
          <p:nvPr/>
        </p:nvSpPr>
        <p:spPr>
          <a:xfrm>
            <a:off x="31658188" y="19069056"/>
            <a:ext cx="1687576" cy="1095376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hlinkClick r:id="" action="ppaction://hlinkshowjump?jump=previousslide"/>
          </p:cNvPr>
          <p:cNvSpPr/>
          <p:nvPr/>
        </p:nvSpPr>
        <p:spPr>
          <a:xfrm rot="10800000">
            <a:off x="28740928" y="19069062"/>
            <a:ext cx="1687576" cy="1095380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90988" y="19573932"/>
            <a:ext cx="8534400" cy="1095376"/>
          </a:xfrm>
        </p:spPr>
        <p:txBody>
          <a:bodyPr/>
          <a:lstStyle>
            <a:lvl1pPr>
              <a:defRPr>
                <a:solidFill>
                  <a:srgbClr val="021D5B"/>
                </a:solidFill>
              </a:defRPr>
            </a:lvl1pPr>
          </a:lstStyle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Action Button: Home 15">
            <a:hlinkClick r:id="" action="ppaction://noaction" highlightClick="1"/>
          </p:cNvPr>
          <p:cNvSpPr/>
          <p:nvPr/>
        </p:nvSpPr>
        <p:spPr>
          <a:xfrm>
            <a:off x="30508664" y="19292614"/>
            <a:ext cx="1058816" cy="807564"/>
          </a:xfrm>
          <a:prstGeom prst="actionButtonHome">
            <a:avLst/>
          </a:prstGeom>
          <a:solidFill>
            <a:srgbClr val="021D5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4"/>
            <a:ext cx="31089600" cy="4086224"/>
          </a:xfrm>
          <a:prstGeom prst="rect">
            <a:avLst/>
          </a:prstGeom>
        </p:spPr>
        <p:txBody>
          <a:bodyPr lIns="365760" tIns="182880" rIns="365760" bIns="182880"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0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EB59-01BD-DF42-B736-9E0CE0AAA508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8" name="Rectangle 7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0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41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4"/>
            <a:ext cx="16154400" cy="13577888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4"/>
            <a:ext cx="16154400" cy="13577888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C34C-11E6-3348-B62E-BEC57BE78DDB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9" name="Rectangle 8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1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1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40"/>
            <a:ext cx="16160752" cy="191928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4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30" y="4605340"/>
            <a:ext cx="16167100" cy="191928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30" y="6524624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F9CE-57B5-E64B-81E3-581A4D736FEA}" type="datetime1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23916"/>
            <a:ext cx="32918400" cy="3429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b="1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B1B7-8BE0-8B40-949E-0E45EF6863A9}" type="datetime1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503634" y="-175594"/>
            <a:ext cx="3270252" cy="20778788"/>
            <a:chOff x="8382000" y="-68263"/>
            <a:chExt cx="817563" cy="692626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-68263"/>
              <a:ext cx="817563" cy="692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420099" y="6551613"/>
              <a:ext cx="742186" cy="30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ight Arrow 8">
            <a:hlinkClick r:id="" action="ppaction://hlinkshowjump?jump=nextslide"/>
          </p:cNvPr>
          <p:cNvSpPr/>
          <p:nvPr/>
        </p:nvSpPr>
        <p:spPr>
          <a:xfrm>
            <a:off x="31658188" y="19069056"/>
            <a:ext cx="1687576" cy="1095376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" action="ppaction://hlinkshowjump?jump=previousslide"/>
          </p:cNvPr>
          <p:cNvSpPr/>
          <p:nvPr/>
        </p:nvSpPr>
        <p:spPr>
          <a:xfrm rot="10800000">
            <a:off x="28740928" y="19069062"/>
            <a:ext cx="1687576" cy="1095380"/>
          </a:xfrm>
          <a:prstGeom prst="rightArrow">
            <a:avLst/>
          </a:prstGeom>
          <a:solidFill>
            <a:srgbClr val="021D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sp>
        <p:nvSpPr>
          <p:cNvPr id="11" name="Action Button: Home 10">
            <a:hlinkClick r:id="" action="ppaction://noaction" highlightClick="1"/>
          </p:cNvPr>
          <p:cNvSpPr/>
          <p:nvPr/>
        </p:nvSpPr>
        <p:spPr>
          <a:xfrm>
            <a:off x="30508664" y="19292614"/>
            <a:ext cx="1058816" cy="807564"/>
          </a:xfrm>
          <a:prstGeom prst="actionButtonHome">
            <a:avLst/>
          </a:prstGeom>
          <a:solidFill>
            <a:srgbClr val="021D5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3528578" y="10"/>
            <a:ext cx="3270252" cy="20606772"/>
            <a:chOff x="8374978" y="11345"/>
            <a:chExt cx="817563" cy="5151693"/>
          </a:xfrm>
        </p:grpSpPr>
        <p:sp>
          <p:nvSpPr>
            <p:cNvPr id="13" name="Rectangle 12"/>
            <p:cNvSpPr/>
            <p:nvPr/>
          </p:nvSpPr>
          <p:spPr>
            <a:xfrm>
              <a:off x="8411584" y="11345"/>
              <a:ext cx="742185" cy="5143500"/>
            </a:xfrm>
            <a:prstGeom prst="rect">
              <a:avLst/>
            </a:prstGeom>
            <a:solidFill>
              <a:srgbClr val="021E5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rgbClr val="021E5B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11584" y="4933248"/>
              <a:ext cx="742186" cy="2297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21E5B"/>
                </a:solidFill>
              </a:endParaRPr>
            </a:p>
          </p:txBody>
        </p:sp>
        <p:pic>
          <p:nvPicPr>
            <p:cNvPr id="15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99" b="89789"/>
            <a:stretch/>
          </p:blipFill>
          <p:spPr bwMode="auto">
            <a:xfrm>
              <a:off x="8374978" y="184024"/>
              <a:ext cx="817563" cy="312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7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490-0667-ED43-973A-52831D109428}" type="datetime1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0" y="819148"/>
            <a:ext cx="12033252" cy="3486152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819166"/>
            <a:ext cx="20447000" cy="1755934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30" y="4305314"/>
            <a:ext cx="12033252" cy="1407318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F715-073B-0940-B08F-1CB177CE7A25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4401804"/>
            <a:ext cx="21945600" cy="1700216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838324"/>
            <a:ext cx="21945600" cy="123444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6102026"/>
            <a:ext cx="21945600" cy="241458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B82F-FE0D-F545-B536-09FCD3E0F346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EAEAEA"/>
            </a:gs>
            <a:gs pos="100000">
              <a:srgbClr val="C9C9C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00604"/>
            <a:ext cx="32918400" cy="13577888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9069056"/>
            <a:ext cx="8534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0329-787A-384F-9F15-34EA9708371E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9069056"/>
            <a:ext cx="11582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9069056"/>
            <a:ext cx="8534400" cy="1095376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EED1-1E5C-7B4E-A8F5-B334532B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7188" y="3448224"/>
            <a:ext cx="36568812" cy="999352"/>
          </a:xfrm>
          <a:prstGeom prst="roundRect">
            <a:avLst>
              <a:gd name="adj" fmla="val 39856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0028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-16936" y="102394"/>
            <a:ext cx="36592936" cy="3480940"/>
          </a:xfrm>
          <a:prstGeom prst="roundRect">
            <a:avLst/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959145" y="5671137"/>
            <a:ext cx="15132718" cy="6184533"/>
          </a:xfrm>
          <a:prstGeom prst="roundRect">
            <a:avLst>
              <a:gd name="adj" fmla="val 9458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49484" y="5729266"/>
            <a:ext cx="16738515" cy="2842463"/>
          </a:xfrm>
          <a:prstGeom prst="roundRect">
            <a:avLst>
              <a:gd name="adj" fmla="val 9179"/>
            </a:avLst>
          </a:prstGeom>
          <a:solidFill>
            <a:srgbClr val="002D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" y="1260355"/>
            <a:ext cx="3564056" cy="116024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148695" y="983046"/>
            <a:ext cx="36592935" cy="2862322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Predictors of In-Hospital </a:t>
            </a:r>
            <a:r>
              <a:rPr lang="en-US" sz="5400" b="1" dirty="0" err="1">
                <a:solidFill>
                  <a:srgbClr val="FFFFFF"/>
                </a:solidFill>
              </a:rPr>
              <a:t>Mortaility</a:t>
            </a:r>
            <a:r>
              <a:rPr lang="en-US" sz="5400" b="1" dirty="0">
                <a:solidFill>
                  <a:srgbClr val="FFFFFF"/>
                </a:solidFill>
              </a:rPr>
              <a:t> in Patients with Sarcoidosis With Cardiomyopathy</a:t>
            </a:r>
          </a:p>
          <a:p>
            <a:pPr algn="ctr"/>
            <a:br>
              <a:rPr lang="en-US" sz="5400" b="1" dirty="0">
                <a:solidFill>
                  <a:srgbClr val="FFFFFF"/>
                </a:solidFill>
              </a:rPr>
            </a:b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4123" y="2584083"/>
            <a:ext cx="36592935" cy="1661993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Chaitanya S. </a:t>
            </a:r>
            <a:r>
              <a:rPr lang="en-US" sz="2800" dirty="0" err="1">
                <a:solidFill>
                  <a:srgbClr val="FFFFFF"/>
                </a:solidFill>
              </a:rPr>
              <a:t>Rojulpote</a:t>
            </a:r>
            <a:r>
              <a:rPr lang="en-US" sz="2800" dirty="0">
                <a:solidFill>
                  <a:srgbClr val="FFFFFF"/>
                </a:solidFill>
              </a:rPr>
              <a:t>, MD </a:t>
            </a:r>
            <a:r>
              <a:rPr lang="en-US" sz="2800" baseline="30000" dirty="0">
                <a:solidFill>
                  <a:srgbClr val="FFFFFF"/>
                </a:solidFill>
              </a:rPr>
              <a:t>1,2</a:t>
            </a:r>
            <a:r>
              <a:rPr lang="en-US" sz="2800" dirty="0">
                <a:solidFill>
                  <a:srgbClr val="FFFFFF"/>
                </a:solidFill>
              </a:rPr>
              <a:t>, Karthik </a:t>
            </a:r>
            <a:r>
              <a:rPr lang="en-US" sz="2800" dirty="0" err="1">
                <a:solidFill>
                  <a:srgbClr val="FFFFFF"/>
                </a:solidFill>
              </a:rPr>
              <a:t>Gonuguntla</a:t>
            </a:r>
            <a:r>
              <a:rPr lang="en-US" sz="2800" dirty="0">
                <a:solidFill>
                  <a:srgbClr val="FFFFFF"/>
                </a:solidFill>
              </a:rPr>
              <a:t>, MBBS</a:t>
            </a:r>
            <a:r>
              <a:rPr lang="en-US" sz="2800" baseline="30000" dirty="0">
                <a:solidFill>
                  <a:srgbClr val="FFFFFF"/>
                </a:solidFill>
              </a:rPr>
              <a:t>2,3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en-US" sz="2800" dirty="0" err="1">
                <a:solidFill>
                  <a:srgbClr val="FFFFFF"/>
                </a:solidFill>
              </a:rPr>
              <a:t>Shivaraj</a:t>
            </a:r>
            <a:r>
              <a:rPr lang="en-US" sz="2800" dirty="0">
                <a:solidFill>
                  <a:srgbClr val="FFFFFF"/>
                </a:solidFill>
              </a:rPr>
              <a:t> Patil, MBBS </a:t>
            </a:r>
            <a:r>
              <a:rPr lang="en-US" sz="2800" baseline="30000" dirty="0">
                <a:solidFill>
                  <a:srgbClr val="FFFFFF"/>
                </a:solidFill>
              </a:rPr>
              <a:t>2,3</a:t>
            </a:r>
            <a:r>
              <a:rPr lang="en-US" sz="2800" dirty="0">
                <a:solidFill>
                  <a:srgbClr val="FFFFFF"/>
                </a:solidFill>
              </a:rPr>
              <a:t>, Pranav V. </a:t>
            </a:r>
            <a:r>
              <a:rPr lang="en-US" sz="2800" dirty="0" err="1">
                <a:solidFill>
                  <a:srgbClr val="FFFFFF"/>
                </a:solidFill>
              </a:rPr>
              <a:t>Karambelkar</a:t>
            </a:r>
            <a:r>
              <a:rPr lang="en-US" sz="2800" dirty="0">
                <a:solidFill>
                  <a:srgbClr val="FFFFFF"/>
                </a:solidFill>
              </a:rPr>
              <a:t>, MD</a:t>
            </a:r>
            <a:r>
              <a:rPr lang="en-US" sz="2800" baseline="30000" dirty="0">
                <a:solidFill>
                  <a:srgbClr val="FFFFFF"/>
                </a:solidFill>
              </a:rPr>
              <a:t>1,2</a:t>
            </a:r>
            <a:r>
              <a:rPr lang="en-US" sz="2800" dirty="0">
                <a:solidFill>
                  <a:srgbClr val="FFFFFF"/>
                </a:solidFill>
              </a:rPr>
              <a:t>, Akhil </a:t>
            </a:r>
            <a:r>
              <a:rPr lang="en-US" sz="2800" dirty="0" err="1">
                <a:solidFill>
                  <a:srgbClr val="FFFFFF"/>
                </a:solidFill>
              </a:rPr>
              <a:t>Gade</a:t>
            </a:r>
            <a:r>
              <a:rPr lang="en-US" sz="2800" dirty="0">
                <a:solidFill>
                  <a:srgbClr val="FFFFFF"/>
                </a:solidFill>
              </a:rPr>
              <a:t>, MBBS</a:t>
            </a:r>
            <a:r>
              <a:rPr lang="en-US" sz="2800" baseline="30000" dirty="0">
                <a:solidFill>
                  <a:srgbClr val="FFFFFF"/>
                </a:solidFill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, Abhijit Bhattaru</a:t>
            </a:r>
            <a:r>
              <a:rPr lang="en-US" sz="2800" baseline="30000">
                <a:solidFill>
                  <a:srgbClr val="FFFFFF"/>
                </a:solidFill>
              </a:rPr>
              <a:t>2</a:t>
            </a:r>
            <a:endParaRPr lang="en-US" sz="2800" dirty="0">
              <a:solidFill>
                <a:srgbClr val="FFFFFF"/>
              </a:solidFill>
            </a:endParaRPr>
          </a:p>
          <a:p>
            <a:pPr algn="ctr"/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3554" y="5794740"/>
            <a:ext cx="16524685" cy="2215991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 We sought to determine the predictors of in-hospital mortality using </a:t>
            </a:r>
            <a:r>
              <a:rPr lang="en-US" sz="4000" dirty="0" err="1">
                <a:solidFill>
                  <a:schemeClr val="bg1"/>
                </a:solidFill>
              </a:rPr>
              <a:t>charlson</a:t>
            </a:r>
            <a:r>
              <a:rPr lang="en-US" sz="4000" dirty="0">
                <a:solidFill>
                  <a:schemeClr val="bg1"/>
                </a:solidFill>
              </a:rPr>
              <a:t> co-morbidity variables among patients with sarcoidosis with cardiomyopathy (SCM)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5337" y="5946361"/>
            <a:ext cx="14441316" cy="5909310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2400" dirty="0">
                <a:solidFill>
                  <a:srgbClr val="FFFFFF"/>
                </a:solidFill>
              </a:rPr>
              <a:t>From 2010 to 2014, we identified 9,063 patients with SCM (Mean age = 53.11 ± 11.28 years; men 51.8% and black 52.5%). The overall in-hospital mortality rate was 2.5%. Various arrhythmias include atrial fibrillation (AF) 18.4%, ventricular fibrillation (VF) 2.5%, ventricular tachycardia (VT) 24.7%, complete heart block (CHB) 1.5% and second degree Mobitz type II 0.5%. Rates of implantable cardiac devices included implantable cardioverter-defibrillator (ICD) 9.7%, Cardiac Resynchronization Therapy Defibrillator (CRT-D) 3.6%, permanent pacemaker (PPM) 1.9%. Rate of endomyocardial biopsy (EMB) was found to be 2.8%. Rates of heart failure, cardiogenic shock, orthotropic heart transplantation (OHT), and catheter ablation were 100%, 2.6%, 1.4%, and 4.4%, respectively. Overall rate of sudden cardiac arrest (SCA) was found to be 1.8%. Based on a multivariate analysis, significant predictors of in-hospital mortality were age (AOR = 1.047, 95% CI [1.033, 1.061]), peripheral vascular disease (AOR = 0.297, 95% CI [0.173, 0.509]), COPD (AOR = 0.568, 95% CI [0.419, 0.771]), mild liver disease (AOR = 0.242, 95% CI [0.160, 0.367]), hemiplegia or paraplegia (AOR = 12.223, 95% CI [5.637, 26.506]), renal disease (AOR = 0.451, 95% CI [0.328, 0.619]), AF (AOR = 2.686, 95% CI [1.963, 3.675]), VF (AOR = 0.453, 95% CI [0.250, 0.821]), and SCA (AOR = 0.023, 95% CI [0.015, 0.036]).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549485" y="5043802"/>
            <a:ext cx="4600318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30721" y="5063558"/>
            <a:ext cx="10202447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9959145" y="5026902"/>
            <a:ext cx="6263886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162405" y="5101031"/>
            <a:ext cx="11752253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580733" y="10345614"/>
            <a:ext cx="16707267" cy="9780311"/>
          </a:xfrm>
          <a:prstGeom prst="roundRect">
            <a:avLst>
              <a:gd name="adj" fmla="val 17449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643554" y="9608909"/>
            <a:ext cx="11708162" cy="678091"/>
            <a:chOff x="11011527" y="4988305"/>
            <a:chExt cx="8584925" cy="456685"/>
          </a:xfrm>
          <a:effectLst/>
        </p:grpSpPr>
        <p:sp>
          <p:nvSpPr>
            <p:cNvPr id="48" name="Rounded Rectangle 47"/>
            <p:cNvSpPr/>
            <p:nvPr/>
          </p:nvSpPr>
          <p:spPr>
            <a:xfrm>
              <a:off x="11011527" y="4988305"/>
              <a:ext cx="4593375" cy="456685"/>
            </a:xfrm>
            <a:prstGeom prst="roundRect">
              <a:avLst>
                <a:gd name="adj" fmla="val 50000"/>
              </a:avLst>
            </a:prstGeom>
            <a:solidFill>
              <a:srgbClr val="90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8540" y="5027781"/>
              <a:ext cx="8387912" cy="333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824" tIns="31912" rIns="63824" bIns="31912" rtlCol="0">
              <a:spAutoFit/>
            </a:bodyPr>
            <a:lstStyle/>
            <a:p>
              <a:pPr>
                <a:tabLst>
                  <a:tab pos="4115392" algn="l"/>
                </a:tabLst>
              </a:pPr>
              <a:r>
                <a:rPr 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Methodology</a:t>
              </a:r>
              <a:endParaRPr lang="en-US" sz="2800" b="1" baseline="30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8E34745-3E3C-D846-AD11-4666EEC15DB0}"/>
              </a:ext>
            </a:extLst>
          </p:cNvPr>
          <p:cNvSpPr/>
          <p:nvPr/>
        </p:nvSpPr>
        <p:spPr>
          <a:xfrm>
            <a:off x="1637797" y="11075947"/>
            <a:ext cx="16524685" cy="6278642"/>
          </a:xfrm>
          <a:prstGeom prst="rect">
            <a:avLst/>
          </a:prstGeom>
          <a:effectLst/>
        </p:spPr>
        <p:txBody>
          <a:bodyPr wrap="square" lIns="365760" tIns="182880" rIns="365760" bIns="18288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The Nationwide Inpatient Sample was queried from 2010 to 2014 using ICD-9 diagnosis code (135) for sarcoidosis among patients &gt;18 years. We combined it with code 425.8 for cardiomyopathy in other diseases including sarcoid and sarcoid heart muscle disease. We excluded patients with a history of prior myocardial infarction, percutaneous coronary intervention and coronary artery bypass graft.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C368099-644E-F946-89E5-B9DB5709CA5A}"/>
              </a:ext>
            </a:extLst>
          </p:cNvPr>
          <p:cNvSpPr/>
          <p:nvPr/>
        </p:nvSpPr>
        <p:spPr>
          <a:xfrm>
            <a:off x="19959145" y="12779763"/>
            <a:ext cx="15132718" cy="7346161"/>
          </a:xfrm>
          <a:prstGeom prst="roundRect">
            <a:avLst>
              <a:gd name="adj" fmla="val 9458"/>
            </a:avLst>
          </a:prstGeom>
          <a:solidFill>
            <a:srgbClr val="002E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182880" rIns="365760" bIns="182880" spcCol="0" rtlCol="0" anchor="ctr"/>
          <a:lstStyle/>
          <a:p>
            <a:r>
              <a:rPr lang="en-US" sz="4400" dirty="0">
                <a:solidFill>
                  <a:schemeClr val="bg1"/>
                </a:solidFill>
              </a:rPr>
              <a:t>Patients with co-morbidities such as peripheral vascular disease, COPD, mild liver disease, hemiplegia or paraplegia, and renal disease were associated with higher in-hospital mortality. Among complications AF, VF, and SCA were predictors of in-hospital mortality. This study sheds light on clinical factors that could play a role in predicting mortality in patients with SCM. Possible identification and appropriate management of these factors may improve outcomes.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9F77944-3BAB-1B4D-B7C3-9BEEA0124A97}"/>
              </a:ext>
            </a:extLst>
          </p:cNvPr>
          <p:cNvSpPr/>
          <p:nvPr/>
        </p:nvSpPr>
        <p:spPr>
          <a:xfrm>
            <a:off x="19959145" y="12117705"/>
            <a:ext cx="6263886" cy="657425"/>
          </a:xfrm>
          <a:prstGeom prst="roundRect">
            <a:avLst>
              <a:gd name="adj" fmla="val 50000"/>
            </a:avLst>
          </a:prstGeom>
          <a:solidFill>
            <a:srgbClr val="90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139590-C8D8-6A41-95E7-F27F8191EF74}"/>
              </a:ext>
            </a:extLst>
          </p:cNvPr>
          <p:cNvSpPr txBox="1"/>
          <p:nvPr/>
        </p:nvSpPr>
        <p:spPr>
          <a:xfrm>
            <a:off x="21162406" y="12130894"/>
            <a:ext cx="4346202" cy="4953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824" tIns="31912" rIns="63824" bIns="31912" rtlCol="0">
            <a:spAutoFit/>
          </a:bodyPr>
          <a:lstStyle/>
          <a:p>
            <a:pPr>
              <a:tabLst>
                <a:tab pos="4115392" algn="l"/>
              </a:tabLst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Clinical Implications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9A87D-4D55-8A46-A23B-D7EC30E8805B}"/>
              </a:ext>
            </a:extLst>
          </p:cNvPr>
          <p:cNvSpPr txBox="1"/>
          <p:nvPr/>
        </p:nvSpPr>
        <p:spPr>
          <a:xfrm>
            <a:off x="148694" y="3583333"/>
            <a:ext cx="3579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1.  Internal Medicine, The Wright Center for Graduate Medical Education, Scranton, PA 2. Radiology, University of Pennsylvania, Philadelphia, PA 3. Internal Medicine, University of Connecticut, Farmington CT</a:t>
            </a:r>
          </a:p>
        </p:txBody>
      </p:sp>
    </p:spTree>
    <p:extLst>
      <p:ext uri="{BB962C8B-B14F-4D97-AF65-F5344CB8AC3E}">
        <p14:creationId xmlns:p14="http://schemas.microsoft.com/office/powerpoint/2010/main" val="2357537526"/>
      </p:ext>
    </p:extLst>
  </p:cSld>
  <p:clrMapOvr>
    <a:masterClrMapping/>
  </p:clrMapOvr>
</p:sld>
</file>

<file path=ppt/theme/theme1.xml><?xml version="1.0" encoding="utf-8"?>
<a:theme xmlns:a="http://schemas.openxmlformats.org/drawingml/2006/main" name="UpennAr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UpennArial.thmx</Template>
  <TotalTime>3697</TotalTime>
  <Words>557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UpennArial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HD</dc:creator>
  <cp:lastModifiedBy>Abhi Bhattaru</cp:lastModifiedBy>
  <cp:revision>175</cp:revision>
  <dcterms:created xsi:type="dcterms:W3CDTF">2014-05-27T15:15:48Z</dcterms:created>
  <dcterms:modified xsi:type="dcterms:W3CDTF">2020-10-08T01:00:34Z</dcterms:modified>
</cp:coreProperties>
</file>