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28.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86156" y="901211"/>
            <a:ext cx="8825658" cy="970312"/>
          </a:xfrm>
        </p:spPr>
        <p:txBody>
          <a:bodyPr/>
          <a:lstStyle/>
          <a:p>
            <a:r>
              <a:rPr lang="en-IN" dirty="0" smtClean="0"/>
              <a:t>GUI REGISTRATION </a:t>
            </a:r>
            <a:r>
              <a:rPr lang="en-IN" dirty="0"/>
              <a:t>FORM</a:t>
            </a:r>
          </a:p>
        </p:txBody>
      </p:sp>
      <p:sp>
        <p:nvSpPr>
          <p:cNvPr id="3" name="Subtitle 2"/>
          <p:cNvSpPr>
            <a:spLocks noGrp="1"/>
          </p:cNvSpPr>
          <p:nvPr>
            <p:ph type="subTitle" idx="1"/>
          </p:nvPr>
        </p:nvSpPr>
        <p:spPr>
          <a:xfrm>
            <a:off x="3185978" y="2324327"/>
            <a:ext cx="8825658" cy="861420"/>
          </a:xfrm>
        </p:spPr>
        <p:txBody>
          <a:bodyPr/>
          <a:lstStyle/>
          <a:p>
            <a:r>
              <a:rPr lang="en-IN" dirty="0" smtClean="0">
                <a:solidFill>
                  <a:schemeClr val="accent4"/>
                </a:solidFill>
              </a:rPr>
              <a:t>Using Tkinter and mysql database</a:t>
            </a:r>
            <a:endParaRPr lang="en-IN" dirty="0">
              <a:solidFill>
                <a:schemeClr val="accent4"/>
              </a:solidFill>
            </a:endParaRPr>
          </a:p>
        </p:txBody>
      </p:sp>
    </p:spTree>
    <p:extLst>
      <p:ext uri="{BB962C8B-B14F-4D97-AF65-F5344CB8AC3E}">
        <p14:creationId xmlns:p14="http://schemas.microsoft.com/office/powerpoint/2010/main" val="3088727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4668" y="381000"/>
            <a:ext cx="207282" cy="225572"/>
          </a:xfrm>
          <a:prstGeom prst="rect">
            <a:avLst/>
          </a:prstGeom>
        </p:spPr>
      </p:pic>
      <p:sp>
        <p:nvSpPr>
          <p:cNvPr id="4" name="TextBox 3"/>
          <p:cNvSpPr txBox="1"/>
          <p:nvPr/>
        </p:nvSpPr>
        <p:spPr>
          <a:xfrm>
            <a:off x="361950" y="309120"/>
            <a:ext cx="10029825" cy="1754326"/>
          </a:xfrm>
          <a:prstGeom prst="rect">
            <a:avLst/>
          </a:prstGeom>
          <a:noFill/>
        </p:spPr>
        <p:txBody>
          <a:bodyPr wrap="square" rtlCol="0">
            <a:spAutoFit/>
          </a:bodyPr>
          <a:lstStyle/>
          <a:p>
            <a:endParaRPr lang="en-IN" u="sng" dirty="0" smtClean="0"/>
          </a:p>
          <a:p>
            <a:endParaRPr lang="en-IN" u="sng" dirty="0"/>
          </a:p>
          <a:p>
            <a:endParaRPr lang="en-IN" u="sng" dirty="0" smtClean="0"/>
          </a:p>
          <a:p>
            <a:endParaRPr lang="en-IN" u="sng" dirty="0"/>
          </a:p>
          <a:p>
            <a:endParaRPr lang="en-IN" u="sng" dirty="0" smtClean="0"/>
          </a:p>
          <a:p>
            <a:endParaRPr lang="en-IN" u="sng"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37" y="3626216"/>
            <a:ext cx="5463137" cy="22386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124" y="3362936"/>
            <a:ext cx="5276851" cy="3405515"/>
          </a:xfrm>
          <a:prstGeom prst="rect">
            <a:avLst/>
          </a:prstGeom>
        </p:spPr>
      </p:pic>
      <p:sp>
        <p:nvSpPr>
          <p:cNvPr id="7" name="TextBox 6"/>
          <p:cNvSpPr txBox="1"/>
          <p:nvPr/>
        </p:nvSpPr>
        <p:spPr>
          <a:xfrm>
            <a:off x="571500" y="309120"/>
            <a:ext cx="9886950" cy="2308324"/>
          </a:xfrm>
          <a:prstGeom prst="rect">
            <a:avLst/>
          </a:prstGeom>
          <a:noFill/>
        </p:spPr>
        <p:txBody>
          <a:bodyPr wrap="square" rtlCol="0">
            <a:spAutoFit/>
          </a:bodyPr>
          <a:lstStyle/>
          <a:p>
            <a:r>
              <a:rPr lang="en-IN" b="1" u="sng" dirty="0" smtClean="0">
                <a:latin typeface="Times New Roman" panose="02020603050405020304" pitchFamily="18" charset="0"/>
                <a:cs typeface="Times New Roman" panose="02020603050405020304" pitchFamily="18" charset="0"/>
              </a:rPr>
              <a:t>User Input validation</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Now </a:t>
            </a:r>
            <a:r>
              <a:rPr lang="en-IN" dirty="0">
                <a:latin typeface="Times New Roman" panose="02020603050405020304" pitchFamily="18" charset="0"/>
                <a:cs typeface="Times New Roman" panose="02020603050405020304" pitchFamily="18" charset="0"/>
              </a:rPr>
              <a:t>in python we import </a:t>
            </a:r>
            <a:r>
              <a:rPr lang="en-IN" dirty="0" err="1">
                <a:latin typeface="Times New Roman" panose="02020603050405020304" pitchFamily="18" charset="0"/>
                <a:cs typeface="Times New Roman" panose="02020603050405020304" pitchFamily="18" charset="0"/>
              </a:rPr>
              <a:t>tkinter.messagebox</a:t>
            </a:r>
            <a:r>
              <a:rPr lang="en-IN" dirty="0">
                <a:latin typeface="Times New Roman" panose="02020603050405020304" pitchFamily="18" charset="0"/>
                <a:cs typeface="Times New Roman" panose="02020603050405020304" pitchFamily="18" charset="0"/>
              </a:rPr>
              <a:t> module and create a method with the name </a:t>
            </a:r>
            <a:r>
              <a:rPr lang="en-IN" dirty="0" err="1">
                <a:latin typeface="Times New Roman" panose="02020603050405020304" pitchFamily="18" charset="0"/>
                <a:cs typeface="Times New Roman" panose="02020603050405020304" pitchFamily="18" charset="0"/>
              </a:rPr>
              <a:t>register_data</a:t>
            </a:r>
            <a:r>
              <a:rPr lang="en-IN" dirty="0">
                <a:latin typeface="Times New Roman" panose="02020603050405020304" pitchFamily="18" charset="0"/>
                <a:cs typeface="Times New Roman" panose="02020603050405020304" pitchFamily="18" charset="0"/>
              </a:rPr>
              <a:t> that includes a bunch of codes which will check whether the required fields are filled by the user and if the user leave out a field and press submit button, an alert will pop up asking the user to fill the required fields.</a:t>
            </a:r>
          </a:p>
          <a:p>
            <a:r>
              <a:rPr lang="en-IN" dirty="0">
                <a:latin typeface="Times New Roman" panose="02020603050405020304" pitchFamily="18" charset="0"/>
                <a:cs typeface="Times New Roman" panose="02020603050405020304" pitchFamily="18" charset="0"/>
              </a:rPr>
              <a:t>The method name is then added to the ‘command’ parameter of the submit button.</a:t>
            </a:r>
          </a:p>
          <a:p>
            <a:endParaRPr lang="en-IN"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375" y="2344572"/>
            <a:ext cx="10058400" cy="689503"/>
          </a:xfrm>
          <a:prstGeom prst="rect">
            <a:avLst/>
          </a:prstGeom>
        </p:spPr>
      </p:pic>
    </p:spTree>
    <p:extLst>
      <p:ext uri="{BB962C8B-B14F-4D97-AF65-F5344CB8AC3E}">
        <p14:creationId xmlns:p14="http://schemas.microsoft.com/office/powerpoint/2010/main" val="367079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581025" y="400050"/>
            <a:ext cx="9848850" cy="92333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Once the user fills up all the input details and press on submit button, all the data will get stored in the table </a:t>
            </a:r>
            <a:r>
              <a:rPr lang="en-IN" dirty="0" err="1" smtClean="0">
                <a:latin typeface="Times New Roman" panose="02020603050405020304" pitchFamily="18" charset="0"/>
                <a:cs typeface="Times New Roman" panose="02020603050405020304" pitchFamily="18" charset="0"/>
              </a:rPr>
              <a:t>formdata</a:t>
            </a:r>
            <a:r>
              <a:rPr lang="en-IN" dirty="0" smtClean="0">
                <a:latin typeface="Times New Roman" panose="02020603050405020304" pitchFamily="18" charset="0"/>
                <a:cs typeface="Times New Roman" panose="02020603050405020304" pitchFamily="18" charset="0"/>
              </a:rPr>
              <a:t> in our </a:t>
            </a:r>
            <a:r>
              <a:rPr lang="en-IN" dirty="0" err="1" smtClean="0">
                <a:latin typeface="Times New Roman" panose="02020603050405020304" pitchFamily="18" charset="0"/>
                <a:cs typeface="Times New Roman" panose="02020603050405020304" pitchFamily="18" charset="0"/>
              </a:rPr>
              <a:t>mysql</a:t>
            </a:r>
            <a:r>
              <a:rPr lang="en-IN" dirty="0" smtClean="0">
                <a:latin typeface="Times New Roman" panose="02020603050405020304" pitchFamily="18" charset="0"/>
                <a:cs typeface="Times New Roman" panose="02020603050405020304" pitchFamily="18" charset="0"/>
              </a:rPr>
              <a:t> database.</a:t>
            </a:r>
          </a:p>
          <a:p>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71" y="1223332"/>
            <a:ext cx="6210953" cy="435778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548" y="5721979"/>
            <a:ext cx="7544853" cy="80021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4042" y="5257223"/>
            <a:ext cx="2610214" cy="323895"/>
          </a:xfrm>
          <a:prstGeom prst="rect">
            <a:avLst/>
          </a:prstGeom>
        </p:spPr>
      </p:pic>
    </p:spTree>
    <p:extLst>
      <p:ext uri="{BB962C8B-B14F-4D97-AF65-F5344CB8AC3E}">
        <p14:creationId xmlns:p14="http://schemas.microsoft.com/office/powerpoint/2010/main" val="273221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206375"/>
            <a:ext cx="9258300" cy="6350000"/>
          </a:xfrm>
          <a:prstGeom prst="rect">
            <a:avLst/>
          </a:prstGeom>
        </p:spPr>
      </p:pic>
    </p:spTree>
    <p:extLst>
      <p:ext uri="{BB962C8B-B14F-4D97-AF65-F5344CB8AC3E}">
        <p14:creationId xmlns:p14="http://schemas.microsoft.com/office/powerpoint/2010/main" val="324300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23192"/>
            <a:ext cx="2766414" cy="477943"/>
          </a:xfrm>
        </p:spPr>
        <p:txBody>
          <a:bodyPr/>
          <a:lstStyle/>
          <a:p>
            <a:r>
              <a:rPr lang="en-IN" sz="2800" dirty="0" smtClean="0">
                <a:latin typeface="Cascadia Mono SemiLight" panose="020B0609020000020004" pitchFamily="49" charset="0"/>
                <a:ea typeface="Cascadia Mono SemiLight" panose="020B0609020000020004" pitchFamily="49" charset="0"/>
                <a:cs typeface="Cascadia Mono SemiLight" panose="020B0609020000020004" pitchFamily="49" charset="0"/>
              </a:rPr>
              <a:t>PRESENTED BY</a:t>
            </a:r>
            <a:endParaRPr lang="en-IN" sz="2800" dirty="0">
              <a:latin typeface="Cascadia Mono SemiLight" panose="020B0609020000020004" pitchFamily="49" charset="0"/>
              <a:ea typeface="Cascadia Mono SemiLight" panose="020B0609020000020004" pitchFamily="49" charset="0"/>
              <a:cs typeface="Cascadia Mono SemiLight" panose="020B0609020000020004" pitchFamily="49" charset="0"/>
            </a:endParaRPr>
          </a:p>
        </p:txBody>
      </p:sp>
      <p:sp>
        <p:nvSpPr>
          <p:cNvPr id="7" name="TextBox 6"/>
          <p:cNvSpPr txBox="1"/>
          <p:nvPr/>
        </p:nvSpPr>
        <p:spPr>
          <a:xfrm>
            <a:off x="1274885" y="1556238"/>
            <a:ext cx="4835769" cy="3855447"/>
          </a:xfrm>
          <a:prstGeom prst="rect">
            <a:avLst/>
          </a:prstGeom>
          <a:noFill/>
        </p:spPr>
        <p:txBody>
          <a:bodyPr wrap="square" tIns="180000" bIns="72000" rtlCol="0">
            <a:spAutoFit/>
          </a:bodyPr>
          <a:lstStyle/>
          <a:p>
            <a:pPr>
              <a:lnSpc>
                <a:spcPct val="200000"/>
              </a:lnSpc>
            </a:pPr>
            <a:r>
              <a:rPr lang="en-IN" dirty="0" smtClean="0">
                <a:solidFill>
                  <a:schemeClr val="bg1"/>
                </a:solidFill>
                <a:latin typeface="Arial Narrow" panose="020B0606020202030204" pitchFamily="34" charset="0"/>
              </a:rPr>
              <a:t>ABHISHEK</a:t>
            </a:r>
            <a:r>
              <a:rPr lang="en-IN" dirty="0" smtClean="0">
                <a:latin typeface="Arial Narrow" panose="020B0606020202030204" pitchFamily="34" charset="0"/>
              </a:rPr>
              <a:t> </a:t>
            </a:r>
            <a:r>
              <a:rPr lang="en-IN" dirty="0" smtClean="0">
                <a:solidFill>
                  <a:schemeClr val="bg1"/>
                </a:solidFill>
                <a:latin typeface="Arial Narrow" panose="020B0606020202030204" pitchFamily="34" charset="0"/>
              </a:rPr>
              <a:t>BORA</a:t>
            </a:r>
          </a:p>
          <a:p>
            <a:pPr>
              <a:lnSpc>
                <a:spcPct val="200000"/>
              </a:lnSpc>
            </a:pPr>
            <a:r>
              <a:rPr lang="en-IN" dirty="0" smtClean="0">
                <a:solidFill>
                  <a:schemeClr val="bg1"/>
                </a:solidFill>
                <a:latin typeface="Arial Narrow" panose="020B0606020202030204" pitchFamily="34" charset="0"/>
              </a:rPr>
              <a:t>B.HIMANTH</a:t>
            </a:r>
          </a:p>
          <a:p>
            <a:pPr>
              <a:lnSpc>
                <a:spcPct val="200000"/>
              </a:lnSpc>
            </a:pPr>
            <a:r>
              <a:rPr lang="en-IN" dirty="0" smtClean="0">
                <a:solidFill>
                  <a:schemeClr val="bg1"/>
                </a:solidFill>
                <a:latin typeface="Arial Narrow" panose="020B0606020202030204" pitchFamily="34" charset="0"/>
              </a:rPr>
              <a:t>DEVIKA R</a:t>
            </a:r>
          </a:p>
          <a:p>
            <a:pPr>
              <a:lnSpc>
                <a:spcPct val="200000"/>
              </a:lnSpc>
            </a:pPr>
            <a:r>
              <a:rPr lang="en-IN" dirty="0" smtClean="0">
                <a:solidFill>
                  <a:schemeClr val="bg1"/>
                </a:solidFill>
                <a:latin typeface="Arial Narrow" panose="020B0606020202030204" pitchFamily="34" charset="0"/>
              </a:rPr>
              <a:t>GANASHREE M C</a:t>
            </a:r>
          </a:p>
          <a:p>
            <a:pPr>
              <a:lnSpc>
                <a:spcPct val="200000"/>
              </a:lnSpc>
            </a:pPr>
            <a:r>
              <a:rPr lang="en-IN" dirty="0" smtClean="0">
                <a:solidFill>
                  <a:schemeClr val="bg1"/>
                </a:solidFill>
                <a:latin typeface="Arial Narrow" panose="020B0606020202030204" pitchFamily="34" charset="0"/>
              </a:rPr>
              <a:t>RAHUL</a:t>
            </a:r>
          </a:p>
          <a:p>
            <a:endParaRPr lang="en-IN" dirty="0">
              <a:solidFill>
                <a:schemeClr val="bg1"/>
              </a:solidFill>
              <a:latin typeface="Arial Narrow" panose="020B0606020202030204" pitchFamily="34" charset="0"/>
            </a:endParaRPr>
          </a:p>
          <a:p>
            <a:endParaRPr lang="en-IN" dirty="0" smtClean="0">
              <a:solidFill>
                <a:schemeClr val="bg1"/>
              </a:solidFill>
              <a:latin typeface="Arial Narrow" panose="020B0606020202030204" pitchFamily="34" charset="0"/>
            </a:endParaRPr>
          </a:p>
          <a:p>
            <a:endParaRPr lang="en-IN" dirty="0"/>
          </a:p>
        </p:txBody>
      </p:sp>
    </p:spTree>
    <p:extLst>
      <p:ext uri="{BB962C8B-B14F-4D97-AF65-F5344CB8AC3E}">
        <p14:creationId xmlns:p14="http://schemas.microsoft.com/office/powerpoint/2010/main" val="3702474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rial Rounded MT Bold" panose="020F0704030504030204" pitchFamily="34" charset="0"/>
              </a:rPr>
              <a:t>INTRODUCTION</a:t>
            </a:r>
            <a:endParaRPr lang="en-IN" dirty="0">
              <a:latin typeface="Arial Rounded MT Bold" panose="020F0704030504030204" pitchFamily="34" charset="0"/>
            </a:endParaRPr>
          </a:p>
        </p:txBody>
      </p:sp>
      <p:sp>
        <p:nvSpPr>
          <p:cNvPr id="3" name="Content Placeholder 2"/>
          <p:cNvSpPr>
            <a:spLocks noGrp="1"/>
          </p:cNvSpPr>
          <p:nvPr>
            <p:ph idx="1"/>
          </p:nvPr>
        </p:nvSpPr>
        <p:spPr>
          <a:xfrm>
            <a:off x="1154954" y="2603499"/>
            <a:ext cx="8825659" cy="4073525"/>
          </a:xfrm>
        </p:spPr>
        <p:txBody>
          <a:bodyPr>
            <a:normAutofit/>
          </a:bodyPr>
          <a:lstStyle/>
          <a:p>
            <a:r>
              <a:rPr lang="en-US" sz="2000" dirty="0">
                <a:latin typeface="Baskerville Old Face" panose="02020602080505020303" pitchFamily="18" charset="0"/>
              </a:rPr>
              <a:t>In today's digital age, registration forms are an essential component of any application or website that requires user registration. With the increasing demand for user-friendly and efficient registration processes, it has become necessary to develop tools that simplify the process. One such tool is the Python </a:t>
            </a:r>
            <a:r>
              <a:rPr lang="en-US" sz="2000" dirty="0" err="1">
                <a:latin typeface="Baskerville Old Face" panose="02020602080505020303" pitchFamily="18" charset="0"/>
              </a:rPr>
              <a:t>tkinter</a:t>
            </a:r>
            <a:r>
              <a:rPr lang="en-US" sz="2000" dirty="0">
                <a:latin typeface="Baskerville Old Face" panose="02020602080505020303" pitchFamily="18" charset="0"/>
              </a:rPr>
              <a:t> library, which enables developers to create desktop applications with a graphical user interface.</a:t>
            </a:r>
          </a:p>
          <a:p>
            <a:r>
              <a:rPr lang="en-US" sz="2000" dirty="0">
                <a:latin typeface="Baskerville Old Face" panose="02020602080505020303" pitchFamily="18" charset="0"/>
              </a:rPr>
              <a:t>In this project, we aim to create a user registration form using the Python </a:t>
            </a:r>
            <a:r>
              <a:rPr lang="en-US" sz="2000" dirty="0" err="1">
                <a:latin typeface="Baskerville Old Face" panose="02020602080505020303" pitchFamily="18" charset="0"/>
              </a:rPr>
              <a:t>tkinter</a:t>
            </a:r>
            <a:r>
              <a:rPr lang="en-US" sz="2000" dirty="0">
                <a:latin typeface="Baskerville Old Face" panose="02020602080505020303" pitchFamily="18" charset="0"/>
              </a:rPr>
              <a:t> library and MySQL database. The registration form will be designed to collect basic information such as name, email address, and password from the user. The data entered by the user will be stored in a MySQL database, which will enable us to perform various data processing and analysis tasks.</a:t>
            </a:r>
          </a:p>
          <a:p>
            <a:endParaRPr lang="en-IN" dirty="0"/>
          </a:p>
        </p:txBody>
      </p:sp>
    </p:spTree>
    <p:extLst>
      <p:ext uri="{BB962C8B-B14F-4D97-AF65-F5344CB8AC3E}">
        <p14:creationId xmlns:p14="http://schemas.microsoft.com/office/powerpoint/2010/main" val="1872703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942976" y="457200"/>
            <a:ext cx="7467600" cy="4801314"/>
          </a:xfrm>
          <a:prstGeom prst="rect">
            <a:avLst/>
          </a:prstGeom>
          <a:noFill/>
        </p:spPr>
        <p:txBody>
          <a:bodyPr wrap="square" rtlCol="0">
            <a:spAutoFit/>
          </a:bodyPr>
          <a:lstStyle/>
          <a:p>
            <a:r>
              <a:rPr lang="en-IN" b="1" u="sng" dirty="0" smtClean="0"/>
              <a:t>CREATING THE GUI REGISTRATION FORM USING TKINTER IN PYTHON </a:t>
            </a:r>
          </a:p>
          <a:p>
            <a:endParaRPr lang="en-IN" b="1" u="sng" dirty="0"/>
          </a:p>
          <a:p>
            <a:endParaRPr lang="en-IN" b="1" u="sng" dirty="0" smtClean="0"/>
          </a:p>
          <a:p>
            <a:r>
              <a:rPr lang="en-IN" dirty="0" smtClean="0">
                <a:latin typeface="Times New Roman" panose="02020603050405020304" pitchFamily="18" charset="0"/>
                <a:cs typeface="Times New Roman" panose="02020603050405020304" pitchFamily="18" charset="0"/>
              </a:rPr>
              <a:t>Firstly, we import the </a:t>
            </a:r>
            <a:r>
              <a:rPr lang="en-IN" dirty="0" err="1" smtClean="0">
                <a:latin typeface="Times New Roman" panose="02020603050405020304" pitchFamily="18" charset="0"/>
                <a:cs typeface="Times New Roman" panose="02020603050405020304" pitchFamily="18" charset="0"/>
              </a:rPr>
              <a:t>Tkinter</a:t>
            </a:r>
            <a:r>
              <a:rPr lang="en-IN" dirty="0" smtClean="0">
                <a:latin typeface="Times New Roman" panose="02020603050405020304" pitchFamily="18" charset="0"/>
                <a:cs typeface="Times New Roman" panose="02020603050405020304" pitchFamily="18" charset="0"/>
              </a:rPr>
              <a:t> module into the python program.</a:t>
            </a:r>
          </a:p>
          <a:p>
            <a:r>
              <a:rPr lang="en-IN" dirty="0" smtClean="0">
                <a:latin typeface="Times New Roman" panose="02020603050405020304" pitchFamily="18" charset="0"/>
                <a:cs typeface="Times New Roman" panose="02020603050405020304" pitchFamily="18" charset="0"/>
              </a:rPr>
              <a:t>The line of code ‘base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Tk</a:t>
            </a:r>
            <a:r>
              <a:rPr lang="en-IN"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creates a new instance of the Tkinter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 which </a:t>
            </a:r>
            <a:r>
              <a:rPr lang="en-US" dirty="0" smtClean="0">
                <a:latin typeface="Times New Roman" panose="02020603050405020304" pitchFamily="18" charset="0"/>
                <a:cs typeface="Times New Roman" panose="02020603050405020304" pitchFamily="18" charset="0"/>
              </a:rPr>
              <a:t>allows us to create the </a:t>
            </a:r>
            <a:r>
              <a:rPr lang="en-US" dirty="0">
                <a:latin typeface="Times New Roman" panose="02020603050405020304" pitchFamily="18" charset="0"/>
                <a:cs typeface="Times New Roman" panose="02020603050405020304" pitchFamily="18" charset="0"/>
              </a:rPr>
              <a:t>main window of </a:t>
            </a:r>
            <a:r>
              <a:rPr lang="en-US" dirty="0" smtClean="0">
                <a:latin typeface="Times New Roman" panose="02020603050405020304" pitchFamily="18" charset="0"/>
                <a:cs typeface="Times New Roman" panose="02020603050405020304" pitchFamily="18" charset="0"/>
              </a:rPr>
              <a:t>the GUI and we are just giving the window name as ‘base’.</a:t>
            </a:r>
          </a:p>
          <a:p>
            <a:r>
              <a:rPr lang="en-US" dirty="0" smtClean="0">
                <a:latin typeface="Times New Roman" panose="02020603050405020304" pitchFamily="18" charset="0"/>
                <a:cs typeface="Times New Roman" panose="02020603050405020304" pitchFamily="18" charset="0"/>
              </a:rPr>
              <a:t>Now to access the window we use the code ‘</a:t>
            </a:r>
            <a:r>
              <a:rPr lang="en-US" dirty="0" err="1" smtClean="0">
                <a:latin typeface="Times New Roman" panose="02020603050405020304" pitchFamily="18" charset="0"/>
                <a:cs typeface="Times New Roman" panose="02020603050405020304" pitchFamily="18" charset="0"/>
              </a:rPr>
              <a:t>base.mainloop</a:t>
            </a:r>
            <a:r>
              <a:rPr lang="en-US" dirty="0">
                <a:latin typeface="Times New Roman" panose="02020603050405020304" pitchFamily="18" charset="0"/>
                <a:cs typeface="Times New Roman" panose="02020603050405020304" pitchFamily="18" charset="0"/>
              </a:rPr>
              <a:t>()’ which tells the program to enter a loop that waits for the user to do something, like click a button or type some text, and then handles that input by updating the GUI accordingly. </a:t>
            </a:r>
            <a:r>
              <a:rPr lang="en-US" dirty="0" smtClean="0">
                <a:latin typeface="Times New Roman" panose="02020603050405020304" pitchFamily="18" charset="0"/>
                <a:cs typeface="Times New Roman" panose="02020603050405020304" pitchFamily="18" charset="0"/>
              </a:rPr>
              <a:t>Now if we run the program we will get a blank window on the screen, something like this-</a:t>
            </a:r>
          </a:p>
          <a:p>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Right Arrow 6"/>
          <p:cNvSpPr/>
          <p:nvPr/>
        </p:nvSpPr>
        <p:spPr>
          <a:xfrm>
            <a:off x="676277" y="1409618"/>
            <a:ext cx="180974" cy="166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676277" y="2543093"/>
            <a:ext cx="180974" cy="166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7586" y="1149886"/>
            <a:ext cx="2995764" cy="147658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67" y="3627725"/>
            <a:ext cx="2534004" cy="2867425"/>
          </a:xfrm>
          <a:prstGeom prst="rect">
            <a:avLst/>
          </a:prstGeom>
        </p:spPr>
      </p:pic>
    </p:spTree>
    <p:extLst>
      <p:ext uri="{BB962C8B-B14F-4D97-AF65-F5344CB8AC3E}">
        <p14:creationId xmlns:p14="http://schemas.microsoft.com/office/powerpoint/2010/main" val="2415241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2134" y="447675"/>
            <a:ext cx="207282" cy="225572"/>
          </a:xfrm>
          <a:prstGeom prst="rect">
            <a:avLst/>
          </a:prstGeom>
        </p:spPr>
      </p:pic>
      <p:sp>
        <p:nvSpPr>
          <p:cNvPr id="6" name="TextBox 5"/>
          <p:cNvSpPr txBox="1"/>
          <p:nvPr/>
        </p:nvSpPr>
        <p:spPr>
          <a:xfrm>
            <a:off x="781050" y="358210"/>
            <a:ext cx="9410700" cy="535531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Next we assign dimensions(length and width ) to the window using ‘</a:t>
            </a:r>
            <a:r>
              <a:rPr lang="en-IN" dirty="0" err="1" smtClean="0">
                <a:latin typeface="Times New Roman" panose="02020603050405020304" pitchFamily="18" charset="0"/>
                <a:cs typeface="Times New Roman" panose="02020603050405020304" pitchFamily="18" charset="0"/>
              </a:rPr>
              <a:t>base.geometry</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lxb</a:t>
            </a:r>
            <a:r>
              <a:rPr lang="en-IN" dirty="0" smtClean="0">
                <a:latin typeface="Times New Roman" panose="02020603050405020304" pitchFamily="18" charset="0"/>
                <a:cs typeface="Times New Roman" panose="02020603050405020304" pitchFamily="18" charset="0"/>
              </a:rPr>
              <a:t>”)’. Then</a:t>
            </a:r>
          </a:p>
          <a:p>
            <a:r>
              <a:rPr lang="en-IN" dirty="0" smtClean="0">
                <a:latin typeface="Times New Roman" panose="02020603050405020304" pitchFamily="18" charset="0"/>
                <a:cs typeface="Times New Roman" panose="02020603050405020304" pitchFamily="18" charset="0"/>
              </a:rPr>
              <a:t>We add a title to our Window using ‘</a:t>
            </a:r>
            <a:r>
              <a:rPr lang="en-IN" dirty="0" err="1" smtClean="0">
                <a:latin typeface="Times New Roman" panose="02020603050405020304" pitchFamily="18" charset="0"/>
                <a:cs typeface="Times New Roman" panose="02020603050405020304" pitchFamily="18" charset="0"/>
              </a:rPr>
              <a:t>base.title</a:t>
            </a:r>
            <a:r>
              <a:rPr lang="en-IN" dirty="0" smtClean="0">
                <a:latin typeface="Times New Roman" panose="02020603050405020304" pitchFamily="18" charset="0"/>
                <a:cs typeface="Times New Roman" panose="02020603050405020304" pitchFamily="18" charset="0"/>
              </a:rPr>
              <a:t>(“title name ”)’ and provide a background </a:t>
            </a:r>
            <a:r>
              <a:rPr lang="en-IN" dirty="0" err="1" smtClean="0">
                <a:latin typeface="Times New Roman" panose="02020603050405020304" pitchFamily="18" charset="0"/>
                <a:cs typeface="Times New Roman" panose="02020603050405020304" pitchFamily="18" charset="0"/>
              </a:rPr>
              <a:t>color</a:t>
            </a:r>
            <a:r>
              <a:rPr lang="en-IN" dirty="0" smtClean="0">
                <a:latin typeface="Times New Roman" panose="02020603050405020304" pitchFamily="18" charset="0"/>
                <a:cs typeface="Times New Roman" panose="02020603050405020304" pitchFamily="18" charset="0"/>
              </a:rPr>
              <a:t> using</a:t>
            </a:r>
          </a:p>
          <a:p>
            <a:r>
              <a:rPr lang="en-IN" dirty="0" err="1" smtClean="0">
                <a:latin typeface="Times New Roman" panose="02020603050405020304" pitchFamily="18" charset="0"/>
                <a:cs typeface="Times New Roman" panose="02020603050405020304" pitchFamily="18" charset="0"/>
              </a:rPr>
              <a:t>Base.config</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bg</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color</a:t>
            </a:r>
            <a:r>
              <a:rPr lang="en-IN"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config</a:t>
            </a:r>
            <a:r>
              <a:rPr lang="en-US" dirty="0">
                <a:latin typeface="Times New Roman" panose="02020603050405020304" pitchFamily="18" charset="0"/>
                <a:cs typeface="Times New Roman" panose="02020603050405020304" pitchFamily="18" charset="0"/>
              </a:rPr>
              <a:t>() method is a built-in method in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that is used to modify the attributes of a widget.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Now we use ‘label’ method to add widgets in the registration form and use place() method to set their positions using x and y co-ordinates and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lso giving styles to the labels.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r>
              <a:rPr lang="en-IN" dirty="0" smtClean="0"/>
              <a:t> </a:t>
            </a:r>
            <a:endParaRPr lang="en-IN" dirty="0"/>
          </a:p>
        </p:txBody>
      </p:sp>
      <p:pic>
        <p:nvPicPr>
          <p:cNvPr id="5" name="Picture 4"/>
          <p:cNvPicPr>
            <a:picLocks noChangeAspect="1"/>
          </p:cNvPicPr>
          <p:nvPr/>
        </p:nvPicPr>
        <p:blipFill>
          <a:blip r:embed="rId2"/>
          <a:stretch>
            <a:fillRect/>
          </a:stretch>
        </p:blipFill>
        <p:spPr>
          <a:xfrm>
            <a:off x="486106" y="3765306"/>
            <a:ext cx="207282" cy="22557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628" y="1512372"/>
            <a:ext cx="5692403" cy="18956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906" y="4425863"/>
            <a:ext cx="3778494" cy="22912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4411611"/>
            <a:ext cx="3015763" cy="2321169"/>
          </a:xfrm>
          <a:prstGeom prst="rect">
            <a:avLst/>
          </a:prstGeom>
        </p:spPr>
      </p:pic>
    </p:spTree>
    <p:extLst>
      <p:ext uri="{BB962C8B-B14F-4D97-AF65-F5344CB8AC3E}">
        <p14:creationId xmlns:p14="http://schemas.microsoft.com/office/powerpoint/2010/main" val="1980422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9156" y="95250"/>
            <a:ext cx="207282" cy="225572"/>
          </a:xfrm>
          <a:prstGeom prst="rect">
            <a:avLst/>
          </a:prstGeom>
        </p:spPr>
      </p:pic>
      <p:sp>
        <p:nvSpPr>
          <p:cNvPr id="4" name="TextBox 3"/>
          <p:cNvSpPr txBox="1"/>
          <p:nvPr/>
        </p:nvSpPr>
        <p:spPr>
          <a:xfrm>
            <a:off x="643460" y="19110"/>
            <a:ext cx="9772650" cy="4247317"/>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After placing labels we </a:t>
            </a:r>
            <a:r>
              <a:rPr lang="en-US" dirty="0" smtClean="0">
                <a:latin typeface="Times New Roman" panose="02020603050405020304" pitchFamily="18" charset="0"/>
                <a:cs typeface="Times New Roman" panose="02020603050405020304" pitchFamily="18" charset="0"/>
              </a:rPr>
              <a:t>use the Entry </a:t>
            </a:r>
            <a:r>
              <a:rPr lang="en-US" dirty="0">
                <a:latin typeface="Times New Roman" panose="02020603050405020304" pitchFamily="18" charset="0"/>
                <a:cs typeface="Times New Roman" panose="02020603050405020304" pitchFamily="18" charset="0"/>
              </a:rPr>
              <a:t>widget to make a text entry </a:t>
            </a:r>
            <a:r>
              <a:rPr lang="en-US" dirty="0" smtClean="0">
                <a:latin typeface="Times New Roman" panose="02020603050405020304" pitchFamily="18" charset="0"/>
                <a:cs typeface="Times New Roman" panose="02020603050405020304" pitchFamily="18" charset="0"/>
              </a:rPr>
              <a:t>box and place them </a:t>
            </a:r>
            <a:r>
              <a:rPr lang="en-US" dirty="0">
                <a:latin typeface="Times New Roman" panose="02020603050405020304" pitchFamily="18" charset="0"/>
                <a:cs typeface="Times New Roman" panose="02020603050405020304" pitchFamily="18" charset="0"/>
              </a:rPr>
              <a:t>for accepting the input string in text from </a:t>
            </a:r>
            <a:r>
              <a:rPr lang="en-US" dirty="0" smtClean="0">
                <a:latin typeface="Times New Roman" panose="02020603050405020304" pitchFamily="18" charset="0"/>
                <a:cs typeface="Times New Roman" panose="02020603050405020304" pitchFamily="18" charset="0"/>
              </a:rPr>
              <a:t>user.</a:t>
            </a:r>
            <a:r>
              <a:rPr lang="en-IN" dirty="0" smtClean="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Similarly Placing the gender label and radio buttons (male and female) and using a variable </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vars</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store the values of the radio button.</a:t>
            </a: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Next we add the age and email label and the entry widgets next to them. In the Age Entry box we  restrict the user to using only integers </a:t>
            </a:r>
            <a:r>
              <a:rPr lang="en-IN" dirty="0" err="1" smtClean="0">
                <a:latin typeface="Times New Roman" panose="02020603050405020304" pitchFamily="18" charset="0"/>
                <a:cs typeface="Times New Roman" panose="02020603050405020304" pitchFamily="18" charset="0"/>
              </a:rPr>
              <a:t>upto</a:t>
            </a:r>
            <a:r>
              <a:rPr lang="en-IN" dirty="0" smtClean="0">
                <a:latin typeface="Times New Roman" panose="02020603050405020304" pitchFamily="18" charset="0"/>
                <a:cs typeface="Times New Roman" panose="02020603050405020304" pitchFamily="18" charset="0"/>
              </a:rPr>
              <a:t> 3 digits so we create a method for validation. </a:t>
            </a: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15385" y="3374403"/>
            <a:ext cx="207282" cy="22557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3525" y="1154242"/>
            <a:ext cx="5839467" cy="190998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156" y="1154242"/>
            <a:ext cx="5320325" cy="203384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439" y="4011867"/>
            <a:ext cx="6889262" cy="277938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2667" y="4442732"/>
            <a:ext cx="2972215" cy="872218"/>
          </a:xfrm>
          <a:prstGeom prst="rect">
            <a:avLst/>
          </a:prstGeom>
        </p:spPr>
      </p:pic>
    </p:spTree>
    <p:extLst>
      <p:ext uri="{BB962C8B-B14F-4D97-AF65-F5344CB8AC3E}">
        <p14:creationId xmlns:p14="http://schemas.microsoft.com/office/powerpoint/2010/main" val="276920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219075" y="152400"/>
            <a:ext cx="10220325" cy="5632311"/>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Now we ask the user to select their country and for this we create a label (country) and add a dropdown list next to it which contains a list of all the countries. </a:t>
            </a: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Next we add a Label for phone-no. and </a:t>
            </a:r>
            <a:r>
              <a:rPr lang="en-IN" dirty="0" err="1" smtClean="0">
                <a:latin typeface="Times New Roman" panose="02020603050405020304" pitchFamily="18" charset="0"/>
                <a:cs typeface="Times New Roman" panose="02020603050405020304" pitchFamily="18" charset="0"/>
              </a:rPr>
              <a:t>and</a:t>
            </a:r>
            <a:r>
              <a:rPr lang="en-IN" dirty="0" smtClean="0">
                <a:latin typeface="Times New Roman" panose="02020603050405020304" pitchFamily="18" charset="0"/>
                <a:cs typeface="Times New Roman" panose="02020603050405020304" pitchFamily="18" charset="0"/>
              </a:rPr>
              <a:t> add a entry box next to it. We validate the entry box to collect only digits from the user. We also create a submit button at last.</a:t>
            </a:r>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6" y="798731"/>
            <a:ext cx="6515100" cy="24386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072" y="806798"/>
            <a:ext cx="4344006" cy="63826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0072" y="1695391"/>
            <a:ext cx="5306165" cy="838317"/>
          </a:xfrm>
          <a:prstGeom prst="rect">
            <a:avLst/>
          </a:prstGeom>
        </p:spPr>
      </p:pic>
      <p:pic>
        <p:nvPicPr>
          <p:cNvPr id="7" name="Picture 6"/>
          <p:cNvPicPr>
            <a:picLocks noChangeAspect="1"/>
          </p:cNvPicPr>
          <p:nvPr/>
        </p:nvPicPr>
        <p:blipFill>
          <a:blip r:embed="rId5"/>
          <a:stretch>
            <a:fillRect/>
          </a:stretch>
        </p:blipFill>
        <p:spPr>
          <a:xfrm>
            <a:off x="11792" y="249994"/>
            <a:ext cx="207282" cy="225572"/>
          </a:xfrm>
          <a:prstGeom prst="rect">
            <a:avLst/>
          </a:prstGeom>
        </p:spPr>
      </p:pic>
      <p:pic>
        <p:nvPicPr>
          <p:cNvPr id="8" name="Picture 7"/>
          <p:cNvPicPr>
            <a:picLocks noChangeAspect="1"/>
          </p:cNvPicPr>
          <p:nvPr/>
        </p:nvPicPr>
        <p:blipFill>
          <a:blip r:embed="rId5"/>
          <a:stretch>
            <a:fillRect/>
          </a:stretch>
        </p:blipFill>
        <p:spPr>
          <a:xfrm>
            <a:off x="11792" y="3512035"/>
            <a:ext cx="207282" cy="22557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652" y="4116368"/>
            <a:ext cx="7240010" cy="265770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00665" y="4533857"/>
            <a:ext cx="4077269" cy="609685"/>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91290" y="5918723"/>
            <a:ext cx="2467319" cy="657317"/>
          </a:xfrm>
          <a:prstGeom prst="rect">
            <a:avLst/>
          </a:prstGeom>
        </p:spPr>
      </p:pic>
    </p:spTree>
    <p:extLst>
      <p:ext uri="{BB962C8B-B14F-4D97-AF65-F5344CB8AC3E}">
        <p14:creationId xmlns:p14="http://schemas.microsoft.com/office/powerpoint/2010/main" val="121122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792" y="249994"/>
            <a:ext cx="207282" cy="225572"/>
          </a:xfrm>
          <a:prstGeom prst="rect">
            <a:avLst/>
          </a:prstGeom>
        </p:spPr>
      </p:pic>
      <p:sp>
        <p:nvSpPr>
          <p:cNvPr id="6" name="TextBox 5"/>
          <p:cNvSpPr txBox="1"/>
          <p:nvPr/>
        </p:nvSpPr>
        <p:spPr>
          <a:xfrm>
            <a:off x="352425" y="249994"/>
            <a:ext cx="10077450" cy="5355312"/>
          </a:xfrm>
          <a:prstGeom prst="rect">
            <a:avLst/>
          </a:prstGeom>
          <a:noFill/>
        </p:spPr>
        <p:txBody>
          <a:bodyPr wrap="square" rtlCol="0">
            <a:spAutoFit/>
          </a:bodyPr>
          <a:lstStyle/>
          <a:p>
            <a:r>
              <a:rPr lang="en-IN" b="1" u="sng" dirty="0" smtClean="0"/>
              <a:t>Creating a Database</a:t>
            </a:r>
          </a:p>
          <a:p>
            <a:r>
              <a:rPr lang="en-IN" dirty="0" smtClean="0">
                <a:latin typeface="Times New Roman" panose="02020603050405020304" pitchFamily="18" charset="0"/>
                <a:cs typeface="Times New Roman" panose="02020603050405020304" pitchFamily="18" charset="0"/>
              </a:rPr>
              <a:t>We now create a database </a:t>
            </a:r>
            <a:r>
              <a:rPr lang="en-IN" dirty="0" err="1" smtClean="0">
                <a:latin typeface="Times New Roman" panose="02020603050405020304" pitchFamily="18" charset="0"/>
                <a:cs typeface="Times New Roman" panose="02020603050405020304" pitchFamily="18" charset="0"/>
              </a:rPr>
              <a:t>register_db</a:t>
            </a:r>
            <a:r>
              <a:rPr lang="en-IN" dirty="0" smtClean="0">
                <a:latin typeface="Times New Roman" panose="02020603050405020304" pitchFamily="18" charset="0"/>
                <a:cs typeface="Times New Roman" panose="02020603050405020304" pitchFamily="18" charset="0"/>
              </a:rPr>
              <a:t> and a table </a:t>
            </a:r>
            <a:r>
              <a:rPr lang="en-IN" dirty="0" err="1" smtClean="0">
                <a:latin typeface="Times New Roman" panose="02020603050405020304" pitchFamily="18" charset="0"/>
                <a:cs typeface="Times New Roman" panose="02020603050405020304" pitchFamily="18" charset="0"/>
              </a:rPr>
              <a:t>formdata</a:t>
            </a:r>
            <a:r>
              <a:rPr lang="en-IN" dirty="0" smtClean="0">
                <a:latin typeface="Times New Roman" panose="02020603050405020304" pitchFamily="18" charset="0"/>
                <a:cs typeface="Times New Roman" panose="02020603050405020304" pitchFamily="18" charset="0"/>
              </a:rPr>
              <a:t> containing the column names in MySQL.</a:t>
            </a: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Database connection</a:t>
            </a:r>
          </a:p>
          <a:p>
            <a:r>
              <a:rPr lang="en-US" dirty="0">
                <a:latin typeface="Times New Roman" panose="02020603050405020304" pitchFamily="18" charset="0"/>
                <a:cs typeface="Times New Roman" panose="02020603050405020304" pitchFamily="18" charset="0"/>
              </a:rPr>
              <a:t>After the above step </a:t>
            </a:r>
            <a:r>
              <a:rPr lang="en-US" dirty="0" smtClean="0">
                <a:latin typeface="Times New Roman" panose="02020603050405020304" pitchFamily="18" charset="0"/>
                <a:cs typeface="Times New Roman" panose="02020603050405020304" pitchFamily="18" charset="0"/>
              </a:rPr>
              <a:t>we then import the python library </a:t>
            </a:r>
            <a:r>
              <a:rPr lang="en-US" dirty="0" err="1" smtClean="0">
                <a:latin typeface="Times New Roman" panose="02020603050405020304" pitchFamily="18" charset="0"/>
                <a:cs typeface="Times New Roman" panose="02020603050405020304" pitchFamily="18" charset="0"/>
              </a:rPr>
              <a:t>mysql.connector</a:t>
            </a:r>
            <a:r>
              <a:rPr lang="en-US" dirty="0" smtClean="0">
                <a:latin typeface="Times New Roman" panose="02020603050405020304" pitchFamily="18" charset="0"/>
                <a:cs typeface="Times New Roman" panose="02020603050405020304" pitchFamily="18" charset="0"/>
              </a:rPr>
              <a:t> and then create a connection through the object ‘</a:t>
            </a:r>
            <a:r>
              <a:rPr lang="en-US" dirty="0" err="1" smtClean="0">
                <a:latin typeface="Times New Roman" panose="02020603050405020304" pitchFamily="18" charset="0"/>
                <a:cs typeface="Times New Roman" panose="02020603050405020304" pitchFamily="18" charset="0"/>
              </a:rPr>
              <a:t>mydb</a:t>
            </a:r>
            <a:r>
              <a:rPr lang="en-US" dirty="0" smtClean="0">
                <a:latin typeface="Times New Roman" panose="02020603050405020304" pitchFamily="18" charset="0"/>
                <a:cs typeface="Times New Roman" panose="02020603050405020304" pitchFamily="18" charset="0"/>
              </a:rPr>
              <a:t>’. Next we use the cursor() method to check whether the given configurations/parameters used to establish a connection are correct and it also allows us to interact with a database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handle all </a:t>
            </a:r>
            <a:r>
              <a:rPr lang="en-US" dirty="0" err="1" smtClean="0">
                <a:latin typeface="Times New Roman" panose="02020603050405020304" pitchFamily="18" charset="0"/>
                <a:cs typeface="Times New Roman" panose="02020603050405020304" pitchFamily="18" charset="0"/>
              </a:rPr>
              <a:t>sql</a:t>
            </a:r>
            <a:r>
              <a:rPr lang="en-US" dirty="0" smtClean="0">
                <a:latin typeface="Times New Roman" panose="02020603050405020304" pitchFamily="18" charset="0"/>
                <a:cs typeface="Times New Roman" panose="02020603050405020304" pitchFamily="18" charset="0"/>
              </a:rPr>
              <a:t> activities (execute </a:t>
            </a:r>
            <a:r>
              <a:rPr lang="en-US" dirty="0" err="1" smtClean="0">
                <a:latin typeface="Times New Roman" panose="02020603050405020304" pitchFamily="18" charset="0"/>
                <a:cs typeface="Times New Roman" panose="02020603050405020304" pitchFamily="18" charset="0"/>
              </a:rPr>
              <a:t>Sql</a:t>
            </a:r>
            <a:r>
              <a:rPr lang="en-US" dirty="0" smtClean="0">
                <a:latin typeface="Times New Roman" panose="02020603050405020304" pitchFamily="18" charset="0"/>
                <a:cs typeface="Times New Roman" panose="02020603050405020304" pitchFamily="18" charset="0"/>
              </a:rPr>
              <a:t> statements and fetch result from a DB).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u="sng" dirty="0" smtClean="0"/>
              <a:t> </a:t>
            </a:r>
            <a:endParaRPr lang="en-IN" b="1" u="sng"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6" y="923926"/>
            <a:ext cx="10058400" cy="8382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74" y="3728930"/>
            <a:ext cx="9859751" cy="1795570"/>
          </a:xfrm>
          <a:prstGeom prst="rect">
            <a:avLst/>
          </a:prstGeom>
        </p:spPr>
      </p:pic>
    </p:spTree>
    <p:extLst>
      <p:ext uri="{BB962C8B-B14F-4D97-AF65-F5344CB8AC3E}">
        <p14:creationId xmlns:p14="http://schemas.microsoft.com/office/powerpoint/2010/main" val="279905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428625" y="352425"/>
            <a:ext cx="10029825" cy="2862322"/>
          </a:xfrm>
          <a:prstGeom prst="rect">
            <a:avLst/>
          </a:prstGeom>
          <a:noFill/>
        </p:spPr>
        <p:txBody>
          <a:bodyPr wrap="square" rtlCol="0">
            <a:spAutoFit/>
          </a:bodyPr>
          <a:lstStyle/>
          <a:p>
            <a:r>
              <a:rPr lang="en-IN" u="sng" dirty="0" smtClean="0"/>
              <a:t>Retrieving user input data</a:t>
            </a:r>
          </a:p>
          <a:p>
            <a:r>
              <a:rPr lang="en-IN" dirty="0" smtClean="0">
                <a:latin typeface="Times New Roman" panose="02020603050405020304" pitchFamily="18" charset="0"/>
                <a:cs typeface="Times New Roman" panose="02020603050405020304" pitchFamily="18" charset="0"/>
              </a:rPr>
              <a:t>Continuing from the previous slide, now we create variables that correspond to the column names in </a:t>
            </a:r>
            <a:r>
              <a:rPr lang="en-IN" dirty="0" err="1" smtClean="0">
                <a:latin typeface="Times New Roman" panose="02020603050405020304" pitchFamily="18" charset="0"/>
                <a:cs typeface="Times New Roman" panose="02020603050405020304" pitchFamily="18" charset="0"/>
              </a:rPr>
              <a:t>mysql</a:t>
            </a:r>
            <a:r>
              <a:rPr lang="en-IN" dirty="0" smtClean="0">
                <a:latin typeface="Times New Roman" panose="02020603050405020304" pitchFamily="18" charset="0"/>
                <a:cs typeface="Times New Roman" panose="02020603050405020304" pitchFamily="18" charset="0"/>
              </a:rPr>
              <a:t> database and accordingly add the entry box/text fields. The .get() method is used to retrieve data from the input fields.</a:t>
            </a:r>
          </a:p>
          <a:p>
            <a:r>
              <a:rPr lang="en-IN" dirty="0" smtClean="0">
                <a:latin typeface="Times New Roman" panose="02020603050405020304" pitchFamily="18" charset="0"/>
                <a:cs typeface="Times New Roman" panose="02020603050405020304" pitchFamily="18" charset="0"/>
              </a:rPr>
              <a:t>Next we use the execute() method to execute </a:t>
            </a:r>
            <a:r>
              <a:rPr lang="en-IN" dirty="0" err="1" smtClean="0">
                <a:latin typeface="Times New Roman" panose="02020603050405020304" pitchFamily="18" charset="0"/>
                <a:cs typeface="Times New Roman" panose="02020603050405020304" pitchFamily="18" charset="0"/>
              </a:rPr>
              <a:t>sql</a:t>
            </a:r>
            <a:r>
              <a:rPr lang="en-IN" dirty="0" smtClean="0">
                <a:latin typeface="Times New Roman" panose="02020603050405020304" pitchFamily="18" charset="0"/>
                <a:cs typeface="Times New Roman" panose="02020603050405020304" pitchFamily="18" charset="0"/>
              </a:rPr>
              <a:t> statements against a database.</a:t>
            </a:r>
            <a:r>
              <a:rPr lang="en-US" dirty="0">
                <a:latin typeface="Times New Roman" panose="02020603050405020304" pitchFamily="18" charset="0"/>
                <a:cs typeface="Times New Roman" panose="02020603050405020304" pitchFamily="18" charset="0"/>
              </a:rPr>
              <a:t> The SQL statement being executed here is an INSERT statement, which inserts a new row into a table named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formdata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values to be inserted are specified using placeholders </a:t>
            </a:r>
            <a:r>
              <a:rPr lang="en-US" dirty="0" smtClean="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in the SQL statement. These placeholders are then replaced with actual values using a tuple (</a:t>
            </a:r>
            <a:r>
              <a:rPr lang="en-US" dirty="0" err="1">
                <a:latin typeface="Times New Roman" panose="02020603050405020304" pitchFamily="18" charset="0"/>
                <a:cs typeface="Times New Roman" panose="02020603050405020304" pitchFamily="18" charset="0"/>
              </a:rPr>
              <a:t>First_Name,Last_Name,Gender,Age,Email,Country,Phone_no</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u="sng" dirty="0"/>
          </a:p>
          <a:p>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query is executed, the changes are committed to the database using </a:t>
            </a:r>
            <a:r>
              <a:rPr lang="en-US" dirty="0" err="1">
                <a:latin typeface="Times New Roman" panose="02020603050405020304" pitchFamily="18" charset="0"/>
                <a:cs typeface="Times New Roman" panose="02020603050405020304" pitchFamily="18" charset="0"/>
              </a:rPr>
              <a:t>mydb.commit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04" y="3453844"/>
            <a:ext cx="9821646" cy="1276418"/>
          </a:xfrm>
          <a:prstGeom prst="rect">
            <a:avLst/>
          </a:prstGeom>
        </p:spPr>
      </p:pic>
    </p:spTree>
    <p:extLst>
      <p:ext uri="{BB962C8B-B14F-4D97-AF65-F5344CB8AC3E}">
        <p14:creationId xmlns:p14="http://schemas.microsoft.com/office/powerpoint/2010/main" val="14269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1800</TotalTime>
  <Words>898</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Narrow</vt:lpstr>
      <vt:lpstr>Arial Rounded MT Bold</vt:lpstr>
      <vt:lpstr>Baskerville Old Face</vt:lpstr>
      <vt:lpstr>Cascadia Mono SemiLight</vt:lpstr>
      <vt:lpstr>Century Gothic</vt:lpstr>
      <vt:lpstr>Times New Roman</vt:lpstr>
      <vt:lpstr>Wingdings 3</vt:lpstr>
      <vt:lpstr>Ion Boardroom</vt:lpstr>
      <vt:lpstr>GUI REGISTRATION FORM</vt:lpstr>
      <vt:lpstr>PRESENTED BY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FORM</dc:title>
  <dc:creator>Abhishek</dc:creator>
  <cp:lastModifiedBy>Abhishek</cp:lastModifiedBy>
  <cp:revision>54</cp:revision>
  <dcterms:created xsi:type="dcterms:W3CDTF">2023-02-22T16:15:19Z</dcterms:created>
  <dcterms:modified xsi:type="dcterms:W3CDTF">2023-02-24T06:19:36Z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