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659787" y="-2158365"/>
            <a:ext cx="8229600"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60918" y="8209426"/>
            <a:ext cx="8229600" cy="8229600"/>
          </a:xfrm>
          <a:prstGeom prst="rect">
            <a:avLst/>
          </a:prstGeom>
        </p:spPr>
      </p:pic>
      <p:sp>
        <p:nvSpPr>
          <p:cNvPr name="AutoShape 4" id="4"/>
          <p:cNvSpPr/>
          <p:nvPr/>
        </p:nvSpPr>
        <p:spPr>
          <a:xfrm rot="-2454669">
            <a:off x="11689545" y="4040402"/>
            <a:ext cx="8173825" cy="15240"/>
          </a:xfrm>
          <a:prstGeom prst="rect">
            <a:avLst/>
          </a:prstGeom>
          <a:solidFill>
            <a:srgbClr val="FFFFFF"/>
          </a:solidFill>
        </p:spPr>
      </p:sp>
      <p:sp>
        <p:nvSpPr>
          <p:cNvPr name="AutoShape 5" id="5"/>
          <p:cNvSpPr/>
          <p:nvPr/>
        </p:nvSpPr>
        <p:spPr>
          <a:xfrm rot="-2454669">
            <a:off x="-250402" y="10458420"/>
            <a:ext cx="7417149" cy="22628"/>
          </a:xfrm>
          <a:prstGeom prst="rect">
            <a:avLst/>
          </a:prstGeom>
          <a:solidFill>
            <a:srgbClr val="FFFFFF"/>
          </a:solidFill>
        </p:spPr>
      </p:sp>
      <p:pic>
        <p:nvPicPr>
          <p:cNvPr name="Picture 6" id="6"/>
          <p:cNvPicPr>
            <a:picLocks noChangeAspect="true"/>
          </p:cNvPicPr>
          <p:nvPr/>
        </p:nvPicPr>
        <p:blipFill>
          <a:blip r:embed="rId6"/>
          <a:srcRect l="0" t="0" r="0" b="0"/>
          <a:stretch>
            <a:fillRect/>
          </a:stretch>
        </p:blipFill>
        <p:spPr>
          <a:xfrm flipH="false" flipV="false" rot="0">
            <a:off x="13532740" y="1028700"/>
            <a:ext cx="3726560" cy="2398973"/>
          </a:xfrm>
          <a:prstGeom prst="rect">
            <a:avLst/>
          </a:prstGeom>
        </p:spPr>
      </p:pic>
      <p:sp>
        <p:nvSpPr>
          <p:cNvPr name="TextBox 7" id="7"/>
          <p:cNvSpPr txBox="true"/>
          <p:nvPr/>
        </p:nvSpPr>
        <p:spPr>
          <a:xfrm rot="0">
            <a:off x="10984105" y="8735060"/>
            <a:ext cx="6275195" cy="523240"/>
          </a:xfrm>
          <a:prstGeom prst="rect">
            <a:avLst/>
          </a:prstGeom>
        </p:spPr>
        <p:txBody>
          <a:bodyPr anchor="t" rtlCol="false" tIns="0" lIns="0" bIns="0" rIns="0">
            <a:spAutoFit/>
          </a:bodyPr>
          <a:lstStyle/>
          <a:p>
            <a:pPr algn="r">
              <a:lnSpc>
                <a:spcPts val="4160"/>
              </a:lnSpc>
            </a:pPr>
            <a:r>
              <a:rPr lang="en-US" sz="3200" spc="160">
                <a:solidFill>
                  <a:srgbClr val="00E091"/>
                </a:solidFill>
                <a:latin typeface="Poppins Medium Bold"/>
              </a:rPr>
              <a:t>October 28 - 3</a:t>
            </a:r>
            <a:r>
              <a:rPr lang="en-US" sz="3200" spc="160">
                <a:solidFill>
                  <a:srgbClr val="00E091"/>
                </a:solidFill>
                <a:latin typeface="Poppins Medium Bold"/>
              </a:rPr>
              <a:t>1, 2021</a:t>
            </a:r>
          </a:p>
        </p:txBody>
      </p:sp>
      <p:grpSp>
        <p:nvGrpSpPr>
          <p:cNvPr name="Group 8" id="8"/>
          <p:cNvGrpSpPr/>
          <p:nvPr/>
        </p:nvGrpSpPr>
        <p:grpSpPr>
          <a:xfrm rot="0">
            <a:off x="195385" y="1956435"/>
            <a:ext cx="11684342" cy="4833219"/>
            <a:chOff x="0" y="0"/>
            <a:chExt cx="15579122" cy="6444292"/>
          </a:xfrm>
        </p:grpSpPr>
        <p:sp>
          <p:nvSpPr>
            <p:cNvPr name="TextBox 9" id="9"/>
            <p:cNvSpPr txBox="true"/>
            <p:nvPr/>
          </p:nvSpPr>
          <p:spPr>
            <a:xfrm rot="0">
              <a:off x="0" y="190500"/>
              <a:ext cx="15579122" cy="2525716"/>
            </a:xfrm>
            <a:prstGeom prst="rect">
              <a:avLst/>
            </a:prstGeom>
          </p:spPr>
          <p:txBody>
            <a:bodyPr anchor="t" rtlCol="false" tIns="0" lIns="0" bIns="0" rIns="0">
              <a:spAutoFit/>
            </a:bodyPr>
            <a:lstStyle/>
            <a:p>
              <a:pPr>
                <a:lnSpc>
                  <a:spcPts val="14169"/>
                </a:lnSpc>
              </a:pPr>
              <a:r>
                <a:rPr lang="en-US" sz="13367" spc="-227">
                  <a:solidFill>
                    <a:srgbClr val="00E091"/>
                  </a:solidFill>
                  <a:latin typeface="Poppins Bold Bold Italics"/>
                </a:rPr>
                <a:t>MY AADHAAR</a:t>
              </a:r>
            </a:p>
          </p:txBody>
        </p:sp>
        <p:sp>
          <p:nvSpPr>
            <p:cNvPr name="TextBox 10" id="10"/>
            <p:cNvSpPr txBox="true"/>
            <p:nvPr/>
          </p:nvSpPr>
          <p:spPr>
            <a:xfrm rot="0">
              <a:off x="0" y="3534453"/>
              <a:ext cx="15579122" cy="2909839"/>
            </a:xfrm>
            <a:prstGeom prst="rect">
              <a:avLst/>
            </a:prstGeom>
          </p:spPr>
          <p:txBody>
            <a:bodyPr anchor="t" rtlCol="false" tIns="0" lIns="0" bIns="0" rIns="0">
              <a:spAutoFit/>
            </a:bodyPr>
            <a:lstStyle/>
            <a:p>
              <a:pPr algn="ctr">
                <a:lnSpc>
                  <a:spcPts val="4054"/>
                </a:lnSpc>
              </a:pPr>
              <a:r>
                <a:rPr lang="en-US" sz="3119" spc="436">
                  <a:solidFill>
                    <a:srgbClr val="FFFFFF"/>
                  </a:solidFill>
                  <a:latin typeface="Poppins Light"/>
                </a:rPr>
                <a:t>CHECK IN EVERYWHERE WITH PROPER VARIFICATION AT EASE</a:t>
              </a:r>
            </a:p>
            <a:p>
              <a:pPr algn="ctr">
                <a:lnSpc>
                  <a:spcPts val="4054"/>
                </a:lnSpc>
              </a:pPr>
            </a:p>
            <a:p>
              <a:pPr algn="ctr">
                <a:lnSpc>
                  <a:spcPts val="5357"/>
                </a:lnSpc>
              </a:pPr>
              <a:r>
                <a:rPr lang="en-US" sz="4121" spc="577">
                  <a:solidFill>
                    <a:srgbClr val="FFFFFF"/>
                  </a:solidFill>
                  <a:latin typeface="Poppins Light Bold"/>
                </a:rPr>
                <a:t>SHIBPUR WIZARDS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sp>
        <p:nvSpPr>
          <p:cNvPr name="TextBox 2" id="2"/>
          <p:cNvSpPr txBox="true"/>
          <p:nvPr/>
        </p:nvSpPr>
        <p:spPr>
          <a:xfrm rot="0">
            <a:off x="2931614" y="450093"/>
            <a:ext cx="12424771" cy="1382204"/>
          </a:xfrm>
          <a:prstGeom prst="rect">
            <a:avLst/>
          </a:prstGeom>
        </p:spPr>
        <p:txBody>
          <a:bodyPr anchor="t" rtlCol="false" tIns="0" lIns="0" bIns="0" rIns="0">
            <a:spAutoFit/>
          </a:bodyPr>
          <a:lstStyle/>
          <a:p>
            <a:pPr algn="ctr" marL="0" indent="0" lvl="0">
              <a:lnSpc>
                <a:spcPts val="11297"/>
              </a:lnSpc>
              <a:spcBef>
                <a:spcPct val="0"/>
              </a:spcBef>
            </a:pPr>
            <a:r>
              <a:rPr lang="en-US" sz="8069" spc="1049" u="none">
                <a:solidFill>
                  <a:srgbClr val="00E091"/>
                </a:solidFill>
                <a:latin typeface="Poppins Bold Bold"/>
              </a:rPr>
              <a:t>OUR TEAM</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829236" y="-2805462"/>
            <a:ext cx="4789190" cy="4789190"/>
          </a:xfrm>
          <a:prstGeom prst="rect">
            <a:avLst/>
          </a:prstGeom>
        </p:spPr>
      </p:pic>
      <p:sp>
        <p:nvSpPr>
          <p:cNvPr name="AutoShape 4" id="4"/>
          <p:cNvSpPr/>
          <p:nvPr/>
        </p:nvSpPr>
        <p:spPr>
          <a:xfrm rot="-8100000">
            <a:off x="-2348769" y="319364"/>
            <a:ext cx="5358352" cy="28652"/>
          </a:xfrm>
          <a:prstGeom prst="rect">
            <a:avLst/>
          </a:prstGeom>
          <a:solidFill>
            <a:srgbClr val="182722"/>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384725" y="8708285"/>
            <a:ext cx="4789190" cy="4789190"/>
          </a:xfrm>
          <a:prstGeom prst="rect">
            <a:avLst/>
          </a:prstGeom>
        </p:spPr>
      </p:pic>
      <p:sp>
        <p:nvSpPr>
          <p:cNvPr name="AutoShape 6" id="6"/>
          <p:cNvSpPr/>
          <p:nvPr/>
        </p:nvSpPr>
        <p:spPr>
          <a:xfrm rot="-8100000">
            <a:off x="15667009" y="10315164"/>
            <a:ext cx="5358352" cy="28652"/>
          </a:xfrm>
          <a:prstGeom prst="rect">
            <a:avLst/>
          </a:prstGeom>
          <a:solidFill>
            <a:srgbClr val="182722"/>
          </a:solidFill>
        </p:spPr>
      </p:sp>
      <p:sp>
        <p:nvSpPr>
          <p:cNvPr name="TextBox 7" id="7"/>
          <p:cNvSpPr txBox="true"/>
          <p:nvPr/>
        </p:nvSpPr>
        <p:spPr>
          <a:xfrm rot="0">
            <a:off x="330407" y="2483372"/>
            <a:ext cx="17399879" cy="5941524"/>
          </a:xfrm>
          <a:prstGeom prst="rect">
            <a:avLst/>
          </a:prstGeom>
        </p:spPr>
        <p:txBody>
          <a:bodyPr anchor="t" rtlCol="false" tIns="0" lIns="0" bIns="0" rIns="0">
            <a:spAutoFit/>
          </a:bodyPr>
          <a:lstStyle/>
          <a:p>
            <a:pPr algn="ctr">
              <a:lnSpc>
                <a:spcPts val="4338"/>
              </a:lnSpc>
              <a:spcBef>
                <a:spcPct val="0"/>
              </a:spcBef>
            </a:pPr>
          </a:p>
          <a:p>
            <a:pPr algn="ctr">
              <a:lnSpc>
                <a:spcPts val="4737"/>
              </a:lnSpc>
              <a:spcBef>
                <a:spcPct val="0"/>
              </a:spcBef>
            </a:pPr>
            <a:r>
              <a:rPr lang="en-US" sz="3384" spc="439">
                <a:solidFill>
                  <a:srgbClr val="FFFFFF"/>
                </a:solidFill>
                <a:latin typeface="Poppins Light Bold"/>
              </a:rPr>
              <a:t>Abhinaba Chowdhury (abhinabachowdhury@gmail.com)</a:t>
            </a:r>
          </a:p>
          <a:p>
            <a:pPr algn="ctr">
              <a:lnSpc>
                <a:spcPts val="4737"/>
              </a:lnSpc>
              <a:spcBef>
                <a:spcPct val="0"/>
              </a:spcBef>
            </a:pPr>
          </a:p>
          <a:p>
            <a:pPr algn="ctr">
              <a:lnSpc>
                <a:spcPts val="4737"/>
              </a:lnSpc>
              <a:spcBef>
                <a:spcPct val="0"/>
              </a:spcBef>
            </a:pPr>
            <a:r>
              <a:rPr lang="en-US" sz="3384" spc="439">
                <a:solidFill>
                  <a:srgbClr val="FFFFFF"/>
                </a:solidFill>
                <a:latin typeface="Poppins Light Bold"/>
              </a:rPr>
              <a:t>Snehasish Dhar (dsnehasish74@gmail.com)</a:t>
            </a:r>
          </a:p>
          <a:p>
            <a:pPr algn="ctr">
              <a:lnSpc>
                <a:spcPts val="4737"/>
              </a:lnSpc>
              <a:spcBef>
                <a:spcPct val="0"/>
              </a:spcBef>
            </a:pPr>
          </a:p>
          <a:p>
            <a:pPr algn="ctr">
              <a:lnSpc>
                <a:spcPts val="4737"/>
              </a:lnSpc>
              <a:spcBef>
                <a:spcPct val="0"/>
              </a:spcBef>
            </a:pPr>
            <a:r>
              <a:rPr lang="en-US" sz="3384" spc="439">
                <a:solidFill>
                  <a:srgbClr val="FFFFFF"/>
                </a:solidFill>
                <a:latin typeface="Poppins Light Bold"/>
              </a:rPr>
              <a:t>Devtanu Misra (devtanumisra@gmail.com)</a:t>
            </a:r>
          </a:p>
          <a:p>
            <a:pPr algn="ctr">
              <a:lnSpc>
                <a:spcPts val="4737"/>
              </a:lnSpc>
              <a:spcBef>
                <a:spcPct val="0"/>
              </a:spcBef>
            </a:pPr>
          </a:p>
          <a:p>
            <a:pPr algn="ctr">
              <a:lnSpc>
                <a:spcPts val="4737"/>
              </a:lnSpc>
              <a:spcBef>
                <a:spcPct val="0"/>
              </a:spcBef>
            </a:pPr>
            <a:r>
              <a:rPr lang="en-US" sz="3384" spc="439">
                <a:solidFill>
                  <a:srgbClr val="FFFFFF"/>
                </a:solidFill>
                <a:latin typeface="Poppins Light Bold"/>
              </a:rPr>
              <a:t>Md. Enjamum Hossain (h.enjamum@gmail.com)</a:t>
            </a:r>
          </a:p>
          <a:p>
            <a:pPr algn="ctr">
              <a:lnSpc>
                <a:spcPts val="4737"/>
              </a:lnSpc>
              <a:spcBef>
                <a:spcPct val="0"/>
              </a:spcBef>
            </a:pPr>
          </a:p>
          <a:p>
            <a:pPr algn="ctr">
              <a:lnSpc>
                <a:spcPts val="4737"/>
              </a:lnSpc>
              <a:spcBef>
                <a:spcPct val="0"/>
              </a:spcBef>
            </a:pPr>
            <a:r>
              <a:rPr lang="en-US" sz="3384" spc="439">
                <a:solidFill>
                  <a:srgbClr val="FFFFFF"/>
                </a:solidFill>
                <a:latin typeface="Poppins Light Bold"/>
              </a:rPr>
              <a:t>Malay Gain (malaygain10@gmail.com)</a:t>
            </a:r>
          </a:p>
        </p:txBody>
      </p:sp>
      <p:pic>
        <p:nvPicPr>
          <p:cNvPr name="Picture 8" id="8"/>
          <p:cNvPicPr>
            <a:picLocks noChangeAspect="true"/>
          </p:cNvPicPr>
          <p:nvPr/>
        </p:nvPicPr>
        <p:blipFill>
          <a:blip r:embed="rId4"/>
          <a:srcRect l="0" t="0" r="0" b="0"/>
          <a:stretch>
            <a:fillRect/>
          </a:stretch>
        </p:blipFill>
        <p:spPr>
          <a:xfrm flipH="false" flipV="false" rot="0">
            <a:off x="15384725" y="402961"/>
            <a:ext cx="2503161" cy="161141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029200" y="1028700"/>
            <a:ext cx="8229600" cy="8229600"/>
          </a:xfrm>
          <a:prstGeom prst="rect">
            <a:avLst/>
          </a:prstGeom>
        </p:spPr>
      </p:pic>
      <p:grpSp>
        <p:nvGrpSpPr>
          <p:cNvPr name="Group 3" id="3"/>
          <p:cNvGrpSpPr/>
          <p:nvPr/>
        </p:nvGrpSpPr>
        <p:grpSpPr>
          <a:xfrm rot="0">
            <a:off x="446510" y="527863"/>
            <a:ext cx="17387712" cy="8520340"/>
            <a:chOff x="0" y="0"/>
            <a:chExt cx="23183616" cy="11360453"/>
          </a:xfrm>
        </p:grpSpPr>
        <p:sp>
          <p:nvSpPr>
            <p:cNvPr name="TextBox 4" id="4"/>
            <p:cNvSpPr txBox="true"/>
            <p:nvPr/>
          </p:nvSpPr>
          <p:spPr>
            <a:xfrm rot="0">
              <a:off x="148445" y="2150831"/>
              <a:ext cx="22886725" cy="9209622"/>
            </a:xfrm>
            <a:prstGeom prst="rect">
              <a:avLst/>
            </a:prstGeom>
          </p:spPr>
          <p:txBody>
            <a:bodyPr anchor="t" rtlCol="false" tIns="0" lIns="0" bIns="0" rIns="0">
              <a:spAutoFit/>
            </a:bodyPr>
            <a:lstStyle/>
            <a:p>
              <a:pPr algn="ctr">
                <a:lnSpc>
                  <a:spcPts val="4973"/>
                </a:lnSpc>
              </a:pPr>
              <a:r>
                <a:rPr lang="en-US" sz="3552" spc="461">
                  <a:solidFill>
                    <a:srgbClr val="FFFFFF"/>
                  </a:solidFill>
                  <a:latin typeface="Poppins Light Bold"/>
                </a:rPr>
                <a:t>Airport / Stadium / Railway Station / Hotel Check-in Application:</a:t>
              </a:r>
            </a:p>
            <a:p>
              <a:pPr algn="l">
                <a:lnSpc>
                  <a:spcPts val="4973"/>
                </a:lnSpc>
              </a:pPr>
            </a:p>
            <a:p>
              <a:pPr>
                <a:lnSpc>
                  <a:spcPts val="4973"/>
                </a:lnSpc>
              </a:pPr>
              <a:r>
                <a:rPr lang="en-US" sz="3552" spc="461">
                  <a:solidFill>
                    <a:srgbClr val="FFFFFF"/>
                  </a:solidFill>
                  <a:latin typeface="Poppins Light Bold"/>
                </a:rPr>
                <a:t>How could we use Aadhaar s</a:t>
              </a:r>
              <a:r>
                <a:rPr lang="en-US" sz="3552" spc="461">
                  <a:solidFill>
                    <a:srgbClr val="FFFFFF"/>
                  </a:solidFill>
                  <a:latin typeface="Poppins Light Bold"/>
                </a:rPr>
                <a:t>ervices to create an application for smooth check-in to a Airport/Railway Station/Hotel etc ? Please remember that the Aadhaar number should not be shared with the verifier application. In addition, the verifier application should be assumed to have no access to UIDAI servers. The application should work offline and provide a sub-second end-to-end response time. </a:t>
              </a:r>
            </a:p>
            <a:p>
              <a:pPr>
                <a:lnSpc>
                  <a:spcPts val="4973"/>
                </a:lnSpc>
              </a:pPr>
            </a:p>
          </p:txBody>
        </p:sp>
        <p:sp>
          <p:nvSpPr>
            <p:cNvPr name="TextBox 5" id="5"/>
            <p:cNvSpPr txBox="true"/>
            <p:nvPr/>
          </p:nvSpPr>
          <p:spPr>
            <a:xfrm rot="0">
              <a:off x="0" y="9525"/>
              <a:ext cx="23183616" cy="1630956"/>
            </a:xfrm>
            <a:prstGeom prst="rect">
              <a:avLst/>
            </a:prstGeom>
          </p:spPr>
          <p:txBody>
            <a:bodyPr anchor="t" rtlCol="false" tIns="0" lIns="0" bIns="0" rIns="0">
              <a:spAutoFit/>
            </a:bodyPr>
            <a:lstStyle/>
            <a:p>
              <a:pPr algn="ctr">
                <a:lnSpc>
                  <a:spcPts val="9687"/>
                </a:lnSpc>
              </a:pPr>
              <a:r>
                <a:rPr lang="en-US" sz="8073" spc="242">
                  <a:solidFill>
                    <a:srgbClr val="00E091"/>
                  </a:solidFill>
                  <a:latin typeface="Poppins Bold Bold Italics"/>
                </a:rPr>
                <a:t>Problem Statement</a:t>
              </a: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479141" y="-5686294"/>
            <a:ext cx="8229600" cy="822960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5334853" y="8088254"/>
            <a:ext cx="8229600" cy="8229600"/>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15831230" y="0"/>
            <a:ext cx="2456770" cy="1581545"/>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9477898">
            <a:off x="3330710" y="4330376"/>
            <a:ext cx="7889531" cy="7889531"/>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16066" y="-2430207"/>
            <a:ext cx="7889531" cy="7889531"/>
          </a:xfrm>
          <a:prstGeom prst="rect">
            <a:avLst/>
          </a:prstGeom>
        </p:spPr>
      </p:pic>
      <p:sp>
        <p:nvSpPr>
          <p:cNvPr name="AutoShape 4" id="4"/>
          <p:cNvSpPr/>
          <p:nvPr/>
        </p:nvSpPr>
        <p:spPr>
          <a:xfrm rot="-2700000">
            <a:off x="4470594" y="9299000"/>
            <a:ext cx="3660766" cy="29869"/>
          </a:xfrm>
          <a:prstGeom prst="rect">
            <a:avLst/>
          </a:prstGeom>
          <a:solidFill>
            <a:srgbClr val="FFFFFF"/>
          </a:solidFill>
        </p:spPr>
      </p:sp>
      <p:sp>
        <p:nvSpPr>
          <p:cNvPr name="AutoShape 5" id="5"/>
          <p:cNvSpPr/>
          <p:nvPr/>
        </p:nvSpPr>
        <p:spPr>
          <a:xfrm rot="0">
            <a:off x="9144000" y="-175711"/>
            <a:ext cx="9174171" cy="10638421"/>
          </a:xfrm>
          <a:prstGeom prst="rect">
            <a:avLst/>
          </a:prstGeom>
          <a:solidFill>
            <a:srgbClr val="00E091"/>
          </a:solidFill>
        </p:spPr>
      </p:sp>
      <p:sp>
        <p:nvSpPr>
          <p:cNvPr name="AutoShape 6" id="6"/>
          <p:cNvSpPr/>
          <p:nvPr/>
        </p:nvSpPr>
        <p:spPr>
          <a:xfrm rot="-2700000">
            <a:off x="-1873474" y="2827663"/>
            <a:ext cx="5358352" cy="28652"/>
          </a:xfrm>
          <a:prstGeom prst="rect">
            <a:avLst/>
          </a:prstGeom>
          <a:solidFill>
            <a:srgbClr val="FFFFFF"/>
          </a:solidFill>
        </p:spPr>
      </p:sp>
      <p:grpSp>
        <p:nvGrpSpPr>
          <p:cNvPr name="Group 7" id="7"/>
          <p:cNvGrpSpPr/>
          <p:nvPr/>
        </p:nvGrpSpPr>
        <p:grpSpPr>
          <a:xfrm rot="0">
            <a:off x="10097554" y="1083470"/>
            <a:ext cx="7161746" cy="2192195"/>
            <a:chOff x="0" y="0"/>
            <a:chExt cx="9548995" cy="2922926"/>
          </a:xfrm>
        </p:grpSpPr>
        <p:sp>
          <p:nvSpPr>
            <p:cNvPr name="TextBox 8" id="8"/>
            <p:cNvSpPr txBox="true"/>
            <p:nvPr/>
          </p:nvSpPr>
          <p:spPr>
            <a:xfrm rot="0">
              <a:off x="4" y="0"/>
              <a:ext cx="9548991" cy="2042160"/>
            </a:xfrm>
            <a:prstGeom prst="rect">
              <a:avLst/>
            </a:prstGeom>
          </p:spPr>
          <p:txBody>
            <a:bodyPr anchor="t" rtlCol="false" tIns="0" lIns="0" bIns="0" rIns="0">
              <a:spAutoFit/>
            </a:bodyPr>
            <a:lstStyle/>
            <a:p>
              <a:pPr>
                <a:lnSpc>
                  <a:spcPts val="12062"/>
                </a:lnSpc>
              </a:pPr>
              <a:r>
                <a:rPr lang="en-US" sz="10052" spc="301">
                  <a:solidFill>
                    <a:srgbClr val="182722"/>
                  </a:solidFill>
                  <a:latin typeface="Poppins Bold Bold Italics"/>
                </a:rPr>
                <a:t>Solution</a:t>
              </a:r>
            </a:p>
          </p:txBody>
        </p:sp>
        <p:sp>
          <p:nvSpPr>
            <p:cNvPr name="TextBox 9" id="9"/>
            <p:cNvSpPr txBox="true"/>
            <p:nvPr/>
          </p:nvSpPr>
          <p:spPr>
            <a:xfrm rot="0">
              <a:off x="0" y="2171970"/>
              <a:ext cx="9548995" cy="750957"/>
            </a:xfrm>
            <a:prstGeom prst="rect">
              <a:avLst/>
            </a:prstGeom>
          </p:spPr>
          <p:txBody>
            <a:bodyPr anchor="t" rtlCol="false" tIns="0" lIns="0" bIns="0" rIns="0">
              <a:spAutoFit/>
            </a:bodyPr>
            <a:lstStyle/>
            <a:p>
              <a:pPr>
                <a:lnSpc>
                  <a:spcPts val="4493"/>
                </a:lnSpc>
              </a:pPr>
            </a:p>
          </p:txBody>
        </p:sp>
      </p:grpSp>
      <p:pic>
        <p:nvPicPr>
          <p:cNvPr name="Picture 10" id="10"/>
          <p:cNvPicPr>
            <a:picLocks noChangeAspect="true"/>
          </p:cNvPicPr>
          <p:nvPr/>
        </p:nvPicPr>
        <p:blipFill>
          <a:blip r:embed="rId4"/>
          <a:srcRect l="0" t="0" r="0" b="0"/>
          <a:stretch>
            <a:fillRect/>
          </a:stretch>
        </p:blipFill>
        <p:spPr>
          <a:xfrm flipH="false" flipV="false" rot="0">
            <a:off x="16058741" y="0"/>
            <a:ext cx="2229259" cy="1435085"/>
          </a:xfrm>
          <a:prstGeom prst="rect">
            <a:avLst/>
          </a:prstGeom>
        </p:spPr>
      </p:pic>
      <p:pic>
        <p:nvPicPr>
          <p:cNvPr name="Picture 11" id="11"/>
          <p:cNvPicPr>
            <a:picLocks noChangeAspect="true"/>
          </p:cNvPicPr>
          <p:nvPr/>
        </p:nvPicPr>
        <p:blipFill>
          <a:blip r:embed="rId5"/>
          <a:srcRect l="0" t="0" r="0" b="0"/>
          <a:stretch>
            <a:fillRect/>
          </a:stretch>
        </p:blipFill>
        <p:spPr>
          <a:xfrm flipH="false" flipV="false" rot="0">
            <a:off x="2831044" y="1028700"/>
            <a:ext cx="3469933" cy="7710963"/>
          </a:xfrm>
          <a:prstGeom prst="rect">
            <a:avLst/>
          </a:prstGeom>
        </p:spPr>
      </p:pic>
      <p:grpSp>
        <p:nvGrpSpPr>
          <p:cNvPr name="Group 12" id="12"/>
          <p:cNvGrpSpPr/>
          <p:nvPr/>
        </p:nvGrpSpPr>
        <p:grpSpPr>
          <a:xfrm rot="0">
            <a:off x="9438131" y="3061389"/>
            <a:ext cx="8585909" cy="5711053"/>
            <a:chOff x="0" y="0"/>
            <a:chExt cx="11447879" cy="7614737"/>
          </a:xfrm>
        </p:grpSpPr>
        <p:sp>
          <p:nvSpPr>
            <p:cNvPr name="TextBox 13" id="13"/>
            <p:cNvSpPr txBox="true"/>
            <p:nvPr/>
          </p:nvSpPr>
          <p:spPr>
            <a:xfrm rot="0">
              <a:off x="0" y="4623887"/>
              <a:ext cx="11447879" cy="2990850"/>
            </a:xfrm>
            <a:prstGeom prst="rect">
              <a:avLst/>
            </a:prstGeom>
          </p:spPr>
          <p:txBody>
            <a:bodyPr anchor="t" rtlCol="false" tIns="0" lIns="0" bIns="0" rIns="0">
              <a:spAutoFit/>
            </a:bodyPr>
            <a:lstStyle/>
            <a:p>
              <a:pPr>
                <a:lnSpc>
                  <a:spcPts val="4500"/>
                </a:lnSpc>
              </a:pPr>
              <a:r>
                <a:rPr lang="en-US" sz="3000" spc="30">
                  <a:solidFill>
                    <a:srgbClr val="182722"/>
                  </a:solidFill>
                  <a:latin typeface="Poppins Light Bold"/>
                </a:rPr>
                <a:t>Verifier Application</a:t>
              </a:r>
              <a:r>
                <a:rPr lang="en-US" sz="3000" spc="30">
                  <a:solidFill>
                    <a:srgbClr val="182722"/>
                  </a:solidFill>
                  <a:latin typeface="Poppins Light"/>
                </a:rPr>
                <a:t> with the authenticator and receives data in encrypted form from the user and helps in easy paperless check-in.</a:t>
              </a:r>
            </a:p>
          </p:txBody>
        </p:sp>
        <p:sp>
          <p:nvSpPr>
            <p:cNvPr name="TextBox 14" id="14"/>
            <p:cNvSpPr txBox="true"/>
            <p:nvPr/>
          </p:nvSpPr>
          <p:spPr>
            <a:xfrm rot="0">
              <a:off x="0" y="1591827"/>
              <a:ext cx="11447879" cy="1466850"/>
            </a:xfrm>
            <a:prstGeom prst="rect">
              <a:avLst/>
            </a:prstGeom>
          </p:spPr>
          <p:txBody>
            <a:bodyPr anchor="t" rtlCol="false" tIns="0" lIns="0" bIns="0" rIns="0">
              <a:spAutoFit/>
            </a:bodyPr>
            <a:lstStyle/>
            <a:p>
              <a:pPr>
                <a:lnSpc>
                  <a:spcPts val="4500"/>
                </a:lnSpc>
              </a:pPr>
              <a:r>
                <a:rPr lang="en-US" sz="3000" spc="30">
                  <a:solidFill>
                    <a:srgbClr val="182722"/>
                  </a:solidFill>
                  <a:latin typeface="Poppins Light Bold"/>
                </a:rPr>
                <a:t>Resident Application </a:t>
              </a:r>
              <a:r>
                <a:rPr lang="en-US" sz="3000" spc="30">
                  <a:solidFill>
                    <a:srgbClr val="182722"/>
                  </a:solidFill>
                  <a:latin typeface="Poppins Light"/>
                </a:rPr>
                <a:t>with the user to retrieve the Aadhaar data and create QR code.</a:t>
              </a:r>
            </a:p>
          </p:txBody>
        </p:sp>
        <p:sp>
          <p:nvSpPr>
            <p:cNvPr name="TextBox 15" id="15"/>
            <p:cNvSpPr txBox="true"/>
            <p:nvPr/>
          </p:nvSpPr>
          <p:spPr>
            <a:xfrm rot="0">
              <a:off x="0" y="-66675"/>
              <a:ext cx="11447879" cy="1519555"/>
            </a:xfrm>
            <a:prstGeom prst="rect">
              <a:avLst/>
            </a:prstGeom>
          </p:spPr>
          <p:txBody>
            <a:bodyPr anchor="t" rtlCol="false" tIns="0" lIns="0" bIns="0" rIns="0">
              <a:spAutoFit/>
            </a:bodyPr>
            <a:lstStyle/>
            <a:p>
              <a:pPr>
                <a:lnSpc>
                  <a:spcPts val="4620"/>
                </a:lnSpc>
              </a:pPr>
              <a:r>
                <a:rPr lang="en-US" sz="3300" spc="429">
                  <a:solidFill>
                    <a:srgbClr val="182722"/>
                  </a:solidFill>
                  <a:latin typeface="Poppins Medium Bold"/>
                </a:rPr>
                <a:t>2 APPS TO VERIFY YOUR IDENTITY</a:t>
              </a:r>
            </a:p>
            <a:p>
              <a:pPr>
                <a:lnSpc>
                  <a:spcPts val="462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63688" y="8087689"/>
            <a:ext cx="4984776" cy="4984776"/>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766912" y="-2492388"/>
            <a:ext cx="4984776" cy="4984776"/>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5454281" y="0"/>
            <a:ext cx="2503161" cy="161141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2931364" y="1611410"/>
            <a:ext cx="12425272" cy="7346442"/>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25127" y="8519114"/>
            <a:ext cx="4984776" cy="4984776"/>
          </a:xfrm>
          <a:prstGeom prst="rect">
            <a:avLst/>
          </a:prstGeom>
        </p:spPr>
      </p:pic>
      <p:sp>
        <p:nvSpPr>
          <p:cNvPr name="AutoShape 3" id="3"/>
          <p:cNvSpPr/>
          <p:nvPr/>
        </p:nvSpPr>
        <p:spPr>
          <a:xfrm rot="8100000">
            <a:off x="-1650476" y="11148568"/>
            <a:ext cx="5358352" cy="28652"/>
          </a:xfrm>
          <a:prstGeom prst="rect">
            <a:avLst/>
          </a:prstGeom>
          <a:solidFill>
            <a:srgbClr val="FFFFFF"/>
          </a:solidFill>
        </p:spPr>
      </p:sp>
      <p:sp>
        <p:nvSpPr>
          <p:cNvPr name="AutoShape 4" id="4"/>
          <p:cNvSpPr/>
          <p:nvPr/>
        </p:nvSpPr>
        <p:spPr>
          <a:xfrm rot="0">
            <a:off x="2332297" y="8261717"/>
            <a:ext cx="14927003" cy="11269"/>
          </a:xfrm>
          <a:prstGeom prst="rect">
            <a:avLst/>
          </a:prstGeom>
          <a:solidFill>
            <a:srgbClr val="FFFFFF"/>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213473" y="-2969526"/>
            <a:ext cx="4984776" cy="4984776"/>
          </a:xfrm>
          <a:prstGeom prst="rect">
            <a:avLst/>
          </a:prstGeom>
        </p:spPr>
      </p:pic>
      <p:sp>
        <p:nvSpPr>
          <p:cNvPr name="AutoShape 6" id="6"/>
          <p:cNvSpPr/>
          <p:nvPr/>
        </p:nvSpPr>
        <p:spPr>
          <a:xfrm rot="7922870">
            <a:off x="14580124" y="-984739"/>
            <a:ext cx="5358352" cy="28652"/>
          </a:xfrm>
          <a:prstGeom prst="rect">
            <a:avLst/>
          </a:prstGeom>
          <a:solidFill>
            <a:srgbClr val="FFFFFF"/>
          </a:solidFill>
        </p:spPr>
      </p:sp>
      <p:pic>
        <p:nvPicPr>
          <p:cNvPr name="Picture 7" id="7"/>
          <p:cNvPicPr>
            <a:picLocks noChangeAspect="true"/>
          </p:cNvPicPr>
          <p:nvPr/>
        </p:nvPicPr>
        <p:blipFill>
          <a:blip r:embed="rId4"/>
          <a:srcRect l="0" t="0" r="0" b="0"/>
          <a:stretch>
            <a:fillRect/>
          </a:stretch>
        </p:blipFill>
        <p:spPr>
          <a:xfrm flipH="false" flipV="false" rot="0">
            <a:off x="15454281" y="0"/>
            <a:ext cx="2503161" cy="1611410"/>
          </a:xfrm>
          <a:prstGeom prst="rect">
            <a:avLst/>
          </a:prstGeom>
        </p:spPr>
      </p:pic>
      <p:pic>
        <p:nvPicPr>
          <p:cNvPr name="Picture 8" id="8"/>
          <p:cNvPicPr>
            <a:picLocks noChangeAspect="true"/>
          </p:cNvPicPr>
          <p:nvPr/>
        </p:nvPicPr>
        <p:blipFill>
          <a:blip r:embed="rId5"/>
          <a:srcRect l="659" t="0" r="0" b="0"/>
          <a:stretch>
            <a:fillRect/>
          </a:stretch>
        </p:blipFill>
        <p:spPr>
          <a:xfrm flipH="false" flipV="false" rot="0">
            <a:off x="7766548" y="2814457"/>
            <a:ext cx="3293499" cy="2329043"/>
          </a:xfrm>
          <a:prstGeom prst="rect">
            <a:avLst/>
          </a:prstGeom>
        </p:spPr>
      </p:pic>
      <p:pic>
        <p:nvPicPr>
          <p:cNvPr name="Picture 9" id="9"/>
          <p:cNvPicPr>
            <a:picLocks noChangeAspect="true"/>
          </p:cNvPicPr>
          <p:nvPr/>
        </p:nvPicPr>
        <p:blipFill>
          <a:blip r:embed="rId6"/>
          <a:srcRect l="0" t="0" r="0" b="0"/>
          <a:stretch>
            <a:fillRect/>
          </a:stretch>
        </p:blipFill>
        <p:spPr>
          <a:xfrm flipH="false" flipV="false" rot="0">
            <a:off x="1661731" y="2814457"/>
            <a:ext cx="4283298" cy="2329043"/>
          </a:xfrm>
          <a:prstGeom prst="rect">
            <a:avLst/>
          </a:prstGeom>
        </p:spPr>
      </p:pic>
      <p:pic>
        <p:nvPicPr>
          <p:cNvPr name="Picture 10" id="10"/>
          <p:cNvPicPr>
            <a:picLocks noChangeAspect="true"/>
          </p:cNvPicPr>
          <p:nvPr/>
        </p:nvPicPr>
        <p:blipFill>
          <a:blip r:embed="rId7"/>
          <a:srcRect l="0" t="0" r="0" b="0"/>
          <a:stretch>
            <a:fillRect/>
          </a:stretch>
        </p:blipFill>
        <p:spPr>
          <a:xfrm flipH="false" flipV="false" rot="0">
            <a:off x="13223180" y="2814457"/>
            <a:ext cx="3482681" cy="2329043"/>
          </a:xfrm>
          <a:prstGeom prst="rect">
            <a:avLst/>
          </a:prstGeom>
        </p:spPr>
      </p:pic>
      <p:grpSp>
        <p:nvGrpSpPr>
          <p:cNvPr name="Group 11" id="11"/>
          <p:cNvGrpSpPr/>
          <p:nvPr/>
        </p:nvGrpSpPr>
        <p:grpSpPr>
          <a:xfrm rot="0">
            <a:off x="7480110" y="5448671"/>
            <a:ext cx="3866374" cy="2039600"/>
            <a:chOff x="0" y="0"/>
            <a:chExt cx="5155166" cy="2719467"/>
          </a:xfrm>
        </p:grpSpPr>
        <p:sp>
          <p:nvSpPr>
            <p:cNvPr name="TextBox 12" id="12"/>
            <p:cNvSpPr txBox="true"/>
            <p:nvPr/>
          </p:nvSpPr>
          <p:spPr>
            <a:xfrm rot="0">
              <a:off x="0" y="-66675"/>
              <a:ext cx="5155166" cy="737235"/>
            </a:xfrm>
            <a:prstGeom prst="rect">
              <a:avLst/>
            </a:prstGeom>
          </p:spPr>
          <p:txBody>
            <a:bodyPr anchor="t" rtlCol="false" tIns="0" lIns="0" bIns="0" rIns="0">
              <a:spAutoFit/>
            </a:bodyPr>
            <a:lstStyle/>
            <a:p>
              <a:pPr algn="ctr">
                <a:lnSpc>
                  <a:spcPts val="4620"/>
                </a:lnSpc>
              </a:pPr>
              <a:r>
                <a:rPr lang="en-US" sz="3300" spc="429">
                  <a:solidFill>
                    <a:srgbClr val="00E091"/>
                  </a:solidFill>
                  <a:latin typeface="Poppins Light Bold"/>
                </a:rPr>
                <a:t>SECURE</a:t>
              </a:r>
            </a:p>
          </p:txBody>
        </p:sp>
        <p:sp>
          <p:nvSpPr>
            <p:cNvPr name="TextBox 13" id="13"/>
            <p:cNvSpPr txBox="true"/>
            <p:nvPr/>
          </p:nvSpPr>
          <p:spPr>
            <a:xfrm rot="0">
              <a:off x="0" y="880507"/>
              <a:ext cx="5155166" cy="1838960"/>
            </a:xfrm>
            <a:prstGeom prst="rect">
              <a:avLst/>
            </a:prstGeom>
          </p:spPr>
          <p:txBody>
            <a:bodyPr anchor="t" rtlCol="false" tIns="0" lIns="0" bIns="0" rIns="0">
              <a:spAutoFit/>
            </a:bodyPr>
            <a:lstStyle/>
            <a:p>
              <a:pPr algn="ctr">
                <a:lnSpc>
                  <a:spcPts val="3750"/>
                </a:lnSpc>
              </a:pPr>
              <a:r>
                <a:rPr lang="en-US" sz="2499" spc="24">
                  <a:solidFill>
                    <a:srgbClr val="FFFFFF"/>
                  </a:solidFill>
                  <a:latin typeface="Poppins Light"/>
                </a:rPr>
                <a:t>Complete paperless and secure encrypted transaction.</a:t>
              </a:r>
            </a:p>
          </p:txBody>
        </p:sp>
      </p:grpSp>
      <p:grpSp>
        <p:nvGrpSpPr>
          <p:cNvPr name="Group 14" id="14"/>
          <p:cNvGrpSpPr/>
          <p:nvPr/>
        </p:nvGrpSpPr>
        <p:grpSpPr>
          <a:xfrm rot="0">
            <a:off x="1726462" y="5448671"/>
            <a:ext cx="3866374" cy="2039600"/>
            <a:chOff x="0" y="0"/>
            <a:chExt cx="5155166" cy="2719467"/>
          </a:xfrm>
        </p:grpSpPr>
        <p:sp>
          <p:nvSpPr>
            <p:cNvPr name="TextBox 15" id="15"/>
            <p:cNvSpPr txBox="true"/>
            <p:nvPr/>
          </p:nvSpPr>
          <p:spPr>
            <a:xfrm rot="0">
              <a:off x="0" y="-66675"/>
              <a:ext cx="5155166" cy="737235"/>
            </a:xfrm>
            <a:prstGeom prst="rect">
              <a:avLst/>
            </a:prstGeom>
          </p:spPr>
          <p:txBody>
            <a:bodyPr anchor="t" rtlCol="false" tIns="0" lIns="0" bIns="0" rIns="0">
              <a:spAutoFit/>
            </a:bodyPr>
            <a:lstStyle/>
            <a:p>
              <a:pPr algn="ctr">
                <a:lnSpc>
                  <a:spcPts val="4620"/>
                </a:lnSpc>
              </a:pPr>
              <a:r>
                <a:rPr lang="en-US" sz="3300" spc="429">
                  <a:solidFill>
                    <a:srgbClr val="00E091"/>
                  </a:solidFill>
                  <a:latin typeface="Poppins Light Bold"/>
                </a:rPr>
                <a:t>OFFLINE</a:t>
              </a:r>
            </a:p>
          </p:txBody>
        </p:sp>
        <p:sp>
          <p:nvSpPr>
            <p:cNvPr name="TextBox 16" id="16"/>
            <p:cNvSpPr txBox="true"/>
            <p:nvPr/>
          </p:nvSpPr>
          <p:spPr>
            <a:xfrm rot="0">
              <a:off x="0" y="880507"/>
              <a:ext cx="5155166" cy="1838960"/>
            </a:xfrm>
            <a:prstGeom prst="rect">
              <a:avLst/>
            </a:prstGeom>
          </p:spPr>
          <p:txBody>
            <a:bodyPr anchor="t" rtlCol="false" tIns="0" lIns="0" bIns="0" rIns="0">
              <a:spAutoFit/>
            </a:bodyPr>
            <a:lstStyle/>
            <a:p>
              <a:pPr algn="ctr">
                <a:lnSpc>
                  <a:spcPts val="3750"/>
                </a:lnSpc>
              </a:pPr>
              <a:r>
                <a:rPr lang="en-US" sz="2499" spc="24">
                  <a:solidFill>
                    <a:srgbClr val="FFFFFF"/>
                  </a:solidFill>
                  <a:latin typeface="Poppins Light"/>
                </a:rPr>
                <a:t>Install our app and use it offline without any hassle.</a:t>
              </a:r>
            </a:p>
          </p:txBody>
        </p:sp>
      </p:grpSp>
      <p:grpSp>
        <p:nvGrpSpPr>
          <p:cNvPr name="Group 17" id="17"/>
          <p:cNvGrpSpPr/>
          <p:nvPr/>
        </p:nvGrpSpPr>
        <p:grpSpPr>
          <a:xfrm rot="0">
            <a:off x="13122376" y="5454386"/>
            <a:ext cx="3866374" cy="3098780"/>
            <a:chOff x="0" y="0"/>
            <a:chExt cx="5155166" cy="4131707"/>
          </a:xfrm>
        </p:grpSpPr>
        <p:sp>
          <p:nvSpPr>
            <p:cNvPr name="TextBox 18" id="18"/>
            <p:cNvSpPr txBox="true"/>
            <p:nvPr/>
          </p:nvSpPr>
          <p:spPr>
            <a:xfrm rot="0">
              <a:off x="0" y="-66675"/>
              <a:ext cx="5155166" cy="1519555"/>
            </a:xfrm>
            <a:prstGeom prst="rect">
              <a:avLst/>
            </a:prstGeom>
          </p:spPr>
          <p:txBody>
            <a:bodyPr anchor="t" rtlCol="false" tIns="0" lIns="0" bIns="0" rIns="0">
              <a:spAutoFit/>
            </a:bodyPr>
            <a:lstStyle/>
            <a:p>
              <a:pPr algn="ctr">
                <a:lnSpc>
                  <a:spcPts val="4620"/>
                </a:lnSpc>
              </a:pPr>
              <a:r>
                <a:rPr lang="en-US" sz="3300" spc="429">
                  <a:solidFill>
                    <a:srgbClr val="00E091"/>
                  </a:solidFill>
                  <a:latin typeface="Poppins Light Bold"/>
                </a:rPr>
                <a:t>SHARE WHAT YOU NEED</a:t>
              </a:r>
            </a:p>
          </p:txBody>
        </p:sp>
        <p:sp>
          <p:nvSpPr>
            <p:cNvPr name="TextBox 19" id="19"/>
            <p:cNvSpPr txBox="true"/>
            <p:nvPr/>
          </p:nvSpPr>
          <p:spPr>
            <a:xfrm rot="0">
              <a:off x="0" y="1662827"/>
              <a:ext cx="5155166" cy="2468880"/>
            </a:xfrm>
            <a:prstGeom prst="rect">
              <a:avLst/>
            </a:prstGeom>
          </p:spPr>
          <p:txBody>
            <a:bodyPr anchor="t" rtlCol="false" tIns="0" lIns="0" bIns="0" rIns="0">
              <a:spAutoFit/>
            </a:bodyPr>
            <a:lstStyle/>
            <a:p>
              <a:pPr algn="ctr">
                <a:lnSpc>
                  <a:spcPts val="3750"/>
                </a:lnSpc>
              </a:pPr>
              <a:r>
                <a:rPr lang="en-US" sz="2499" spc="24">
                  <a:solidFill>
                    <a:srgbClr val="FFFFFF"/>
                  </a:solidFill>
                  <a:latin typeface="Poppins Light"/>
                </a:rPr>
                <a:t>Share only what's relevant without any unnecessary information.</a:t>
              </a:r>
            </a:p>
          </p:txBody>
        </p:sp>
      </p:grpSp>
      <p:sp>
        <p:nvSpPr>
          <p:cNvPr name="TextBox 20" id="20"/>
          <p:cNvSpPr txBox="true"/>
          <p:nvPr/>
        </p:nvSpPr>
        <p:spPr>
          <a:xfrm rot="0">
            <a:off x="3803380" y="346709"/>
            <a:ext cx="10593229" cy="1230632"/>
          </a:xfrm>
          <a:prstGeom prst="rect">
            <a:avLst/>
          </a:prstGeom>
        </p:spPr>
        <p:txBody>
          <a:bodyPr anchor="t" rtlCol="false" tIns="0" lIns="0" bIns="0" rIns="0">
            <a:spAutoFit/>
          </a:bodyPr>
          <a:lstStyle/>
          <a:p>
            <a:pPr algn="ctr">
              <a:lnSpc>
                <a:spcPts val="10079"/>
              </a:lnSpc>
              <a:spcBef>
                <a:spcPct val="0"/>
              </a:spcBef>
            </a:pPr>
            <a:r>
              <a:rPr lang="en-US" sz="7199" spc="935">
                <a:solidFill>
                  <a:srgbClr val="00E091"/>
                </a:solidFill>
                <a:latin typeface="Poppins Bold Bold"/>
              </a:rPr>
              <a:t>SALIENT FEATURES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82722"/>
        </a:solidFill>
      </p:bgPr>
    </p:bg>
    <p:spTree>
      <p:nvGrpSpPr>
        <p:cNvPr id="1" name=""/>
        <p:cNvGrpSpPr/>
        <p:nvPr/>
      </p:nvGrpSpPr>
      <p:grpSpPr>
        <a:xfrm>
          <a:off x="0" y="0"/>
          <a:ext cx="0" cy="0"/>
          <a:chOff x="0" y="0"/>
          <a:chExt cx="0" cy="0"/>
        </a:xfrm>
      </p:grpSpPr>
      <p:sp>
        <p:nvSpPr>
          <p:cNvPr name="AutoShape 2" id="2"/>
          <p:cNvSpPr/>
          <p:nvPr/>
        </p:nvSpPr>
        <p:spPr>
          <a:xfrm rot="0">
            <a:off x="0" y="0"/>
            <a:ext cx="4413207" cy="10287000"/>
          </a:xfrm>
          <a:prstGeom prst="rect">
            <a:avLst/>
          </a:prstGeom>
          <a:solidFill>
            <a:srgbClr val="00E091"/>
          </a:solidFill>
        </p:spPr>
      </p:sp>
      <p:sp>
        <p:nvSpPr>
          <p:cNvPr name="TextBox 3" id="3"/>
          <p:cNvSpPr txBox="true"/>
          <p:nvPr/>
        </p:nvSpPr>
        <p:spPr>
          <a:xfrm rot="0">
            <a:off x="-1404915" y="4241354"/>
            <a:ext cx="7020681" cy="1171575"/>
          </a:xfrm>
          <a:prstGeom prst="rect">
            <a:avLst/>
          </a:prstGeom>
        </p:spPr>
        <p:txBody>
          <a:bodyPr anchor="t" rtlCol="false" tIns="0" lIns="0" bIns="0" rIns="0">
            <a:spAutoFit/>
          </a:bodyPr>
          <a:lstStyle/>
          <a:p>
            <a:pPr algn="ctr">
              <a:lnSpc>
                <a:spcPts val="9750"/>
              </a:lnSpc>
            </a:pPr>
            <a:r>
              <a:rPr lang="en-US" sz="6500" spc="195">
                <a:solidFill>
                  <a:srgbClr val="182722"/>
                </a:solidFill>
                <a:latin typeface="Poppins Medium"/>
              </a:rPr>
              <a:t>API USED</a:t>
            </a:r>
          </a:p>
        </p:txBody>
      </p:sp>
      <p:grpSp>
        <p:nvGrpSpPr>
          <p:cNvPr name="Group 4" id="4"/>
          <p:cNvGrpSpPr/>
          <p:nvPr/>
        </p:nvGrpSpPr>
        <p:grpSpPr>
          <a:xfrm rot="0">
            <a:off x="5322689" y="6095056"/>
            <a:ext cx="5425023" cy="2023362"/>
            <a:chOff x="0" y="0"/>
            <a:chExt cx="7233365" cy="2697816"/>
          </a:xfrm>
        </p:grpSpPr>
        <p:sp>
          <p:nvSpPr>
            <p:cNvPr name="TextBox 5" id="5"/>
            <p:cNvSpPr txBox="true"/>
            <p:nvPr/>
          </p:nvSpPr>
          <p:spPr>
            <a:xfrm rot="0">
              <a:off x="0" y="-66675"/>
              <a:ext cx="7233365" cy="737235"/>
            </a:xfrm>
            <a:prstGeom prst="rect">
              <a:avLst/>
            </a:prstGeom>
          </p:spPr>
          <p:txBody>
            <a:bodyPr anchor="t" rtlCol="false" tIns="0" lIns="0" bIns="0" rIns="0">
              <a:spAutoFit/>
            </a:bodyPr>
            <a:lstStyle/>
            <a:p>
              <a:pPr>
                <a:lnSpc>
                  <a:spcPts val="4620"/>
                </a:lnSpc>
              </a:pPr>
              <a:r>
                <a:rPr lang="en-US" sz="3300" spc="429">
                  <a:solidFill>
                    <a:srgbClr val="00E091"/>
                  </a:solidFill>
                  <a:latin typeface="Poppins Light Bold"/>
                </a:rPr>
                <a:t>VID WRAPPER API</a:t>
              </a:r>
            </a:p>
          </p:txBody>
        </p:sp>
        <p:sp>
          <p:nvSpPr>
            <p:cNvPr name="TextBox 6" id="6"/>
            <p:cNvSpPr txBox="true"/>
            <p:nvPr/>
          </p:nvSpPr>
          <p:spPr>
            <a:xfrm rot="0">
              <a:off x="0" y="858856"/>
              <a:ext cx="7233365" cy="1838960"/>
            </a:xfrm>
            <a:prstGeom prst="rect">
              <a:avLst/>
            </a:prstGeom>
          </p:spPr>
          <p:txBody>
            <a:bodyPr anchor="t" rtlCol="false" tIns="0" lIns="0" bIns="0" rIns="0">
              <a:spAutoFit/>
            </a:bodyPr>
            <a:lstStyle/>
            <a:p>
              <a:pPr>
                <a:lnSpc>
                  <a:spcPts val="3750"/>
                </a:lnSpc>
              </a:pPr>
              <a:r>
                <a:rPr lang="en-US" sz="2499" spc="24">
                  <a:solidFill>
                    <a:srgbClr val="FFFFFF"/>
                  </a:solidFill>
                  <a:latin typeface="Poppins Light"/>
                </a:rPr>
                <a:t>Generation of vid cirresponding to the Aadhaar so that user doesn't have to use the aadhaar.</a:t>
              </a:r>
            </a:p>
          </p:txBody>
        </p:sp>
      </p:grpSp>
      <p:grpSp>
        <p:nvGrpSpPr>
          <p:cNvPr name="Group 7" id="7"/>
          <p:cNvGrpSpPr/>
          <p:nvPr/>
        </p:nvGrpSpPr>
        <p:grpSpPr>
          <a:xfrm rot="0">
            <a:off x="11296653" y="6095056"/>
            <a:ext cx="5425023" cy="1550922"/>
            <a:chOff x="0" y="0"/>
            <a:chExt cx="7233365" cy="2067896"/>
          </a:xfrm>
        </p:grpSpPr>
        <p:sp>
          <p:nvSpPr>
            <p:cNvPr name="TextBox 8" id="8"/>
            <p:cNvSpPr txBox="true"/>
            <p:nvPr/>
          </p:nvSpPr>
          <p:spPr>
            <a:xfrm rot="0">
              <a:off x="0" y="-66675"/>
              <a:ext cx="7233365" cy="737235"/>
            </a:xfrm>
            <a:prstGeom prst="rect">
              <a:avLst/>
            </a:prstGeom>
          </p:spPr>
          <p:txBody>
            <a:bodyPr anchor="t" rtlCol="false" tIns="0" lIns="0" bIns="0" rIns="0">
              <a:spAutoFit/>
            </a:bodyPr>
            <a:lstStyle/>
            <a:p>
              <a:pPr>
                <a:lnSpc>
                  <a:spcPts val="4620"/>
                </a:lnSpc>
              </a:pPr>
              <a:r>
                <a:rPr lang="en-US" sz="3300" spc="429">
                  <a:solidFill>
                    <a:srgbClr val="00E091"/>
                  </a:solidFill>
                  <a:latin typeface="Poppins Light Bold"/>
                </a:rPr>
                <a:t>EKYC API</a:t>
              </a:r>
            </a:p>
          </p:txBody>
        </p:sp>
        <p:sp>
          <p:nvSpPr>
            <p:cNvPr name="TextBox 9" id="9"/>
            <p:cNvSpPr txBox="true"/>
            <p:nvPr/>
          </p:nvSpPr>
          <p:spPr>
            <a:xfrm rot="0">
              <a:off x="0" y="858856"/>
              <a:ext cx="7233365" cy="1209040"/>
            </a:xfrm>
            <a:prstGeom prst="rect">
              <a:avLst/>
            </a:prstGeom>
          </p:spPr>
          <p:txBody>
            <a:bodyPr anchor="t" rtlCol="false" tIns="0" lIns="0" bIns="0" rIns="0">
              <a:spAutoFit/>
            </a:bodyPr>
            <a:lstStyle/>
            <a:p>
              <a:pPr>
                <a:lnSpc>
                  <a:spcPts val="3750"/>
                </a:lnSpc>
              </a:pPr>
              <a:r>
                <a:rPr lang="en-US" sz="2499" spc="24">
                  <a:solidFill>
                    <a:srgbClr val="FFFFFF"/>
                  </a:solidFill>
                  <a:latin typeface="Poppins Light"/>
                </a:rPr>
                <a:t>Fetching all the necessary information ro the user.</a:t>
              </a:r>
            </a:p>
          </p:txBody>
        </p:sp>
      </p:grpSp>
      <p:grpSp>
        <p:nvGrpSpPr>
          <p:cNvPr name="Group 10" id="10"/>
          <p:cNvGrpSpPr/>
          <p:nvPr/>
        </p:nvGrpSpPr>
        <p:grpSpPr>
          <a:xfrm rot="0">
            <a:off x="5322689" y="1646486"/>
            <a:ext cx="5425023" cy="2023362"/>
            <a:chOff x="0" y="0"/>
            <a:chExt cx="7233365" cy="2697816"/>
          </a:xfrm>
        </p:grpSpPr>
        <p:sp>
          <p:nvSpPr>
            <p:cNvPr name="TextBox 11" id="11"/>
            <p:cNvSpPr txBox="true"/>
            <p:nvPr/>
          </p:nvSpPr>
          <p:spPr>
            <a:xfrm rot="0">
              <a:off x="0" y="-66675"/>
              <a:ext cx="7233365" cy="737235"/>
            </a:xfrm>
            <a:prstGeom prst="rect">
              <a:avLst/>
            </a:prstGeom>
          </p:spPr>
          <p:txBody>
            <a:bodyPr anchor="t" rtlCol="false" tIns="0" lIns="0" bIns="0" rIns="0">
              <a:spAutoFit/>
            </a:bodyPr>
            <a:lstStyle/>
            <a:p>
              <a:pPr>
                <a:lnSpc>
                  <a:spcPts val="4620"/>
                </a:lnSpc>
              </a:pPr>
              <a:r>
                <a:rPr lang="en-US" sz="3300" spc="429">
                  <a:solidFill>
                    <a:srgbClr val="00E091"/>
                  </a:solidFill>
                  <a:latin typeface="Poppins Light Bold"/>
                </a:rPr>
                <a:t>OTP API</a:t>
              </a:r>
            </a:p>
          </p:txBody>
        </p:sp>
        <p:sp>
          <p:nvSpPr>
            <p:cNvPr name="TextBox 12" id="12"/>
            <p:cNvSpPr txBox="true"/>
            <p:nvPr/>
          </p:nvSpPr>
          <p:spPr>
            <a:xfrm rot="0">
              <a:off x="0" y="858856"/>
              <a:ext cx="7233365" cy="1838960"/>
            </a:xfrm>
            <a:prstGeom prst="rect">
              <a:avLst/>
            </a:prstGeom>
          </p:spPr>
          <p:txBody>
            <a:bodyPr anchor="t" rtlCol="false" tIns="0" lIns="0" bIns="0" rIns="0">
              <a:spAutoFit/>
            </a:bodyPr>
            <a:lstStyle/>
            <a:p>
              <a:pPr>
                <a:lnSpc>
                  <a:spcPts val="3750"/>
                </a:lnSpc>
              </a:pPr>
              <a:r>
                <a:rPr lang="en-US" sz="2499" spc="24">
                  <a:solidFill>
                    <a:srgbClr val="FFFFFF"/>
                  </a:solidFill>
                  <a:latin typeface="Poppins Light"/>
                </a:rPr>
                <a:t>This API helps us get the OTP in the registered mobile number of the user.</a:t>
              </a:r>
            </a:p>
          </p:txBody>
        </p:sp>
      </p:grpSp>
      <p:grpSp>
        <p:nvGrpSpPr>
          <p:cNvPr name="Group 13" id="13"/>
          <p:cNvGrpSpPr/>
          <p:nvPr/>
        </p:nvGrpSpPr>
        <p:grpSpPr>
          <a:xfrm rot="0">
            <a:off x="11296653" y="1888421"/>
            <a:ext cx="5425023" cy="1550922"/>
            <a:chOff x="0" y="0"/>
            <a:chExt cx="7233365" cy="2067896"/>
          </a:xfrm>
        </p:grpSpPr>
        <p:sp>
          <p:nvSpPr>
            <p:cNvPr name="TextBox 14" id="14"/>
            <p:cNvSpPr txBox="true"/>
            <p:nvPr/>
          </p:nvSpPr>
          <p:spPr>
            <a:xfrm rot="0">
              <a:off x="0" y="-66675"/>
              <a:ext cx="7233365" cy="737235"/>
            </a:xfrm>
            <a:prstGeom prst="rect">
              <a:avLst/>
            </a:prstGeom>
          </p:spPr>
          <p:txBody>
            <a:bodyPr anchor="t" rtlCol="false" tIns="0" lIns="0" bIns="0" rIns="0">
              <a:spAutoFit/>
            </a:bodyPr>
            <a:lstStyle/>
            <a:p>
              <a:pPr>
                <a:lnSpc>
                  <a:spcPts val="4620"/>
                </a:lnSpc>
              </a:pPr>
              <a:r>
                <a:rPr lang="en-US" sz="3300" spc="429">
                  <a:solidFill>
                    <a:srgbClr val="00E091"/>
                  </a:solidFill>
                  <a:latin typeface="Poppins Light Bold"/>
                </a:rPr>
                <a:t>AUTH API</a:t>
              </a:r>
            </a:p>
          </p:txBody>
        </p:sp>
        <p:sp>
          <p:nvSpPr>
            <p:cNvPr name="TextBox 15" id="15"/>
            <p:cNvSpPr txBox="true"/>
            <p:nvPr/>
          </p:nvSpPr>
          <p:spPr>
            <a:xfrm rot="0">
              <a:off x="0" y="858856"/>
              <a:ext cx="7233365" cy="1209040"/>
            </a:xfrm>
            <a:prstGeom prst="rect">
              <a:avLst/>
            </a:prstGeom>
          </p:spPr>
          <p:txBody>
            <a:bodyPr anchor="t" rtlCol="false" tIns="0" lIns="0" bIns="0" rIns="0">
              <a:spAutoFit/>
            </a:bodyPr>
            <a:lstStyle/>
            <a:p>
              <a:pPr>
                <a:lnSpc>
                  <a:spcPts val="3750"/>
                </a:lnSpc>
              </a:pPr>
              <a:r>
                <a:rPr lang="en-US" sz="2499" spc="24">
                  <a:solidFill>
                    <a:srgbClr val="FFFFFF"/>
                  </a:solidFill>
                  <a:latin typeface="Poppins Light"/>
                </a:rPr>
                <a:t>Verifies if the user is authnetic or not.</a:t>
              </a:r>
            </a:p>
          </p:txBody>
        </p:sp>
      </p:gr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46788" y="9258300"/>
            <a:ext cx="4984776" cy="4984776"/>
          </a:xfrm>
          <a:prstGeom prst="rect">
            <a:avLst/>
          </a:prstGeom>
        </p:spPr>
      </p:pic>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018612" y="-3760490"/>
            <a:ext cx="4789190" cy="4789190"/>
          </a:xfrm>
          <a:prstGeom prst="rect">
            <a:avLst/>
          </a:prstGeom>
        </p:spPr>
      </p:pic>
      <p:sp>
        <p:nvSpPr>
          <p:cNvPr name="AutoShape 18" id="18"/>
          <p:cNvSpPr/>
          <p:nvPr/>
        </p:nvSpPr>
        <p:spPr>
          <a:xfrm rot="-8100000">
            <a:off x="14580124" y="10950690"/>
            <a:ext cx="5358352" cy="28652"/>
          </a:xfrm>
          <a:prstGeom prst="rect">
            <a:avLst/>
          </a:prstGeom>
          <a:solidFill>
            <a:srgbClr val="FFFFFF"/>
          </a:solidFill>
        </p:spPr>
      </p:sp>
      <p:sp>
        <p:nvSpPr>
          <p:cNvPr name="AutoShape 19" id="19"/>
          <p:cNvSpPr/>
          <p:nvPr/>
        </p:nvSpPr>
        <p:spPr>
          <a:xfrm rot="-8100000">
            <a:off x="1244030" y="-692342"/>
            <a:ext cx="5358352" cy="28652"/>
          </a:xfrm>
          <a:prstGeom prst="rect">
            <a:avLst/>
          </a:prstGeom>
          <a:solidFill>
            <a:srgbClr val="FFFFFF"/>
          </a:solidFill>
        </p:spPr>
      </p:sp>
      <p:pic>
        <p:nvPicPr>
          <p:cNvPr name="Picture 20" id="2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3760490" y="5412929"/>
            <a:ext cx="4789190" cy="4789190"/>
          </a:xfrm>
          <a:prstGeom prst="rect">
            <a:avLst/>
          </a:prstGeom>
        </p:spPr>
      </p:pic>
      <p:sp>
        <p:nvSpPr>
          <p:cNvPr name="AutoShape 21" id="21"/>
          <p:cNvSpPr/>
          <p:nvPr/>
        </p:nvSpPr>
        <p:spPr>
          <a:xfrm rot="-8100000">
            <a:off x="-3099685" y="7716423"/>
            <a:ext cx="5358352" cy="28652"/>
          </a:xfrm>
          <a:prstGeom prst="rect">
            <a:avLst/>
          </a:prstGeom>
          <a:solidFill>
            <a:srgbClr val="182722"/>
          </a:solidFill>
        </p:spPr>
      </p:sp>
      <p:pic>
        <p:nvPicPr>
          <p:cNvPr name="Picture 22" id="22"/>
          <p:cNvPicPr>
            <a:picLocks noChangeAspect="true"/>
          </p:cNvPicPr>
          <p:nvPr/>
        </p:nvPicPr>
        <p:blipFill>
          <a:blip r:embed="rId4"/>
          <a:srcRect l="0" t="0" r="0" b="0"/>
          <a:stretch>
            <a:fillRect/>
          </a:stretch>
        </p:blipFill>
        <p:spPr>
          <a:xfrm flipH="false" flipV="false" rot="0">
            <a:off x="15787596" y="35076"/>
            <a:ext cx="2503161" cy="161141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E091"/>
        </a:solidFill>
      </p:bgPr>
    </p:bg>
    <p:spTree>
      <p:nvGrpSpPr>
        <p:cNvPr id="1" name=""/>
        <p:cNvGrpSpPr/>
        <p:nvPr/>
      </p:nvGrpSpPr>
      <p:grpSpPr>
        <a:xfrm>
          <a:off x="0" y="0"/>
          <a:ext cx="0" cy="0"/>
          <a:chOff x="0" y="0"/>
          <a:chExt cx="0" cy="0"/>
        </a:xfrm>
      </p:grpSpPr>
      <p:sp>
        <p:nvSpPr>
          <p:cNvPr name="AutoShape 2" id="2"/>
          <p:cNvSpPr/>
          <p:nvPr/>
        </p:nvSpPr>
        <p:spPr>
          <a:xfrm rot="0">
            <a:off x="0" y="-62354"/>
            <a:ext cx="6708672" cy="10411709"/>
          </a:xfrm>
          <a:prstGeom prst="rect">
            <a:avLst/>
          </a:prstGeom>
          <a:solidFill>
            <a:srgbClr val="182722"/>
          </a:solidFill>
        </p:spPr>
      </p:sp>
      <p:sp>
        <p:nvSpPr>
          <p:cNvPr name="TextBox 3" id="3"/>
          <p:cNvSpPr txBox="true"/>
          <p:nvPr/>
        </p:nvSpPr>
        <p:spPr>
          <a:xfrm rot="0">
            <a:off x="0" y="1449485"/>
            <a:ext cx="6708672" cy="2082743"/>
          </a:xfrm>
          <a:prstGeom prst="rect">
            <a:avLst/>
          </a:prstGeom>
        </p:spPr>
        <p:txBody>
          <a:bodyPr anchor="t" rtlCol="false" tIns="0" lIns="0" bIns="0" rIns="0">
            <a:spAutoFit/>
          </a:bodyPr>
          <a:lstStyle/>
          <a:p>
            <a:pPr algn="ctr">
              <a:lnSpc>
                <a:spcPts val="8402"/>
              </a:lnSpc>
            </a:pPr>
            <a:r>
              <a:rPr lang="en-US" sz="5601" spc="168">
                <a:solidFill>
                  <a:srgbClr val="00E091"/>
                </a:solidFill>
                <a:latin typeface="Poppins Medium"/>
              </a:rPr>
              <a:t>Security Considerartions</a:t>
            </a:r>
          </a:p>
        </p:txBody>
      </p:sp>
      <p:grpSp>
        <p:nvGrpSpPr>
          <p:cNvPr name="Group 4" id="4"/>
          <p:cNvGrpSpPr/>
          <p:nvPr/>
        </p:nvGrpSpPr>
        <p:grpSpPr>
          <a:xfrm rot="0">
            <a:off x="6946075" y="1937688"/>
            <a:ext cx="9045562" cy="2215426"/>
            <a:chOff x="0" y="0"/>
            <a:chExt cx="12060749" cy="2953901"/>
          </a:xfrm>
        </p:grpSpPr>
        <p:sp>
          <p:nvSpPr>
            <p:cNvPr name="TextBox 5" id="5"/>
            <p:cNvSpPr txBox="true"/>
            <p:nvPr/>
          </p:nvSpPr>
          <p:spPr>
            <a:xfrm rot="0">
              <a:off x="0" y="0"/>
              <a:ext cx="12060749" cy="762000"/>
            </a:xfrm>
            <a:prstGeom prst="rect">
              <a:avLst/>
            </a:prstGeom>
          </p:spPr>
          <p:txBody>
            <a:bodyPr anchor="t" rtlCol="false" tIns="0" lIns="0" bIns="0" rIns="0">
              <a:spAutoFit/>
            </a:bodyPr>
            <a:lstStyle/>
            <a:p>
              <a:pPr>
                <a:lnSpc>
                  <a:spcPts val="4560"/>
                </a:lnSpc>
              </a:pPr>
              <a:r>
                <a:rPr lang="en-US" sz="3800" spc="570">
                  <a:solidFill>
                    <a:srgbClr val="182722"/>
                  </a:solidFill>
                  <a:latin typeface="Poppins Bold Italics"/>
                </a:rPr>
                <a:t>ENCRYPTION</a:t>
              </a:r>
            </a:p>
          </p:txBody>
        </p:sp>
        <p:sp>
          <p:nvSpPr>
            <p:cNvPr name="TextBox 6" id="6"/>
            <p:cNvSpPr txBox="true"/>
            <p:nvPr/>
          </p:nvSpPr>
          <p:spPr>
            <a:xfrm rot="0">
              <a:off x="0" y="1114941"/>
              <a:ext cx="12060749" cy="1838960"/>
            </a:xfrm>
            <a:prstGeom prst="rect">
              <a:avLst/>
            </a:prstGeom>
          </p:spPr>
          <p:txBody>
            <a:bodyPr anchor="t" rtlCol="false" tIns="0" lIns="0" bIns="0" rIns="0">
              <a:spAutoFit/>
            </a:bodyPr>
            <a:lstStyle/>
            <a:p>
              <a:pPr>
                <a:lnSpc>
                  <a:spcPts val="3750"/>
                </a:lnSpc>
              </a:pPr>
              <a:r>
                <a:rPr lang="en-US" sz="2499" spc="24">
                  <a:solidFill>
                    <a:srgbClr val="182722"/>
                  </a:solidFill>
                  <a:latin typeface="Poppins Light"/>
                </a:rPr>
                <a:t>Data transactions and storage are in an encrypted format and the authenticator doesn't have access to any UIDAI server. </a:t>
              </a:r>
            </a:p>
          </p:txBody>
        </p:sp>
      </p:grpSp>
      <p:grpSp>
        <p:nvGrpSpPr>
          <p:cNvPr name="Group 7" id="7"/>
          <p:cNvGrpSpPr/>
          <p:nvPr/>
        </p:nvGrpSpPr>
        <p:grpSpPr>
          <a:xfrm rot="0">
            <a:off x="6946075" y="5726926"/>
            <a:ext cx="11045917" cy="2169706"/>
            <a:chOff x="0" y="0"/>
            <a:chExt cx="14727890" cy="2892941"/>
          </a:xfrm>
        </p:grpSpPr>
        <p:sp>
          <p:nvSpPr>
            <p:cNvPr name="TextBox 8" id="8"/>
            <p:cNvSpPr txBox="true"/>
            <p:nvPr/>
          </p:nvSpPr>
          <p:spPr>
            <a:xfrm rot="0">
              <a:off x="0" y="0"/>
              <a:ext cx="14727890" cy="701040"/>
            </a:xfrm>
            <a:prstGeom prst="rect">
              <a:avLst/>
            </a:prstGeom>
          </p:spPr>
          <p:txBody>
            <a:bodyPr anchor="t" rtlCol="false" tIns="0" lIns="0" bIns="0" rIns="0">
              <a:spAutoFit/>
            </a:bodyPr>
            <a:lstStyle/>
            <a:p>
              <a:pPr>
                <a:lnSpc>
                  <a:spcPts val="4200"/>
                </a:lnSpc>
              </a:pPr>
              <a:r>
                <a:rPr lang="en-US" sz="3500" spc="525">
                  <a:solidFill>
                    <a:srgbClr val="182722"/>
                  </a:solidFill>
                  <a:latin typeface="Poppins Bold Italics"/>
                </a:rPr>
                <a:t>ACCESS TO VERIFIED AUTHENTICATOR</a:t>
              </a:r>
            </a:p>
          </p:txBody>
        </p:sp>
        <p:sp>
          <p:nvSpPr>
            <p:cNvPr name="TextBox 9" id="9"/>
            <p:cNvSpPr txBox="true"/>
            <p:nvPr/>
          </p:nvSpPr>
          <p:spPr>
            <a:xfrm rot="0">
              <a:off x="0" y="1053981"/>
              <a:ext cx="14727890" cy="1838960"/>
            </a:xfrm>
            <a:prstGeom prst="rect">
              <a:avLst/>
            </a:prstGeom>
          </p:spPr>
          <p:txBody>
            <a:bodyPr anchor="t" rtlCol="false" tIns="0" lIns="0" bIns="0" rIns="0">
              <a:spAutoFit/>
            </a:bodyPr>
            <a:lstStyle/>
            <a:p>
              <a:pPr>
                <a:lnSpc>
                  <a:spcPts val="3750"/>
                </a:lnSpc>
              </a:pPr>
              <a:r>
                <a:rPr lang="en-US" sz="2499" spc="24">
                  <a:solidFill>
                    <a:srgbClr val="182722"/>
                  </a:solidFill>
                  <a:latin typeface="Poppins Light"/>
                </a:rPr>
                <a:t>Only a verified authenticator can retrieve the data and no other application can get access to the Aadhaar data because of end to end encryption.</a:t>
              </a:r>
            </a:p>
          </p:txBody>
        </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746392" y="6528390"/>
            <a:ext cx="8229600" cy="8229600"/>
          </a:xfrm>
          <a:prstGeom prst="rect">
            <a:avLst/>
          </a:prstGeom>
        </p:spPr>
      </p:pic>
      <p:sp>
        <p:nvSpPr>
          <p:cNvPr name="AutoShape 11" id="11"/>
          <p:cNvSpPr/>
          <p:nvPr/>
        </p:nvSpPr>
        <p:spPr>
          <a:xfrm rot="-2454669">
            <a:off x="-3178182" y="9486387"/>
            <a:ext cx="8173825" cy="15240"/>
          </a:xfrm>
          <a:prstGeom prst="rect">
            <a:avLst/>
          </a:prstGeom>
          <a:solidFill>
            <a:srgbClr val="FFFFFF"/>
          </a:solidFill>
        </p:spPr>
      </p:sp>
      <p:pic>
        <p:nvPicPr>
          <p:cNvPr name="Picture 12" id="12"/>
          <p:cNvPicPr>
            <a:picLocks noChangeAspect="true"/>
          </p:cNvPicPr>
          <p:nvPr/>
        </p:nvPicPr>
        <p:blipFill>
          <a:blip r:embed="rId4"/>
          <a:srcRect l="0" t="0" r="0" b="0"/>
          <a:stretch>
            <a:fillRect/>
          </a:stretch>
        </p:blipFill>
        <p:spPr>
          <a:xfrm flipH="false" flipV="false" rot="0">
            <a:off x="15784839" y="0"/>
            <a:ext cx="2503161" cy="161141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86" r="0" b="7786"/>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304985" y="-2258632"/>
            <a:ext cx="8229600" cy="8229600"/>
          </a:xfrm>
          <a:prstGeom prst="rect">
            <a:avLst/>
          </a:prstGeom>
        </p:spPr>
      </p:pic>
      <p:grpSp>
        <p:nvGrpSpPr>
          <p:cNvPr name="Group 4" id="4"/>
          <p:cNvGrpSpPr/>
          <p:nvPr/>
        </p:nvGrpSpPr>
        <p:grpSpPr>
          <a:xfrm rot="0">
            <a:off x="4679938" y="4145434"/>
            <a:ext cx="11218887" cy="2731698"/>
            <a:chOff x="0" y="0"/>
            <a:chExt cx="14958516" cy="3642264"/>
          </a:xfrm>
        </p:grpSpPr>
        <p:sp>
          <p:nvSpPr>
            <p:cNvPr name="TextBox 5" id="5"/>
            <p:cNvSpPr txBox="true"/>
            <p:nvPr/>
          </p:nvSpPr>
          <p:spPr>
            <a:xfrm rot="0">
              <a:off x="0" y="-352425"/>
              <a:ext cx="14958516" cy="2790825"/>
            </a:xfrm>
            <a:prstGeom prst="rect">
              <a:avLst/>
            </a:prstGeom>
          </p:spPr>
          <p:txBody>
            <a:bodyPr anchor="t" rtlCol="false" tIns="0" lIns="0" bIns="0" rIns="0">
              <a:spAutoFit/>
            </a:bodyPr>
            <a:lstStyle/>
            <a:p>
              <a:pPr algn="ctr">
                <a:lnSpc>
                  <a:spcPts val="18000"/>
                </a:lnSpc>
              </a:pPr>
              <a:r>
                <a:rPr lang="en-US" sz="12000" spc="359">
                  <a:solidFill>
                    <a:srgbClr val="00E091"/>
                  </a:solidFill>
                  <a:latin typeface="Poppins Medium Bold"/>
                </a:rPr>
                <a:t>Thank You</a:t>
              </a:r>
            </a:p>
          </p:txBody>
        </p:sp>
        <p:sp>
          <p:nvSpPr>
            <p:cNvPr name="TextBox 6" id="6"/>
            <p:cNvSpPr txBox="true"/>
            <p:nvPr/>
          </p:nvSpPr>
          <p:spPr>
            <a:xfrm rot="0">
              <a:off x="923774" y="2937414"/>
              <a:ext cx="14034742" cy="704850"/>
            </a:xfrm>
            <a:prstGeom prst="rect">
              <a:avLst/>
            </a:prstGeom>
          </p:spPr>
          <p:txBody>
            <a:bodyPr anchor="t" rtlCol="false" tIns="0" lIns="0" bIns="0" rIns="0">
              <a:spAutoFit/>
            </a:bodyPr>
            <a:lstStyle/>
            <a:p>
              <a:pPr algn="r">
                <a:lnSpc>
                  <a:spcPts val="4500"/>
                </a:lnSpc>
              </a:pPr>
            </a:p>
          </p:txBody>
        </p:sp>
      </p:grpSp>
      <p:sp>
        <p:nvSpPr>
          <p:cNvPr name="AutoShape 7" id="7"/>
          <p:cNvSpPr/>
          <p:nvPr/>
        </p:nvSpPr>
        <p:spPr>
          <a:xfrm rot="-8100000">
            <a:off x="-1650476" y="5129174"/>
            <a:ext cx="5358352" cy="28652"/>
          </a:xfrm>
          <a:prstGeom prst="rect">
            <a:avLst/>
          </a:prstGeom>
          <a:solidFill>
            <a:srgbClr val="FFFFFF"/>
          </a:solidFill>
        </p:spPr>
      </p:sp>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5399999">
            <a:off x="14492979" y="-2933022"/>
            <a:ext cx="4789190" cy="4789190"/>
          </a:xfrm>
          <a:prstGeom prst="rect">
            <a:avLst/>
          </a:prstGeom>
        </p:spPr>
      </p:pic>
      <p:sp>
        <p:nvSpPr>
          <p:cNvPr name="AutoShape 9" id="9"/>
          <p:cNvSpPr/>
          <p:nvPr/>
        </p:nvSpPr>
        <p:spPr>
          <a:xfrm rot="-8100000">
            <a:off x="13219649" y="481801"/>
            <a:ext cx="5358352" cy="28652"/>
          </a:xfrm>
          <a:prstGeom prst="rect">
            <a:avLst/>
          </a:prstGeom>
          <a:solidFill>
            <a:srgbClr val="FFFFFF"/>
          </a:solidFill>
        </p:spPr>
      </p:sp>
      <p:pic>
        <p:nvPicPr>
          <p:cNvPr name="Picture 10" id="10"/>
          <p:cNvPicPr>
            <a:picLocks noChangeAspect="true"/>
          </p:cNvPicPr>
          <p:nvPr/>
        </p:nvPicPr>
        <p:blipFill>
          <a:blip r:embed="rId7"/>
          <a:srcRect l="0" t="0" r="0" b="0"/>
          <a:stretch>
            <a:fillRect/>
          </a:stretch>
        </p:blipFill>
        <p:spPr>
          <a:xfrm flipH="false" flipV="false" rot="0">
            <a:off x="1473723" y="1627497"/>
            <a:ext cx="2503161" cy="16114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DAEuYAK_2yk</dc:identifier>
  <dcterms:modified xsi:type="dcterms:W3CDTF">2011-08-01T06:04:30Z</dcterms:modified>
  <cp:revision>1</cp:revision>
  <dc:title>MY AADHAR</dc:title>
</cp:coreProperties>
</file>