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81" r:id="rId3"/>
    <p:sldId id="284" r:id="rId4"/>
    <p:sldId id="282" r:id="rId5"/>
    <p:sldId id="283" r:id="rId6"/>
    <p:sldId id="285" r:id="rId7"/>
    <p:sldId id="265" r:id="rId8"/>
    <p:sldId id="266" r:id="rId9"/>
    <p:sldId id="286" r:id="rId10"/>
    <p:sldId id="287" r:id="rId11"/>
    <p:sldId id="288" r:id="rId12"/>
    <p:sldId id="289" r:id="rId13"/>
    <p:sldId id="290" r:id="rId14"/>
    <p:sldId id="291" r:id="rId15"/>
    <p:sldId id="292" r:id="rId16"/>
    <p:sldId id="293" r:id="rId17"/>
    <p:sldId id="295" r:id="rId18"/>
    <p:sldId id="296" r:id="rId19"/>
    <p:sldId id="297" r:id="rId20"/>
    <p:sldId id="301" r:id="rId21"/>
    <p:sldId id="302" r:id="rId22"/>
    <p:sldId id="303" r:id="rId23"/>
    <p:sldId id="298" r:id="rId24"/>
    <p:sldId id="299" r:id="rId25"/>
    <p:sldId id="300" r:id="rId26"/>
    <p:sldId id="304" r:id="rId27"/>
    <p:sldId id="305" r:id="rId28"/>
    <p:sldId id="306" r:id="rId29"/>
    <p:sldId id="307" r:id="rId30"/>
    <p:sldId id="308" r:id="rId31"/>
    <p:sldId id="30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4F779F-B12E-44D7-9549-06E70E1C49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779F-B12E-44D7-9549-06E70E1C49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779F-B12E-44D7-9549-06E70E1C4985}" type="slidenum">
              <a:rPr lang="en-US" smtClean="0"/>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73B4E8-24EC-49CA-B039-E18A7687B49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4F779F-B12E-44D7-9549-06E70E1C498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73B4E8-24EC-49CA-B039-E18A7687B499}" type="datetimeFigureOut">
              <a:rPr lang="en-US" smtClean="0"/>
              <a:pPr/>
              <a:t>11/21/2018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4F779F-B12E-44D7-9549-06E70E1C498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dir="r"/>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25000" b="-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32500" lnSpcReduction="20000"/>
          </a:bodyPr>
          <a:lstStyle/>
          <a:p>
            <a:pPr algn="ctr">
              <a:lnSpc>
                <a:spcPct val="120000"/>
              </a:lnSpc>
              <a:spcBef>
                <a:spcPts val="0"/>
              </a:spcBef>
              <a:buNone/>
            </a:pPr>
            <a:endParaRPr lang="en-US" sz="8600" dirty="0" smtClean="0">
              <a:latin typeface="Times New Roman" pitchFamily="18" charset="0"/>
              <a:cs typeface="Times New Roman" pitchFamily="18" charset="0"/>
            </a:endParaRPr>
          </a:p>
          <a:p>
            <a:pPr algn="ctr">
              <a:lnSpc>
                <a:spcPct val="120000"/>
              </a:lnSpc>
              <a:spcBef>
                <a:spcPts val="0"/>
              </a:spcBef>
              <a:buNone/>
            </a:pPr>
            <a:r>
              <a:rPr lang="en-US" sz="8600" dirty="0" smtClean="0">
                <a:latin typeface="Times New Roman" pitchFamily="18" charset="0"/>
                <a:cs typeface="Times New Roman" pitchFamily="18" charset="0"/>
              </a:rPr>
              <a:t>A PROJECT ON</a:t>
            </a:r>
            <a:endParaRPr lang="en-US" sz="11000" dirty="0" smtClean="0">
              <a:latin typeface="Times New Roman" pitchFamily="18" charset="0"/>
              <a:cs typeface="Times New Roman" pitchFamily="18" charset="0"/>
            </a:endParaRPr>
          </a:p>
          <a:p>
            <a:pPr algn="ctr">
              <a:lnSpc>
                <a:spcPct val="120000"/>
              </a:lnSpc>
              <a:spcBef>
                <a:spcPts val="0"/>
              </a:spcBef>
              <a:buNone/>
            </a:pPr>
            <a:r>
              <a:rPr lang="en-US" sz="11000" b="1" dirty="0" smtClean="0">
                <a:latin typeface="Times New Roman" pitchFamily="18" charset="0"/>
                <a:cs typeface="Times New Roman" pitchFamily="18" charset="0"/>
              </a:rPr>
              <a:t>AUTOMATED TELLER MACHINE</a:t>
            </a:r>
            <a:endParaRPr lang="en-IN" sz="1200" dirty="0" smtClean="0">
              <a:latin typeface="Times New Roman" pitchFamily="18" charset="0"/>
              <a:cs typeface="Times New Roman" pitchFamily="18" charset="0"/>
            </a:endParaRPr>
          </a:p>
          <a:p>
            <a:pPr algn="ctr">
              <a:lnSpc>
                <a:spcPct val="120000"/>
              </a:lnSpc>
              <a:spcBef>
                <a:spcPts val="0"/>
              </a:spcBef>
              <a:buNone/>
            </a:pPr>
            <a:r>
              <a:rPr lang="en-US" b="1" dirty="0" smtClean="0">
                <a:latin typeface="Times New Roman" pitchFamily="18" charset="0"/>
                <a:cs typeface="Times New Roman" pitchFamily="18" charset="0"/>
              </a:rPr>
              <a:t> </a:t>
            </a:r>
          </a:p>
          <a:p>
            <a:pPr algn="ctr">
              <a:lnSpc>
                <a:spcPct val="120000"/>
              </a:lnSpc>
              <a:spcBef>
                <a:spcPts val="0"/>
              </a:spcBef>
              <a:buNone/>
            </a:pPr>
            <a:endParaRPr lang="en-IN" dirty="0" smtClean="0">
              <a:latin typeface="Times New Roman" pitchFamily="18" charset="0"/>
              <a:cs typeface="Times New Roman" pitchFamily="18" charset="0"/>
            </a:endParaRPr>
          </a:p>
          <a:p>
            <a:pPr algn="ctr">
              <a:lnSpc>
                <a:spcPct val="120000"/>
              </a:lnSpc>
              <a:spcBef>
                <a:spcPts val="0"/>
              </a:spcBef>
              <a:buNone/>
            </a:pPr>
            <a:endParaRPr lang="en-US" sz="4900" dirty="0" smtClean="0">
              <a:latin typeface="Times New Roman" pitchFamily="18" charset="0"/>
              <a:cs typeface="Times New Roman" pitchFamily="18" charset="0"/>
            </a:endParaRPr>
          </a:p>
          <a:p>
            <a:pPr algn="ctr">
              <a:lnSpc>
                <a:spcPct val="120000"/>
              </a:lnSpc>
              <a:spcBef>
                <a:spcPts val="0"/>
              </a:spcBef>
              <a:buNone/>
            </a:pPr>
            <a:endParaRPr lang="en-IN" sz="4900" dirty="0" smtClean="0">
              <a:latin typeface="Times New Roman" pitchFamily="18" charset="0"/>
              <a:cs typeface="Times New Roman" pitchFamily="18" charset="0"/>
            </a:endParaRPr>
          </a:p>
          <a:p>
            <a:pPr algn="ctr">
              <a:lnSpc>
                <a:spcPct val="120000"/>
              </a:lnSpc>
              <a:spcBef>
                <a:spcPts val="0"/>
              </a:spcBef>
              <a:buNone/>
            </a:pPr>
            <a:endParaRPr lang="en-IN" sz="4900" dirty="0" smtClean="0">
              <a:latin typeface="Times New Roman" pitchFamily="18" charset="0"/>
              <a:cs typeface="Times New Roman" pitchFamily="18" charset="0"/>
            </a:endParaRPr>
          </a:p>
          <a:p>
            <a:pPr algn="ctr">
              <a:lnSpc>
                <a:spcPct val="120000"/>
              </a:lnSpc>
              <a:spcBef>
                <a:spcPts val="0"/>
              </a:spcBef>
              <a:buNone/>
            </a:pPr>
            <a:endParaRPr lang="en-IN" sz="4900" dirty="0" smtClean="0">
              <a:latin typeface="Times New Roman" pitchFamily="18" charset="0"/>
              <a:cs typeface="Times New Roman" pitchFamily="18" charset="0"/>
            </a:endParaRPr>
          </a:p>
          <a:p>
            <a:pPr algn="ctr">
              <a:lnSpc>
                <a:spcPct val="120000"/>
              </a:lnSpc>
              <a:spcBef>
                <a:spcPts val="0"/>
              </a:spcBef>
              <a:buNone/>
            </a:pPr>
            <a:endParaRPr lang="en-IN" sz="4900" dirty="0" smtClean="0">
              <a:latin typeface="Times New Roman" pitchFamily="18" charset="0"/>
              <a:cs typeface="Times New Roman" pitchFamily="18" charset="0"/>
            </a:endParaRPr>
          </a:p>
          <a:p>
            <a:pPr algn="ctr">
              <a:lnSpc>
                <a:spcPct val="120000"/>
              </a:lnSpc>
              <a:spcBef>
                <a:spcPts val="0"/>
              </a:spcBef>
              <a:buNone/>
            </a:pP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b="1" dirty="0" smtClean="0">
                <a:latin typeface="Times New Roman" pitchFamily="18" charset="0"/>
                <a:cs typeface="Times New Roman" pitchFamily="18" charset="0"/>
              </a:rPr>
              <a:t> </a:t>
            </a:r>
            <a:r>
              <a:rPr lang="en-US" sz="4900" b="1" u="sng" dirty="0" smtClean="0">
                <a:latin typeface="Times New Roman" pitchFamily="18" charset="0"/>
                <a:cs typeface="Times New Roman" pitchFamily="18" charset="0"/>
              </a:rPr>
              <a:t> Global Institute of Management, Amritsar.</a:t>
            </a:r>
            <a:endParaRPr lang="en-IN" sz="4900" dirty="0" smtClean="0">
              <a:latin typeface="Times New Roman" pitchFamily="18" charset="0"/>
              <a:cs typeface="Times New Roman" pitchFamily="18" charset="0"/>
            </a:endParaRPr>
          </a:p>
          <a:p>
            <a:pPr algn="ctr">
              <a:lnSpc>
                <a:spcPct val="120000"/>
              </a:lnSpc>
              <a:spcBef>
                <a:spcPts val="0"/>
              </a:spcBef>
              <a:buNone/>
            </a:pPr>
            <a:endParaRPr lang="en-US" sz="4900" i="1" dirty="0" smtClean="0">
              <a:latin typeface="Times New Roman" pitchFamily="18" charset="0"/>
              <a:cs typeface="Times New Roman" pitchFamily="18" charset="0"/>
            </a:endParaRPr>
          </a:p>
          <a:p>
            <a:pPr algn="ctr">
              <a:lnSpc>
                <a:spcPct val="120000"/>
              </a:lnSpc>
              <a:spcBef>
                <a:spcPts val="0"/>
              </a:spcBef>
              <a:buNone/>
            </a:pPr>
            <a:r>
              <a:rPr lang="en-US" sz="4900" i="1" dirty="0" smtClean="0">
                <a:latin typeface="Times New Roman" pitchFamily="18" charset="0"/>
                <a:cs typeface="Times New Roman" pitchFamily="18" charset="0"/>
              </a:rPr>
              <a:t>Supervised by:</a:t>
            </a:r>
            <a:endParaRPr lang="en-IN" sz="4900" dirty="0" smtClean="0">
              <a:latin typeface="Times New Roman" pitchFamily="18" charset="0"/>
              <a:cs typeface="Times New Roman" pitchFamily="18" charset="0"/>
            </a:endParaRPr>
          </a:p>
          <a:p>
            <a:pPr algn="ctr">
              <a:lnSpc>
                <a:spcPct val="120000"/>
              </a:lnSpc>
              <a:spcBef>
                <a:spcPts val="0"/>
              </a:spcBef>
              <a:buNone/>
            </a:pPr>
            <a:endParaRPr lang="en-US" sz="4900" b="1" dirty="0" smtClean="0">
              <a:latin typeface="Times New Roman" pitchFamily="18" charset="0"/>
              <a:cs typeface="Times New Roman" pitchFamily="18" charset="0"/>
            </a:endParaRPr>
          </a:p>
          <a:p>
            <a:pPr algn="ctr">
              <a:lnSpc>
                <a:spcPct val="120000"/>
              </a:lnSpc>
              <a:spcBef>
                <a:spcPts val="0"/>
              </a:spcBef>
              <a:buNone/>
            </a:pPr>
            <a:r>
              <a:rPr lang="en-US" sz="4900" b="1" dirty="0" smtClean="0">
                <a:latin typeface="Times New Roman" pitchFamily="18" charset="0"/>
                <a:cs typeface="Times New Roman" pitchFamily="18" charset="0"/>
              </a:rPr>
              <a:t>Mr. Amit Puri</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b="1" dirty="0" smtClean="0">
                <a:latin typeface="Times New Roman" pitchFamily="18" charset="0"/>
                <a:cs typeface="Times New Roman" pitchFamily="18" charset="0"/>
              </a:rPr>
              <a:t> </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i="1" dirty="0" smtClean="0">
                <a:latin typeface="Times New Roman" pitchFamily="18" charset="0"/>
                <a:cs typeface="Times New Roman" pitchFamily="18" charset="0"/>
              </a:rPr>
              <a:t>Submitted by</a:t>
            </a:r>
            <a:r>
              <a:rPr lang="en-US" sz="4900" b="1" i="1" dirty="0" smtClean="0">
                <a:latin typeface="Times New Roman" pitchFamily="18" charset="0"/>
                <a:cs typeface="Times New Roman" pitchFamily="18" charset="0"/>
              </a:rPr>
              <a:t>:</a:t>
            </a:r>
            <a:endParaRPr lang="en-IN" sz="4900" dirty="0" smtClean="0">
              <a:latin typeface="Times New Roman" pitchFamily="18" charset="0"/>
              <a:cs typeface="Times New Roman" pitchFamily="18" charset="0"/>
            </a:endParaRPr>
          </a:p>
          <a:p>
            <a:pPr algn="ctr">
              <a:lnSpc>
                <a:spcPct val="120000"/>
              </a:lnSpc>
              <a:spcBef>
                <a:spcPts val="0"/>
              </a:spcBef>
              <a:buNone/>
            </a:pPr>
            <a:endParaRPr lang="en-US" sz="4900" dirty="0" smtClean="0">
              <a:latin typeface="Times New Roman" pitchFamily="18" charset="0"/>
              <a:cs typeface="Times New Roman" pitchFamily="18" charset="0"/>
            </a:endParaRPr>
          </a:p>
          <a:p>
            <a:pPr algn="ctr">
              <a:lnSpc>
                <a:spcPct val="120000"/>
              </a:lnSpc>
              <a:spcBef>
                <a:spcPts val="0"/>
              </a:spcBef>
              <a:buNone/>
            </a:pPr>
            <a:r>
              <a:rPr lang="en-US" sz="4900" dirty="0" smtClean="0">
                <a:latin typeface="Times New Roman" pitchFamily="18" charset="0"/>
                <a:cs typeface="Times New Roman" pitchFamily="18" charset="0"/>
              </a:rPr>
              <a:t>ABHI CHOHAN</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dirty="0" smtClean="0">
                <a:latin typeface="Times New Roman" pitchFamily="18" charset="0"/>
                <a:cs typeface="Times New Roman" pitchFamily="18" charset="0"/>
              </a:rPr>
              <a:t>U-ROLLNO</a:t>
            </a:r>
            <a:r>
              <a:rPr lang="en-US" sz="4900" dirty="0" smtClean="0">
                <a:latin typeface="Times New Roman" pitchFamily="18" charset="0"/>
                <a:cs typeface="Times New Roman" pitchFamily="18" charset="0"/>
              </a:rPr>
              <a:t>: </a:t>
            </a:r>
            <a:r>
              <a:rPr lang="en-US" sz="4900" b="1" dirty="0" smtClean="0">
                <a:latin typeface="Times New Roman" pitchFamily="18" charset="0"/>
                <a:cs typeface="Times New Roman" pitchFamily="18" charset="0"/>
              </a:rPr>
              <a:t>1706045</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b="1" dirty="0" smtClean="0">
                <a:latin typeface="Times New Roman" pitchFamily="18" charset="0"/>
                <a:cs typeface="Times New Roman" pitchFamily="18" charset="0"/>
              </a:rPr>
              <a:t> </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dirty="0" smtClean="0">
                <a:latin typeface="Times New Roman" pitchFamily="18" charset="0"/>
                <a:cs typeface="Times New Roman" pitchFamily="18" charset="0"/>
              </a:rPr>
              <a:t>Master of Computer Applications</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dirty="0" smtClean="0">
                <a:latin typeface="Times New Roman" pitchFamily="18" charset="0"/>
                <a:cs typeface="Times New Roman" pitchFamily="18" charset="0"/>
              </a:rPr>
              <a:t>Punjab Technical University.</a:t>
            </a:r>
            <a:endParaRPr lang="en-IN" sz="4900" dirty="0" smtClean="0">
              <a:latin typeface="Times New Roman" pitchFamily="18" charset="0"/>
              <a:cs typeface="Times New Roman" pitchFamily="18" charset="0"/>
            </a:endParaRPr>
          </a:p>
          <a:p>
            <a:pPr algn="ctr">
              <a:lnSpc>
                <a:spcPct val="120000"/>
              </a:lnSpc>
              <a:spcBef>
                <a:spcPts val="0"/>
              </a:spcBef>
              <a:buNone/>
            </a:pPr>
            <a:r>
              <a:rPr lang="en-US" sz="4900" b="1" dirty="0" smtClean="0">
                <a:latin typeface="Times New Roman" pitchFamily="18" charset="0"/>
                <a:cs typeface="Times New Roman" pitchFamily="18" charset="0"/>
              </a:rPr>
              <a:t>June-July, 2018</a:t>
            </a:r>
            <a:endParaRPr lang="en-IN" sz="4900" dirty="0" smtClean="0">
              <a:latin typeface="Times New Roman" pitchFamily="18" charset="0"/>
              <a:cs typeface="Times New Roman" pitchFamily="18" charset="0"/>
            </a:endParaRPr>
          </a:p>
        </p:txBody>
      </p:sp>
      <p:pic>
        <p:nvPicPr>
          <p:cNvPr id="5" name="Picture 4" descr="Image result for logo of global institutes amritsar"/>
          <p:cNvPicPr/>
          <p:nvPr/>
        </p:nvPicPr>
        <p:blipFill>
          <a:blip r:embed="rId3" cstate="print"/>
          <a:srcRect/>
          <a:stretch>
            <a:fillRect/>
          </a:stretch>
        </p:blipFill>
        <p:spPr bwMode="auto">
          <a:xfrm>
            <a:off x="3429000" y="1676400"/>
            <a:ext cx="2044700" cy="14478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latin typeface="Times New Roman" pitchFamily="18" charset="0"/>
                <a:cs typeface="Times New Roman" pitchFamily="18" charset="0"/>
              </a:rPr>
              <a:t>Scope of the Project</a:t>
            </a:r>
            <a:endParaRPr lang="en-US"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As this is software it can be used by a wide variety of banks to automate the process of manually maintaining the records related to the each transaction of bank account holder. The main goal of this application is to provide very reliable &amp; efficient service to bank account holder at any time &amp; any location.        </a:t>
            </a: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This system will cover the following modules:-</a:t>
            </a:r>
            <a:endParaRPr lang="en-US" sz="1800" dirty="0" smtClean="0">
              <a:latin typeface="Times New Roman" pitchFamily="18" charset="0"/>
              <a:cs typeface="Times New Roman" pitchFamily="18" charset="0"/>
            </a:endParaRPr>
          </a:p>
          <a:p>
            <a:pPr marL="342900" indent="-342900" algn="just">
              <a:buClr>
                <a:schemeClr val="tx1"/>
              </a:buClr>
              <a:buFont typeface="+mj-lt"/>
              <a:buAutoNum type="arabicPeriod"/>
            </a:pPr>
            <a:r>
              <a:rPr lang="en-US" sz="1800" dirty="0" smtClean="0">
                <a:latin typeface="Times New Roman" pitchFamily="18" charset="0"/>
                <a:cs typeface="Times New Roman" pitchFamily="18" charset="0"/>
              </a:rPr>
              <a:t>Cash Deposit</a:t>
            </a:r>
          </a:p>
          <a:p>
            <a:pPr marL="342900" indent="-342900" algn="just">
              <a:buClr>
                <a:schemeClr val="tx1"/>
              </a:buClr>
              <a:buFont typeface="+mj-lt"/>
              <a:buAutoNum type="arabicPeriod"/>
            </a:pPr>
            <a:r>
              <a:rPr lang="en-US" sz="1800" dirty="0" smtClean="0">
                <a:latin typeface="Times New Roman" pitchFamily="18" charset="0"/>
                <a:cs typeface="Times New Roman" pitchFamily="18" charset="0"/>
              </a:rPr>
              <a:t>Cash Withdrawal.</a:t>
            </a:r>
          </a:p>
          <a:p>
            <a:pPr marL="342900" indent="-342900" algn="just">
              <a:buClr>
                <a:schemeClr val="tx1"/>
              </a:buClr>
              <a:buFont typeface="+mj-lt"/>
              <a:buAutoNum type="arabicPeriod"/>
            </a:pPr>
            <a:r>
              <a:rPr lang="en-US" sz="1800" dirty="0" smtClean="0">
                <a:latin typeface="Times New Roman" pitchFamily="18" charset="0"/>
                <a:cs typeface="Times New Roman" pitchFamily="18" charset="0"/>
              </a:rPr>
              <a:t>Fast Cash Withdrawal</a:t>
            </a:r>
          </a:p>
          <a:p>
            <a:pPr marL="342900" indent="-342900" algn="just">
              <a:buClr>
                <a:schemeClr val="tx1"/>
              </a:buClr>
              <a:buFont typeface="+mj-lt"/>
              <a:buAutoNum type="arabicPeriod"/>
            </a:pPr>
            <a:r>
              <a:rPr lang="en-US" sz="1800" dirty="0" smtClean="0">
                <a:latin typeface="Times New Roman" pitchFamily="18" charset="0"/>
                <a:cs typeface="Times New Roman" pitchFamily="18" charset="0"/>
              </a:rPr>
              <a:t>Mini Statement.</a:t>
            </a:r>
          </a:p>
          <a:p>
            <a:pPr marL="342900" indent="-342900" algn="just">
              <a:buClr>
                <a:schemeClr val="tx1"/>
              </a:buClr>
              <a:buFont typeface="+mj-lt"/>
              <a:buAutoNum type="arabicPeriod"/>
            </a:pPr>
            <a:r>
              <a:rPr lang="en-US" sz="1800" dirty="0" smtClean="0">
                <a:latin typeface="Times New Roman" pitchFamily="18" charset="0"/>
                <a:cs typeface="Times New Roman" pitchFamily="18" charset="0"/>
              </a:rPr>
              <a:t>PIN Change.</a:t>
            </a:r>
          </a:p>
          <a:p>
            <a:pPr marL="342900" indent="-342900" algn="just">
              <a:buClr>
                <a:schemeClr val="tx1"/>
              </a:buClr>
              <a:buFont typeface="+mj-lt"/>
              <a:buAutoNum type="arabicPeriod"/>
            </a:pPr>
            <a:r>
              <a:rPr lang="en-IN" sz="1800" dirty="0" smtClean="0">
                <a:latin typeface="Times New Roman" pitchFamily="18" charset="0"/>
                <a:cs typeface="Times New Roman" pitchFamily="18" charset="0"/>
              </a:rPr>
              <a:t>Balance Enquiry.</a:t>
            </a:r>
            <a:endParaRPr lang="en-US" sz="1800" dirty="0" smtClean="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latin typeface="Times New Roman" pitchFamily="18" charset="0"/>
                <a:cs typeface="Times New Roman" pitchFamily="18" charset="0"/>
              </a:rPr>
              <a:t>Hardware &amp; Software Requirements</a:t>
            </a:r>
            <a:endParaRPr lang="en-US"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1800" b="1" dirty="0" smtClean="0">
                <a:latin typeface="Times New Roman" pitchFamily="18" charset="0"/>
                <a:cs typeface="Times New Roman" pitchFamily="18" charset="0"/>
              </a:rPr>
              <a:t>Hardware Requirements:</a:t>
            </a:r>
          </a:p>
          <a:p>
            <a:pPr>
              <a:buNone/>
            </a:pP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r>
              <a:rPr lang="en-US" sz="1800" dirty="0" smtClean="0">
                <a:latin typeface="Times New Roman" pitchFamily="18" charset="0"/>
                <a:cs typeface="Times New Roman" pitchFamily="18" charset="0"/>
              </a:rPr>
              <a:t>Processor: Pentium 4 or onwards.</a:t>
            </a:r>
          </a:p>
          <a:p>
            <a:pPr lvl="0">
              <a:buClr>
                <a:schemeClr val="tx1"/>
              </a:buClr>
              <a:buFont typeface="Wingdings" pitchFamily="2" charset="2"/>
              <a:buChar char="Ø"/>
            </a:pPr>
            <a:r>
              <a:rPr lang="en-US" sz="1800" dirty="0" smtClean="0">
                <a:latin typeface="Times New Roman" pitchFamily="18" charset="0"/>
                <a:cs typeface="Times New Roman" pitchFamily="18" charset="0"/>
              </a:rPr>
              <a:t>Hard Disc: 80GB.</a:t>
            </a:r>
          </a:p>
          <a:p>
            <a:pPr lvl="0">
              <a:buClr>
                <a:schemeClr val="tx1"/>
              </a:buClr>
              <a:buFont typeface="Wingdings" pitchFamily="2" charset="2"/>
              <a:buChar char="Ø"/>
            </a:pPr>
            <a:r>
              <a:rPr lang="en-US" sz="1800" dirty="0" smtClean="0">
                <a:latin typeface="Times New Roman" pitchFamily="18" charset="0"/>
                <a:cs typeface="Times New Roman" pitchFamily="18" charset="0"/>
              </a:rPr>
              <a:t>RAM: 512 MB.</a:t>
            </a:r>
          </a:p>
          <a:p>
            <a:pPr lvl="0">
              <a:buClr>
                <a:schemeClr val="tx1"/>
              </a:buClr>
              <a:buFont typeface="Wingdings" pitchFamily="2" charset="2"/>
              <a:buChar char="Ø"/>
            </a:pPr>
            <a:r>
              <a:rPr lang="en-US" sz="1800" dirty="0" smtClean="0">
                <a:latin typeface="Times New Roman" pitchFamily="18" charset="0"/>
                <a:cs typeface="Times New Roman" pitchFamily="18" charset="0"/>
              </a:rPr>
              <a:t>Monitor: 15” Color Monitor.</a:t>
            </a:r>
          </a:p>
          <a:p>
            <a:pPr lvl="0">
              <a:buClr>
                <a:schemeClr val="tx1"/>
              </a:buClr>
              <a:buFont typeface="Wingdings" pitchFamily="2" charset="2"/>
              <a:buChar char="Ø"/>
            </a:pPr>
            <a:r>
              <a:rPr lang="en-US" sz="1800" dirty="0" smtClean="0">
                <a:latin typeface="Times New Roman" pitchFamily="18" charset="0"/>
                <a:cs typeface="Times New Roman" pitchFamily="18" charset="0"/>
              </a:rPr>
              <a:t>Mouse.</a:t>
            </a:r>
          </a:p>
          <a:p>
            <a:pPr lvl="0">
              <a:buClr>
                <a:schemeClr val="tx1"/>
              </a:buClr>
              <a:buFont typeface="Wingdings" pitchFamily="2" charset="2"/>
              <a:buChar char="Ø"/>
            </a:pPr>
            <a:r>
              <a:rPr lang="en-US" sz="1800" dirty="0" smtClean="0">
                <a:latin typeface="Times New Roman" pitchFamily="18" charset="0"/>
                <a:cs typeface="Times New Roman" pitchFamily="18" charset="0"/>
              </a:rPr>
              <a:t>Keyboard.</a:t>
            </a:r>
          </a:p>
          <a:p>
            <a:pPr lvl="0">
              <a:buClr>
                <a:schemeClr val="tx1"/>
              </a:buClr>
              <a:buNone/>
            </a:pP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Software Requirements:</a:t>
            </a:r>
          </a:p>
          <a:p>
            <a:pPr>
              <a:buNone/>
            </a:pPr>
            <a:endParaRPr lang="en-US" sz="1800" b="1"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Operating System: - Windows XP (or onwards) or Linux </a:t>
            </a:r>
            <a:r>
              <a:rPr lang="en-IN" sz="1800" smtClean="0">
                <a:latin typeface="Times New Roman" pitchFamily="18" charset="0"/>
                <a:cs typeface="Times New Roman" pitchFamily="18" charset="0"/>
              </a:rPr>
              <a:t>or MacOS.</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r>
              <a:rPr lang="en-US" sz="1800" dirty="0" smtClean="0">
                <a:latin typeface="Times New Roman" pitchFamily="18" charset="0"/>
                <a:cs typeface="Times New Roman" pitchFamily="18" charset="0"/>
              </a:rPr>
              <a:t>Java Run Time Environment (JRE) – jdk1.8.0_144 (As Front End Tool).</a:t>
            </a:r>
          </a:p>
          <a:p>
            <a:pPr>
              <a:buClr>
                <a:schemeClr val="tx1"/>
              </a:buClr>
              <a:buFont typeface="Wingdings" pitchFamily="2" charset="2"/>
              <a:buChar char="Ø"/>
            </a:pPr>
            <a:r>
              <a:rPr lang="en-IN" sz="1800" b="1" dirty="0" smtClean="0">
                <a:latin typeface="Times New Roman" pitchFamily="18" charset="0"/>
                <a:cs typeface="Times New Roman" pitchFamily="18" charset="0"/>
              </a:rPr>
              <a:t>Apache Derby</a:t>
            </a:r>
            <a:r>
              <a:rPr lang="en-IN" sz="1800" dirty="0" smtClean="0">
                <a:latin typeface="Times New Roman" pitchFamily="18" charset="0"/>
                <a:cs typeface="Times New Roman" pitchFamily="18" charset="0"/>
              </a:rPr>
              <a:t> inbuilt RDBMS in Netbeans (As Back End Tool).</a:t>
            </a:r>
            <a:endParaRPr lang="en-US" sz="1800" dirty="0" smtClean="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latin typeface="Times New Roman" pitchFamily="18" charset="0"/>
                <a:cs typeface="Times New Roman" pitchFamily="18" charset="0"/>
              </a:rPr>
              <a:t>Modules of the System</a:t>
            </a:r>
            <a:endParaRPr lang="en-US"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buClr>
                <a:schemeClr val="tx1"/>
              </a:buClr>
              <a:buFont typeface="Wingdings" pitchFamily="2" charset="2"/>
              <a:buChar char="Ø"/>
            </a:pPr>
            <a:r>
              <a:rPr lang="en-US" sz="1800" b="1" dirty="0" smtClean="0">
                <a:latin typeface="Times New Roman" pitchFamily="18" charset="0"/>
                <a:cs typeface="Times New Roman" pitchFamily="18" charset="0"/>
              </a:rPr>
              <a:t>Cash Deposit: </a:t>
            </a:r>
            <a:r>
              <a:rPr lang="en-US" sz="1800" dirty="0" smtClean="0">
                <a:latin typeface="Times New Roman" pitchFamily="18" charset="0"/>
                <a:cs typeface="Times New Roman" pitchFamily="18" charset="0"/>
              </a:rPr>
              <a:t>It mainly used for deposit cash amount to their bank account as per customer demand.</a:t>
            </a:r>
            <a:r>
              <a:rPr lang="en-IN" sz="1800" dirty="0" smtClean="0"/>
              <a:t> It is easy process of deposit amount to their bank accounts without filling deposit sleep.</a:t>
            </a:r>
            <a:endParaRPr lang="en-US" sz="1800" b="1" dirty="0" smtClean="0">
              <a:latin typeface="Times New Roman" pitchFamily="18" charset="0"/>
              <a:cs typeface="Times New Roman" pitchFamily="18" charset="0"/>
            </a:endParaRPr>
          </a:p>
          <a:p>
            <a:pPr lvl="0">
              <a:buClr>
                <a:schemeClr val="tx1"/>
              </a:buClr>
              <a:buFont typeface="Wingdings" pitchFamily="2" charset="2"/>
              <a:buChar char="Ø"/>
            </a:pPr>
            <a:r>
              <a:rPr lang="en-US" sz="1800" b="1" dirty="0" smtClean="0">
                <a:latin typeface="Times New Roman" pitchFamily="18" charset="0"/>
                <a:cs typeface="Times New Roman" pitchFamily="18" charset="0"/>
              </a:rPr>
              <a:t>Cash Withdrawal : </a:t>
            </a:r>
            <a:r>
              <a:rPr lang="en-US" sz="1800" dirty="0" smtClean="0">
                <a:latin typeface="Times New Roman" pitchFamily="18" charset="0"/>
                <a:cs typeface="Times New Roman" pitchFamily="18" charset="0"/>
              </a:rPr>
              <a:t>It mainly used for withdrawal of cash as per customer demand. </a:t>
            </a:r>
          </a:p>
          <a:p>
            <a:pPr lvl="0">
              <a:buClr>
                <a:schemeClr val="tx1"/>
              </a:buClr>
              <a:buFont typeface="Wingdings" pitchFamily="2" charset="2"/>
              <a:buChar char="Ø"/>
            </a:pPr>
            <a:r>
              <a:rPr lang="en-US" sz="1800" b="1" dirty="0" smtClean="0">
                <a:latin typeface="Times New Roman" pitchFamily="18" charset="0"/>
                <a:cs typeface="Times New Roman" pitchFamily="18" charset="0"/>
              </a:rPr>
              <a:t>Fast Cash Withdrawal: </a:t>
            </a:r>
            <a:r>
              <a:rPr lang="en-US" sz="1800" dirty="0" smtClean="0">
                <a:latin typeface="Times New Roman" pitchFamily="18" charset="0"/>
                <a:cs typeface="Times New Roman" pitchFamily="18" charset="0"/>
              </a:rPr>
              <a:t>It enables you to designate an amount that you consistently withdraw from your primary checking account. </a:t>
            </a:r>
            <a:r>
              <a:rPr lang="en-IN" sz="1800" dirty="0" smtClean="0"/>
              <a:t>This saves your time if you frequently withdraw the same amount.</a:t>
            </a: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r>
              <a:rPr lang="en-US" sz="1800" b="1" dirty="0" smtClean="0">
                <a:latin typeface="Times New Roman" pitchFamily="18" charset="0"/>
                <a:cs typeface="Times New Roman" pitchFamily="18" charset="0"/>
              </a:rPr>
              <a:t>Mini Statement: </a:t>
            </a:r>
            <a:r>
              <a:rPr lang="en-US" sz="1800" dirty="0" smtClean="0">
                <a:latin typeface="Times New Roman" pitchFamily="18" charset="0"/>
                <a:cs typeface="Times New Roman" pitchFamily="18" charset="0"/>
              </a:rPr>
              <a:t>It refers to enquiry of last ten transaction of an authorized ATM card holder. It includes deposit &amp; withdrawal amount of transaction &amp; also contains respective transaction date and current available balance.  </a:t>
            </a:r>
          </a:p>
          <a:p>
            <a:pPr lvl="0">
              <a:buClr>
                <a:schemeClr val="tx1"/>
              </a:buClr>
              <a:buFont typeface="Wingdings" pitchFamily="2" charset="2"/>
              <a:buChar char="Ø"/>
            </a:pPr>
            <a:r>
              <a:rPr lang="en-US" sz="1800" b="1" dirty="0" smtClean="0">
                <a:latin typeface="Times New Roman" pitchFamily="18" charset="0"/>
                <a:cs typeface="Times New Roman" pitchFamily="18" charset="0"/>
              </a:rPr>
              <a:t>PIN Change: </a:t>
            </a:r>
            <a:r>
              <a:rPr lang="en-US" sz="1800" dirty="0" smtClean="0">
                <a:latin typeface="Times New Roman" pitchFamily="18" charset="0"/>
                <a:cs typeface="Times New Roman" pitchFamily="18" charset="0"/>
              </a:rPr>
              <a:t>It refers to the Change of PIN no of an authorized ATM card holder. </a:t>
            </a:r>
            <a:r>
              <a:rPr lang="en-IN" sz="1800" dirty="0" smtClean="0"/>
              <a:t>It requires giving system old PIN no of the ATM card &amp; then giving new PIN no &amp; confirm the new PIN no.</a:t>
            </a: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r>
              <a:rPr lang="en-US" sz="1800" b="1" dirty="0" smtClean="0">
                <a:latin typeface="Times New Roman" pitchFamily="18" charset="0"/>
                <a:cs typeface="Times New Roman" pitchFamily="18" charset="0"/>
              </a:rPr>
              <a:t>Balance Enquiry: </a:t>
            </a:r>
            <a:r>
              <a:rPr lang="en-US" sz="1800" dirty="0" smtClean="0">
                <a:latin typeface="Times New Roman" pitchFamily="18" charset="0"/>
                <a:cs typeface="Times New Roman" pitchFamily="18" charset="0"/>
              </a:rPr>
              <a:t>It refers to enquiry of bank balance of an authorized ATM card holder account to check for the resulting balance after certain transactions.</a:t>
            </a:r>
          </a:p>
          <a:p>
            <a:pPr lvl="0">
              <a:buClr>
                <a:schemeClr val="tx1"/>
              </a:buClr>
              <a:buFont typeface="Wingdings" pitchFamily="2" charset="2"/>
              <a:buChar char="Ø"/>
            </a:pP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endParaRPr lang="en-US" sz="1800" dirty="0" smtClean="0">
              <a:latin typeface="Times New Roman" pitchFamily="18" charset="0"/>
              <a:cs typeface="Times New Roman" pitchFamily="18" charset="0"/>
            </a:endParaRPr>
          </a:p>
          <a:p>
            <a:pPr lvl="0">
              <a:buClr>
                <a:schemeClr val="tx1"/>
              </a:buClr>
              <a:buFont typeface="Wingdings" pitchFamily="2" charset="2"/>
              <a:buChar char="Ø"/>
            </a:pPr>
            <a:endParaRPr lang="en-US" sz="1800" dirty="0" smtClean="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ER Diagram</a:t>
            </a:r>
            <a:endParaRPr lang="en-US" sz="4000" b="1" u="sng" dirty="0">
              <a:solidFill>
                <a:schemeClr val="tx1"/>
              </a:solidFill>
              <a:latin typeface="Times New Roman" pitchFamily="18" charset="0"/>
              <a:cs typeface="Times New Roman" pitchFamily="18" charset="0"/>
            </a:endParaRPr>
          </a:p>
        </p:txBody>
      </p:sp>
      <p:pic>
        <p:nvPicPr>
          <p:cNvPr id="4" name="Content Placeholder 3" descr="ATM ER.JPG"/>
          <p:cNvPicPr>
            <a:picLocks noGrp="1" noChangeAspect="1"/>
          </p:cNvPicPr>
          <p:nvPr>
            <p:ph idx="1"/>
          </p:nvPr>
        </p:nvPicPr>
        <p:blipFill>
          <a:blip r:embed="rId2"/>
          <a:stretch>
            <a:fillRect/>
          </a:stretch>
        </p:blipFill>
        <p:spPr>
          <a:xfrm>
            <a:off x="762000" y="1600200"/>
            <a:ext cx="7543799" cy="5257800"/>
          </a:xfrm>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Data Flow Diagram</a:t>
            </a:r>
            <a:endParaRPr lang="en-US" sz="4000" b="1" u="sng" dirty="0">
              <a:solidFill>
                <a:schemeClr val="tx1"/>
              </a:solidFill>
              <a:latin typeface="Times New Roman" pitchFamily="18" charset="0"/>
              <a:cs typeface="Times New Roman" pitchFamily="18" charset="0"/>
            </a:endParaRPr>
          </a:p>
        </p:txBody>
      </p:sp>
      <p:pic>
        <p:nvPicPr>
          <p:cNvPr id="6" name="Content Placeholder 5" descr="ATM DFD.JPG"/>
          <p:cNvPicPr>
            <a:picLocks noGrp="1" noChangeAspect="1"/>
          </p:cNvPicPr>
          <p:nvPr>
            <p:ph idx="1"/>
          </p:nvPr>
        </p:nvPicPr>
        <p:blipFill>
          <a:blip r:embed="rId2"/>
          <a:stretch>
            <a:fillRect/>
          </a:stretch>
        </p:blipFill>
        <p:spPr>
          <a:xfrm>
            <a:off x="685800" y="1600200"/>
            <a:ext cx="8001000" cy="5257799"/>
          </a:xfrm>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a:bodyPr>
          <a:lstStyle/>
          <a:p>
            <a:pPr algn="ctr"/>
            <a:r>
              <a:rPr lang="en-US" sz="4800" b="1" u="sng" dirty="0" smtClean="0">
                <a:solidFill>
                  <a:schemeClr val="tx1"/>
                </a:solidFill>
                <a:latin typeface="Times New Roman" pitchFamily="18" charset="0"/>
                <a:cs typeface="Times New Roman" pitchFamily="18" charset="0"/>
              </a:rPr>
              <a:t>ACTUAL  SCREENSHOTS</a:t>
            </a:r>
            <a:endParaRPr lang="en-US" sz="4800" b="1" u="sng" dirty="0">
              <a:solidFill>
                <a:schemeClr val="tx1"/>
              </a:solidFill>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Welcome Screen</a:t>
            </a:r>
            <a:endParaRPr lang="en-US" sz="4000" b="1" u="sng" dirty="0">
              <a:solidFill>
                <a:schemeClr val="tx1"/>
              </a:solidFill>
              <a:latin typeface="Times New Roman" pitchFamily="18" charset="0"/>
              <a:cs typeface="Times New Roman" pitchFamily="18" charset="0"/>
            </a:endParaRPr>
          </a:p>
        </p:txBody>
      </p:sp>
      <p:pic>
        <p:nvPicPr>
          <p:cNvPr id="1026" name="Picture 2" descr="D:\PPT temP\welc.JPG"/>
          <p:cNvPicPr>
            <a:picLocks noChangeAspect="1" noChangeArrowheads="1"/>
          </p:cNvPicPr>
          <p:nvPr/>
        </p:nvPicPr>
        <p:blipFill>
          <a:blip r:embed="rId2"/>
          <a:srcRect/>
          <a:stretch>
            <a:fillRect/>
          </a:stretch>
        </p:blipFill>
        <p:spPr bwMode="auto">
          <a:xfrm>
            <a:off x="457200" y="1676400"/>
            <a:ext cx="8324850" cy="49530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Registration page 1</a:t>
            </a:r>
            <a:endParaRPr lang="en-US" sz="4000" b="1" u="sng" dirty="0">
              <a:solidFill>
                <a:schemeClr val="tx1"/>
              </a:solidFill>
              <a:latin typeface="Times New Roman" pitchFamily="18" charset="0"/>
              <a:cs typeface="Times New Roman" pitchFamily="18" charset="0"/>
            </a:endParaRPr>
          </a:p>
        </p:txBody>
      </p:sp>
      <p:pic>
        <p:nvPicPr>
          <p:cNvPr id="2050" name="Picture 2" descr="D:\PPT temP\appform1.JPG"/>
          <p:cNvPicPr>
            <a:picLocks noChangeAspect="1" noChangeArrowheads="1"/>
          </p:cNvPicPr>
          <p:nvPr/>
        </p:nvPicPr>
        <p:blipFill>
          <a:blip r:embed="rId2"/>
          <a:srcRect/>
          <a:stretch>
            <a:fillRect/>
          </a:stretch>
        </p:blipFill>
        <p:spPr bwMode="auto">
          <a:xfrm>
            <a:off x="304800" y="1676400"/>
            <a:ext cx="8534400" cy="48768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Registration page 2</a:t>
            </a:r>
            <a:endParaRPr lang="en-US" sz="4000" b="1" u="sng" dirty="0">
              <a:solidFill>
                <a:schemeClr val="tx1"/>
              </a:solidFill>
              <a:latin typeface="Times New Roman" pitchFamily="18" charset="0"/>
              <a:cs typeface="Times New Roman" pitchFamily="18" charset="0"/>
            </a:endParaRPr>
          </a:p>
        </p:txBody>
      </p:sp>
      <p:pic>
        <p:nvPicPr>
          <p:cNvPr id="3075" name="Picture 3" descr="D:\PPT temP\appform2.JPG"/>
          <p:cNvPicPr>
            <a:picLocks noChangeAspect="1" noChangeArrowheads="1"/>
          </p:cNvPicPr>
          <p:nvPr/>
        </p:nvPicPr>
        <p:blipFill>
          <a:blip r:embed="rId2"/>
          <a:srcRect/>
          <a:stretch>
            <a:fillRect/>
          </a:stretch>
        </p:blipFill>
        <p:spPr bwMode="auto">
          <a:xfrm>
            <a:off x="381000" y="1752600"/>
            <a:ext cx="8477250" cy="48768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Registration page 3</a:t>
            </a:r>
            <a:endParaRPr lang="en-US" sz="4000" b="1" u="sng" dirty="0">
              <a:solidFill>
                <a:schemeClr val="tx1"/>
              </a:solidFill>
              <a:latin typeface="Times New Roman" pitchFamily="18" charset="0"/>
              <a:cs typeface="Times New Roman" pitchFamily="18" charset="0"/>
            </a:endParaRPr>
          </a:p>
        </p:txBody>
      </p:sp>
      <p:pic>
        <p:nvPicPr>
          <p:cNvPr id="4099" name="Picture 3" descr="D:\PPT temP\appform3.JPG"/>
          <p:cNvPicPr>
            <a:picLocks noChangeAspect="1" noChangeArrowheads="1"/>
          </p:cNvPicPr>
          <p:nvPr/>
        </p:nvPicPr>
        <p:blipFill>
          <a:blip r:embed="rId2"/>
          <a:srcRect/>
          <a:stretch>
            <a:fillRect/>
          </a:stretch>
        </p:blipFill>
        <p:spPr bwMode="auto">
          <a:xfrm>
            <a:off x="304800" y="1676399"/>
            <a:ext cx="8458199" cy="502920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Company Profile</a:t>
            </a:r>
            <a:endParaRPr lang="en-US" sz="4000" b="1" u="sng"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389120"/>
          </a:xfrm>
        </p:spPr>
        <p:txBody>
          <a:bodyPr>
            <a:noAutofit/>
          </a:bodyPr>
          <a:lstStyle/>
          <a:p>
            <a:pPr marL="90488" indent="-90488" algn="just">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Institute where I have pursued my six weeks Industrial Training is NIIT (National Institute of Information Technology), Mall road, Amritsar</a:t>
            </a:r>
            <a:r>
              <a:rPr lang="en-US" sz="1800" i="1" dirty="0" smtClean="0">
                <a:latin typeface="Times New Roman" pitchFamily="18" charset="0"/>
                <a:cs typeface="Times New Roman" pitchFamily="18" charset="0"/>
              </a:rPr>
              <a:t>.</a:t>
            </a:r>
            <a:endParaRPr lang="en-IN" sz="1800" i="1" dirty="0" smtClean="0">
              <a:latin typeface="Times New Roman" pitchFamily="18" charset="0"/>
              <a:cs typeface="Times New Roman" pitchFamily="18" charset="0"/>
            </a:endParaRPr>
          </a:p>
          <a:p>
            <a:pPr marL="0" indent="0" algn="ctr">
              <a:lnSpc>
                <a:spcPct val="150000"/>
              </a:lnSpc>
              <a:buNone/>
            </a:pPr>
            <a:r>
              <a:rPr lang="en-US" sz="1800" b="1" dirty="0" smtClean="0">
                <a:latin typeface="Times New Roman" pitchFamily="18" charset="0"/>
                <a:cs typeface="Times New Roman" pitchFamily="18" charset="0"/>
              </a:rPr>
              <a:t>ABOUT NIIT</a:t>
            </a:r>
            <a:endParaRPr lang="en-IN" sz="1800" dirty="0" smtClean="0">
              <a:latin typeface="Times New Roman" pitchFamily="18" charset="0"/>
              <a:cs typeface="Times New Roman" pitchFamily="18" charset="0"/>
            </a:endParaRP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NIIT is a leading Global Talent Development Corporation, building skilled manpower pool for global industry requirements. The company which was set up in 1981, to help the nascent IT industry and overcome its human resource challenges, has today grown to be amongst world’s leading talent development companies offering learning solutions to Individuals, Enterprises and Institutions.</a:t>
            </a: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NIIT’s training solutions in IT, Business Process Outsourcing, Banking, Finance &amp; Insurance, Executive Management Education, and Communication &amp; Professional Life Skills, touch 5 million learners every year. NIIT’s expertise in learning content development, training delivery and education process management make us the most preferred training partner, worldwide.</a:t>
            </a:r>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Bank’s DB View</a:t>
            </a:r>
            <a:endParaRPr lang="en-US" sz="4000" b="1" u="sng" dirty="0">
              <a:solidFill>
                <a:schemeClr val="tx1"/>
              </a:solidFill>
              <a:latin typeface="Times New Roman" pitchFamily="18" charset="0"/>
              <a:cs typeface="Times New Roman" pitchFamily="18" charset="0"/>
            </a:endParaRPr>
          </a:p>
        </p:txBody>
      </p:sp>
      <p:pic>
        <p:nvPicPr>
          <p:cNvPr id="5" name="Content Placeholder 4" descr="5.1.JPG"/>
          <p:cNvPicPr>
            <a:picLocks noGrp="1" noChangeAspect="1"/>
          </p:cNvPicPr>
          <p:nvPr>
            <p:ph idx="1"/>
          </p:nvPr>
        </p:nvPicPr>
        <p:blipFill>
          <a:blip r:embed="rId2"/>
          <a:srcRect l="21296"/>
          <a:stretch>
            <a:fillRect/>
          </a:stretch>
        </p:blipFill>
        <p:spPr>
          <a:xfrm>
            <a:off x="381000" y="1752600"/>
            <a:ext cx="8305800" cy="4800600"/>
          </a:xfrm>
        </p:spPr>
      </p:pic>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Bank’s DB Updating</a:t>
            </a:r>
            <a:endParaRPr lang="en-US" sz="4000" b="1" u="sng" dirty="0">
              <a:solidFill>
                <a:schemeClr val="tx1"/>
              </a:solidFill>
              <a:latin typeface="Times New Roman" pitchFamily="18" charset="0"/>
              <a:cs typeface="Times New Roman" pitchFamily="18" charset="0"/>
            </a:endParaRPr>
          </a:p>
        </p:txBody>
      </p:sp>
      <p:pic>
        <p:nvPicPr>
          <p:cNvPr id="8" name="Content Placeholder 7" descr="5.3.jpg"/>
          <p:cNvPicPr>
            <a:picLocks noGrp="1" noChangeAspect="1"/>
          </p:cNvPicPr>
          <p:nvPr>
            <p:ph idx="1"/>
          </p:nvPr>
        </p:nvPicPr>
        <p:blipFill>
          <a:blip r:embed="rId2"/>
          <a:stretch>
            <a:fillRect/>
          </a:stretch>
        </p:blipFill>
        <p:spPr>
          <a:xfrm>
            <a:off x="457200" y="1935163"/>
            <a:ext cx="8229600" cy="4694237"/>
          </a:xfrm>
        </p:spPr>
      </p:pic>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Bank’s DB Updated</a:t>
            </a:r>
            <a:endParaRPr lang="en-US" sz="4000" b="1" u="sng" dirty="0">
              <a:solidFill>
                <a:schemeClr val="tx1"/>
              </a:solidFill>
              <a:latin typeface="Times New Roman" pitchFamily="18" charset="0"/>
              <a:cs typeface="Times New Roman" pitchFamily="18" charset="0"/>
            </a:endParaRPr>
          </a:p>
        </p:txBody>
      </p:sp>
      <p:pic>
        <p:nvPicPr>
          <p:cNvPr id="5" name="Content Placeholder 4" descr="5.4.JPG"/>
          <p:cNvPicPr>
            <a:picLocks noGrp="1" noChangeAspect="1"/>
          </p:cNvPicPr>
          <p:nvPr>
            <p:ph idx="1"/>
          </p:nvPr>
        </p:nvPicPr>
        <p:blipFill>
          <a:blip r:embed="rId2"/>
          <a:stretch>
            <a:fillRect/>
          </a:stretch>
        </p:blipFill>
        <p:spPr>
          <a:xfrm>
            <a:off x="304800" y="1828800"/>
            <a:ext cx="8610600" cy="4724400"/>
          </a:xfrm>
        </p:spPr>
      </p:pic>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Welcome Screen (Registered User)</a:t>
            </a:r>
            <a:endParaRPr lang="en-US" sz="4000" b="1" u="sng" dirty="0">
              <a:solidFill>
                <a:schemeClr val="tx1"/>
              </a:solidFill>
              <a:latin typeface="Times New Roman" pitchFamily="18" charset="0"/>
              <a:cs typeface="Times New Roman" pitchFamily="18" charset="0"/>
            </a:endParaRPr>
          </a:p>
        </p:txBody>
      </p:sp>
      <p:pic>
        <p:nvPicPr>
          <p:cNvPr id="5122" name="Picture 2" descr="D:\PPT temP\welc2.JPG"/>
          <p:cNvPicPr>
            <a:picLocks noChangeAspect="1" noChangeArrowheads="1"/>
          </p:cNvPicPr>
          <p:nvPr/>
        </p:nvPicPr>
        <p:blipFill>
          <a:blip r:embed="rId2"/>
          <a:srcRect/>
          <a:stretch>
            <a:fillRect/>
          </a:stretch>
        </p:blipFill>
        <p:spPr bwMode="auto">
          <a:xfrm>
            <a:off x="457200" y="1752599"/>
            <a:ext cx="8000999" cy="487680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ATM Menu</a:t>
            </a:r>
            <a:endParaRPr lang="en-US" sz="4000" b="1" u="sng" dirty="0">
              <a:solidFill>
                <a:schemeClr val="tx1"/>
              </a:solidFill>
              <a:latin typeface="Times New Roman" pitchFamily="18" charset="0"/>
              <a:cs typeface="Times New Roman" pitchFamily="18" charset="0"/>
            </a:endParaRPr>
          </a:p>
        </p:txBody>
      </p:sp>
      <p:pic>
        <p:nvPicPr>
          <p:cNvPr id="6146" name="Picture 2" descr="D:\PPT temP\trans.JPG"/>
          <p:cNvPicPr>
            <a:picLocks noChangeAspect="1" noChangeArrowheads="1"/>
          </p:cNvPicPr>
          <p:nvPr/>
        </p:nvPicPr>
        <p:blipFill>
          <a:blip r:embed="rId2"/>
          <a:srcRect/>
          <a:stretch>
            <a:fillRect/>
          </a:stretch>
        </p:blipFill>
        <p:spPr bwMode="auto">
          <a:xfrm>
            <a:off x="457200" y="1752599"/>
            <a:ext cx="8381999" cy="495300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Deposit Money</a:t>
            </a:r>
            <a:endParaRPr lang="en-US" sz="4000" b="1" u="sng" dirty="0">
              <a:solidFill>
                <a:schemeClr val="tx1"/>
              </a:solidFill>
              <a:latin typeface="Times New Roman" pitchFamily="18" charset="0"/>
              <a:cs typeface="Times New Roman" pitchFamily="18" charset="0"/>
            </a:endParaRPr>
          </a:p>
        </p:txBody>
      </p:sp>
      <p:pic>
        <p:nvPicPr>
          <p:cNvPr id="7170" name="Picture 2" descr="D:\PPT temP\deposit.JPG"/>
          <p:cNvPicPr>
            <a:picLocks noChangeAspect="1" noChangeArrowheads="1"/>
          </p:cNvPicPr>
          <p:nvPr/>
        </p:nvPicPr>
        <p:blipFill>
          <a:blip r:embed="rId2"/>
          <a:srcRect/>
          <a:stretch>
            <a:fillRect/>
          </a:stretch>
        </p:blipFill>
        <p:spPr bwMode="auto">
          <a:xfrm>
            <a:off x="457200" y="1752599"/>
            <a:ext cx="8229600" cy="487680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Withdraw Money</a:t>
            </a:r>
            <a:endParaRPr lang="en-US" sz="4000" b="1" u="sng" dirty="0">
              <a:solidFill>
                <a:schemeClr val="tx1"/>
              </a:solidFill>
              <a:latin typeface="Times New Roman" pitchFamily="18" charset="0"/>
              <a:cs typeface="Times New Roman" pitchFamily="18" charset="0"/>
            </a:endParaRPr>
          </a:p>
        </p:txBody>
      </p:sp>
      <p:pic>
        <p:nvPicPr>
          <p:cNvPr id="8194" name="Picture 2" descr="D:\PPT temP\withdraw.JPG"/>
          <p:cNvPicPr>
            <a:picLocks noChangeAspect="1" noChangeArrowheads="1"/>
          </p:cNvPicPr>
          <p:nvPr/>
        </p:nvPicPr>
        <p:blipFill>
          <a:blip r:embed="rId2"/>
          <a:srcRect/>
          <a:stretch>
            <a:fillRect/>
          </a:stretch>
        </p:blipFill>
        <p:spPr bwMode="auto">
          <a:xfrm>
            <a:off x="381000" y="1752600"/>
            <a:ext cx="8305799" cy="48768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Fast Cash Withdrawal</a:t>
            </a:r>
            <a:endParaRPr lang="en-US" sz="4000" b="1" u="sng" dirty="0">
              <a:solidFill>
                <a:schemeClr val="tx1"/>
              </a:solidFill>
              <a:latin typeface="Times New Roman" pitchFamily="18" charset="0"/>
              <a:cs typeface="Times New Roman" pitchFamily="18" charset="0"/>
            </a:endParaRPr>
          </a:p>
        </p:txBody>
      </p:sp>
      <p:pic>
        <p:nvPicPr>
          <p:cNvPr id="9218" name="Picture 2" descr="D:\PPT temP\fast.JPG"/>
          <p:cNvPicPr>
            <a:picLocks noChangeAspect="1" noChangeArrowheads="1"/>
          </p:cNvPicPr>
          <p:nvPr/>
        </p:nvPicPr>
        <p:blipFill>
          <a:blip r:embed="rId2"/>
          <a:srcRect/>
          <a:stretch>
            <a:fillRect/>
          </a:stretch>
        </p:blipFill>
        <p:spPr bwMode="auto">
          <a:xfrm>
            <a:off x="381000" y="1676399"/>
            <a:ext cx="8381999" cy="495300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Mini Statement</a:t>
            </a:r>
            <a:endParaRPr lang="en-US" sz="4000" b="1" u="sng" dirty="0">
              <a:solidFill>
                <a:schemeClr val="tx1"/>
              </a:solidFill>
              <a:latin typeface="Times New Roman" pitchFamily="18" charset="0"/>
              <a:cs typeface="Times New Roman" pitchFamily="18" charset="0"/>
            </a:endParaRPr>
          </a:p>
        </p:txBody>
      </p:sp>
      <p:pic>
        <p:nvPicPr>
          <p:cNvPr id="10242" name="Picture 2" descr="D:\PPT temP\mini.JPG"/>
          <p:cNvPicPr>
            <a:picLocks noChangeAspect="1" noChangeArrowheads="1"/>
          </p:cNvPicPr>
          <p:nvPr/>
        </p:nvPicPr>
        <p:blipFill>
          <a:blip r:embed="rId2"/>
          <a:srcRect/>
          <a:stretch>
            <a:fillRect/>
          </a:stretch>
        </p:blipFill>
        <p:spPr bwMode="auto">
          <a:xfrm>
            <a:off x="457200" y="1781176"/>
            <a:ext cx="8401050" cy="4924424"/>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PIN Change</a:t>
            </a:r>
            <a:endParaRPr lang="en-US" sz="4000" b="1" u="sng" dirty="0">
              <a:solidFill>
                <a:schemeClr val="tx1"/>
              </a:solidFill>
              <a:latin typeface="Times New Roman" pitchFamily="18" charset="0"/>
              <a:cs typeface="Times New Roman" pitchFamily="18" charset="0"/>
            </a:endParaRPr>
          </a:p>
        </p:txBody>
      </p:sp>
      <p:pic>
        <p:nvPicPr>
          <p:cNvPr id="11266" name="Picture 2" descr="D:\PPT temP\pin.JPG"/>
          <p:cNvPicPr>
            <a:picLocks noChangeAspect="1" noChangeArrowheads="1"/>
          </p:cNvPicPr>
          <p:nvPr/>
        </p:nvPicPr>
        <p:blipFill>
          <a:blip r:embed="rId2"/>
          <a:srcRect/>
          <a:stretch>
            <a:fillRect/>
          </a:stretch>
        </p:blipFill>
        <p:spPr bwMode="auto">
          <a:xfrm>
            <a:off x="304800" y="1752600"/>
            <a:ext cx="8553450" cy="47244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074920"/>
          </a:xfrm>
        </p:spPr>
        <p:txBody>
          <a:bodyPr>
            <a:noAutofit/>
          </a:bodyPr>
          <a:lstStyle/>
          <a:p>
            <a:pPr marL="90488" indent="-90488" algn="ctr">
              <a:buNone/>
            </a:pPr>
            <a:r>
              <a:rPr lang="en-US" sz="18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ABOUT NIIT</a:t>
            </a:r>
            <a:endParaRPr lang="en-IN" sz="2400" dirty="0" smtClean="0">
              <a:latin typeface="Times New Roman" pitchFamily="18" charset="0"/>
              <a:cs typeface="Times New Roman" pitchFamily="18" charset="0"/>
            </a:endParaRP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Research-based Innovation, a key driver at NIIT, has enabled us to develop programs and curricula that use cutting-edge instructional design methodologies and training delivery. NIIT’s Individual Learning Solutions include industry-endorsed IT training programs like GNIIT, Integrated programs for Engineers (NIIT Engineers); Infrastructure Management programs (NIIT Global Net+). </a:t>
            </a: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For working professionals, NIIT Imperia, Centre for Advanced Learning, brings Executive Management Education Programs from premier B-schools in India.</a:t>
            </a: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NIIT Institute of Finance Banking &amp; Insurance (IFBI), formed by NIIT with equity participation from ICICI Bank, offers programs for individuals and for people in corporate sector in Banking Services, Financial Services and Insurance Services.</a:t>
            </a:r>
          </a:p>
          <a:p>
            <a:pPr marL="0" indent="0"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NIIT Unique, Centre for Process Excellence, addresses the increasing demand for skilled workers in the business and technology services industry by providing training.</a:t>
            </a: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Balance Enquiry</a:t>
            </a:r>
            <a:endParaRPr lang="en-US" sz="4000" b="1" u="sng" dirty="0">
              <a:solidFill>
                <a:schemeClr val="tx1"/>
              </a:solidFill>
              <a:latin typeface="Times New Roman" pitchFamily="18" charset="0"/>
              <a:cs typeface="Times New Roman" pitchFamily="18" charset="0"/>
            </a:endParaRPr>
          </a:p>
        </p:txBody>
      </p:sp>
      <p:pic>
        <p:nvPicPr>
          <p:cNvPr id="12290" name="Picture 2" descr="D:\PPT temP\bal.JPG"/>
          <p:cNvPicPr>
            <a:picLocks noChangeAspect="1" noChangeArrowheads="1"/>
          </p:cNvPicPr>
          <p:nvPr/>
        </p:nvPicPr>
        <p:blipFill>
          <a:blip r:embed="rId2"/>
          <a:srcRect/>
          <a:stretch>
            <a:fillRect/>
          </a:stretch>
        </p:blipFill>
        <p:spPr bwMode="auto">
          <a:xfrm>
            <a:off x="304800" y="1828800"/>
            <a:ext cx="8477250" cy="47244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2133600"/>
            <a:ext cx="5715000" cy="3046988"/>
          </a:xfrm>
          <a:prstGeom prst="rect">
            <a:avLst/>
          </a:prstGeom>
          <a:noFill/>
        </p:spPr>
        <p:txBody>
          <a:bodyPr wrap="square" lIns="91440" tIns="45720" rIns="91440" bIns="45720">
            <a:spAutoFit/>
          </a:bodyPr>
          <a:lstStyle/>
          <a:p>
            <a:pPr algn="ctr"/>
            <a:r>
              <a:rPr lang="en-US" sz="9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 </a:t>
            </a:r>
            <a:endParaRPr lang="en-US" sz="9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SUCCESS ACHIEVED BY NIIT:</a:t>
            </a:r>
            <a:endParaRPr lang="en-US" sz="4000" b="1" u="sng"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389120"/>
          </a:xfrm>
        </p:spPr>
        <p:txBody>
          <a:bodyPr>
            <a:noAutofit/>
          </a:bodyPr>
          <a:lstStyle/>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has been accorded the Business Super brand 2008 status for the second time by the Super brands Council, US. The first one being for the period 2003-2005.</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Ranked as ‘Top Training Company 2008’, by Dataquest magazine, India’s leading ICT publication group Cyber media.</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USA has been awarded the Gold for ‘Excellence in E-learning Award’ by Chief Learning Officer magazine as part of its Learning in Practice Awards, one of the industry’s highest honors.</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ranked among the ‘Top 20 Companies in the IT Training Industry’ in 2008 by TainingOutsourcing.com.</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was recognized by UNESCO for innovation in ICT in Education in 2008.</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(HiWEL) has been conferred the coveted ‘Digital Opportunity Award’ by World Information Technology Services Alliance (WITSA) in 2008.</a:t>
            </a: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SUCCESS ACHIEVED BY NIIT:</a:t>
            </a:r>
            <a:endParaRPr lang="en-US" sz="4000" b="1" u="sng"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389120"/>
          </a:xfrm>
        </p:spPr>
        <p:txBody>
          <a:bodyPr>
            <a:noAutofit/>
          </a:bodyPr>
          <a:lstStyle/>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Ranked amongst ‘India’s Most Trusted Services Brand’ in a survey by India's one of the leading financial daily- The Economic Times Brand Equity Survey, in 2008.</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is the only Indian Education company from India to be featured in "The BCG 50 Local Dynamos “in 2008.</a:t>
            </a:r>
          </a:p>
          <a:p>
            <a:pPr marL="0" indent="0" algn="just">
              <a:buClr>
                <a:schemeClr val="tx1"/>
              </a:buClr>
              <a:buNone/>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Ranked amongst India’s ‘Most Respected Companies’ in the IT sector in a survey done by Business World magazine in 2007.</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was ranked as ‘India’s Most Customer Responsive Educational Institution’ as per Avaya GlobalConnect Customer Responsiveness Awards in 2007 for the third consecutive year.</a:t>
            </a:r>
          </a:p>
          <a:p>
            <a:pPr marL="0" indent="0"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marL="0" indent="0" algn="just">
              <a:buClr>
                <a:schemeClr val="tx1"/>
              </a:buClr>
              <a:buFont typeface="Wingdings" pitchFamily="2" charset="2"/>
              <a:buChar char="Ø"/>
            </a:pPr>
            <a:r>
              <a:rPr lang="en-US" sz="1800" dirty="0" smtClean="0">
                <a:latin typeface="Times New Roman" pitchFamily="18" charset="0"/>
                <a:cs typeface="Times New Roman" pitchFamily="18" charset="0"/>
              </a:rPr>
              <a:t>NIIT was voted as the ‘Most Popular Education Brand’ by College and University students in China.</a:t>
            </a: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effectLst/>
                <a:latin typeface="Times New Roman" pitchFamily="18" charset="0"/>
                <a:cs typeface="Times New Roman" pitchFamily="18" charset="0"/>
              </a:rPr>
              <a:t>Introduction to Project</a:t>
            </a:r>
            <a:endParaRPr lang="en-US" sz="4000" b="1" u="sng"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Clr>
                <a:schemeClr val="tx1"/>
              </a:buClr>
              <a:buFont typeface="Wingdings" pitchFamily="2" charset="2"/>
              <a:buChar char="Ø"/>
            </a:pPr>
            <a:r>
              <a:rPr lang="en-IN" sz="1800" dirty="0" smtClean="0">
                <a:latin typeface="Times New Roman" pitchFamily="18" charset="0"/>
                <a:cs typeface="Times New Roman" pitchFamily="18" charset="0"/>
              </a:rPr>
              <a:t>I am very glad to introduce my project “AUTOMATED TELLER MACHINE”. Now a day each company or organization prefers the computerized paper-work. Definitely the computer system is more reliable than the manual works. The common human errors can be eliminated with the help of system.</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An Automated Teller Machine (ATM) is a computerized telecommunications device that provides the customers of a financial institution with access to financial transaction in a public space without the need for a human clerk or bank teller. On most modern ATMs, the customer is identified by inserting a plastic ATM card with a magnetic stripe or a plastic smartcard with a chip that contains a unique card number and some security information.</a:t>
            </a: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ATMs are known by various other names including automated banking machine, money machine, bank machine, cash machine and Any Time Money in India.</a:t>
            </a:r>
            <a:endParaRPr lang="en-US" sz="1800"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latin typeface="Times New Roman" pitchFamily="18" charset="0"/>
                <a:cs typeface="Times New Roman" pitchFamily="18" charset="0"/>
              </a:rPr>
              <a:t>Existing system</a:t>
            </a:r>
            <a:endParaRPr lang="en-US" sz="40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Existing system creates complexity in doing calculation of collection of money because it is manual.</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Existing system creates problems in maintaining records of book keeping.</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Existing system, there is large documentary work so it requires space for its storage.</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To do the documentary work there is need of extra staff worker.</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US" sz="1800" dirty="0" smtClean="0">
                <a:latin typeface="Times New Roman" pitchFamily="18" charset="0"/>
                <a:cs typeface="Times New Roman" pitchFamily="18" charset="0"/>
              </a:rPr>
              <a:t>Existing system takes much more time to updating process of records.</a:t>
            </a: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Due to existing system crowding of customer in bank premises are more &amp; pressure of work on bank servants are also more.</a:t>
            </a:r>
            <a:endParaRPr lang="en-US" sz="1800"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tx1"/>
                </a:solidFill>
                <a:latin typeface="Times New Roman" pitchFamily="18" charset="0"/>
                <a:cs typeface="Times New Roman" pitchFamily="18" charset="0"/>
              </a:rPr>
              <a:t>Proposed system</a:t>
            </a:r>
            <a:endParaRPr lang="en-US"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Clr>
                <a:schemeClr val="tx1"/>
              </a:buClr>
              <a:buFont typeface="Wingdings" pitchFamily="2" charset="2"/>
              <a:buChar char="Ø"/>
            </a:pPr>
            <a:r>
              <a:rPr lang="en-US" sz="1800" dirty="0" smtClean="0">
                <a:latin typeface="Times New Roman" pitchFamily="18" charset="0"/>
                <a:cs typeface="Times New Roman" pitchFamily="18" charset="0"/>
              </a:rPr>
              <a:t>The proposed system need to maintain all the records in computerized form.</a:t>
            </a: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It is useful to store record systematically &amp; accurately by using this system.</a:t>
            </a: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It is useful to reducing the extra work which maintains the records of book keeping &amp; paper less work.</a:t>
            </a:r>
          </a:p>
          <a:p>
            <a:pPr algn="just">
              <a:buClr>
                <a:schemeClr val="tx1"/>
              </a:buClr>
              <a:buFont typeface="Wingdings" pitchFamily="2" charset="2"/>
              <a:buChar char="Ø"/>
            </a:pP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We can easily handle data efficiently &amp; effectively.</a:t>
            </a: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The storage space, extra workers, missing files all these possibilities are decreased through this system.</a:t>
            </a:r>
            <a:endParaRPr lang="en-US" sz="1800" dirty="0" smtClean="0">
              <a:latin typeface="Times New Roman" pitchFamily="18" charset="0"/>
              <a:cs typeface="Times New Roman" pitchFamily="18" charset="0"/>
            </a:endParaRPr>
          </a:p>
          <a:p>
            <a:pPr algn="just">
              <a:buClr>
                <a:schemeClr val="tx1"/>
              </a:buClr>
              <a:buFont typeface="Wingdings" pitchFamily="2" charset="2"/>
              <a:buChar char="Ø"/>
            </a:pPr>
            <a:endParaRPr lang="en-IN" sz="1800" dirty="0" smtClean="0">
              <a:latin typeface="Times New Roman" pitchFamily="18" charset="0"/>
              <a:cs typeface="Times New Roman" pitchFamily="18" charset="0"/>
            </a:endParaRPr>
          </a:p>
          <a:p>
            <a:pPr algn="just">
              <a:buClr>
                <a:schemeClr val="tx1"/>
              </a:buClr>
              <a:buFont typeface="Wingdings" pitchFamily="2" charset="2"/>
              <a:buChar char="Ø"/>
            </a:pPr>
            <a:r>
              <a:rPr lang="en-IN" sz="1800" dirty="0" smtClean="0">
                <a:latin typeface="Times New Roman" pitchFamily="18" charset="0"/>
                <a:cs typeface="Times New Roman" pitchFamily="18" charset="0"/>
              </a:rPr>
              <a:t>With the help of this system ATM card holder can see all the records about his account only at any time efficiently.</a:t>
            </a:r>
            <a:endParaRPr lang="en-US" sz="1800" dirty="0" smtClean="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u="sng" dirty="0" smtClean="0">
                <a:solidFill>
                  <a:schemeClr val="tx1"/>
                </a:solidFill>
                <a:latin typeface="Times New Roman" pitchFamily="18" charset="0"/>
                <a:cs typeface="Times New Roman" pitchFamily="18" charset="0"/>
              </a:rPr>
              <a:t>Objectives of the Project</a:t>
            </a:r>
            <a:endParaRPr lang="en-US"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89120"/>
          </a:xfrm>
        </p:spPr>
        <p:txBody>
          <a:bodyPr>
            <a:noAutofit/>
          </a:bodyPr>
          <a:lstStyle/>
          <a:p>
            <a:pPr>
              <a:buClr>
                <a:schemeClr val="tx1"/>
              </a:buClr>
              <a:buFont typeface="Wingdings" pitchFamily="2" charset="2"/>
              <a:buChar char="Ø"/>
            </a:pPr>
            <a:r>
              <a:rPr lang="en-US" sz="1800" b="1" dirty="0" smtClean="0">
                <a:latin typeface="Times New Roman" pitchFamily="18" charset="0"/>
                <a:cs typeface="Times New Roman" pitchFamily="18" charset="0"/>
              </a:rPr>
              <a:t>Automated Teller Machine</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ATM</a:t>
            </a:r>
            <a:r>
              <a:rPr lang="en-US" sz="1800" dirty="0" smtClean="0">
                <a:latin typeface="Times New Roman" pitchFamily="18" charset="0"/>
                <a:cs typeface="Times New Roman" pitchFamily="18" charset="0"/>
              </a:rPr>
              <a:t>) system is banking software developed to give facility of bank customer for 24hours &amp; nearer to your location; therefore customer can do their transaction at any time at any place. This software is also help for bank, to minimize crowding of customer in bank premises &amp; pressure of work on bank servants. </a:t>
            </a:r>
          </a:p>
          <a:p>
            <a:pPr>
              <a:buClr>
                <a:schemeClr val="tx1"/>
              </a:buClr>
              <a:buFont typeface="Wingdings" pitchFamily="2" charset="2"/>
              <a:buChar char="Ø"/>
            </a:pPr>
            <a:r>
              <a:rPr lang="en-IN" sz="1800" dirty="0" smtClean="0">
                <a:latin typeface="Times New Roman" pitchFamily="18" charset="0"/>
                <a:cs typeface="Times New Roman" pitchFamily="18" charset="0"/>
              </a:rPr>
              <a:t>Now a day each company or organization prefers the computerized paper-work. Definitely the computer system is more reliable than the manual works. The common human errors can be eliminated with the help of system.</a:t>
            </a:r>
            <a:endParaRPr lang="en-US"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The main objective of ATM system is to help the organization in automating the whole manual processing of the existing system. This project should support multi user environment. The system is fully automated. ATM system</a:t>
            </a: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is designed to solve the purpose of clarifying system requirement. This system should be able to handle extremely large volumes of data. This system should capable to keep track of all detailed description of the account holder of banks.</a:t>
            </a:r>
            <a:endParaRPr lang="en-US"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The following details are involved in this ATM system project:</a:t>
            </a:r>
            <a:endParaRPr lang="en-US" sz="1800" dirty="0" smtClean="0">
              <a:latin typeface="Times New Roman" pitchFamily="18" charset="0"/>
              <a:cs typeface="Times New Roman" pitchFamily="18" charset="0"/>
            </a:endParaRPr>
          </a:p>
          <a:p>
            <a:pPr>
              <a:buClr>
                <a:schemeClr val="tx1"/>
              </a:buClr>
            </a:pPr>
            <a:r>
              <a:rPr lang="en-US" sz="1800" dirty="0" smtClean="0">
                <a:latin typeface="Times New Roman" pitchFamily="18" charset="0"/>
                <a:cs typeface="Times New Roman" pitchFamily="18" charset="0"/>
              </a:rPr>
              <a:t>ATM Card holder /account /bank customer detail.</a:t>
            </a:r>
          </a:p>
          <a:p>
            <a:pPr>
              <a:buClr>
                <a:schemeClr val="tx1"/>
              </a:buClr>
            </a:pPr>
            <a:r>
              <a:rPr lang="en-IN" sz="1800" dirty="0" smtClean="0">
                <a:latin typeface="Times New Roman" pitchFamily="18" charset="0"/>
                <a:cs typeface="Times New Roman" pitchFamily="18" charset="0"/>
              </a:rPr>
              <a:t>Daily transaction detail of each ATM card holder.</a:t>
            </a:r>
            <a:endParaRPr lang="en-US" sz="1800" dirty="0" smtClean="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1162</Words>
  <Application>Microsoft Office PowerPoint</Application>
  <PresentationFormat>On-screen Show (4:3)</PresentationFormat>
  <Paragraphs>149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Slide 1</vt:lpstr>
      <vt:lpstr>Company Profile</vt:lpstr>
      <vt:lpstr>Slide 3</vt:lpstr>
      <vt:lpstr>SUCCESS ACHIEVED BY NIIT:</vt:lpstr>
      <vt:lpstr>SUCCESS ACHIEVED BY NIIT:</vt:lpstr>
      <vt:lpstr>Introduction to Project</vt:lpstr>
      <vt:lpstr>Existing system</vt:lpstr>
      <vt:lpstr>Proposed system</vt:lpstr>
      <vt:lpstr>Objectives of the Project</vt:lpstr>
      <vt:lpstr>Scope of the Project</vt:lpstr>
      <vt:lpstr>Hardware &amp; Software Requirements</vt:lpstr>
      <vt:lpstr>Modules of the System</vt:lpstr>
      <vt:lpstr>ER Diagram</vt:lpstr>
      <vt:lpstr>Data Flow Diagram</vt:lpstr>
      <vt:lpstr>ACTUAL  SCREENSHOTS</vt:lpstr>
      <vt:lpstr>Welcome Screen</vt:lpstr>
      <vt:lpstr>Registration page 1</vt:lpstr>
      <vt:lpstr>Registration page 2</vt:lpstr>
      <vt:lpstr>Registration page 3</vt:lpstr>
      <vt:lpstr>Bank’s DB View</vt:lpstr>
      <vt:lpstr>Bank’s DB Updating</vt:lpstr>
      <vt:lpstr>Bank’s DB Updated</vt:lpstr>
      <vt:lpstr>Welcome Screen (Registered User)</vt:lpstr>
      <vt:lpstr>ATM Menu</vt:lpstr>
      <vt:lpstr>Deposit Money</vt:lpstr>
      <vt:lpstr>Withdraw Money</vt:lpstr>
      <vt:lpstr>Fast Cash Withdrawal</vt:lpstr>
      <vt:lpstr>Mini Statement</vt:lpstr>
      <vt:lpstr>PIN Change</vt:lpstr>
      <vt:lpstr>Balance Enquiry</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ON INDIA</dc:title>
  <dc:creator>Atul</dc:creator>
  <cp:lastModifiedBy>Goku</cp:lastModifiedBy>
  <cp:revision>180</cp:revision>
  <dcterms:created xsi:type="dcterms:W3CDTF">2016-10-04T12:54:12Z</dcterms:created>
  <dcterms:modified xsi:type="dcterms:W3CDTF">2018-11-21T16:07:39Z</dcterms:modified>
</cp:coreProperties>
</file>