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329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329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329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29385"/>
            <a:ext cx="575884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3292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tackoverflow.com/" TargetMode="External"/><Relationship Id="rId3" Type="http://schemas.openxmlformats.org/officeDocument/2006/relationships/hyperlink" Target="https://www.tutorialspoint.com/index.htm" TargetMode="External"/><Relationship Id="rId4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2385" y="734314"/>
            <a:ext cx="3303904" cy="1141095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2400" spc="-5" b="1">
                <a:solidFill>
                  <a:srgbClr val="23292E"/>
                </a:solidFill>
                <a:latin typeface="Arial"/>
                <a:cs typeface="Arial"/>
              </a:rPr>
              <a:t>Int-213_Python</a:t>
            </a:r>
            <a:r>
              <a:rPr dirty="0" sz="2400" spc="-45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2400" spc="-35" b="1">
                <a:solidFill>
                  <a:srgbClr val="23292E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algn="ctr" marR="320040">
              <a:lnSpc>
                <a:spcPct val="100000"/>
              </a:lnSpc>
              <a:spcBef>
                <a:spcPts val="1510"/>
              </a:spcBef>
            </a:pPr>
            <a:r>
              <a:rPr dirty="0" sz="2400" spc="-35" b="1">
                <a:solidFill>
                  <a:srgbClr val="23292E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505" y="2131631"/>
            <a:ext cx="5423001" cy="315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6002" y="2890773"/>
            <a:ext cx="4853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23292E"/>
                </a:solidFill>
                <a:latin typeface="Arial"/>
                <a:cs typeface="Arial"/>
              </a:rPr>
              <a:t>School </a:t>
            </a:r>
            <a:r>
              <a:rPr dirty="0" sz="1800" spc="40" b="1">
                <a:solidFill>
                  <a:srgbClr val="23292E"/>
                </a:solidFill>
                <a:latin typeface="Arial"/>
                <a:cs typeface="Arial"/>
              </a:rPr>
              <a:t>of </a:t>
            </a:r>
            <a:r>
              <a:rPr dirty="0" sz="1800" spc="-10" b="1">
                <a:solidFill>
                  <a:srgbClr val="23292E"/>
                </a:solidFill>
                <a:latin typeface="Arial"/>
                <a:cs typeface="Arial"/>
              </a:rPr>
              <a:t>Computer </a:t>
            </a:r>
            <a:r>
              <a:rPr dirty="0" sz="1800" spc="-80" b="1">
                <a:solidFill>
                  <a:srgbClr val="23292E"/>
                </a:solidFill>
                <a:latin typeface="Arial"/>
                <a:cs typeface="Arial"/>
              </a:rPr>
              <a:t>Science </a:t>
            </a:r>
            <a:r>
              <a:rPr dirty="0" sz="1800" spc="-10" b="1">
                <a:solidFill>
                  <a:srgbClr val="23292E"/>
                </a:solidFill>
                <a:latin typeface="Arial"/>
                <a:cs typeface="Arial"/>
              </a:rPr>
              <a:t>and</a:t>
            </a:r>
            <a:r>
              <a:rPr dirty="0" sz="1800" spc="80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23292E"/>
                </a:solidFill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916292"/>
            <a:ext cx="5617845" cy="266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875">
              <a:lnSpc>
                <a:spcPct val="119600"/>
              </a:lnSpc>
              <a:spcBef>
                <a:spcPts val="100"/>
              </a:spcBef>
            </a:pPr>
            <a:r>
              <a:rPr dirty="0" sz="2400" spc="-310">
                <a:solidFill>
                  <a:srgbClr val="171717"/>
                </a:solidFill>
                <a:latin typeface="Arial Black"/>
                <a:cs typeface="Arial Black"/>
              </a:rPr>
              <a:t>Capstone </a:t>
            </a:r>
            <a:r>
              <a:rPr dirty="0" sz="2400" spc="-290">
                <a:solidFill>
                  <a:srgbClr val="171717"/>
                </a:solidFill>
                <a:latin typeface="Arial Black"/>
                <a:cs typeface="Arial Black"/>
              </a:rPr>
              <a:t>Supervisor </a:t>
            </a:r>
            <a:r>
              <a:rPr dirty="0" sz="2400" spc="-280">
                <a:solidFill>
                  <a:srgbClr val="171717"/>
                </a:solidFill>
                <a:latin typeface="Arial Black"/>
                <a:cs typeface="Arial Black"/>
              </a:rPr>
              <a:t>Allocation Portal </a:t>
            </a:r>
            <a:r>
              <a:rPr dirty="0" sz="2400" spc="-285">
                <a:solidFill>
                  <a:srgbClr val="171717"/>
                </a:solidFill>
                <a:latin typeface="Arial Black"/>
                <a:cs typeface="Arial Black"/>
              </a:rPr>
              <a:t>For  </a:t>
            </a:r>
            <a:r>
              <a:rPr dirty="0" sz="2400" spc="-405">
                <a:solidFill>
                  <a:srgbClr val="171717"/>
                </a:solidFill>
                <a:latin typeface="Arial Black"/>
                <a:cs typeface="Arial Black"/>
              </a:rPr>
              <a:t>LPU </a:t>
            </a:r>
            <a:r>
              <a:rPr dirty="0" sz="2400" spc="-310">
                <a:solidFill>
                  <a:srgbClr val="171717"/>
                </a:solidFill>
                <a:latin typeface="Arial Black"/>
                <a:cs typeface="Arial Black"/>
              </a:rPr>
              <a:t>Students </a:t>
            </a:r>
            <a:r>
              <a:rPr dirty="0" sz="2400" spc="-295">
                <a:solidFill>
                  <a:srgbClr val="171717"/>
                </a:solidFill>
                <a:latin typeface="Arial Black"/>
                <a:cs typeface="Arial Black"/>
              </a:rPr>
              <a:t>Using</a:t>
            </a:r>
            <a:r>
              <a:rPr dirty="0" sz="2400" spc="-125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dirty="0" sz="2400" spc="-280">
                <a:solidFill>
                  <a:srgbClr val="171717"/>
                </a:solidFill>
                <a:latin typeface="Arial Black"/>
                <a:cs typeface="Arial Black"/>
              </a:rPr>
              <a:t>Python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200">
              <a:latin typeface="Arial Black"/>
              <a:cs typeface="Arial Black"/>
            </a:endParaRPr>
          </a:p>
          <a:p>
            <a:pPr marL="12700" marR="5080">
              <a:lnSpc>
                <a:spcPct val="119600"/>
              </a:lnSpc>
              <a:spcBef>
                <a:spcPts val="2485"/>
              </a:spcBef>
            </a:pPr>
            <a:r>
              <a:rPr dirty="0" sz="2400" spc="-335">
                <a:solidFill>
                  <a:srgbClr val="23292E"/>
                </a:solidFill>
                <a:latin typeface="Arial Black"/>
                <a:cs typeface="Arial Black"/>
              </a:rPr>
              <a:t>** </a:t>
            </a:r>
            <a:r>
              <a:rPr dirty="0" sz="2400" spc="-280">
                <a:solidFill>
                  <a:srgbClr val="23292E"/>
                </a:solidFill>
                <a:latin typeface="Arial Black"/>
                <a:cs typeface="Arial Black"/>
              </a:rPr>
              <a:t>Submitted </a:t>
            </a:r>
            <a:r>
              <a:rPr dirty="0" sz="2400" spc="-33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400" spc="20" b="1">
                <a:solidFill>
                  <a:srgbClr val="23292E"/>
                </a:solidFill>
                <a:latin typeface="Arial"/>
                <a:cs typeface="Arial"/>
              </a:rPr>
              <a:t>Navpreet </a:t>
            </a:r>
            <a:r>
              <a:rPr dirty="0" sz="2400" spc="-40" b="1">
                <a:solidFill>
                  <a:srgbClr val="23292E"/>
                </a:solidFill>
                <a:latin typeface="Arial"/>
                <a:cs typeface="Arial"/>
              </a:rPr>
              <a:t>Rupal </a:t>
            </a:r>
            <a:r>
              <a:rPr dirty="0" sz="2400" spc="-320">
                <a:solidFill>
                  <a:srgbClr val="23292E"/>
                </a:solidFill>
                <a:latin typeface="Arial Black"/>
                <a:cs typeface="Arial Black"/>
              </a:rPr>
              <a:t>(Faculty  </a:t>
            </a:r>
            <a:r>
              <a:rPr dirty="0" sz="2400" spc="-330">
                <a:solidFill>
                  <a:srgbClr val="23292E"/>
                </a:solidFill>
                <a:latin typeface="Arial Black"/>
                <a:cs typeface="Arial Black"/>
              </a:rPr>
              <a:t>INT </a:t>
            </a:r>
            <a:r>
              <a:rPr dirty="0" sz="2400" spc="-285">
                <a:solidFill>
                  <a:srgbClr val="23292E"/>
                </a:solidFill>
                <a:latin typeface="Arial Black"/>
                <a:cs typeface="Arial Black"/>
              </a:rPr>
              <a:t>213) </a:t>
            </a:r>
            <a:r>
              <a:rPr dirty="0" sz="2400" spc="-220">
                <a:solidFill>
                  <a:srgbClr val="23292E"/>
                </a:solidFill>
                <a:latin typeface="Arial Black"/>
                <a:cs typeface="Arial Black"/>
              </a:rPr>
              <a:t>On</a:t>
            </a:r>
            <a:r>
              <a:rPr dirty="0" sz="2400" spc="-310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400" spc="-210">
                <a:solidFill>
                  <a:srgbClr val="23292E"/>
                </a:solidFill>
                <a:latin typeface="Arial Black"/>
                <a:cs typeface="Arial Black"/>
              </a:rPr>
              <a:t>10/Nov/2022**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3569715"/>
            <a:ext cx="5723255" cy="256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399"/>
          <a:ext cx="6115685" cy="2886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175"/>
                <a:gridCol w="2035175"/>
                <a:gridCol w="2037079"/>
              </a:tblGrid>
              <a:tr h="62966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35" b="1">
                          <a:solidFill>
                            <a:srgbClr val="23292E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35">
                          <a:latin typeface="Carlito"/>
                          <a:cs typeface="Carlito"/>
                        </a:rPr>
                        <a:t>ubmitted</a:t>
                      </a:r>
                      <a:r>
                        <a:rPr dirty="0" sz="2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By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04" b="1">
                          <a:solidFill>
                            <a:srgbClr val="23292E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400" spc="-204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oll</a:t>
                      </a:r>
                      <a:r>
                        <a:rPr dirty="0" sz="2400" spc="-165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265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Number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45" b="1">
                          <a:solidFill>
                            <a:srgbClr val="23292E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400" spc="-245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eg.</a:t>
                      </a:r>
                      <a:r>
                        <a:rPr dirty="0" sz="2400" spc="-165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400" spc="-265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Number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8388">
                <a:tc>
                  <a:txBody>
                    <a:bodyPr/>
                    <a:lstStyle/>
                    <a:p>
                      <a:pPr marL="67945" marR="455930">
                        <a:lnSpc>
                          <a:spcPts val="3190"/>
                        </a:lnSpc>
                        <a:spcBef>
                          <a:spcPts val="75"/>
                        </a:spcBef>
                      </a:pPr>
                      <a:r>
                        <a:rPr dirty="0" u="heavy" sz="2400" spc="-5" b="1">
                          <a:solidFill>
                            <a:srgbClr val="23292E"/>
                          </a:solidFill>
                          <a:uFill>
                            <a:solidFill>
                              <a:srgbClr val="23292E"/>
                            </a:solidFill>
                          </a:uFill>
                          <a:latin typeface="Arial"/>
                          <a:cs typeface="Arial"/>
                        </a:rPr>
                        <a:t>ABHIS</a:t>
                      </a:r>
                      <a:r>
                        <a:rPr dirty="0" u="heavy" sz="2400" spc="-10" b="1">
                          <a:solidFill>
                            <a:srgbClr val="23292E"/>
                          </a:solidFill>
                          <a:uFill>
                            <a:solidFill>
                              <a:srgbClr val="23292E"/>
                            </a:solidFill>
                          </a:uFill>
                          <a:latin typeface="Arial"/>
                          <a:cs typeface="Arial"/>
                        </a:rPr>
                        <a:t>H</a:t>
                      </a:r>
                      <a:r>
                        <a:rPr dirty="0" u="heavy" sz="2400" spc="-5" b="1">
                          <a:solidFill>
                            <a:srgbClr val="23292E"/>
                          </a:solidFill>
                          <a:uFill>
                            <a:solidFill>
                              <a:srgbClr val="23292E"/>
                            </a:solidFill>
                          </a:uFill>
                          <a:latin typeface="Arial"/>
                          <a:cs typeface="Arial"/>
                        </a:rPr>
                        <a:t>EK </a:t>
                      </a:r>
                      <a:r>
                        <a:rPr dirty="0" sz="2400" spc="-5" b="1">
                          <a:solidFill>
                            <a:srgbClr val="23292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2400" spc="-20" b="1">
                          <a:solidFill>
                            <a:srgbClr val="23292E"/>
                          </a:solidFill>
                          <a:uFill>
                            <a:solidFill>
                              <a:srgbClr val="23292E"/>
                            </a:solidFill>
                          </a:uFill>
                          <a:latin typeface="Arial"/>
                          <a:cs typeface="Arial"/>
                        </a:rPr>
                        <a:t>KUMAR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310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36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310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12115093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1227">
                <a:tc>
                  <a:txBody>
                    <a:bodyPr/>
                    <a:lstStyle/>
                    <a:p>
                      <a:pPr marL="67945" marR="139700">
                        <a:lnSpc>
                          <a:spcPts val="2660"/>
                        </a:lnSpc>
                        <a:spcBef>
                          <a:spcPts val="40"/>
                        </a:spcBef>
                      </a:pPr>
                      <a:r>
                        <a:rPr dirty="0" u="heavy" sz="2000" spc="-360">
                          <a:solidFill>
                            <a:srgbClr val="23292E"/>
                          </a:solidFill>
                          <a:uFill>
                            <a:solidFill>
                              <a:srgbClr val="23292E"/>
                            </a:solidFill>
                          </a:uFill>
                          <a:latin typeface="Arial Black"/>
                          <a:cs typeface="Arial Black"/>
                        </a:rPr>
                        <a:t>SANJAY </a:t>
                      </a:r>
                      <a:r>
                        <a:rPr dirty="0" u="heavy" sz="2000" spc="-310">
                          <a:solidFill>
                            <a:srgbClr val="23292E"/>
                          </a:solidFill>
                          <a:uFill>
                            <a:solidFill>
                              <a:srgbClr val="23292E"/>
                            </a:solidFill>
                          </a:uFill>
                          <a:latin typeface="Arial Black"/>
                          <a:cs typeface="Arial Black"/>
                        </a:rPr>
                        <a:t>KUMAR </a:t>
                      </a:r>
                      <a:r>
                        <a:rPr dirty="0" sz="2000" spc="-310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u="heavy" sz="2000" spc="-335">
                          <a:solidFill>
                            <a:srgbClr val="23292E"/>
                          </a:solidFill>
                          <a:uFill>
                            <a:solidFill>
                              <a:srgbClr val="23292E"/>
                            </a:solidFill>
                          </a:uFill>
                          <a:latin typeface="Arial Black"/>
                          <a:cs typeface="Arial Black"/>
                        </a:rPr>
                        <a:t>NAYAK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310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11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310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12115352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0188">
                <a:tc>
                  <a:txBody>
                    <a:bodyPr/>
                    <a:lstStyle/>
                    <a:p>
                      <a:pPr marL="67945" marR="692785">
                        <a:lnSpc>
                          <a:spcPts val="2930"/>
                        </a:lnSpc>
                        <a:spcBef>
                          <a:spcPts val="60"/>
                        </a:spcBef>
                      </a:pPr>
                      <a:r>
                        <a:rPr dirty="0" sz="2200" spc="-5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SAKSHAM  </a:t>
                      </a:r>
                      <a:r>
                        <a:rPr dirty="0" sz="2200" spc="-400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BAJPAI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310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60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310">
                          <a:solidFill>
                            <a:srgbClr val="23292E"/>
                          </a:solidFill>
                          <a:latin typeface="Arial Black"/>
                          <a:cs typeface="Arial Black"/>
                        </a:rPr>
                        <a:t>12115837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4733352"/>
            <a:ext cx="5165090" cy="447675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200" spc="-5">
                <a:solidFill>
                  <a:srgbClr val="1F3863"/>
                </a:solidFill>
                <a:latin typeface="Carlito"/>
                <a:cs typeface="Carlito"/>
              </a:rPr>
              <a:t>Name </a:t>
            </a:r>
            <a:r>
              <a:rPr dirty="0" sz="2200" spc="-5">
                <a:latin typeface="Carlito"/>
                <a:cs typeface="Carlito"/>
              </a:rPr>
              <a:t>–&gt; 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Abhishek Kumar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>
                <a:latin typeface="Carlito"/>
                <a:cs typeface="Carlito"/>
              </a:rPr>
              <a:t>Reg. </a:t>
            </a:r>
            <a:r>
              <a:rPr dirty="0" sz="2400" spc="-5">
                <a:latin typeface="Carlito"/>
                <a:cs typeface="Carlito"/>
              </a:rPr>
              <a:t>no. –&gt;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12115093</a:t>
            </a:r>
            <a:endParaRPr sz="2400">
              <a:latin typeface="Carlito"/>
              <a:cs typeface="Carlito"/>
            </a:endParaRPr>
          </a:p>
          <a:p>
            <a:pPr marL="12700" marR="3027045">
              <a:lnSpc>
                <a:spcPct val="137500"/>
              </a:lnSpc>
            </a:pPr>
            <a:r>
              <a:rPr dirty="0" sz="2400" spc="-5">
                <a:latin typeface="Carlito"/>
                <a:cs typeface="Carlito"/>
              </a:rPr>
              <a:t>Section -&gt;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K21QT  </a:t>
            </a:r>
            <a:r>
              <a:rPr dirty="0" sz="2400">
                <a:latin typeface="Carlito"/>
                <a:cs typeface="Carlito"/>
              </a:rPr>
              <a:t>Roll </a:t>
            </a:r>
            <a:r>
              <a:rPr dirty="0" sz="2400" spc="-5">
                <a:latin typeface="Carlito"/>
                <a:cs typeface="Carlito"/>
              </a:rPr>
              <a:t>no. </a:t>
            </a:r>
            <a:r>
              <a:rPr dirty="0" sz="2400">
                <a:latin typeface="Carlito"/>
                <a:cs typeface="Carlito"/>
              </a:rPr>
              <a:t>–&gt;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A36</a:t>
            </a:r>
            <a:endParaRPr sz="2400">
              <a:latin typeface="Carlito"/>
              <a:cs typeface="Carlito"/>
            </a:endParaRPr>
          </a:p>
          <a:p>
            <a:pPr marL="12700" marR="1443355">
              <a:lnSpc>
                <a:spcPct val="137500"/>
              </a:lnSpc>
            </a:pPr>
            <a:r>
              <a:rPr dirty="0" sz="2400" spc="-5">
                <a:latin typeface="Carlito"/>
                <a:cs typeface="Carlito"/>
              </a:rPr>
              <a:t>Subject -&gt; Python(project)  Teacher -&gt; Er. Navpreet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Rupal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21300"/>
              </a:lnSpc>
              <a:spcBef>
                <a:spcPts val="780"/>
              </a:spcBef>
            </a:pPr>
            <a:r>
              <a:rPr dirty="0" sz="2400" spc="-5">
                <a:latin typeface="Carlito"/>
                <a:cs typeface="Carlito"/>
              </a:rPr>
              <a:t>Topic -&gt; Capstone </a:t>
            </a:r>
            <a:r>
              <a:rPr dirty="0" sz="2400" spc="-295">
                <a:solidFill>
                  <a:srgbClr val="171717"/>
                </a:solidFill>
                <a:latin typeface="Arial Black"/>
                <a:cs typeface="Arial Black"/>
              </a:rPr>
              <a:t>Supervisor </a:t>
            </a:r>
            <a:r>
              <a:rPr dirty="0" sz="2400" spc="-275">
                <a:solidFill>
                  <a:srgbClr val="171717"/>
                </a:solidFill>
                <a:latin typeface="Arial Black"/>
                <a:cs typeface="Arial Black"/>
              </a:rPr>
              <a:t>Allocation  </a:t>
            </a:r>
            <a:r>
              <a:rPr dirty="0" sz="2400" spc="-285">
                <a:solidFill>
                  <a:srgbClr val="171717"/>
                </a:solidFill>
                <a:latin typeface="Arial Black"/>
                <a:cs typeface="Arial Black"/>
              </a:rPr>
              <a:t>Portal </a:t>
            </a:r>
            <a:r>
              <a:rPr dirty="0" sz="2400" spc="-204">
                <a:solidFill>
                  <a:srgbClr val="171717"/>
                </a:solidFill>
                <a:latin typeface="Arial Black"/>
                <a:cs typeface="Arial Black"/>
              </a:rPr>
              <a:t>for </a:t>
            </a:r>
            <a:r>
              <a:rPr dirty="0" sz="2400" spc="-415">
                <a:solidFill>
                  <a:srgbClr val="171717"/>
                </a:solidFill>
                <a:latin typeface="Arial Black"/>
                <a:cs typeface="Arial Black"/>
              </a:rPr>
              <a:t>LPU</a:t>
            </a:r>
            <a:r>
              <a:rPr dirty="0" sz="2400" spc="-33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dirty="0" sz="2400" spc="-310">
                <a:solidFill>
                  <a:srgbClr val="171717"/>
                </a:solidFill>
                <a:latin typeface="Arial Black"/>
                <a:cs typeface="Arial Black"/>
              </a:rPr>
              <a:t>Students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400" spc="-5">
                <a:latin typeface="Carlito"/>
                <a:cs typeface="Carlito"/>
              </a:rPr>
              <a:t>College -&gt; Lovely Professional</a:t>
            </a:r>
            <a:r>
              <a:rPr dirty="0" sz="2400" spc="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University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9385"/>
            <a:ext cx="293560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439011"/>
            <a:ext cx="5752465" cy="8298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I </a:t>
            </a:r>
            <a:r>
              <a:rPr dirty="0" sz="2000" spc="-35" i="1">
                <a:solidFill>
                  <a:srgbClr val="23292E"/>
                </a:solidFill>
                <a:latin typeface="Trebuchet MS"/>
                <a:cs typeface="Trebuchet MS"/>
              </a:rPr>
              <a:t>Abhishek </a:t>
            </a:r>
            <a:r>
              <a:rPr dirty="0" sz="2000" i="1">
                <a:solidFill>
                  <a:srgbClr val="23292E"/>
                </a:solidFill>
                <a:latin typeface="Trebuchet MS"/>
                <a:cs typeface="Trebuchet MS"/>
              </a:rPr>
              <a:t>Kumar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my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teammates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_Sanjay  </a:t>
            </a:r>
            <a:r>
              <a:rPr dirty="0" sz="2000" spc="-300">
                <a:solidFill>
                  <a:srgbClr val="23292E"/>
                </a:solidFill>
                <a:latin typeface="Arial Black"/>
                <a:cs typeface="Arial Black"/>
              </a:rPr>
              <a:t>Kumar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Nayak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_and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_ </a:t>
            </a:r>
            <a:r>
              <a:rPr dirty="0" sz="2000" spc="-310">
                <a:solidFill>
                  <a:srgbClr val="23292E"/>
                </a:solidFill>
                <a:latin typeface="Arial Black"/>
                <a:cs typeface="Arial Black"/>
              </a:rPr>
              <a:t>SAKSHAM </a:t>
            </a:r>
            <a:r>
              <a:rPr dirty="0" sz="2000" spc="-360">
                <a:solidFill>
                  <a:srgbClr val="23292E"/>
                </a:solidFill>
                <a:latin typeface="Arial Black"/>
                <a:cs typeface="Arial Black"/>
              </a:rPr>
              <a:t>BAJPAI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_have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taken 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efforts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complete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project.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However, </a:t>
            </a:r>
            <a:r>
              <a:rPr dirty="0" sz="2000" spc="-200">
                <a:solidFill>
                  <a:srgbClr val="23292E"/>
                </a:solidFill>
                <a:latin typeface="Arial Black"/>
                <a:cs typeface="Arial Black"/>
              </a:rPr>
              <a:t>it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would  </a:t>
            </a:r>
            <a:r>
              <a:rPr dirty="0" sz="2000" spc="-190">
                <a:solidFill>
                  <a:srgbClr val="23292E"/>
                </a:solidFill>
                <a:latin typeface="Arial Black"/>
                <a:cs typeface="Arial Black"/>
              </a:rPr>
              <a:t>not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have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been possible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without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kind </a:t>
            </a:r>
            <a:r>
              <a:rPr dirty="0" sz="2000" spc="-210">
                <a:solidFill>
                  <a:srgbClr val="23292E"/>
                </a:solidFill>
                <a:latin typeface="Arial Black"/>
                <a:cs typeface="Arial Black"/>
              </a:rPr>
              <a:t>support 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10">
                <a:solidFill>
                  <a:srgbClr val="23292E"/>
                </a:solidFill>
                <a:latin typeface="Arial Black"/>
                <a:cs typeface="Arial Black"/>
              </a:rPr>
              <a:t>help </a:t>
            </a:r>
            <a:r>
              <a:rPr dirty="0" sz="2000" spc="-160">
                <a:solidFill>
                  <a:srgbClr val="23292E"/>
                </a:solidFill>
                <a:latin typeface="Arial Black"/>
                <a:cs typeface="Arial Black"/>
              </a:rPr>
              <a:t>of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my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professor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_ </a:t>
            </a:r>
            <a:r>
              <a:rPr dirty="0" sz="2000" spc="15" b="1">
                <a:solidFill>
                  <a:srgbClr val="23292E"/>
                </a:solidFill>
                <a:latin typeface="Arial"/>
                <a:cs typeface="Arial"/>
              </a:rPr>
              <a:t>Navpreet </a:t>
            </a:r>
            <a:r>
              <a:rPr dirty="0" sz="2000" spc="-35" b="1">
                <a:solidFill>
                  <a:srgbClr val="23292E"/>
                </a:solidFill>
                <a:latin typeface="Arial"/>
                <a:cs typeface="Arial"/>
              </a:rPr>
              <a:t>Rupal 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(Faculty</a:t>
            </a:r>
            <a:r>
              <a:rPr dirty="0" sz="2000" spc="-125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INT-213).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 Black"/>
              <a:cs typeface="Arial Black"/>
            </a:endParaRPr>
          </a:p>
          <a:p>
            <a:pPr marL="12700" marR="38100">
              <a:lnSpc>
                <a:spcPct val="110900"/>
              </a:lnSpc>
            </a:pP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I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would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like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extend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my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sincere thanks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all  </a:t>
            </a:r>
            <a:r>
              <a:rPr dirty="0" sz="2000" spc="-250">
                <a:solidFill>
                  <a:srgbClr val="23292E"/>
                </a:solidFill>
                <a:latin typeface="Arial Black"/>
                <a:cs typeface="Arial Black"/>
              </a:rPr>
              <a:t>those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who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helped </a:t>
            </a:r>
            <a:r>
              <a:rPr dirty="0" sz="2000" spc="-260">
                <a:solidFill>
                  <a:srgbClr val="23292E"/>
                </a:solidFill>
                <a:latin typeface="Arial Black"/>
                <a:cs typeface="Arial Black"/>
              </a:rPr>
              <a:t>with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project </a:t>
            </a:r>
            <a:r>
              <a:rPr dirty="0" sz="2000" spc="-175">
                <a:solidFill>
                  <a:srgbClr val="23292E"/>
                </a:solidFill>
                <a:latin typeface="Arial Black"/>
                <a:cs typeface="Arial Black"/>
              </a:rPr>
              <a:t>&amp;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also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for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their  </a:t>
            </a:r>
            <a:r>
              <a:rPr dirty="0" sz="2000" spc="-210">
                <a:solidFill>
                  <a:srgbClr val="23292E"/>
                </a:solidFill>
                <a:latin typeface="Arial Black"/>
                <a:cs typeface="Arial Black"/>
              </a:rPr>
              <a:t>support </a:t>
            </a:r>
            <a:r>
              <a:rPr dirty="0" sz="2000" spc="-204">
                <a:solidFill>
                  <a:srgbClr val="23292E"/>
                </a:solidFill>
                <a:latin typeface="Arial Black"/>
                <a:cs typeface="Arial Black"/>
              </a:rPr>
              <a:t>in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completing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project.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project 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helped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me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my </a:t>
            </a:r>
            <a:r>
              <a:rPr dirty="0" sz="2000" spc="-275">
                <a:solidFill>
                  <a:srgbClr val="23292E"/>
                </a:solidFill>
                <a:latin typeface="Arial Black"/>
                <a:cs typeface="Arial Black"/>
              </a:rPr>
              <a:t>team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members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hone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our 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Python </a:t>
            </a:r>
            <a:r>
              <a:rPr dirty="0" sz="2000" spc="-210">
                <a:solidFill>
                  <a:srgbClr val="23292E"/>
                </a:solidFill>
                <a:latin typeface="Arial Black"/>
                <a:cs typeface="Arial Black"/>
              </a:rPr>
              <a:t>programming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skills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learn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how </a:t>
            </a:r>
            <a:r>
              <a:rPr dirty="0" sz="2000" spc="-190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use  </a:t>
            </a:r>
            <a:r>
              <a:rPr dirty="0" sz="2000" spc="-210">
                <a:solidFill>
                  <a:srgbClr val="23292E"/>
                </a:solidFill>
                <a:latin typeface="Arial Black"/>
                <a:cs typeface="Arial Black"/>
              </a:rPr>
              <a:t>programming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in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real </a:t>
            </a:r>
            <a:r>
              <a:rPr dirty="0" sz="2000" spc="-210">
                <a:solidFill>
                  <a:srgbClr val="23292E"/>
                </a:solidFill>
                <a:latin typeface="Arial Black"/>
                <a:cs typeface="Arial Black"/>
              </a:rPr>
              <a:t>life. </a:t>
            </a:r>
            <a:r>
              <a:rPr dirty="0" sz="2000" spc="-275">
                <a:solidFill>
                  <a:srgbClr val="23292E"/>
                </a:solidFill>
                <a:latin typeface="Arial Black"/>
                <a:cs typeface="Arial Black"/>
              </a:rPr>
              <a:t>There </a:t>
            </a:r>
            <a:r>
              <a:rPr dirty="0" sz="2000" spc="-305">
                <a:solidFill>
                  <a:srgbClr val="23292E"/>
                </a:solidFill>
                <a:latin typeface="Arial Black"/>
                <a:cs typeface="Arial Black"/>
              </a:rPr>
              <a:t>were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a </a:t>
            </a:r>
            <a:r>
              <a:rPr dirty="0" sz="2000" spc="-190">
                <a:solidFill>
                  <a:srgbClr val="23292E"/>
                </a:solidFill>
                <a:latin typeface="Arial Black"/>
                <a:cs typeface="Arial Black"/>
              </a:rPr>
              <a:t>lot </a:t>
            </a:r>
            <a:r>
              <a:rPr dirty="0" sz="2000" spc="-160">
                <a:solidFill>
                  <a:srgbClr val="23292E"/>
                </a:solidFill>
                <a:latin typeface="Arial Black"/>
                <a:cs typeface="Arial Black"/>
              </a:rPr>
              <a:t>of </a:t>
            </a:r>
            <a:r>
              <a:rPr dirty="0" sz="2000" spc="-204">
                <a:solidFill>
                  <a:srgbClr val="23292E"/>
                </a:solidFill>
                <a:latin typeface="Arial Black"/>
                <a:cs typeface="Arial Black"/>
              </a:rPr>
              <a:t>online  </a:t>
            </a:r>
            <a:r>
              <a:rPr dirty="0" sz="2000" spc="-275">
                <a:solidFill>
                  <a:srgbClr val="23292E"/>
                </a:solidFill>
                <a:latin typeface="Arial Black"/>
                <a:cs typeface="Arial Black"/>
              </a:rPr>
              <a:t>resources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that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I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referred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while </a:t>
            </a:r>
            <a:r>
              <a:rPr dirty="0" sz="2000" spc="-210">
                <a:solidFill>
                  <a:srgbClr val="23292E"/>
                </a:solidFill>
                <a:latin typeface="Arial Black"/>
                <a:cs typeface="Arial Black"/>
              </a:rPr>
              <a:t>preparing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project</a:t>
            </a:r>
            <a:r>
              <a:rPr dirty="0" sz="1200" spc="-220">
                <a:solidFill>
                  <a:srgbClr val="23292E"/>
                </a:solidFill>
                <a:latin typeface="Arial Black"/>
                <a:cs typeface="Arial Black"/>
              </a:rPr>
              <a:t>.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2600" spc="170" b="1">
                <a:solidFill>
                  <a:srgbClr val="23292E"/>
                </a:solidFill>
                <a:latin typeface="Arial"/>
                <a:cs typeface="Arial"/>
              </a:rPr>
              <a:t>**</a:t>
            </a:r>
            <a:r>
              <a:rPr dirty="0" sz="2600" spc="-10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2600" spc="10" b="1">
                <a:solidFill>
                  <a:srgbClr val="23292E"/>
                </a:solidFill>
                <a:latin typeface="Arial"/>
                <a:cs typeface="Arial"/>
              </a:rPr>
              <a:t>Summary**</a:t>
            </a:r>
            <a:endParaRPr sz="2600">
              <a:latin typeface="Arial"/>
              <a:cs typeface="Arial"/>
            </a:endParaRPr>
          </a:p>
          <a:p>
            <a:pPr marL="12700" marR="29209">
              <a:lnSpc>
                <a:spcPct val="110900"/>
              </a:lnSpc>
              <a:spcBef>
                <a:spcPts val="1230"/>
              </a:spcBef>
            </a:pPr>
            <a:r>
              <a:rPr dirty="0" sz="2000" spc="-29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project </a:t>
            </a:r>
            <a:r>
              <a:rPr dirty="0" sz="2000" spc="-204">
                <a:solidFill>
                  <a:srgbClr val="23292E"/>
                </a:solidFill>
                <a:latin typeface="Arial Black"/>
                <a:cs typeface="Arial Black"/>
              </a:rPr>
              <a:t>titled </a:t>
            </a:r>
            <a:r>
              <a:rPr dirty="0" sz="2000" spc="-55">
                <a:solidFill>
                  <a:srgbClr val="23292E"/>
                </a:solidFill>
                <a:latin typeface="Arial Black"/>
                <a:cs typeface="Arial Black"/>
              </a:rPr>
              <a:t>‘</a:t>
            </a:r>
            <a:r>
              <a:rPr dirty="0" sz="2000" spc="-55" b="1">
                <a:solidFill>
                  <a:srgbClr val="23292E"/>
                </a:solidFill>
                <a:latin typeface="Arial"/>
                <a:cs typeface="Arial"/>
              </a:rPr>
              <a:t>Capstone </a:t>
            </a:r>
            <a:r>
              <a:rPr dirty="0" sz="2000" spc="-50" b="1">
                <a:solidFill>
                  <a:srgbClr val="23292E"/>
                </a:solidFill>
                <a:latin typeface="Arial"/>
                <a:cs typeface="Arial"/>
              </a:rPr>
              <a:t>supervisor </a:t>
            </a:r>
            <a:r>
              <a:rPr dirty="0" sz="2000" spc="-15" b="1">
                <a:solidFill>
                  <a:srgbClr val="23292E"/>
                </a:solidFill>
                <a:latin typeface="Arial"/>
                <a:cs typeface="Arial"/>
              </a:rPr>
              <a:t>allocation  </a:t>
            </a:r>
            <a:r>
              <a:rPr dirty="0" sz="2000" spc="15" b="1">
                <a:solidFill>
                  <a:srgbClr val="23292E"/>
                </a:solidFill>
                <a:latin typeface="Arial"/>
                <a:cs typeface="Arial"/>
              </a:rPr>
              <a:t>portal </a:t>
            </a:r>
            <a:r>
              <a:rPr dirty="0" sz="2000" spc="35" b="1">
                <a:solidFill>
                  <a:srgbClr val="23292E"/>
                </a:solidFill>
                <a:latin typeface="Arial"/>
                <a:cs typeface="Arial"/>
              </a:rPr>
              <a:t>for </a:t>
            </a:r>
            <a:r>
              <a:rPr dirty="0" sz="2000" spc="-110" b="1">
                <a:solidFill>
                  <a:srgbClr val="23292E"/>
                </a:solidFill>
                <a:latin typeface="Arial"/>
                <a:cs typeface="Arial"/>
              </a:rPr>
              <a:t>LPU </a:t>
            </a:r>
            <a:r>
              <a:rPr dirty="0" sz="2000" spc="-40" b="1">
                <a:solidFill>
                  <a:srgbClr val="23292E"/>
                </a:solidFill>
                <a:latin typeface="Arial"/>
                <a:cs typeface="Arial"/>
              </a:rPr>
              <a:t>students </a:t>
            </a:r>
            <a:r>
              <a:rPr dirty="0" sz="2000" spc="-50" b="1">
                <a:solidFill>
                  <a:srgbClr val="23292E"/>
                </a:solidFill>
                <a:latin typeface="Arial"/>
                <a:cs typeface="Arial"/>
              </a:rPr>
              <a:t>using </a:t>
            </a:r>
            <a:r>
              <a:rPr dirty="0" sz="2000" spc="-5" b="1">
                <a:solidFill>
                  <a:srgbClr val="23292E"/>
                </a:solidFill>
                <a:latin typeface="Arial"/>
                <a:cs typeface="Arial"/>
              </a:rPr>
              <a:t>python</a:t>
            </a:r>
            <a:r>
              <a:rPr dirty="0" sz="2000" spc="-5">
                <a:solidFill>
                  <a:srgbClr val="23292E"/>
                </a:solidFill>
                <a:latin typeface="Arial Black"/>
                <a:cs typeface="Arial Black"/>
              </a:rPr>
              <a:t>’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a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GUI 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approach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create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a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software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that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helps </a:t>
            </a:r>
            <a:r>
              <a:rPr dirty="0" sz="2000" spc="-200">
                <a:solidFill>
                  <a:srgbClr val="23292E"/>
                </a:solidFill>
                <a:latin typeface="Arial Black"/>
                <a:cs typeface="Arial Black"/>
              </a:rPr>
              <a:t>in 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allocating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supervisors </a:t>
            </a:r>
            <a:r>
              <a:rPr dirty="0" sz="2000" spc="-190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various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registered 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students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for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their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capstone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project.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6338"/>
            <a:ext cx="5650865" cy="298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23292E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12700" marR="87630">
              <a:lnSpc>
                <a:spcPct val="110700"/>
              </a:lnSpc>
              <a:spcBef>
                <a:spcPts val="1230"/>
              </a:spcBef>
            </a:pPr>
            <a:r>
              <a:rPr dirty="0" sz="1800" spc="-204">
                <a:solidFill>
                  <a:srgbClr val="23292E"/>
                </a:solidFill>
                <a:latin typeface="Arial Black"/>
                <a:cs typeface="Arial Black"/>
              </a:rPr>
              <a:t>In </a:t>
            </a:r>
            <a:r>
              <a:rPr dirty="0" sz="1800" spc="-220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1800" spc="-210">
                <a:solidFill>
                  <a:srgbClr val="23292E"/>
                </a:solidFill>
                <a:latin typeface="Arial Black"/>
                <a:cs typeface="Arial Black"/>
              </a:rPr>
              <a:t>project </a:t>
            </a:r>
            <a:r>
              <a:rPr dirty="0" sz="1800" spc="-330">
                <a:solidFill>
                  <a:srgbClr val="23292E"/>
                </a:solidFill>
                <a:latin typeface="Arial Black"/>
                <a:cs typeface="Arial Black"/>
              </a:rPr>
              <a:t>we </a:t>
            </a:r>
            <a:r>
              <a:rPr dirty="0" sz="1800" spc="-245">
                <a:solidFill>
                  <a:srgbClr val="23292E"/>
                </a:solidFill>
                <a:latin typeface="Arial Black"/>
                <a:cs typeface="Arial Black"/>
              </a:rPr>
              <a:t>have </a:t>
            </a:r>
            <a:r>
              <a:rPr dirty="0" sz="1800" spc="-240">
                <a:solidFill>
                  <a:srgbClr val="23292E"/>
                </a:solidFill>
                <a:latin typeface="Arial Black"/>
                <a:cs typeface="Arial Black"/>
              </a:rPr>
              <a:t>made </a:t>
            </a:r>
            <a:r>
              <a:rPr dirty="0" sz="1800" spc="-285">
                <a:solidFill>
                  <a:srgbClr val="23292E"/>
                </a:solidFill>
                <a:latin typeface="Arial Black"/>
                <a:cs typeface="Arial Black"/>
              </a:rPr>
              <a:t>a </a:t>
            </a:r>
            <a:r>
              <a:rPr dirty="0" sz="1800" spc="-45" b="1">
                <a:solidFill>
                  <a:srgbClr val="23292E"/>
                </a:solidFill>
                <a:latin typeface="Arial"/>
                <a:cs typeface="Arial"/>
              </a:rPr>
              <a:t>Capstone Supervisor  </a:t>
            </a:r>
            <a:r>
              <a:rPr dirty="0" sz="1800" spc="-15" b="1">
                <a:solidFill>
                  <a:srgbClr val="23292E"/>
                </a:solidFill>
                <a:latin typeface="Arial"/>
                <a:cs typeface="Arial"/>
              </a:rPr>
              <a:t>Allocation </a:t>
            </a:r>
            <a:r>
              <a:rPr dirty="0" sz="1800" spc="-35" b="1">
                <a:solidFill>
                  <a:srgbClr val="23292E"/>
                </a:solidFill>
                <a:latin typeface="Arial"/>
                <a:cs typeface="Arial"/>
              </a:rPr>
              <a:t>Portal</a:t>
            </a:r>
            <a:r>
              <a:rPr dirty="0" sz="1800" spc="-35">
                <a:solidFill>
                  <a:srgbClr val="23292E"/>
                </a:solidFill>
                <a:latin typeface="Arial Black"/>
                <a:cs typeface="Arial Black"/>
              </a:rPr>
              <a:t>, </a:t>
            </a:r>
            <a:r>
              <a:rPr dirty="0" sz="1800" spc="-21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1800" spc="-204">
                <a:solidFill>
                  <a:srgbClr val="23292E"/>
                </a:solidFill>
                <a:latin typeface="Arial Black"/>
                <a:cs typeface="Arial Black"/>
              </a:rPr>
              <a:t>technology </a:t>
            </a:r>
            <a:r>
              <a:rPr dirty="0" sz="1800" spc="-215">
                <a:solidFill>
                  <a:srgbClr val="23292E"/>
                </a:solidFill>
                <a:latin typeface="Arial Black"/>
                <a:cs typeface="Arial Black"/>
              </a:rPr>
              <a:t>that </a:t>
            </a:r>
            <a:r>
              <a:rPr dirty="0" sz="1800" spc="-335">
                <a:solidFill>
                  <a:srgbClr val="23292E"/>
                </a:solidFill>
                <a:latin typeface="Arial Black"/>
                <a:cs typeface="Arial Black"/>
              </a:rPr>
              <a:t>we </a:t>
            </a:r>
            <a:r>
              <a:rPr dirty="0" sz="1800" spc="-240">
                <a:solidFill>
                  <a:srgbClr val="23292E"/>
                </a:solidFill>
                <a:latin typeface="Arial Black"/>
                <a:cs typeface="Arial Black"/>
              </a:rPr>
              <a:t>have </a:t>
            </a:r>
            <a:r>
              <a:rPr dirty="0" sz="1800" spc="-229">
                <a:solidFill>
                  <a:srgbClr val="23292E"/>
                </a:solidFill>
                <a:latin typeface="Arial Black"/>
                <a:cs typeface="Arial Black"/>
              </a:rPr>
              <a:t>used </a:t>
            </a:r>
            <a:r>
              <a:rPr dirty="0" sz="1800" spc="-254">
                <a:solidFill>
                  <a:srgbClr val="23292E"/>
                </a:solidFill>
                <a:latin typeface="Arial Black"/>
                <a:cs typeface="Arial Black"/>
              </a:rPr>
              <a:t>is  </a:t>
            </a:r>
            <a:r>
              <a:rPr dirty="0" sz="1800" spc="-225">
                <a:solidFill>
                  <a:srgbClr val="23292E"/>
                </a:solidFill>
                <a:latin typeface="Arial Black"/>
                <a:cs typeface="Arial Black"/>
              </a:rPr>
              <a:t>solely </a:t>
            </a:r>
            <a:r>
              <a:rPr dirty="0" sz="1800" spc="-15" b="1">
                <a:solidFill>
                  <a:srgbClr val="23292E"/>
                </a:solidFill>
                <a:latin typeface="Arial"/>
                <a:cs typeface="Arial"/>
              </a:rPr>
              <a:t>Python </a:t>
            </a:r>
            <a:r>
              <a:rPr dirty="0" sz="1800" spc="-20" b="1">
                <a:solidFill>
                  <a:srgbClr val="23292E"/>
                </a:solidFill>
                <a:latin typeface="Arial"/>
                <a:cs typeface="Arial"/>
              </a:rPr>
              <a:t>Tkinter</a:t>
            </a:r>
            <a:r>
              <a:rPr dirty="0" sz="1800" spc="-20">
                <a:solidFill>
                  <a:srgbClr val="23292E"/>
                </a:solidFill>
                <a:latin typeface="Arial Black"/>
                <a:cs typeface="Arial Black"/>
              </a:rPr>
              <a:t>. </a:t>
            </a:r>
            <a:r>
              <a:rPr dirty="0" sz="1800" spc="-155">
                <a:solidFill>
                  <a:srgbClr val="23292E"/>
                </a:solidFill>
                <a:latin typeface="Arial Black"/>
                <a:cs typeface="Arial Black"/>
              </a:rPr>
              <a:t>_ </a:t>
            </a:r>
            <a:r>
              <a:rPr dirty="0" sz="1800" spc="-229">
                <a:solidFill>
                  <a:srgbClr val="23292E"/>
                </a:solidFill>
                <a:latin typeface="Arial Black"/>
                <a:cs typeface="Arial Black"/>
              </a:rPr>
              <a:t>Tkinter_ </a:t>
            </a:r>
            <a:r>
              <a:rPr dirty="0" sz="1800" spc="-254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1800" spc="-21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1800" spc="-225">
                <a:solidFill>
                  <a:srgbClr val="23292E"/>
                </a:solidFill>
                <a:latin typeface="Arial Black"/>
                <a:cs typeface="Arial Black"/>
              </a:rPr>
              <a:t>standard </a:t>
            </a:r>
            <a:r>
              <a:rPr dirty="0" sz="1800" spc="-254">
                <a:solidFill>
                  <a:srgbClr val="23292E"/>
                </a:solidFill>
                <a:latin typeface="Arial Black"/>
                <a:cs typeface="Arial Black"/>
              </a:rPr>
              <a:t>GUI  </a:t>
            </a:r>
            <a:r>
              <a:rPr dirty="0" sz="1800" spc="-220">
                <a:solidFill>
                  <a:srgbClr val="23292E"/>
                </a:solidFill>
                <a:latin typeface="Arial Black"/>
                <a:cs typeface="Arial Black"/>
              </a:rPr>
              <a:t>(Graphical </a:t>
            </a:r>
            <a:r>
              <a:rPr dirty="0" sz="1800" spc="-260">
                <a:solidFill>
                  <a:srgbClr val="23292E"/>
                </a:solidFill>
                <a:latin typeface="Arial Black"/>
                <a:cs typeface="Arial Black"/>
              </a:rPr>
              <a:t>User </a:t>
            </a:r>
            <a:r>
              <a:rPr dirty="0" sz="1800" spc="-229">
                <a:solidFill>
                  <a:srgbClr val="23292E"/>
                </a:solidFill>
                <a:latin typeface="Arial Black"/>
                <a:cs typeface="Arial Black"/>
              </a:rPr>
              <a:t>Interface) </a:t>
            </a:r>
            <a:r>
              <a:rPr dirty="0" sz="1800" spc="-195">
                <a:solidFill>
                  <a:srgbClr val="23292E"/>
                </a:solidFill>
                <a:latin typeface="Arial Black"/>
                <a:cs typeface="Arial Black"/>
              </a:rPr>
              <a:t>library </a:t>
            </a:r>
            <a:r>
              <a:rPr dirty="0" sz="1800" spc="-155">
                <a:solidFill>
                  <a:srgbClr val="23292E"/>
                </a:solidFill>
                <a:latin typeface="Arial Black"/>
                <a:cs typeface="Arial Black"/>
              </a:rPr>
              <a:t>for </a:t>
            </a:r>
            <a:r>
              <a:rPr dirty="0" sz="1800" spc="-50" i="1">
                <a:solidFill>
                  <a:srgbClr val="23292E"/>
                </a:solidFill>
                <a:latin typeface="Trebuchet MS"/>
                <a:cs typeface="Trebuchet MS"/>
              </a:rPr>
              <a:t>Python</a:t>
            </a:r>
            <a:r>
              <a:rPr dirty="0" sz="1800" spc="-50">
                <a:solidFill>
                  <a:srgbClr val="23292E"/>
                </a:solidFill>
                <a:latin typeface="Arial Black"/>
                <a:cs typeface="Arial Black"/>
              </a:rPr>
              <a:t>.</a:t>
            </a:r>
            <a:r>
              <a:rPr dirty="0" sz="1800" spc="70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1800" spc="-200">
                <a:solidFill>
                  <a:srgbClr val="23292E"/>
                </a:solidFill>
                <a:latin typeface="Arial Black"/>
                <a:cs typeface="Arial Black"/>
              </a:rPr>
              <a:t>_Python</a:t>
            </a:r>
            <a:endParaRPr sz="1800">
              <a:latin typeface="Arial Black"/>
              <a:cs typeface="Arial Black"/>
            </a:endParaRPr>
          </a:p>
          <a:p>
            <a:pPr marL="12700" marR="5080">
              <a:lnSpc>
                <a:spcPct val="111000"/>
              </a:lnSpc>
              <a:spcBef>
                <a:spcPts val="5"/>
              </a:spcBef>
            </a:pPr>
            <a:r>
              <a:rPr dirty="0" sz="1800" spc="-240">
                <a:solidFill>
                  <a:srgbClr val="23292E"/>
                </a:solidFill>
                <a:latin typeface="Arial Black"/>
                <a:cs typeface="Arial Black"/>
              </a:rPr>
              <a:t>_when </a:t>
            </a:r>
            <a:r>
              <a:rPr dirty="0" sz="1800" spc="-210">
                <a:solidFill>
                  <a:srgbClr val="23292E"/>
                </a:solidFill>
                <a:latin typeface="Arial Black"/>
                <a:cs typeface="Arial Black"/>
              </a:rPr>
              <a:t>combined </a:t>
            </a:r>
            <a:r>
              <a:rPr dirty="0" sz="1800" spc="-235">
                <a:solidFill>
                  <a:srgbClr val="23292E"/>
                </a:solidFill>
                <a:latin typeface="Arial Black"/>
                <a:cs typeface="Arial Black"/>
              </a:rPr>
              <a:t>with </a:t>
            </a:r>
            <a:r>
              <a:rPr dirty="0" sz="1800" spc="-229">
                <a:solidFill>
                  <a:srgbClr val="23292E"/>
                </a:solidFill>
                <a:latin typeface="Arial Black"/>
                <a:cs typeface="Arial Black"/>
              </a:rPr>
              <a:t>_Tkinter </a:t>
            </a:r>
            <a:r>
              <a:rPr dirty="0" sz="1800" spc="-200">
                <a:solidFill>
                  <a:srgbClr val="23292E"/>
                </a:solidFill>
                <a:latin typeface="Arial Black"/>
                <a:cs typeface="Arial Black"/>
              </a:rPr>
              <a:t>_provides </a:t>
            </a:r>
            <a:r>
              <a:rPr dirty="0" sz="1800" spc="-285">
                <a:solidFill>
                  <a:srgbClr val="23292E"/>
                </a:solidFill>
                <a:latin typeface="Arial Black"/>
                <a:cs typeface="Arial Black"/>
              </a:rPr>
              <a:t>a </a:t>
            </a:r>
            <a:r>
              <a:rPr dirty="0" sz="1800" spc="-240">
                <a:solidFill>
                  <a:srgbClr val="23292E"/>
                </a:solidFill>
                <a:latin typeface="Arial Black"/>
                <a:cs typeface="Arial Black"/>
              </a:rPr>
              <a:t>fast </a:t>
            </a:r>
            <a:r>
              <a:rPr dirty="0" sz="1800" spc="-204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1800" spc="-280">
                <a:solidFill>
                  <a:srgbClr val="23292E"/>
                </a:solidFill>
                <a:latin typeface="Arial Black"/>
                <a:cs typeface="Arial Black"/>
              </a:rPr>
              <a:t>easy  </a:t>
            </a:r>
            <a:r>
              <a:rPr dirty="0" sz="1800" spc="-310">
                <a:solidFill>
                  <a:srgbClr val="23292E"/>
                </a:solidFill>
                <a:latin typeface="Arial Black"/>
                <a:cs typeface="Arial Black"/>
              </a:rPr>
              <a:t>way </a:t>
            </a:r>
            <a:r>
              <a:rPr dirty="0" sz="1800" spc="-170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1800" spc="-260">
                <a:solidFill>
                  <a:srgbClr val="23292E"/>
                </a:solidFill>
                <a:latin typeface="Arial Black"/>
                <a:cs typeface="Arial Black"/>
              </a:rPr>
              <a:t>create </a:t>
            </a:r>
            <a:r>
              <a:rPr dirty="0" sz="1800" spc="-254">
                <a:solidFill>
                  <a:srgbClr val="23292E"/>
                </a:solidFill>
                <a:latin typeface="Arial Black"/>
                <a:cs typeface="Arial Black"/>
              </a:rPr>
              <a:t>GUI </a:t>
            </a:r>
            <a:r>
              <a:rPr dirty="0" sz="1800" spc="-215">
                <a:solidFill>
                  <a:srgbClr val="23292E"/>
                </a:solidFill>
                <a:latin typeface="Arial Black"/>
                <a:cs typeface="Arial Black"/>
              </a:rPr>
              <a:t>applications. </a:t>
            </a:r>
            <a:r>
              <a:rPr dirty="0" sz="1800" spc="-229">
                <a:solidFill>
                  <a:srgbClr val="23292E"/>
                </a:solidFill>
                <a:latin typeface="Arial Black"/>
                <a:cs typeface="Arial Black"/>
              </a:rPr>
              <a:t>_Tkinter </a:t>
            </a:r>
            <a:r>
              <a:rPr dirty="0" sz="1800" spc="-200">
                <a:solidFill>
                  <a:srgbClr val="23292E"/>
                </a:solidFill>
                <a:latin typeface="Arial Black"/>
                <a:cs typeface="Arial Black"/>
              </a:rPr>
              <a:t>_provides </a:t>
            </a:r>
            <a:r>
              <a:rPr dirty="0" sz="1800" spc="-285">
                <a:solidFill>
                  <a:srgbClr val="23292E"/>
                </a:solidFill>
                <a:latin typeface="Arial Black"/>
                <a:cs typeface="Arial Black"/>
              </a:rPr>
              <a:t>a  </a:t>
            </a:r>
            <a:r>
              <a:rPr dirty="0" sz="1800" spc="-204">
                <a:solidFill>
                  <a:srgbClr val="23292E"/>
                </a:solidFill>
                <a:latin typeface="Arial Black"/>
                <a:cs typeface="Arial Black"/>
              </a:rPr>
              <a:t>powerful </a:t>
            </a:r>
            <a:r>
              <a:rPr dirty="0" sz="1800" spc="-180">
                <a:solidFill>
                  <a:srgbClr val="23292E"/>
                </a:solidFill>
                <a:latin typeface="Arial Black"/>
                <a:cs typeface="Arial Black"/>
              </a:rPr>
              <a:t>object-oriented </a:t>
            </a:r>
            <a:r>
              <a:rPr dirty="0" sz="1800" spc="-229">
                <a:solidFill>
                  <a:srgbClr val="23292E"/>
                </a:solidFill>
                <a:latin typeface="Arial Black"/>
                <a:cs typeface="Arial Black"/>
              </a:rPr>
              <a:t>interface </a:t>
            </a:r>
            <a:r>
              <a:rPr dirty="0" sz="1800" spc="-170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1800" spc="-21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1800" spc="-335">
                <a:solidFill>
                  <a:srgbClr val="23292E"/>
                </a:solidFill>
                <a:latin typeface="Arial Black"/>
                <a:cs typeface="Arial Black"/>
              </a:rPr>
              <a:t>Tk </a:t>
            </a:r>
            <a:r>
              <a:rPr dirty="0" sz="1800" spc="-254">
                <a:solidFill>
                  <a:srgbClr val="23292E"/>
                </a:solidFill>
                <a:latin typeface="Arial Black"/>
                <a:cs typeface="Arial Black"/>
              </a:rPr>
              <a:t>GUI </a:t>
            </a:r>
            <a:r>
              <a:rPr dirty="0" sz="1800" spc="-190">
                <a:solidFill>
                  <a:srgbClr val="23292E"/>
                </a:solidFill>
                <a:latin typeface="Arial Black"/>
                <a:cs typeface="Arial Black"/>
              </a:rPr>
              <a:t>toolkit.  </a:t>
            </a:r>
            <a:r>
              <a:rPr dirty="0" sz="1800" spc="-265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1800" spc="-210">
                <a:solidFill>
                  <a:srgbClr val="23292E"/>
                </a:solidFill>
                <a:latin typeface="Arial Black"/>
                <a:cs typeface="Arial Black"/>
              </a:rPr>
              <a:t>project </a:t>
            </a:r>
            <a:r>
              <a:rPr dirty="0" sz="1800" spc="-270">
                <a:solidFill>
                  <a:srgbClr val="23292E"/>
                </a:solidFill>
                <a:latin typeface="Arial Black"/>
                <a:cs typeface="Arial Black"/>
              </a:rPr>
              <a:t>has </a:t>
            </a:r>
            <a:r>
              <a:rPr dirty="0" sz="1800" spc="-215">
                <a:solidFill>
                  <a:srgbClr val="23292E"/>
                </a:solidFill>
                <a:latin typeface="Arial Black"/>
                <a:cs typeface="Arial Black"/>
              </a:rPr>
              <a:t>been </a:t>
            </a:r>
            <a:r>
              <a:rPr dirty="0" sz="1800" spc="-180">
                <a:solidFill>
                  <a:srgbClr val="23292E"/>
                </a:solidFill>
                <a:latin typeface="Arial Black"/>
                <a:cs typeface="Arial Black"/>
              </a:rPr>
              <a:t>divided </a:t>
            </a:r>
            <a:r>
              <a:rPr dirty="0" sz="1800" spc="-175">
                <a:solidFill>
                  <a:srgbClr val="23292E"/>
                </a:solidFill>
                <a:latin typeface="Arial Black"/>
                <a:cs typeface="Arial Black"/>
              </a:rPr>
              <a:t>into </a:t>
            </a:r>
            <a:r>
              <a:rPr dirty="0" sz="1800" spc="-245">
                <a:solidFill>
                  <a:srgbClr val="23292E"/>
                </a:solidFill>
                <a:latin typeface="Arial Black"/>
                <a:cs typeface="Arial Black"/>
              </a:rPr>
              <a:t>two segments:</a:t>
            </a:r>
            <a:r>
              <a:rPr dirty="0" sz="1800" spc="-325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1800" spc="120">
                <a:solidFill>
                  <a:srgbClr val="23292E"/>
                </a:solidFill>
                <a:latin typeface="Arial Black"/>
                <a:cs typeface="Arial Black"/>
              </a:rPr>
              <a:t>-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968722"/>
            <a:ext cx="5514340" cy="410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1000"/>
              </a:lnSpc>
              <a:spcBef>
                <a:spcPts val="100"/>
              </a:spcBef>
              <a:buFont typeface="Arial Black"/>
              <a:buAutoNum type="arabicPeriod"/>
              <a:tabLst>
                <a:tab pos="241300" algn="l"/>
              </a:tabLst>
            </a:pPr>
            <a:r>
              <a:rPr dirty="0" sz="2000" spc="20" b="1">
                <a:solidFill>
                  <a:srgbClr val="23292E"/>
                </a:solidFill>
                <a:latin typeface="Arial"/>
                <a:cs typeface="Arial"/>
              </a:rPr>
              <a:t>**Student </a:t>
            </a:r>
            <a:r>
              <a:rPr dirty="0" sz="2000" spc="-15" b="1">
                <a:solidFill>
                  <a:srgbClr val="23292E"/>
                </a:solidFill>
                <a:latin typeface="Arial"/>
                <a:cs typeface="Arial"/>
              </a:rPr>
              <a:t>Segment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**which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helps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new 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students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register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for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supervisor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allocation 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04">
                <a:solidFill>
                  <a:srgbClr val="23292E"/>
                </a:solidFill>
                <a:latin typeface="Arial Black"/>
                <a:cs typeface="Arial Black"/>
              </a:rPr>
              <a:t>pre-registered </a:t>
            </a:r>
            <a:r>
              <a:rPr dirty="0" sz="2000" spc="-260">
                <a:solidFill>
                  <a:srgbClr val="23292E"/>
                </a:solidFill>
                <a:latin typeface="Arial Black"/>
                <a:cs typeface="Arial Black"/>
              </a:rPr>
              <a:t>students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login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330">
                <a:solidFill>
                  <a:srgbClr val="23292E"/>
                </a:solidFill>
                <a:latin typeface="Arial Black"/>
                <a:cs typeface="Arial Black"/>
              </a:rPr>
              <a:t>check 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75">
                <a:solidFill>
                  <a:srgbClr val="23292E"/>
                </a:solidFill>
                <a:latin typeface="Arial Black"/>
                <a:cs typeface="Arial Black"/>
              </a:rPr>
              <a:t>name </a:t>
            </a:r>
            <a:r>
              <a:rPr dirty="0" sz="2000" spc="-160">
                <a:solidFill>
                  <a:srgbClr val="23292E"/>
                </a:solidFill>
                <a:latin typeface="Arial Black"/>
                <a:cs typeface="Arial Black"/>
              </a:rPr>
              <a:t>of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their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supervisor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their </a:t>
            </a:r>
            <a:r>
              <a:rPr dirty="0" sz="2000" spc="-295">
                <a:solidFill>
                  <a:srgbClr val="23292E"/>
                </a:solidFill>
                <a:latin typeface="Arial Black"/>
                <a:cs typeface="Arial Black"/>
              </a:rPr>
              <a:t>basic 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details.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3292E"/>
              </a:buClr>
              <a:buFont typeface="Arial Black"/>
              <a:buAutoNum type="arabicPeriod"/>
            </a:pPr>
            <a:endParaRPr sz="3850">
              <a:latin typeface="Arial Black"/>
              <a:cs typeface="Arial Black"/>
            </a:endParaRPr>
          </a:p>
          <a:p>
            <a:pPr marL="240665" marR="196850" indent="-228600">
              <a:lnSpc>
                <a:spcPct val="110900"/>
              </a:lnSpc>
              <a:buFont typeface="Arial Black"/>
              <a:buAutoNum type="arabicPeriod"/>
              <a:tabLst>
                <a:tab pos="241300" algn="l"/>
              </a:tabLst>
            </a:pPr>
            <a:r>
              <a:rPr dirty="0" sz="2000" spc="-20" b="1">
                <a:solidFill>
                  <a:srgbClr val="23292E"/>
                </a:solidFill>
                <a:latin typeface="Arial"/>
                <a:cs typeface="Arial"/>
              </a:rPr>
              <a:t>**Supervisor </a:t>
            </a:r>
            <a:r>
              <a:rPr dirty="0" sz="2000" spc="-15" b="1">
                <a:solidFill>
                  <a:srgbClr val="23292E"/>
                </a:solidFill>
                <a:latin typeface="Arial"/>
                <a:cs typeface="Arial"/>
              </a:rPr>
              <a:t>Segment </a:t>
            </a:r>
            <a:r>
              <a:rPr dirty="0" sz="2000" spc="-175" b="1">
                <a:solidFill>
                  <a:srgbClr val="23292E"/>
                </a:solidFill>
                <a:latin typeface="Arial"/>
                <a:cs typeface="Arial"/>
              </a:rPr>
              <a:t>**</a:t>
            </a:r>
            <a:r>
              <a:rPr dirty="0" sz="2000" spc="-175">
                <a:solidFill>
                  <a:srgbClr val="23292E"/>
                </a:solidFill>
                <a:latin typeface="Arial Black"/>
                <a:cs typeface="Arial Black"/>
              </a:rPr>
              <a:t>which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helps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new 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supervisors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register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for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his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availability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and  </a:t>
            </a:r>
            <a:r>
              <a:rPr dirty="0" sz="2000" spc="-204">
                <a:solidFill>
                  <a:srgbClr val="23292E"/>
                </a:solidFill>
                <a:latin typeface="Arial Black"/>
                <a:cs typeface="Arial Black"/>
              </a:rPr>
              <a:t>pre-registered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supervisors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335">
                <a:solidFill>
                  <a:srgbClr val="23292E"/>
                </a:solidFill>
                <a:latin typeface="Arial Black"/>
                <a:cs typeface="Arial Black"/>
              </a:rPr>
              <a:t>check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name  </a:t>
            </a:r>
            <a:r>
              <a:rPr dirty="0" sz="2000" spc="-160">
                <a:solidFill>
                  <a:srgbClr val="23292E"/>
                </a:solidFill>
                <a:latin typeface="Arial Black"/>
                <a:cs typeface="Arial Black"/>
              </a:rPr>
              <a:t>of </a:t>
            </a:r>
            <a:r>
              <a:rPr dirty="0" sz="2000" spc="-250">
                <a:solidFill>
                  <a:srgbClr val="23292E"/>
                </a:solidFill>
                <a:latin typeface="Arial Black"/>
                <a:cs typeface="Arial Black"/>
              </a:rPr>
              <a:t>allocated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students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under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them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their 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basic</a:t>
            </a:r>
            <a:r>
              <a:rPr dirty="0" sz="2000" spc="-130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details.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0241"/>
            <a:ext cx="2787650" cy="69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solidFill>
                  <a:srgbClr val="23292E"/>
                </a:solidFill>
                <a:latin typeface="Arial"/>
                <a:cs typeface="Arial"/>
              </a:rPr>
              <a:t>BASIC </a:t>
            </a:r>
            <a:r>
              <a:rPr dirty="0" sz="1800" spc="-40" b="1">
                <a:solidFill>
                  <a:srgbClr val="23292E"/>
                </a:solidFill>
                <a:latin typeface="Arial"/>
                <a:cs typeface="Arial"/>
              </a:rPr>
              <a:t>MODULE</a:t>
            </a:r>
            <a:r>
              <a:rPr dirty="0" sz="1800" spc="25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23292E"/>
                </a:solidFill>
                <a:latin typeface="Arial"/>
                <a:cs typeface="Arial"/>
              </a:rPr>
              <a:t>DIVISION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1400" spc="20" b="1" i="1">
                <a:latin typeface="Carlito"/>
                <a:cs typeface="Carlito"/>
              </a:rPr>
              <a:t>Opening </a:t>
            </a:r>
            <a:r>
              <a:rPr dirty="0" sz="1400" spc="15" b="1" i="1">
                <a:latin typeface="Carlito"/>
                <a:cs typeface="Carlito"/>
              </a:rPr>
              <a:t>Student</a:t>
            </a:r>
            <a:r>
              <a:rPr dirty="0" sz="1400" spc="60" b="1" i="1">
                <a:latin typeface="Carlito"/>
                <a:cs typeface="Carlito"/>
              </a:rPr>
              <a:t> </a:t>
            </a:r>
            <a:r>
              <a:rPr dirty="0" sz="1400" spc="15" b="1" i="1">
                <a:latin typeface="Carlito"/>
                <a:cs typeface="Carlito"/>
              </a:rPr>
              <a:t>Window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91582"/>
            <a:ext cx="5744210" cy="399796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000" spc="-50" b="1">
                <a:solidFill>
                  <a:srgbClr val="23292E"/>
                </a:solidFill>
                <a:latin typeface="Arial"/>
                <a:cs typeface="Arial"/>
              </a:rPr>
              <a:t>Fig</a:t>
            </a:r>
            <a:r>
              <a:rPr dirty="0" sz="2000" spc="-20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2000" spc="40" b="1">
                <a:solidFill>
                  <a:srgbClr val="23292E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1000"/>
              </a:lnSpc>
              <a:spcBef>
                <a:spcPts val="1000"/>
              </a:spcBef>
            </a:pP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first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window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that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opens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for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students. 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It </a:t>
            </a:r>
            <a:r>
              <a:rPr dirty="0" sz="2000" spc="-300">
                <a:solidFill>
                  <a:srgbClr val="23292E"/>
                </a:solidFill>
                <a:latin typeface="Arial Black"/>
                <a:cs typeface="Arial Black"/>
              </a:rPr>
              <a:t>has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three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buttons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first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one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_the</a:t>
            </a:r>
            <a:r>
              <a:rPr dirty="0" sz="2000" spc="85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login</a:t>
            </a:r>
            <a:endParaRPr sz="2000">
              <a:latin typeface="Arial Black"/>
              <a:cs typeface="Arial Black"/>
            </a:endParaRPr>
          </a:p>
          <a:p>
            <a:pPr marL="12700" marR="262890">
              <a:lnSpc>
                <a:spcPct val="110800"/>
              </a:lnSpc>
              <a:spcBef>
                <a:spcPts val="5"/>
              </a:spcBef>
            </a:pP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_button,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when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clicked </a:t>
            </a:r>
            <a:r>
              <a:rPr dirty="0" sz="2000" spc="-200">
                <a:solidFill>
                  <a:srgbClr val="23292E"/>
                </a:solidFill>
                <a:latin typeface="Arial Black"/>
                <a:cs typeface="Arial Black"/>
              </a:rPr>
              <a:t>it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opens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login </a:t>
            </a:r>
            <a:r>
              <a:rPr dirty="0" sz="2000" spc="-260">
                <a:solidFill>
                  <a:srgbClr val="23292E"/>
                </a:solidFill>
                <a:latin typeface="Arial Black"/>
                <a:cs typeface="Arial Black"/>
              </a:rPr>
              <a:t>window.  </a:t>
            </a:r>
            <a:r>
              <a:rPr dirty="0" sz="2000" spc="-29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second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button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70" i="1">
                <a:solidFill>
                  <a:srgbClr val="23292E"/>
                </a:solidFill>
                <a:latin typeface="Trebuchet MS"/>
                <a:cs typeface="Trebuchet MS"/>
              </a:rPr>
              <a:t>Register </a:t>
            </a:r>
            <a:r>
              <a:rPr dirty="0" sz="2000" spc="-200">
                <a:solidFill>
                  <a:srgbClr val="23292E"/>
                </a:solidFill>
                <a:latin typeface="Arial Black"/>
                <a:cs typeface="Arial Black"/>
              </a:rPr>
              <a:t>button,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when 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button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clicked </a:t>
            </a:r>
            <a:r>
              <a:rPr dirty="0" sz="2000" spc="-200">
                <a:solidFill>
                  <a:srgbClr val="23292E"/>
                </a:solidFill>
                <a:latin typeface="Arial Black"/>
                <a:cs typeface="Arial Black"/>
              </a:rPr>
              <a:t>it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opens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a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window </a:t>
            </a:r>
            <a:r>
              <a:rPr dirty="0" sz="2000" spc="-175">
                <a:solidFill>
                  <a:srgbClr val="23292E"/>
                </a:solidFill>
                <a:latin typeface="Arial Black"/>
                <a:cs typeface="Arial Black"/>
              </a:rPr>
              <a:t>for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new 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registrations. </a:t>
            </a:r>
            <a:r>
              <a:rPr dirty="0" sz="2000" spc="-29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190">
                <a:solidFill>
                  <a:srgbClr val="23292E"/>
                </a:solidFill>
                <a:latin typeface="Arial Black"/>
                <a:cs typeface="Arial Black"/>
              </a:rPr>
              <a:t>third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75">
                <a:solidFill>
                  <a:srgbClr val="23292E"/>
                </a:solidFill>
                <a:latin typeface="Arial Black"/>
                <a:cs typeface="Arial Black"/>
              </a:rPr>
              <a:t>_New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Supervisor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_button, </a:t>
            </a:r>
            <a:r>
              <a:rPr dirty="0" sz="2000" spc="-295">
                <a:solidFill>
                  <a:srgbClr val="23292E"/>
                </a:solidFill>
                <a:latin typeface="Arial Black"/>
                <a:cs typeface="Arial Black"/>
              </a:rPr>
              <a:t>which  </a:t>
            </a:r>
            <a:r>
              <a:rPr dirty="0" sz="2000" spc="-305">
                <a:solidFill>
                  <a:srgbClr val="23292E"/>
                </a:solidFill>
                <a:latin typeface="Arial Black"/>
                <a:cs typeface="Arial Black"/>
              </a:rPr>
              <a:t>takes 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student </a:t>
            </a:r>
            <a:r>
              <a:rPr dirty="0" sz="2000" spc="-190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</a:t>
            </a:r>
            <a:r>
              <a:rPr dirty="0" sz="2000" spc="-160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180">
                <a:solidFill>
                  <a:srgbClr val="23292E"/>
                </a:solidFill>
                <a:latin typeface="Arial Black"/>
                <a:cs typeface="Arial Black"/>
              </a:rPr>
              <a:t>_login</a:t>
            </a:r>
            <a:endParaRPr sz="2000">
              <a:latin typeface="Arial Black"/>
              <a:cs typeface="Arial Black"/>
            </a:endParaRPr>
          </a:p>
          <a:p>
            <a:pPr marL="12700" marR="209550">
              <a:lnSpc>
                <a:spcPts val="2660"/>
              </a:lnSpc>
              <a:spcBef>
                <a:spcPts val="125"/>
              </a:spcBef>
            </a:pP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_window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when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student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190">
                <a:solidFill>
                  <a:srgbClr val="23292E"/>
                </a:solidFill>
                <a:latin typeface="Arial Black"/>
                <a:cs typeface="Arial Black"/>
              </a:rPr>
              <a:t>logged </a:t>
            </a:r>
            <a:r>
              <a:rPr dirty="0" sz="2000" spc="-200">
                <a:solidFill>
                  <a:srgbClr val="23292E"/>
                </a:solidFill>
                <a:latin typeface="Arial Black"/>
                <a:cs typeface="Arial Black"/>
              </a:rPr>
              <a:t>in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student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75">
                <a:solidFill>
                  <a:srgbClr val="23292E"/>
                </a:solidFill>
                <a:latin typeface="Arial Black"/>
                <a:cs typeface="Arial Black"/>
              </a:rPr>
              <a:t>taken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04">
                <a:solidFill>
                  <a:srgbClr val="23292E"/>
                </a:solidFill>
                <a:latin typeface="Arial Black"/>
                <a:cs typeface="Arial Black"/>
              </a:rPr>
              <a:t>form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window </a:t>
            </a:r>
            <a:r>
              <a:rPr dirty="0" sz="2000" spc="-295">
                <a:solidFill>
                  <a:srgbClr val="23292E"/>
                </a:solidFill>
                <a:latin typeface="Arial Black"/>
                <a:cs typeface="Arial Black"/>
              </a:rPr>
              <a:t>which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needs 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be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filled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new</a:t>
            </a:r>
            <a:r>
              <a:rPr dirty="0" sz="2000" spc="-55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supervisor.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791080"/>
            <a:ext cx="5731509" cy="3223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8717"/>
            <a:ext cx="2221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3292E"/>
                </a:solidFill>
                <a:latin typeface="Arial"/>
                <a:cs typeface="Arial"/>
              </a:rPr>
              <a:t>Student </a:t>
            </a:r>
            <a:r>
              <a:rPr dirty="0" sz="1600" spc="-35" b="1">
                <a:solidFill>
                  <a:srgbClr val="23292E"/>
                </a:solidFill>
                <a:latin typeface="Arial"/>
                <a:cs typeface="Arial"/>
              </a:rPr>
              <a:t>Login</a:t>
            </a:r>
            <a:r>
              <a:rPr dirty="0" sz="1600" spc="-30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1600" spc="15" b="1">
                <a:solidFill>
                  <a:srgbClr val="23292E"/>
                </a:solidFill>
                <a:latin typeface="Arial"/>
                <a:cs typeface="Arial"/>
              </a:rPr>
              <a:t>Window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36160"/>
            <a:ext cx="5642610" cy="1972310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000" spc="-50" b="1">
                <a:solidFill>
                  <a:srgbClr val="23292E"/>
                </a:solidFill>
                <a:latin typeface="Arial"/>
                <a:cs typeface="Arial"/>
              </a:rPr>
              <a:t>Fig</a:t>
            </a:r>
            <a:r>
              <a:rPr dirty="0" sz="2000" spc="-20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2000" spc="40" b="1">
                <a:solidFill>
                  <a:srgbClr val="23292E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0600"/>
              </a:lnSpc>
              <a:spcBef>
                <a:spcPts val="1015"/>
              </a:spcBef>
            </a:pP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Now,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5" i="1">
                <a:solidFill>
                  <a:srgbClr val="23292E"/>
                </a:solidFill>
                <a:latin typeface="Trebuchet MS"/>
                <a:cs typeface="Trebuchet MS"/>
              </a:rPr>
              <a:t>login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window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where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student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is 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taking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_login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_button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60">
                <a:solidFill>
                  <a:srgbClr val="23292E"/>
                </a:solidFill>
                <a:latin typeface="Arial Black"/>
                <a:cs typeface="Arial Black"/>
              </a:rPr>
              <a:t>pressed. </a:t>
            </a:r>
            <a:r>
              <a:rPr dirty="0" sz="2000" spc="-300">
                <a:solidFill>
                  <a:srgbClr val="23292E"/>
                </a:solidFill>
                <a:latin typeface="Arial Black"/>
                <a:cs typeface="Arial Black"/>
              </a:rPr>
              <a:t>The</a:t>
            </a:r>
            <a:r>
              <a:rPr dirty="0" sz="2000" spc="-80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180">
                <a:solidFill>
                  <a:srgbClr val="23292E"/>
                </a:solidFill>
                <a:latin typeface="Arial Black"/>
                <a:cs typeface="Arial Black"/>
              </a:rPr>
              <a:t>_login</a:t>
            </a:r>
            <a:endParaRPr sz="2000">
              <a:latin typeface="Arial Black"/>
              <a:cs typeface="Arial Black"/>
            </a:endParaRPr>
          </a:p>
          <a:p>
            <a:pPr marL="12700" marR="272415">
              <a:lnSpc>
                <a:spcPct val="111000"/>
              </a:lnSpc>
            </a:pP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_form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requires the </a:t>
            </a:r>
            <a:r>
              <a:rPr dirty="0" sz="2000" spc="-275">
                <a:solidFill>
                  <a:srgbClr val="23292E"/>
                </a:solidFill>
                <a:latin typeface="Arial Black"/>
                <a:cs typeface="Arial Black"/>
              </a:rPr>
              <a:t>_Username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_and </a:t>
            </a:r>
            <a:r>
              <a:rPr dirty="0" sz="2000" spc="-25" i="1">
                <a:solidFill>
                  <a:srgbClr val="23292E"/>
                </a:solidFill>
                <a:latin typeface="Trebuchet MS"/>
                <a:cs typeface="Trebuchet MS"/>
              </a:rPr>
              <a:t>Password </a:t>
            </a:r>
            <a:r>
              <a:rPr dirty="0" sz="2000" spc="-160">
                <a:solidFill>
                  <a:srgbClr val="23292E"/>
                </a:solidFill>
                <a:latin typeface="Arial Black"/>
                <a:cs typeface="Arial Black"/>
              </a:rPr>
              <a:t>of 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already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registered</a:t>
            </a:r>
            <a:r>
              <a:rPr dirty="0" sz="2000" spc="90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student</a:t>
            </a:r>
            <a:r>
              <a:rPr dirty="0" sz="1200" spc="-225">
                <a:solidFill>
                  <a:srgbClr val="23292E"/>
                </a:solidFill>
                <a:latin typeface="Arial Black"/>
                <a:cs typeface="Arial Black"/>
              </a:rPr>
              <a:t>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106661"/>
            <a:ext cx="6032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23292E"/>
                </a:solidFill>
                <a:latin typeface="Arial"/>
                <a:cs typeface="Arial"/>
              </a:rPr>
              <a:t>Fig</a:t>
            </a:r>
            <a:r>
              <a:rPr dirty="0" sz="2000" spc="-100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2000" spc="40" b="1">
                <a:solidFill>
                  <a:srgbClr val="23292E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337055"/>
            <a:ext cx="5731509" cy="3223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659879"/>
            <a:ext cx="4977638" cy="231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80490"/>
            <a:ext cx="1987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 b="1">
                <a:solidFill>
                  <a:srgbClr val="23292E"/>
                </a:solidFill>
                <a:latin typeface="Arial"/>
                <a:cs typeface="Arial"/>
              </a:rPr>
              <a:t>New </a:t>
            </a:r>
            <a:r>
              <a:rPr dirty="0" sz="1200" spc="-20" b="1">
                <a:solidFill>
                  <a:srgbClr val="23292E"/>
                </a:solidFill>
                <a:latin typeface="Arial"/>
                <a:cs typeface="Arial"/>
              </a:rPr>
              <a:t>Student’s</a:t>
            </a:r>
            <a:r>
              <a:rPr dirty="0" sz="1200" spc="-55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1200" spc="-15" b="1">
                <a:solidFill>
                  <a:srgbClr val="23292E"/>
                </a:solidFill>
                <a:latin typeface="Arial"/>
                <a:cs typeface="Arial"/>
              </a:rPr>
              <a:t>Registration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00141"/>
            <a:ext cx="5741670" cy="2781300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000" spc="-50" b="1">
                <a:solidFill>
                  <a:srgbClr val="23292E"/>
                </a:solidFill>
                <a:latin typeface="Arial"/>
                <a:cs typeface="Arial"/>
              </a:rPr>
              <a:t>Fig</a:t>
            </a:r>
            <a:r>
              <a:rPr dirty="0" sz="2000" spc="-20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2000" spc="40" b="1">
                <a:solidFill>
                  <a:srgbClr val="23292E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9600"/>
              </a:lnSpc>
              <a:spcBef>
                <a:spcPts val="805"/>
              </a:spcBef>
            </a:pP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window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that opens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when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student  </a:t>
            </a:r>
            <a:r>
              <a:rPr dirty="0" sz="2000" spc="-295">
                <a:solidFill>
                  <a:srgbClr val="23292E"/>
                </a:solidFill>
                <a:latin typeface="Arial Black"/>
                <a:cs typeface="Arial Black"/>
              </a:rPr>
              <a:t>presses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20" i="1">
                <a:solidFill>
                  <a:srgbClr val="23292E"/>
                </a:solidFill>
                <a:latin typeface="Trebuchet MS"/>
                <a:cs typeface="Trebuchet MS"/>
              </a:rPr>
              <a:t>New </a:t>
            </a:r>
            <a:r>
              <a:rPr dirty="0" sz="2000" spc="-40" i="1">
                <a:solidFill>
                  <a:srgbClr val="23292E"/>
                </a:solidFill>
                <a:latin typeface="Trebuchet MS"/>
                <a:cs typeface="Trebuchet MS"/>
              </a:rPr>
              <a:t>User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button in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00">
                <a:solidFill>
                  <a:srgbClr val="23292E"/>
                </a:solidFill>
                <a:latin typeface="Arial Black"/>
                <a:cs typeface="Arial Black"/>
              </a:rPr>
              <a:t>opening  </a:t>
            </a:r>
            <a:r>
              <a:rPr dirty="0" sz="2000" spc="-260">
                <a:solidFill>
                  <a:srgbClr val="23292E"/>
                </a:solidFill>
                <a:latin typeface="Arial Black"/>
                <a:cs typeface="Arial Black"/>
              </a:rPr>
              <a:t>window.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form </a:t>
            </a:r>
            <a:r>
              <a:rPr dirty="0" sz="2000" spc="-260">
                <a:solidFill>
                  <a:srgbClr val="23292E"/>
                </a:solidFill>
                <a:latin typeface="Arial Black"/>
                <a:cs typeface="Arial Black"/>
              </a:rPr>
              <a:t>contains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five fields, </a:t>
            </a: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so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when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a 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student </a:t>
            </a:r>
            <a:r>
              <a:rPr dirty="0" sz="2000" spc="-220">
                <a:solidFill>
                  <a:srgbClr val="23292E"/>
                </a:solidFill>
                <a:latin typeface="Arial Black"/>
                <a:cs typeface="Arial Black"/>
              </a:rPr>
              <a:t>fills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press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75" i="1">
                <a:solidFill>
                  <a:srgbClr val="23292E"/>
                </a:solidFill>
                <a:latin typeface="Trebuchet MS"/>
                <a:cs typeface="Trebuchet MS"/>
              </a:rPr>
              <a:t>Registered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button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he  </a:t>
            </a:r>
            <a:r>
              <a:rPr dirty="0" sz="2000" spc="-180">
                <a:solidFill>
                  <a:srgbClr val="23292E"/>
                </a:solidFill>
                <a:latin typeface="Arial Black"/>
                <a:cs typeface="Arial Black"/>
              </a:rPr>
              <a:t>or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she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gets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registered </a:t>
            </a:r>
            <a:r>
              <a:rPr dirty="0" sz="2000" spc="-225">
                <a:solidFill>
                  <a:srgbClr val="23292E"/>
                </a:solidFill>
                <a:latin typeface="Arial Black"/>
                <a:cs typeface="Arial Black"/>
              </a:rPr>
              <a:t>and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data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stored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in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database</a:t>
            </a:r>
            <a:r>
              <a:rPr dirty="0" sz="1800" spc="-265">
                <a:solidFill>
                  <a:srgbClr val="23292E"/>
                </a:solidFill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700910"/>
            <a:ext cx="5731509" cy="3223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45437"/>
            <a:ext cx="2735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0" b="1">
                <a:solidFill>
                  <a:srgbClr val="23292E"/>
                </a:solidFill>
                <a:latin typeface="Arial"/>
                <a:cs typeface="Arial"/>
              </a:rPr>
              <a:t>New </a:t>
            </a:r>
            <a:r>
              <a:rPr dirty="0" sz="1400" spc="-45" b="1">
                <a:solidFill>
                  <a:srgbClr val="23292E"/>
                </a:solidFill>
                <a:latin typeface="Arial"/>
                <a:cs typeface="Arial"/>
              </a:rPr>
              <a:t>Supervisor’s </a:t>
            </a:r>
            <a:r>
              <a:rPr dirty="0" sz="1400" spc="-30" b="1">
                <a:solidFill>
                  <a:srgbClr val="23292E"/>
                </a:solidFill>
                <a:latin typeface="Arial"/>
                <a:cs typeface="Arial"/>
              </a:rPr>
              <a:t>Login</a:t>
            </a:r>
            <a:r>
              <a:rPr dirty="0" sz="1400" spc="-55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23292E"/>
                </a:solidFill>
                <a:latin typeface="Arial"/>
                <a:cs typeface="Arial"/>
              </a:rPr>
              <a:t>Window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40636"/>
            <a:ext cx="5645150" cy="443674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400" spc="-35" b="1">
                <a:solidFill>
                  <a:srgbClr val="23292E"/>
                </a:solidFill>
                <a:latin typeface="Arial"/>
                <a:cs typeface="Arial"/>
              </a:rPr>
              <a:t>Fig</a:t>
            </a:r>
            <a:r>
              <a:rPr dirty="0" sz="1400" spc="-15" b="1">
                <a:solidFill>
                  <a:srgbClr val="23292E"/>
                </a:solidFill>
                <a:latin typeface="Arial"/>
                <a:cs typeface="Arial"/>
              </a:rPr>
              <a:t> </a:t>
            </a:r>
            <a:r>
              <a:rPr dirty="0" sz="1400" spc="25" b="1">
                <a:solidFill>
                  <a:srgbClr val="23292E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12700" marR="116839">
              <a:lnSpc>
                <a:spcPct val="119500"/>
              </a:lnSpc>
              <a:spcBef>
                <a:spcPts val="720"/>
              </a:spcBef>
            </a:pP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This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_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Login_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window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which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opens </a:t>
            </a:r>
            <a:r>
              <a:rPr dirty="0" sz="2000" spc="-290">
                <a:solidFill>
                  <a:srgbClr val="23292E"/>
                </a:solidFill>
                <a:latin typeface="Arial Black"/>
                <a:cs typeface="Arial Black"/>
              </a:rPr>
              <a:t>when </a:t>
            </a:r>
            <a:r>
              <a:rPr dirty="0" sz="2000" spc="-315">
                <a:solidFill>
                  <a:srgbClr val="23292E"/>
                </a:solidFill>
                <a:latin typeface="Arial Black"/>
                <a:cs typeface="Arial Black"/>
              </a:rPr>
              <a:t>a 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supervisor </a:t>
            </a:r>
            <a:r>
              <a:rPr dirty="0" sz="2000" spc="-180">
                <a:solidFill>
                  <a:srgbClr val="23292E"/>
                </a:solidFill>
                <a:latin typeface="Arial Black"/>
                <a:cs typeface="Arial Black"/>
              </a:rPr>
              <a:t>or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user </a:t>
            </a:r>
            <a:r>
              <a:rPr dirty="0" sz="2000" spc="-320">
                <a:solidFill>
                  <a:srgbClr val="23292E"/>
                </a:solidFill>
                <a:latin typeface="Arial Black"/>
                <a:cs typeface="Arial Black"/>
              </a:rPr>
              <a:t>clicks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180">
                <a:solidFill>
                  <a:srgbClr val="23292E"/>
                </a:solidFill>
                <a:latin typeface="Arial Black"/>
                <a:cs typeface="Arial Black"/>
              </a:rPr>
              <a:t>login </a:t>
            </a:r>
            <a:r>
              <a:rPr dirty="0" sz="2000" spc="-200">
                <a:solidFill>
                  <a:srgbClr val="23292E"/>
                </a:solidFill>
                <a:latin typeface="Arial Black"/>
                <a:cs typeface="Arial Black"/>
              </a:rPr>
              <a:t>button. </a:t>
            </a:r>
            <a:r>
              <a:rPr dirty="0" sz="2000" spc="-229">
                <a:solidFill>
                  <a:srgbClr val="23292E"/>
                </a:solidFill>
                <a:latin typeface="Arial Black"/>
                <a:cs typeface="Arial Black"/>
              </a:rPr>
              <a:t>It </a:t>
            </a:r>
            <a:r>
              <a:rPr dirty="0" sz="2000" spc="-280">
                <a:solidFill>
                  <a:srgbClr val="23292E"/>
                </a:solidFill>
                <a:latin typeface="Arial Black"/>
                <a:cs typeface="Arial Black"/>
              </a:rPr>
              <a:t>is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 </a:t>
            </a:r>
            <a:r>
              <a:rPr dirty="0" sz="2000" spc="-320">
                <a:solidFill>
                  <a:srgbClr val="23292E"/>
                </a:solidFill>
                <a:latin typeface="Arial Black"/>
                <a:cs typeface="Arial Black"/>
              </a:rPr>
              <a:t>same </a:t>
            </a:r>
            <a:r>
              <a:rPr dirty="0" sz="2000" spc="-350">
                <a:solidFill>
                  <a:srgbClr val="23292E"/>
                </a:solidFill>
                <a:latin typeface="Arial Black"/>
                <a:cs typeface="Arial Black"/>
              </a:rPr>
              <a:t>as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180">
                <a:solidFill>
                  <a:srgbClr val="23292E"/>
                </a:solidFill>
                <a:latin typeface="Arial Black"/>
                <a:cs typeface="Arial Black"/>
              </a:rPr>
              <a:t>login </a:t>
            </a:r>
            <a:r>
              <a:rPr dirty="0" sz="2000" spc="-265">
                <a:solidFill>
                  <a:srgbClr val="23292E"/>
                </a:solidFill>
                <a:latin typeface="Arial Black"/>
                <a:cs typeface="Arial Black"/>
              </a:rPr>
              <a:t>window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for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54">
                <a:solidFill>
                  <a:srgbClr val="23292E"/>
                </a:solidFill>
                <a:latin typeface="Arial Black"/>
                <a:cs typeface="Arial Black"/>
              </a:rPr>
              <a:t>students.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An  </a:t>
            </a:r>
            <a:r>
              <a:rPr dirty="0" sz="2000" spc="-245">
                <a:solidFill>
                  <a:srgbClr val="23292E"/>
                </a:solidFill>
                <a:latin typeface="Arial Black"/>
                <a:cs typeface="Arial Black"/>
              </a:rPr>
              <a:t>already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registered </a:t>
            </a:r>
            <a:r>
              <a:rPr dirty="0" sz="2000" spc="-310">
                <a:solidFill>
                  <a:srgbClr val="23292E"/>
                </a:solidFill>
                <a:latin typeface="Arial Black"/>
                <a:cs typeface="Arial Black"/>
              </a:rPr>
              <a:t>uses </a:t>
            </a:r>
            <a:r>
              <a:rPr dirty="0" sz="2000" spc="-240">
                <a:solidFill>
                  <a:srgbClr val="23292E"/>
                </a:solidFill>
                <a:latin typeface="Arial Black"/>
                <a:cs typeface="Arial Black"/>
              </a:rPr>
              <a:t>need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180">
                <a:solidFill>
                  <a:srgbClr val="23292E"/>
                </a:solidFill>
                <a:latin typeface="Arial Black"/>
                <a:cs typeface="Arial Black"/>
              </a:rPr>
              <a:t>fill </a:t>
            </a:r>
            <a:r>
              <a:rPr dirty="0" sz="2000" spc="-195">
                <a:solidFill>
                  <a:srgbClr val="23292E"/>
                </a:solidFill>
                <a:latin typeface="Arial Black"/>
                <a:cs typeface="Arial Black"/>
              </a:rPr>
              <a:t>in</a:t>
            </a:r>
            <a:r>
              <a:rPr dirty="0" sz="2000" spc="160">
                <a:solidFill>
                  <a:srgbClr val="23292E"/>
                </a:solidFill>
                <a:latin typeface="Arial Black"/>
                <a:cs typeface="Arial Black"/>
              </a:rPr>
              <a:t>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</a:t>
            </a:r>
            <a:endParaRPr sz="2000">
              <a:latin typeface="Arial Black"/>
              <a:cs typeface="Arial Black"/>
            </a:endParaRPr>
          </a:p>
          <a:p>
            <a:pPr marL="12700" marR="5080">
              <a:lnSpc>
                <a:spcPct val="119500"/>
              </a:lnSpc>
              <a:spcBef>
                <a:spcPts val="10"/>
              </a:spcBef>
            </a:pPr>
            <a:r>
              <a:rPr dirty="0" sz="2000" spc="-270">
                <a:solidFill>
                  <a:srgbClr val="23292E"/>
                </a:solidFill>
                <a:latin typeface="Arial Black"/>
                <a:cs typeface="Arial Black"/>
              </a:rPr>
              <a:t>_Username </a:t>
            </a:r>
            <a:r>
              <a:rPr dirty="0" sz="2000" spc="-215">
                <a:solidFill>
                  <a:srgbClr val="23292E"/>
                </a:solidFill>
                <a:latin typeface="Arial Black"/>
                <a:cs typeface="Arial Black"/>
              </a:rPr>
              <a:t>_and </a:t>
            </a:r>
            <a:r>
              <a:rPr dirty="0" sz="2000" spc="-235">
                <a:solidFill>
                  <a:srgbClr val="23292E"/>
                </a:solidFill>
                <a:latin typeface="Arial Black"/>
                <a:cs typeface="Arial Black"/>
              </a:rPr>
              <a:t>the </a:t>
            </a:r>
            <a:r>
              <a:rPr dirty="0" sz="2000" spc="-285">
                <a:solidFill>
                  <a:srgbClr val="23292E"/>
                </a:solidFill>
                <a:latin typeface="Arial Black"/>
                <a:cs typeface="Arial Black"/>
              </a:rPr>
              <a:t>_Password </a:t>
            </a:r>
            <a:r>
              <a:rPr dirty="0" sz="2000" spc="-250">
                <a:solidFill>
                  <a:srgbClr val="23292E"/>
                </a:solidFill>
                <a:latin typeface="Arial Black"/>
                <a:cs typeface="Arial Black"/>
              </a:rPr>
              <a:t>_credentials </a:t>
            </a:r>
            <a:r>
              <a:rPr dirty="0" sz="2000" spc="-185">
                <a:solidFill>
                  <a:srgbClr val="23292E"/>
                </a:solidFill>
                <a:latin typeface="Arial Black"/>
                <a:cs typeface="Arial Black"/>
              </a:rPr>
              <a:t>to </a:t>
            </a:r>
            <a:r>
              <a:rPr dirty="0" sz="2000" spc="-170">
                <a:solidFill>
                  <a:srgbClr val="23292E"/>
                </a:solidFill>
                <a:latin typeface="Arial Black"/>
                <a:cs typeface="Arial Black"/>
              </a:rPr>
              <a:t>log  </a:t>
            </a:r>
            <a:r>
              <a:rPr dirty="0" sz="2000" spc="-175">
                <a:solidFill>
                  <a:srgbClr val="23292E"/>
                </a:solidFill>
                <a:latin typeface="Arial Black"/>
                <a:cs typeface="Arial Black"/>
              </a:rPr>
              <a:t>in</a:t>
            </a:r>
            <a:r>
              <a:rPr dirty="0" sz="1100" spc="-175">
                <a:solidFill>
                  <a:srgbClr val="23292E"/>
                </a:solidFill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Black"/>
              <a:cs typeface="Arial Black"/>
            </a:endParaRPr>
          </a:p>
          <a:p>
            <a:pPr marL="281940" marR="3441700" indent="-269875">
              <a:lnSpc>
                <a:spcPct val="153000"/>
              </a:lnSpc>
            </a:pPr>
            <a:r>
              <a:rPr dirty="0" sz="2000" spc="15" b="1">
                <a:solidFill>
                  <a:srgbClr val="23292E"/>
                </a:solidFill>
                <a:latin typeface="Arial"/>
                <a:cs typeface="Arial"/>
              </a:rPr>
              <a:t>**Reference**  </a:t>
            </a:r>
            <a:r>
              <a:rPr dirty="0" sz="2000" spc="10" b="1">
                <a:solidFill>
                  <a:srgbClr val="23292E"/>
                </a:solidFill>
                <a:latin typeface="Arial"/>
                <a:cs typeface="Arial"/>
              </a:rPr>
              <a:t>1</a:t>
            </a:r>
            <a:r>
              <a:rPr dirty="0" sz="2000" spc="105" b="1">
                <a:solidFill>
                  <a:srgbClr val="23292E"/>
                </a:solidFill>
                <a:latin typeface="Arial"/>
                <a:cs typeface="Arial"/>
              </a:rPr>
              <a:t>.</a:t>
            </a:r>
            <a:r>
              <a:rPr dirty="0" u="sng" sz="1600" spc="-2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Ge</a:t>
            </a:r>
            <a:r>
              <a:rPr dirty="0" u="sng" sz="1600" spc="-2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e</a:t>
            </a:r>
            <a:r>
              <a:rPr dirty="0" u="sng" sz="1600" spc="-30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k</a:t>
            </a:r>
            <a:r>
              <a:rPr dirty="0" u="sng" sz="1600" spc="-2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s</a:t>
            </a:r>
            <a:r>
              <a:rPr dirty="0" u="sng" sz="1600" spc="-1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fo</a:t>
            </a:r>
            <a:r>
              <a:rPr dirty="0" u="sng" sz="1600" spc="-1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r</a:t>
            </a:r>
            <a:r>
              <a:rPr dirty="0" u="sng" sz="1600" spc="-2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Ge</a:t>
            </a:r>
            <a:r>
              <a:rPr dirty="0" u="sng" sz="1600" spc="-2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e</a:t>
            </a:r>
            <a:r>
              <a:rPr dirty="0" u="sng" sz="1600" spc="-30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k</a:t>
            </a:r>
            <a:r>
              <a:rPr dirty="0" u="sng" sz="1600" spc="-2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s</a:t>
            </a:r>
            <a:r>
              <a:rPr dirty="0" u="sng" sz="160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.</a:t>
            </a:r>
            <a:r>
              <a:rPr dirty="0" u="sng" sz="1600" spc="-20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o</a:t>
            </a:r>
            <a:r>
              <a:rPr dirty="0" u="sng" sz="1600" spc="-1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</a:rPr>
              <a:t>rg</a:t>
            </a:r>
            <a:endParaRPr sz="1600">
              <a:latin typeface="Arial Black"/>
              <a:cs typeface="Arial Black"/>
            </a:endParaRPr>
          </a:p>
          <a:p>
            <a:pPr marL="510540" indent="-229235">
              <a:lnSpc>
                <a:spcPct val="100000"/>
              </a:lnSpc>
              <a:spcBef>
                <a:spcPts val="305"/>
              </a:spcBef>
              <a:buClr>
                <a:srgbClr val="23292E"/>
              </a:buClr>
              <a:buSzPct val="112500"/>
              <a:buAutoNum type="arabicPeriod" startAt="2"/>
              <a:tabLst>
                <a:tab pos="511175" algn="l"/>
              </a:tabLst>
            </a:pPr>
            <a:r>
              <a:rPr dirty="0" u="sng" sz="1600" spc="-2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2"/>
              </a:rPr>
              <a:t>StackOverflow</a:t>
            </a:r>
            <a:endParaRPr sz="1600">
              <a:latin typeface="Arial Black"/>
              <a:cs typeface="Arial Black"/>
            </a:endParaRPr>
          </a:p>
          <a:p>
            <a:pPr marL="510540" indent="-229235">
              <a:lnSpc>
                <a:spcPct val="100000"/>
              </a:lnSpc>
              <a:spcBef>
                <a:spcPts val="165"/>
              </a:spcBef>
              <a:buClr>
                <a:srgbClr val="23292E"/>
              </a:buClr>
              <a:buAutoNum type="arabicPeriod" startAt="2"/>
              <a:tabLst>
                <a:tab pos="511175" algn="l"/>
              </a:tabLst>
            </a:pPr>
            <a:r>
              <a:rPr dirty="0" u="sng" sz="1600" spc="-1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3"/>
              </a:rPr>
              <a:t>TutorialsPoint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700910"/>
            <a:ext cx="5731509" cy="3223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2022-11-16T17:16:04Z</dcterms:created>
  <dcterms:modified xsi:type="dcterms:W3CDTF">2022-11-16T17:16:04Z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2022-11-16T00:00:00Z</vt:filetime>
  </property>
</Properties>
</file>