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embeddedFontLst>
    <p:embeddedFont>
      <p:font typeface="Source Sans Pr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Rishabh Rajput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26" Type="http://schemas.openxmlformats.org/officeDocument/2006/relationships/font" Target="fonts/SourceSansPro-regular.fntdata"/><Relationship Id="rId25" Type="http://schemas.openxmlformats.org/officeDocument/2006/relationships/slide" Target="slides/slide18.xml"/><Relationship Id="rId28" Type="http://schemas.openxmlformats.org/officeDocument/2006/relationships/font" Target="fonts/SourceSansPro-italic.fntdata"/><Relationship Id="rId27" Type="http://schemas.openxmlformats.org/officeDocument/2006/relationships/font" Target="fonts/SourceSansPro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SourceSansPro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08-03T12:17:59.371">
    <p:pos x="6000" y="0"/>
    <p:text>slide no 10p dekh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d5282178c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d5282178c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d5282178c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d5282178c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d5282178c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d5282178c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d5282178c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d5282178c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d5282178c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d5282178c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d5282178c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d5282178c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d3b8d1f3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d3b8d1f3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d3b8d1f3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d3b8d1f3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d3b8d1f3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d3b8d1f3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d3b8d1f3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d3b8d1f3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d5282178c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d5282178c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d5282178c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d5282178c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d5282178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d5282178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d5282178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d5282178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d5282178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d5282178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d5282178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d5282178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d5282178c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d5282178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AbhiDhariwal/NC_SVCE_MK199_CliffHangers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amanchande.co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1.xml"/><Relationship Id="rId4" Type="http://schemas.openxmlformats.org/officeDocument/2006/relationships/hyperlink" Target="https://drive.google.com/drive/u/1/folders/1R8GK71cc16CAI8Hs-M8DrNDWarJXVmeu" TargetMode="External"/><Relationship Id="rId5" Type="http://schemas.openxmlformats.org/officeDocument/2006/relationships/hyperlink" Target="https://docs.google.com/document/d/1dEr2vvDFOspA4Si9wKAXWgILzruchdyBQ2Y7bvm7U3c/edit" TargetMode="External"/><Relationship Id="rId6" Type="http://schemas.openxmlformats.org/officeDocument/2006/relationships/hyperlink" Target="http://amanchande.co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idx="1" type="body"/>
          </p:nvPr>
        </p:nvSpPr>
        <p:spPr>
          <a:xfrm>
            <a:off x="311700" y="1396925"/>
            <a:ext cx="8520600" cy="2820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Problem Statement :</a:t>
            </a:r>
            <a:r>
              <a:rPr b="1" lang="en" sz="2000"/>
              <a:t>-</a:t>
            </a:r>
            <a:r>
              <a:rPr lang="en" sz="2000"/>
              <a:t> </a:t>
            </a:r>
            <a:r>
              <a:rPr lang="en" sz="1600">
                <a:solidFill>
                  <a:srgbClr val="000000"/>
                </a:solidFill>
              </a:rPr>
              <a:t>Automatic Assessment of Pavement Condition based on road Images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Problem Code:</a:t>
            </a:r>
            <a:r>
              <a:rPr b="1" lang="en" sz="2000">
                <a:solidFill>
                  <a:srgbClr val="337AB7"/>
                </a:solidFill>
              </a:rPr>
              <a:t>- </a:t>
            </a:r>
            <a:r>
              <a:rPr lang="en" sz="1600">
                <a:solidFill>
                  <a:srgbClr val="333333"/>
                </a:solidFill>
              </a:rPr>
              <a:t>MK199</a:t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Domain bucket :</a:t>
            </a:r>
            <a:r>
              <a:rPr b="1" lang="en" sz="2000">
                <a:solidFill>
                  <a:srgbClr val="333333"/>
                </a:solidFill>
              </a:rPr>
              <a:t>-</a:t>
            </a:r>
            <a:r>
              <a:rPr lang="en" sz="2000">
                <a:solidFill>
                  <a:srgbClr val="333333"/>
                </a:solidFill>
              </a:rPr>
              <a:t> </a:t>
            </a:r>
            <a:r>
              <a:rPr lang="en" sz="1600">
                <a:solidFill>
                  <a:srgbClr val="333333"/>
                </a:solidFill>
              </a:rPr>
              <a:t>Software - Web App development</a:t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Organization:-</a:t>
            </a:r>
            <a:r>
              <a:rPr lang="en" sz="2000">
                <a:solidFill>
                  <a:srgbClr val="333333"/>
                </a:solidFill>
              </a:rPr>
              <a:t> </a:t>
            </a:r>
            <a:r>
              <a:rPr lang="en" sz="1600">
                <a:solidFill>
                  <a:srgbClr val="333333"/>
                </a:solidFill>
              </a:rPr>
              <a:t>Ministry of Rural Development</a:t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Team :-</a:t>
            </a:r>
            <a:r>
              <a:rPr lang="en" sz="2000">
                <a:solidFill>
                  <a:srgbClr val="333333"/>
                </a:solidFill>
              </a:rPr>
              <a:t> </a:t>
            </a:r>
            <a:r>
              <a:rPr lang="en" sz="1600">
                <a:solidFill>
                  <a:srgbClr val="333333"/>
                </a:solidFill>
              </a:rPr>
              <a:t>CliffHangers</a:t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Github repository link</a:t>
            </a:r>
            <a:r>
              <a:rPr b="1" lang="en">
                <a:solidFill>
                  <a:srgbClr val="333333"/>
                </a:solidFill>
              </a:rPr>
              <a:t> </a:t>
            </a:r>
            <a:r>
              <a:rPr lang="en" sz="1600">
                <a:solidFill>
                  <a:srgbClr val="333333"/>
                </a:solidFill>
              </a:rPr>
              <a:t>:- </a:t>
            </a:r>
            <a:r>
              <a:rPr lang="en" sz="1350" u="sng">
                <a:solidFill>
                  <a:schemeClr val="hlink"/>
                </a:solidFill>
                <a:hlinkClick r:id="rId3"/>
              </a:rPr>
              <a:t>https://github.com/AbhiDhariwal/NC_SVCE_MK199_CliffHangers</a:t>
            </a:r>
            <a:endParaRPr sz="1550">
              <a:solidFill>
                <a:srgbClr val="333333"/>
              </a:solidFill>
            </a:endParaRPr>
          </a:p>
        </p:txBody>
      </p:sp>
      <p:pic>
        <p:nvPicPr>
          <p:cNvPr id="100" name="Google Shape;10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7018"/>
            <a:ext cx="2261700" cy="102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3875" y="-27000"/>
            <a:ext cx="238125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ctrTitle"/>
          </p:nvPr>
        </p:nvSpPr>
        <p:spPr>
          <a:xfrm>
            <a:off x="311708" y="369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based WebApp</a:t>
            </a:r>
            <a:endParaRPr/>
          </a:p>
        </p:txBody>
      </p:sp>
      <p:sp>
        <p:nvSpPr>
          <p:cNvPr id="262" name="Google Shape;262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display all the results in real-time</a:t>
            </a:r>
            <a:endParaRPr/>
          </a:p>
        </p:txBody>
      </p:sp>
      <p:sp>
        <p:nvSpPr>
          <p:cNvPr id="263" name="Google Shape;263;p34"/>
          <p:cNvSpPr txBox="1"/>
          <p:nvPr/>
        </p:nvSpPr>
        <p:spPr>
          <a:xfrm>
            <a:off x="1643700" y="3689625"/>
            <a:ext cx="58566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WebApp live on : 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http://amanchande.co/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Login details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Test ID -                 hello@email.com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Test password -      hello123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Points</a:t>
            </a:r>
            <a:endParaRPr/>
          </a:p>
        </p:txBody>
      </p:sp>
      <p:sp>
        <p:nvSpPr>
          <p:cNvPr id="269" name="Google Shape;269;p35"/>
          <p:cNvSpPr txBox="1"/>
          <p:nvPr>
            <p:ph idx="1" type="body"/>
          </p:nvPr>
        </p:nvSpPr>
        <p:spPr>
          <a:xfrm>
            <a:off x="311700" y="1141750"/>
            <a:ext cx="800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processing and results will be updated on WebApp in real-time.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results will be visible to authorised users only.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we have two roles: Ministry and Contractor.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will be assigned the roles only after successful verification by admin.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Ministry will be able to view status of any road.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Contractors can only view the status of roads assigned to them.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888" y="565150"/>
            <a:ext cx="8424226" cy="40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75" y="520724"/>
            <a:ext cx="8263051" cy="41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/>
        </p:nvSpPr>
        <p:spPr>
          <a:xfrm>
            <a:off x="300825" y="1505175"/>
            <a:ext cx="84678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hlinkClick r:id="rId4"/>
              </a:rPr>
              <a:t>https://drive.google.com/drive/u/1/folders/1R8GK71cc16CAI8Hs-M8DrNDWarJXVmeu</a:t>
            </a:r>
            <a:endParaRPr sz="2000"/>
          </a:p>
        </p:txBody>
      </p:sp>
      <p:sp>
        <p:nvSpPr>
          <p:cNvPr id="285" name="Google Shape;285;p38"/>
          <p:cNvSpPr txBox="1"/>
          <p:nvPr/>
        </p:nvSpPr>
        <p:spPr>
          <a:xfrm>
            <a:off x="0" y="438925"/>
            <a:ext cx="9144000" cy="1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Large Files are present in the given link below: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Including Video demonstration of our solution.</a:t>
            </a:r>
            <a:endParaRPr sz="2100"/>
          </a:p>
        </p:txBody>
      </p:sp>
      <p:sp>
        <p:nvSpPr>
          <p:cNvPr id="286" name="Google Shape;286;p38"/>
          <p:cNvSpPr txBox="1"/>
          <p:nvPr/>
        </p:nvSpPr>
        <p:spPr>
          <a:xfrm>
            <a:off x="247650" y="2546600"/>
            <a:ext cx="79692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https://docs.google.com/document/d/1dEr2vvDFOspA4Si9wKAXWgILzruchdyBQ2Y7bvm7U3c/edit</a:t>
            </a:r>
            <a:endParaRPr sz="1700"/>
          </a:p>
        </p:txBody>
      </p:sp>
      <p:sp>
        <p:nvSpPr>
          <p:cNvPr id="287" name="Google Shape;287;p38"/>
          <p:cNvSpPr txBox="1"/>
          <p:nvPr/>
        </p:nvSpPr>
        <p:spPr>
          <a:xfrm>
            <a:off x="309375" y="2150375"/>
            <a:ext cx="82983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Training details and the machine used for training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88" name="Google Shape;288;p38"/>
          <p:cNvSpPr txBox="1"/>
          <p:nvPr/>
        </p:nvSpPr>
        <p:spPr>
          <a:xfrm>
            <a:off x="666750" y="1162275"/>
            <a:ext cx="7810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8"/>
          <p:cNvSpPr txBox="1"/>
          <p:nvPr/>
        </p:nvSpPr>
        <p:spPr>
          <a:xfrm>
            <a:off x="384050" y="2386575"/>
            <a:ext cx="75300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8"/>
          <p:cNvSpPr txBox="1"/>
          <p:nvPr/>
        </p:nvSpPr>
        <p:spPr>
          <a:xfrm>
            <a:off x="876300" y="3505200"/>
            <a:ext cx="65721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Visit Website:- 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Click Here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Login details:-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UserID:- hello@email.com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Password:- hello123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Role :- Ministry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538" y="311275"/>
            <a:ext cx="7400925" cy="35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9"/>
          <p:cNvSpPr txBox="1"/>
          <p:nvPr/>
        </p:nvSpPr>
        <p:spPr>
          <a:xfrm>
            <a:off x="1667650" y="3902200"/>
            <a:ext cx="5181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can be further improved as major dataset is not available for Indian roads and with more training and hyperparameter Tuning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/>
        </p:nvSpPr>
        <p:spPr>
          <a:xfrm>
            <a:off x="1014975" y="1344175"/>
            <a:ext cx="6995100" cy="18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The formula we are using in our solution to obtain the Pavement Condition Index -</a:t>
            </a:r>
            <a:endParaRPr b="1" sz="3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725" y="70100"/>
            <a:ext cx="7578226" cy="507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488" y="617225"/>
            <a:ext cx="7625024" cy="36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362125" y="182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Proposed Solution</a:t>
            </a:r>
            <a:endParaRPr sz="2000"/>
          </a:p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362125" y="755525"/>
            <a:ext cx="8520600" cy="1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are using Object Detection and Classification Model/ Image Processing Techniques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Using two different State of the Art Models (</a:t>
            </a:r>
            <a:r>
              <a:rPr lang="en" sz="1200" u="sng"/>
              <a:t>most accurate</a:t>
            </a:r>
            <a:r>
              <a:rPr lang="en" sz="1200"/>
              <a:t> </a:t>
            </a:r>
            <a:r>
              <a:rPr b="1" lang="en" sz="1200"/>
              <a:t>Faster RCNN</a:t>
            </a:r>
            <a:r>
              <a:rPr lang="en" sz="1200"/>
              <a:t> or </a:t>
            </a:r>
            <a:r>
              <a:rPr lang="en" sz="1200" u="sng"/>
              <a:t>fastest</a:t>
            </a:r>
            <a:r>
              <a:rPr lang="en" sz="1200"/>
              <a:t> </a:t>
            </a:r>
            <a:r>
              <a:rPr b="1" lang="en" sz="1200"/>
              <a:t>YOLO</a:t>
            </a:r>
            <a:r>
              <a:rPr lang="en" sz="1200"/>
              <a:t>) for Object Detection.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detection result will be our final output with either fast approach or with best accuracy depending on the use.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</a:t>
            </a:r>
            <a:r>
              <a:rPr lang="en" sz="1200" u="sng"/>
              <a:t> result will be sent for further classification</a:t>
            </a:r>
            <a:r>
              <a:rPr lang="en" sz="1200"/>
              <a:t> and </a:t>
            </a:r>
            <a:r>
              <a:rPr lang="en" sz="1200" u="sng"/>
              <a:t>identification of level and type of road damage</a:t>
            </a:r>
            <a:r>
              <a:rPr lang="en" sz="1200"/>
              <a:t>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Detailed Report will be generated and can be viewed both online Web Portal and offline Excel sheet with automated sharing (or Mailing) option.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6"/>
          <p:cNvSpPr txBox="1"/>
          <p:nvPr/>
        </p:nvSpPr>
        <p:spPr>
          <a:xfrm>
            <a:off x="91125" y="3107150"/>
            <a:ext cx="89658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Upon Classification it will also suggest approximate cost so more accurate tender can be issued.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Further a Lite model will be made available so that it can be integrated into Android/ IOS app like “</a:t>
            </a:r>
            <a:r>
              <a:rPr b="1" lang="en" sz="1200"/>
              <a:t>Meri Sadak” </a:t>
            </a:r>
            <a:r>
              <a:rPr lang="en" sz="1200"/>
              <a:t>so that it can directly send report to </a:t>
            </a:r>
            <a:r>
              <a:rPr lang="en" sz="1200"/>
              <a:t>respective</a:t>
            </a:r>
            <a:r>
              <a:rPr lang="en" sz="1200"/>
              <a:t> authority thus helping in fast decision </a:t>
            </a:r>
            <a:r>
              <a:rPr lang="en" sz="1200"/>
              <a:t>making</a:t>
            </a:r>
            <a:r>
              <a:rPr lang="en" sz="1200"/>
              <a:t>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GPS Tagging will tell the exact location of the pothole or cracks so that finding them will be easy for workers.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7"/>
          <p:cNvGrpSpPr/>
          <p:nvPr/>
        </p:nvGrpSpPr>
        <p:grpSpPr>
          <a:xfrm>
            <a:off x="3437318" y="1029219"/>
            <a:ext cx="874458" cy="1238358"/>
            <a:chOff x="1160916" y="594746"/>
            <a:chExt cx="1375800" cy="818100"/>
          </a:xfrm>
        </p:grpSpPr>
        <p:sp>
          <p:nvSpPr>
            <p:cNvPr id="114" name="Google Shape;114;p27"/>
            <p:cNvSpPr/>
            <p:nvPr/>
          </p:nvSpPr>
          <p:spPr>
            <a:xfrm>
              <a:off x="1160916" y="594746"/>
              <a:ext cx="1375800" cy="81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7"/>
            <p:cNvSpPr txBox="1"/>
            <p:nvPr/>
          </p:nvSpPr>
          <p:spPr>
            <a:xfrm>
              <a:off x="1326518" y="701723"/>
              <a:ext cx="1044600" cy="5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One image from the pool</a:t>
              </a:r>
              <a:endParaRPr sz="1000"/>
            </a:p>
          </p:txBody>
        </p:sp>
      </p:grpSp>
      <p:grpSp>
        <p:nvGrpSpPr>
          <p:cNvPr id="116" name="Google Shape;116;p27"/>
          <p:cNvGrpSpPr/>
          <p:nvPr/>
        </p:nvGrpSpPr>
        <p:grpSpPr>
          <a:xfrm>
            <a:off x="5282927" y="910170"/>
            <a:ext cx="1285410" cy="1383898"/>
            <a:chOff x="528877" y="540796"/>
            <a:chExt cx="1375800" cy="818100"/>
          </a:xfrm>
        </p:grpSpPr>
        <p:sp>
          <p:nvSpPr>
            <p:cNvPr id="117" name="Google Shape;117;p27"/>
            <p:cNvSpPr/>
            <p:nvPr/>
          </p:nvSpPr>
          <p:spPr>
            <a:xfrm>
              <a:off x="528877" y="540796"/>
              <a:ext cx="1375800" cy="81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7"/>
            <p:cNvSpPr txBox="1"/>
            <p:nvPr/>
          </p:nvSpPr>
          <p:spPr>
            <a:xfrm>
              <a:off x="649125" y="653903"/>
              <a:ext cx="11352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Cropped Images where road issue are found</a:t>
              </a:r>
              <a:endParaRPr sz="1000"/>
            </a:p>
          </p:txBody>
        </p:sp>
      </p:grpSp>
      <p:cxnSp>
        <p:nvCxnSpPr>
          <p:cNvPr id="119" name="Google Shape;119;p27"/>
          <p:cNvCxnSpPr>
            <a:stCxn id="115" idx="3"/>
            <a:endCxn id="117" idx="1"/>
          </p:cNvCxnSpPr>
          <p:nvPr/>
        </p:nvCxnSpPr>
        <p:spPr>
          <a:xfrm>
            <a:off x="4206522" y="1602120"/>
            <a:ext cx="107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27"/>
          <p:cNvSpPr txBox="1"/>
          <p:nvPr/>
        </p:nvSpPr>
        <p:spPr>
          <a:xfrm>
            <a:off x="4326450" y="1040141"/>
            <a:ext cx="9711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Road issue Detection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Model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Working</a:t>
            </a:r>
            <a:endParaRPr sz="1200"/>
          </a:p>
        </p:txBody>
      </p:sp>
      <p:grpSp>
        <p:nvGrpSpPr>
          <p:cNvPr id="121" name="Google Shape;121;p27"/>
          <p:cNvGrpSpPr/>
          <p:nvPr/>
        </p:nvGrpSpPr>
        <p:grpSpPr>
          <a:xfrm>
            <a:off x="7754422" y="859378"/>
            <a:ext cx="1173695" cy="1319268"/>
            <a:chOff x="262926" y="404381"/>
            <a:chExt cx="1375800" cy="818100"/>
          </a:xfrm>
        </p:grpSpPr>
        <p:sp>
          <p:nvSpPr>
            <p:cNvPr id="122" name="Google Shape;122;p27"/>
            <p:cNvSpPr/>
            <p:nvPr/>
          </p:nvSpPr>
          <p:spPr>
            <a:xfrm>
              <a:off x="262926" y="404381"/>
              <a:ext cx="1375800" cy="81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7"/>
            <p:cNvSpPr txBox="1"/>
            <p:nvPr/>
          </p:nvSpPr>
          <p:spPr>
            <a:xfrm>
              <a:off x="389358" y="517482"/>
              <a:ext cx="1135200" cy="59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Category of issue found in Cropped image</a:t>
              </a:r>
              <a:endParaRPr sz="1000"/>
            </a:p>
          </p:txBody>
        </p:sp>
      </p:grpSp>
      <p:cxnSp>
        <p:nvCxnSpPr>
          <p:cNvPr id="124" name="Google Shape;124;p27"/>
          <p:cNvCxnSpPr>
            <a:stCxn id="118" idx="3"/>
            <a:endCxn id="122" idx="1"/>
          </p:cNvCxnSpPr>
          <p:nvPr/>
        </p:nvCxnSpPr>
        <p:spPr>
          <a:xfrm flipH="1" rot="10800000">
            <a:off x="6455892" y="1518894"/>
            <a:ext cx="1298400" cy="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27"/>
          <p:cNvSpPr txBox="1"/>
          <p:nvPr/>
        </p:nvSpPr>
        <p:spPr>
          <a:xfrm>
            <a:off x="6689340" y="971446"/>
            <a:ext cx="1146900" cy="9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Category Classification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Model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Working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126" name="Google Shape;126;p27"/>
          <p:cNvGrpSpPr/>
          <p:nvPr/>
        </p:nvGrpSpPr>
        <p:grpSpPr>
          <a:xfrm>
            <a:off x="277090" y="930503"/>
            <a:ext cx="1235606" cy="1343238"/>
            <a:chOff x="644475" y="495750"/>
            <a:chExt cx="1375800" cy="818100"/>
          </a:xfrm>
        </p:grpSpPr>
        <p:sp>
          <p:nvSpPr>
            <p:cNvPr id="127" name="Google Shape;127;p27"/>
            <p:cNvSpPr/>
            <p:nvPr/>
          </p:nvSpPr>
          <p:spPr>
            <a:xfrm>
              <a:off x="644475" y="495750"/>
              <a:ext cx="1375800" cy="81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7"/>
            <p:cNvSpPr txBox="1"/>
            <p:nvPr/>
          </p:nvSpPr>
          <p:spPr>
            <a:xfrm>
              <a:off x="790401" y="611604"/>
              <a:ext cx="1135200" cy="59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Sets of Road Images with Road ID or video of the particular Road</a:t>
              </a:r>
              <a:endParaRPr sz="1000"/>
            </a:p>
          </p:txBody>
        </p:sp>
      </p:grpSp>
      <p:grpSp>
        <p:nvGrpSpPr>
          <p:cNvPr id="129" name="Google Shape;129;p27"/>
          <p:cNvGrpSpPr/>
          <p:nvPr/>
        </p:nvGrpSpPr>
        <p:grpSpPr>
          <a:xfrm>
            <a:off x="1963174" y="971454"/>
            <a:ext cx="1204926" cy="1261347"/>
            <a:chOff x="1158509" y="431345"/>
            <a:chExt cx="1375800" cy="818100"/>
          </a:xfrm>
        </p:grpSpPr>
        <p:sp>
          <p:nvSpPr>
            <p:cNvPr id="130" name="Google Shape;130;p27"/>
            <p:cNvSpPr/>
            <p:nvPr/>
          </p:nvSpPr>
          <p:spPr>
            <a:xfrm>
              <a:off x="1158509" y="431345"/>
              <a:ext cx="1375800" cy="81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7"/>
            <p:cNvSpPr txBox="1"/>
            <p:nvPr/>
          </p:nvSpPr>
          <p:spPr>
            <a:xfrm>
              <a:off x="1278812" y="515483"/>
              <a:ext cx="1135200" cy="59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Pool of Images of each Road with unique Image ID</a:t>
              </a:r>
              <a:endParaRPr sz="1000"/>
            </a:p>
          </p:txBody>
        </p:sp>
      </p:grpSp>
      <p:cxnSp>
        <p:nvCxnSpPr>
          <p:cNvPr id="132" name="Google Shape;132;p27"/>
          <p:cNvCxnSpPr>
            <a:stCxn id="128" idx="3"/>
            <a:endCxn id="130" idx="1"/>
          </p:cNvCxnSpPr>
          <p:nvPr/>
        </p:nvCxnSpPr>
        <p:spPr>
          <a:xfrm flipH="1" rot="10800000">
            <a:off x="1427669" y="1602143"/>
            <a:ext cx="5355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7"/>
          <p:cNvCxnSpPr>
            <a:stCxn id="130" idx="3"/>
            <a:endCxn id="115" idx="1"/>
          </p:cNvCxnSpPr>
          <p:nvPr/>
        </p:nvCxnSpPr>
        <p:spPr>
          <a:xfrm>
            <a:off x="3168100" y="1602127"/>
            <a:ext cx="37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27"/>
          <p:cNvSpPr txBox="1"/>
          <p:nvPr/>
        </p:nvSpPr>
        <p:spPr>
          <a:xfrm>
            <a:off x="3486500" y="57150"/>
            <a:ext cx="20031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Work Flow</a:t>
            </a:r>
            <a:endParaRPr b="1" sz="2400"/>
          </a:p>
        </p:txBody>
      </p:sp>
      <p:pic>
        <p:nvPicPr>
          <p:cNvPr id="135" name="Google Shape;1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1575" y="3244810"/>
            <a:ext cx="777924" cy="56116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7"/>
          <p:cNvSpPr txBox="1"/>
          <p:nvPr/>
        </p:nvSpPr>
        <p:spPr>
          <a:xfrm>
            <a:off x="2143957" y="4118525"/>
            <a:ext cx="7023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Road2</a:t>
            </a:r>
            <a:endParaRPr sz="1200"/>
          </a:p>
        </p:txBody>
      </p:sp>
      <p:sp>
        <p:nvSpPr>
          <p:cNvPr id="137" name="Google Shape;137;p27"/>
          <p:cNvSpPr txBox="1"/>
          <p:nvPr/>
        </p:nvSpPr>
        <p:spPr>
          <a:xfrm>
            <a:off x="3831429" y="3799874"/>
            <a:ext cx="1661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One image from the pool of images</a:t>
            </a:r>
            <a:endParaRPr sz="1200"/>
          </a:p>
        </p:txBody>
      </p:sp>
      <p:grpSp>
        <p:nvGrpSpPr>
          <p:cNvPr id="138" name="Google Shape;138;p27"/>
          <p:cNvGrpSpPr/>
          <p:nvPr/>
        </p:nvGrpSpPr>
        <p:grpSpPr>
          <a:xfrm>
            <a:off x="6171501" y="2971181"/>
            <a:ext cx="702459" cy="1243054"/>
            <a:chOff x="5777800" y="2751225"/>
            <a:chExt cx="611100" cy="1499100"/>
          </a:xfrm>
        </p:grpSpPr>
        <p:pic>
          <p:nvPicPr>
            <p:cNvPr id="139" name="Google Shape;139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85050" y="2830422"/>
              <a:ext cx="396600" cy="396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85050" y="3280435"/>
              <a:ext cx="396600" cy="396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85050" y="3730422"/>
              <a:ext cx="396600" cy="39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27"/>
            <p:cNvSpPr/>
            <p:nvPr/>
          </p:nvSpPr>
          <p:spPr>
            <a:xfrm>
              <a:off x="5777800" y="2751225"/>
              <a:ext cx="611100" cy="1499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7"/>
          <p:cNvSpPr txBox="1"/>
          <p:nvPr/>
        </p:nvSpPr>
        <p:spPr>
          <a:xfrm>
            <a:off x="5629638" y="4295209"/>
            <a:ext cx="15273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Cropped parts from the image with unique Cropped ID</a:t>
            </a:r>
            <a:endParaRPr sz="1200"/>
          </a:p>
        </p:txBody>
      </p:sp>
      <p:grpSp>
        <p:nvGrpSpPr>
          <p:cNvPr id="144" name="Google Shape;144;p27"/>
          <p:cNvGrpSpPr/>
          <p:nvPr/>
        </p:nvGrpSpPr>
        <p:grpSpPr>
          <a:xfrm>
            <a:off x="7268498" y="3012765"/>
            <a:ext cx="1334914" cy="306472"/>
            <a:chOff x="6031500" y="2894650"/>
            <a:chExt cx="1161300" cy="369600"/>
          </a:xfrm>
        </p:grpSpPr>
        <p:sp>
          <p:nvSpPr>
            <p:cNvPr id="145" name="Google Shape;145;p27"/>
            <p:cNvSpPr/>
            <p:nvPr/>
          </p:nvSpPr>
          <p:spPr>
            <a:xfrm>
              <a:off x="6031500" y="2894650"/>
              <a:ext cx="1161300" cy="3696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7"/>
            <p:cNvSpPr txBox="1"/>
            <p:nvPr/>
          </p:nvSpPr>
          <p:spPr>
            <a:xfrm>
              <a:off x="6137250" y="2923450"/>
              <a:ext cx="969600" cy="31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Category</a:t>
              </a:r>
              <a:endParaRPr/>
            </a:p>
          </p:txBody>
        </p:sp>
      </p:grpSp>
      <p:grpSp>
        <p:nvGrpSpPr>
          <p:cNvPr id="147" name="Google Shape;147;p27"/>
          <p:cNvGrpSpPr/>
          <p:nvPr/>
        </p:nvGrpSpPr>
        <p:grpSpPr>
          <a:xfrm>
            <a:off x="7268498" y="3391875"/>
            <a:ext cx="1334914" cy="306472"/>
            <a:chOff x="6031500" y="2894650"/>
            <a:chExt cx="1161300" cy="369600"/>
          </a:xfrm>
        </p:grpSpPr>
        <p:sp>
          <p:nvSpPr>
            <p:cNvPr id="148" name="Google Shape;148;p27"/>
            <p:cNvSpPr/>
            <p:nvPr/>
          </p:nvSpPr>
          <p:spPr>
            <a:xfrm>
              <a:off x="6031500" y="2894650"/>
              <a:ext cx="1161300" cy="3696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7"/>
            <p:cNvSpPr txBox="1"/>
            <p:nvPr/>
          </p:nvSpPr>
          <p:spPr>
            <a:xfrm>
              <a:off x="6137250" y="2923450"/>
              <a:ext cx="969600" cy="31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Category</a:t>
              </a:r>
              <a:endParaRPr/>
            </a:p>
          </p:txBody>
        </p:sp>
      </p:grpSp>
      <p:grpSp>
        <p:nvGrpSpPr>
          <p:cNvPr id="150" name="Google Shape;150;p27"/>
          <p:cNvGrpSpPr/>
          <p:nvPr/>
        </p:nvGrpSpPr>
        <p:grpSpPr>
          <a:xfrm>
            <a:off x="7268498" y="3834171"/>
            <a:ext cx="1334914" cy="306472"/>
            <a:chOff x="6031500" y="2894650"/>
            <a:chExt cx="1161300" cy="369600"/>
          </a:xfrm>
        </p:grpSpPr>
        <p:sp>
          <p:nvSpPr>
            <p:cNvPr id="151" name="Google Shape;151;p27"/>
            <p:cNvSpPr/>
            <p:nvPr/>
          </p:nvSpPr>
          <p:spPr>
            <a:xfrm>
              <a:off x="6031500" y="2894650"/>
              <a:ext cx="1161300" cy="3696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7"/>
            <p:cNvSpPr txBox="1"/>
            <p:nvPr/>
          </p:nvSpPr>
          <p:spPr>
            <a:xfrm>
              <a:off x="6137250" y="2923450"/>
              <a:ext cx="969600" cy="31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Category</a:t>
              </a:r>
              <a:endParaRPr/>
            </a:p>
          </p:txBody>
        </p:sp>
      </p:grpSp>
      <p:cxnSp>
        <p:nvCxnSpPr>
          <p:cNvPr id="153" name="Google Shape;153;p27"/>
          <p:cNvCxnSpPr>
            <a:endCxn id="146" idx="1"/>
          </p:cNvCxnSpPr>
          <p:nvPr/>
        </p:nvCxnSpPr>
        <p:spPr>
          <a:xfrm flipH="1" rot="10800000">
            <a:off x="6775057" y="3166001"/>
            <a:ext cx="6150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7"/>
          <p:cNvCxnSpPr>
            <a:stCxn id="149" idx="1"/>
          </p:cNvCxnSpPr>
          <p:nvPr/>
        </p:nvCxnSpPr>
        <p:spPr>
          <a:xfrm flipH="1">
            <a:off x="6629257" y="3545111"/>
            <a:ext cx="760800" cy="1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7"/>
          <p:cNvCxnSpPr>
            <a:endCxn id="152" idx="1"/>
          </p:cNvCxnSpPr>
          <p:nvPr/>
        </p:nvCxnSpPr>
        <p:spPr>
          <a:xfrm flipH="1" rot="10800000">
            <a:off x="6761857" y="3987407"/>
            <a:ext cx="6282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7"/>
          <p:cNvCxnSpPr>
            <a:endCxn id="135" idx="1"/>
          </p:cNvCxnSpPr>
          <p:nvPr/>
        </p:nvCxnSpPr>
        <p:spPr>
          <a:xfrm>
            <a:off x="2745175" y="3184891"/>
            <a:ext cx="1466400" cy="3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7"/>
          <p:cNvCxnSpPr>
            <a:stCxn id="135" idx="3"/>
          </p:cNvCxnSpPr>
          <p:nvPr/>
        </p:nvCxnSpPr>
        <p:spPr>
          <a:xfrm>
            <a:off x="4989499" y="3525391"/>
            <a:ext cx="1427700" cy="1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7"/>
          <p:cNvCxnSpPr>
            <a:stCxn id="135" idx="3"/>
          </p:cNvCxnSpPr>
          <p:nvPr/>
        </p:nvCxnSpPr>
        <p:spPr>
          <a:xfrm>
            <a:off x="4989499" y="3525391"/>
            <a:ext cx="13218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7"/>
          <p:cNvCxnSpPr>
            <a:stCxn id="135" idx="3"/>
          </p:cNvCxnSpPr>
          <p:nvPr/>
        </p:nvCxnSpPr>
        <p:spPr>
          <a:xfrm flipH="1" rot="10800000">
            <a:off x="4989499" y="3218791"/>
            <a:ext cx="1335000" cy="30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7"/>
          <p:cNvSpPr txBox="1"/>
          <p:nvPr/>
        </p:nvSpPr>
        <p:spPr>
          <a:xfrm>
            <a:off x="7229838" y="4252334"/>
            <a:ext cx="15273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Categories of defects found in cropped parts</a:t>
            </a:r>
            <a:endParaRPr sz="1200"/>
          </a:p>
        </p:txBody>
      </p:sp>
      <p:grpSp>
        <p:nvGrpSpPr>
          <p:cNvPr id="161" name="Google Shape;161;p27"/>
          <p:cNvGrpSpPr/>
          <p:nvPr/>
        </p:nvGrpSpPr>
        <p:grpSpPr>
          <a:xfrm>
            <a:off x="239690" y="2587242"/>
            <a:ext cx="2979600" cy="1996500"/>
            <a:chOff x="239690" y="2587242"/>
            <a:chExt cx="2979600" cy="1996500"/>
          </a:xfrm>
        </p:grpSpPr>
        <p:sp>
          <p:nvSpPr>
            <p:cNvPr id="162" name="Google Shape;162;p27"/>
            <p:cNvSpPr/>
            <p:nvPr/>
          </p:nvSpPr>
          <p:spPr>
            <a:xfrm>
              <a:off x="239690" y="2587242"/>
              <a:ext cx="2979600" cy="1996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3" name="Google Shape;163;p27"/>
            <p:cNvGrpSpPr/>
            <p:nvPr/>
          </p:nvGrpSpPr>
          <p:grpSpPr>
            <a:xfrm>
              <a:off x="2023961" y="2775373"/>
              <a:ext cx="937050" cy="1375870"/>
              <a:chOff x="4845150" y="2852975"/>
              <a:chExt cx="1152300" cy="2051700"/>
            </a:xfrm>
          </p:grpSpPr>
          <p:pic>
            <p:nvPicPr>
              <p:cNvPr id="164" name="Google Shape;164;p2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082925" y="3059175"/>
                <a:ext cx="676750" cy="6767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5" name="Google Shape;165;p2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082925" y="4101425"/>
                <a:ext cx="676750" cy="6767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6" name="Google Shape;166;p27"/>
              <p:cNvSpPr/>
              <p:nvPr/>
            </p:nvSpPr>
            <p:spPr>
              <a:xfrm>
                <a:off x="4845150" y="2852975"/>
                <a:ext cx="1152300" cy="2051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27"/>
            <p:cNvGrpSpPr/>
            <p:nvPr/>
          </p:nvGrpSpPr>
          <p:grpSpPr>
            <a:xfrm>
              <a:off x="399378" y="2787200"/>
              <a:ext cx="978072" cy="1328476"/>
              <a:chOff x="4845150" y="2852975"/>
              <a:chExt cx="1152300" cy="2051700"/>
            </a:xfrm>
          </p:grpSpPr>
          <p:pic>
            <p:nvPicPr>
              <p:cNvPr id="168" name="Google Shape;168;p2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082925" y="3059175"/>
                <a:ext cx="676750" cy="6767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9" name="Google Shape;169;p2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082925" y="4101425"/>
                <a:ext cx="676750" cy="6767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0" name="Google Shape;170;p27"/>
              <p:cNvSpPr/>
              <p:nvPr/>
            </p:nvSpPr>
            <p:spPr>
              <a:xfrm>
                <a:off x="4845150" y="2852975"/>
                <a:ext cx="1152300" cy="2051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1" name="Google Shape;171;p27"/>
          <p:cNvSpPr txBox="1"/>
          <p:nvPr/>
        </p:nvSpPr>
        <p:spPr>
          <a:xfrm>
            <a:off x="664261" y="4651925"/>
            <a:ext cx="21306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Sets of images for different roads</a:t>
            </a:r>
            <a:endParaRPr sz="1200"/>
          </a:p>
        </p:txBody>
      </p:sp>
      <p:sp>
        <p:nvSpPr>
          <p:cNvPr id="172" name="Google Shape;172;p27"/>
          <p:cNvSpPr txBox="1"/>
          <p:nvPr/>
        </p:nvSpPr>
        <p:spPr>
          <a:xfrm>
            <a:off x="543757" y="4118525"/>
            <a:ext cx="7023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Road1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ctrTitle"/>
          </p:nvPr>
        </p:nvSpPr>
        <p:spPr>
          <a:xfrm>
            <a:off x="994051" y="1087425"/>
            <a:ext cx="7155900" cy="158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Let's</a:t>
            </a:r>
            <a:r>
              <a:rPr lang="en" sz="3800"/>
              <a:t> Visualize the Normal </a:t>
            </a:r>
            <a:r>
              <a:rPr lang="en" sz="3800"/>
              <a:t>Workflow</a:t>
            </a:r>
            <a:endParaRPr sz="3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9"/>
          <p:cNvCxnSpPr/>
          <p:nvPr/>
        </p:nvCxnSpPr>
        <p:spPr>
          <a:xfrm>
            <a:off x="338075" y="2298691"/>
            <a:ext cx="8336100" cy="0"/>
          </a:xfrm>
          <a:prstGeom prst="straightConnector1">
            <a:avLst/>
          </a:prstGeom>
          <a:noFill/>
          <a:ln cap="flat" cmpd="sng" w="19050">
            <a:solidFill>
              <a:srgbClr val="611BB8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183" name="Google Shape;183;p29"/>
          <p:cNvGrpSpPr/>
          <p:nvPr/>
        </p:nvGrpSpPr>
        <p:grpSpPr>
          <a:xfrm>
            <a:off x="566675" y="1089846"/>
            <a:ext cx="196200" cy="1306800"/>
            <a:chOff x="648675" y="1657471"/>
            <a:chExt cx="196200" cy="1306800"/>
          </a:xfrm>
        </p:grpSpPr>
        <p:sp>
          <p:nvSpPr>
            <p:cNvPr id="184" name="Google Shape;184;p29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5" name="Google Shape;185;p29"/>
            <p:cNvCxnSpPr>
              <a:stCxn id="184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86" name="Google Shape;186;p29"/>
          <p:cNvSpPr txBox="1"/>
          <p:nvPr/>
        </p:nvSpPr>
        <p:spPr>
          <a:xfrm>
            <a:off x="82975" y="395575"/>
            <a:ext cx="14601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Source Sans Pro"/>
                <a:ea typeface="Source Sans Pro"/>
                <a:cs typeface="Source Sans Pro"/>
                <a:sym typeface="Source Sans Pro"/>
              </a:rPr>
              <a:t>User Uploads Image</a:t>
            </a:r>
            <a:endParaRPr b="1" sz="11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</a:t>
            </a:r>
            <a:r>
              <a:rPr lang="en" sz="700">
                <a:latin typeface="Source Sans Pro"/>
                <a:ea typeface="Source Sans Pro"/>
                <a:cs typeface="Source Sans Pro"/>
                <a:sym typeface="Source Sans Pro"/>
              </a:rPr>
              <a:t> add basic details like state,village,contact details</a:t>
            </a:r>
            <a:endParaRPr sz="7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87" name="Google Shape;187;p29"/>
          <p:cNvGrpSpPr/>
          <p:nvPr/>
        </p:nvGrpSpPr>
        <p:grpSpPr>
          <a:xfrm>
            <a:off x="5250325" y="2200746"/>
            <a:ext cx="196200" cy="1404905"/>
            <a:chOff x="2512925" y="2768371"/>
            <a:chExt cx="196200" cy="1404905"/>
          </a:xfrm>
        </p:grpSpPr>
        <p:cxnSp>
          <p:nvCxnSpPr>
            <p:cNvPr id="188" name="Google Shape;188;p29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89" name="Google Shape;189;p29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29"/>
          <p:cNvSpPr txBox="1"/>
          <p:nvPr/>
        </p:nvSpPr>
        <p:spPr>
          <a:xfrm>
            <a:off x="3032600" y="118150"/>
            <a:ext cx="19263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We classify the damage level</a:t>
            </a:r>
            <a:endParaRPr b="1" sz="12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- Damage level is identified for each defect </a:t>
            </a: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found</a:t>
            </a: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 in image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91" name="Google Shape;191;p29"/>
          <p:cNvGrpSpPr/>
          <p:nvPr/>
        </p:nvGrpSpPr>
        <p:grpSpPr>
          <a:xfrm>
            <a:off x="6428275" y="970000"/>
            <a:ext cx="196200" cy="1404900"/>
            <a:chOff x="4279200" y="1559371"/>
            <a:chExt cx="196200" cy="1404900"/>
          </a:xfrm>
        </p:grpSpPr>
        <p:cxnSp>
          <p:nvCxnSpPr>
            <p:cNvPr id="192" name="Google Shape;192;p29"/>
            <p:cNvCxnSpPr>
              <a:stCxn id="193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93" name="Google Shape;193;p29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29"/>
          <p:cNvSpPr txBox="1"/>
          <p:nvPr/>
        </p:nvSpPr>
        <p:spPr>
          <a:xfrm>
            <a:off x="6603624" y="863000"/>
            <a:ext cx="22503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After Processing details 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uploaded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 to website</a:t>
            </a:r>
            <a:endParaRPr b="1" sz="12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- Officials can check details on website using PC/ mobile 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- can search image processed and its details using image id 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95" name="Google Shape;195;p29"/>
          <p:cNvGrpSpPr/>
          <p:nvPr/>
        </p:nvGrpSpPr>
        <p:grpSpPr>
          <a:xfrm>
            <a:off x="2259475" y="2200746"/>
            <a:ext cx="196200" cy="1404905"/>
            <a:chOff x="2512925" y="2768371"/>
            <a:chExt cx="196200" cy="1404905"/>
          </a:xfrm>
        </p:grpSpPr>
        <p:cxnSp>
          <p:nvCxnSpPr>
            <p:cNvPr id="196" name="Google Shape;196;p29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97" name="Google Shape;197;p29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29"/>
          <p:cNvSpPr txBox="1"/>
          <p:nvPr/>
        </p:nvSpPr>
        <p:spPr>
          <a:xfrm>
            <a:off x="1609675" y="3605650"/>
            <a:ext cx="19263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Detection Identify defect 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and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 its location in the image</a:t>
            </a:r>
            <a:endParaRPr b="1" sz="12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- crop the defects from the image and send it to classification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99" name="Google Shape;199;p29"/>
          <p:cNvGrpSpPr/>
          <p:nvPr/>
        </p:nvGrpSpPr>
        <p:grpSpPr>
          <a:xfrm>
            <a:off x="3735250" y="969996"/>
            <a:ext cx="196200" cy="1404900"/>
            <a:chOff x="5335450" y="969996"/>
            <a:chExt cx="196200" cy="1404900"/>
          </a:xfrm>
        </p:grpSpPr>
        <p:cxnSp>
          <p:nvCxnSpPr>
            <p:cNvPr id="200" name="Google Shape;200;p29"/>
            <p:cNvCxnSpPr/>
            <p:nvPr/>
          </p:nvCxnSpPr>
          <p:spPr>
            <a:xfrm rot="10800000">
              <a:off x="5433550" y="96999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201" name="Google Shape;201;p29"/>
            <p:cNvSpPr/>
            <p:nvPr/>
          </p:nvSpPr>
          <p:spPr>
            <a:xfrm>
              <a:off x="5335450" y="2178996"/>
              <a:ext cx="196200" cy="19590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29"/>
          <p:cNvSpPr txBox="1"/>
          <p:nvPr/>
        </p:nvSpPr>
        <p:spPr>
          <a:xfrm>
            <a:off x="4644750" y="3696625"/>
            <a:ext cx="17604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PCI index calculated</a:t>
            </a:r>
            <a:endParaRPr b="1" sz="12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according to the high/ medium/ low damage PCI index is calculated</a:t>
            </a:r>
            <a:endParaRPr sz="12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3162350" y="4814900"/>
            <a:ext cx="24288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Processing at Server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82975" y="2781600"/>
            <a:ext cx="12954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In Mobile App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7132025" y="2762700"/>
            <a:ext cx="1052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27BA0"/>
                </a:solidFill>
              </a:rPr>
              <a:t>Website</a:t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206" name="Google Shape;206;p29"/>
          <p:cNvSpPr/>
          <p:nvPr/>
        </p:nvSpPr>
        <p:spPr>
          <a:xfrm>
            <a:off x="80975" y="152400"/>
            <a:ext cx="1371600" cy="2952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9"/>
          <p:cNvSpPr/>
          <p:nvPr/>
        </p:nvSpPr>
        <p:spPr>
          <a:xfrm rot="10800000">
            <a:off x="1518831" y="60950"/>
            <a:ext cx="4772400" cy="48111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`</a:t>
            </a:r>
            <a:endParaRPr/>
          </a:p>
        </p:txBody>
      </p:sp>
      <p:sp>
        <p:nvSpPr>
          <p:cNvPr id="208" name="Google Shape;208;p29"/>
          <p:cNvSpPr/>
          <p:nvPr/>
        </p:nvSpPr>
        <p:spPr>
          <a:xfrm>
            <a:off x="6396050" y="733425"/>
            <a:ext cx="2391000" cy="1933500"/>
          </a:xfrm>
          <a:prstGeom prst="rect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ctrTitle"/>
          </p:nvPr>
        </p:nvSpPr>
        <p:spPr>
          <a:xfrm>
            <a:off x="685800" y="1752600"/>
            <a:ext cx="8146500" cy="10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Now </a:t>
            </a:r>
            <a:r>
              <a:rPr lang="en" sz="4700"/>
              <a:t>the Alternative Flow</a:t>
            </a:r>
            <a:endParaRPr sz="4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Google Shape;218;p31"/>
          <p:cNvCxnSpPr/>
          <p:nvPr/>
        </p:nvCxnSpPr>
        <p:spPr>
          <a:xfrm>
            <a:off x="338075" y="2298691"/>
            <a:ext cx="8336100" cy="0"/>
          </a:xfrm>
          <a:prstGeom prst="straightConnector1">
            <a:avLst/>
          </a:prstGeom>
          <a:noFill/>
          <a:ln cap="flat" cmpd="sng" w="19050">
            <a:solidFill>
              <a:srgbClr val="611BB8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219" name="Google Shape;219;p31"/>
          <p:cNvGrpSpPr/>
          <p:nvPr/>
        </p:nvGrpSpPr>
        <p:grpSpPr>
          <a:xfrm>
            <a:off x="566675" y="1089846"/>
            <a:ext cx="196200" cy="1306800"/>
            <a:chOff x="648675" y="1657471"/>
            <a:chExt cx="196200" cy="1306800"/>
          </a:xfrm>
        </p:grpSpPr>
        <p:sp>
          <p:nvSpPr>
            <p:cNvPr id="220" name="Google Shape;220;p31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1" name="Google Shape;221;p31"/>
            <p:cNvCxnSpPr>
              <a:stCxn id="220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222" name="Google Shape;222;p31"/>
          <p:cNvSpPr txBox="1"/>
          <p:nvPr/>
        </p:nvSpPr>
        <p:spPr>
          <a:xfrm>
            <a:off x="82975" y="395575"/>
            <a:ext cx="19479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Source Sans Pro"/>
                <a:ea typeface="Source Sans Pro"/>
                <a:cs typeface="Source Sans Pro"/>
                <a:sym typeface="Source Sans Pro"/>
              </a:rPr>
              <a:t>User Uploads Image</a:t>
            </a:r>
            <a:endParaRPr b="1" sz="11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</a:t>
            </a:r>
            <a:r>
              <a:rPr lang="en" sz="700">
                <a:latin typeface="Source Sans Pro"/>
                <a:ea typeface="Source Sans Pro"/>
                <a:cs typeface="Source Sans Pro"/>
                <a:sym typeface="Source Sans Pro"/>
              </a:rPr>
              <a:t> add basic details like state,village,contact details</a:t>
            </a:r>
            <a:endParaRPr sz="7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23" name="Google Shape;223;p31"/>
          <p:cNvGrpSpPr/>
          <p:nvPr/>
        </p:nvGrpSpPr>
        <p:grpSpPr>
          <a:xfrm>
            <a:off x="5250325" y="2200746"/>
            <a:ext cx="196200" cy="1404905"/>
            <a:chOff x="2512925" y="2768371"/>
            <a:chExt cx="196200" cy="1404905"/>
          </a:xfrm>
        </p:grpSpPr>
        <p:cxnSp>
          <p:nvCxnSpPr>
            <p:cNvPr id="224" name="Google Shape;224;p31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225" name="Google Shape;225;p31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31"/>
          <p:cNvSpPr txBox="1"/>
          <p:nvPr/>
        </p:nvSpPr>
        <p:spPr>
          <a:xfrm>
            <a:off x="3413600" y="118150"/>
            <a:ext cx="19263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We classify the damage level</a:t>
            </a:r>
            <a:endParaRPr b="1" sz="12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- Damage level is identified for each defect </a:t>
            </a: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found</a:t>
            </a: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 in image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27" name="Google Shape;227;p31"/>
          <p:cNvGrpSpPr/>
          <p:nvPr/>
        </p:nvGrpSpPr>
        <p:grpSpPr>
          <a:xfrm>
            <a:off x="6428275" y="970000"/>
            <a:ext cx="196200" cy="1404900"/>
            <a:chOff x="4279200" y="1559371"/>
            <a:chExt cx="196200" cy="1404900"/>
          </a:xfrm>
        </p:grpSpPr>
        <p:cxnSp>
          <p:nvCxnSpPr>
            <p:cNvPr id="228" name="Google Shape;228;p31"/>
            <p:cNvCxnSpPr>
              <a:stCxn id="229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229" name="Google Shape;229;p31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31"/>
          <p:cNvSpPr txBox="1"/>
          <p:nvPr/>
        </p:nvSpPr>
        <p:spPr>
          <a:xfrm>
            <a:off x="6603624" y="863000"/>
            <a:ext cx="22503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After Processing details 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uploaded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 to website</a:t>
            </a:r>
            <a:endParaRPr b="1" sz="12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- Officials can check details on website using PC/ mobile 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- can search image processed and its details using image id 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31" name="Google Shape;231;p31"/>
          <p:cNvGrpSpPr/>
          <p:nvPr/>
        </p:nvGrpSpPr>
        <p:grpSpPr>
          <a:xfrm>
            <a:off x="2030875" y="2200746"/>
            <a:ext cx="196200" cy="1404905"/>
            <a:chOff x="2512925" y="2768371"/>
            <a:chExt cx="196200" cy="1404905"/>
          </a:xfrm>
        </p:grpSpPr>
        <p:cxnSp>
          <p:nvCxnSpPr>
            <p:cNvPr id="232" name="Google Shape;232;p31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233" name="Google Shape;233;p31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31"/>
          <p:cNvSpPr txBox="1"/>
          <p:nvPr/>
        </p:nvSpPr>
        <p:spPr>
          <a:xfrm>
            <a:off x="985775" y="3605650"/>
            <a:ext cx="19263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Detection Identify defect 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and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 its location in the image</a:t>
            </a:r>
            <a:endParaRPr b="1" sz="12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- crop the defects from the image and send it to classification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35" name="Google Shape;235;p31"/>
          <p:cNvGrpSpPr/>
          <p:nvPr/>
        </p:nvGrpSpPr>
        <p:grpSpPr>
          <a:xfrm>
            <a:off x="3735250" y="969996"/>
            <a:ext cx="196200" cy="1404900"/>
            <a:chOff x="5335450" y="969996"/>
            <a:chExt cx="196200" cy="1404900"/>
          </a:xfrm>
        </p:grpSpPr>
        <p:cxnSp>
          <p:nvCxnSpPr>
            <p:cNvPr id="236" name="Google Shape;236;p31"/>
            <p:cNvCxnSpPr/>
            <p:nvPr/>
          </p:nvCxnSpPr>
          <p:spPr>
            <a:xfrm rot="10800000">
              <a:off x="5433550" y="96999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237" name="Google Shape;237;p31"/>
            <p:cNvSpPr/>
            <p:nvPr/>
          </p:nvSpPr>
          <p:spPr>
            <a:xfrm>
              <a:off x="5335450" y="2178996"/>
              <a:ext cx="196200" cy="19590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31"/>
          <p:cNvSpPr txBox="1"/>
          <p:nvPr/>
        </p:nvSpPr>
        <p:spPr>
          <a:xfrm>
            <a:off x="4492350" y="3696625"/>
            <a:ext cx="17604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PCI index calculated</a:t>
            </a:r>
            <a:endParaRPr b="1" sz="12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according to the high/ medium/ low damage PCI index is calculated</a:t>
            </a:r>
            <a:endParaRPr sz="12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9" name="Google Shape;239;p31"/>
          <p:cNvSpPr txBox="1"/>
          <p:nvPr/>
        </p:nvSpPr>
        <p:spPr>
          <a:xfrm>
            <a:off x="785825" y="4743450"/>
            <a:ext cx="12954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In Mobile App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40" name="Google Shape;240;p31"/>
          <p:cNvSpPr/>
          <p:nvPr/>
        </p:nvSpPr>
        <p:spPr>
          <a:xfrm rot="10800000">
            <a:off x="3236250" y="60950"/>
            <a:ext cx="3087600" cy="48111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`</a:t>
            </a:r>
            <a:endParaRPr/>
          </a:p>
        </p:txBody>
      </p:sp>
      <p:sp>
        <p:nvSpPr>
          <p:cNvPr id="241" name="Google Shape;241;p31"/>
          <p:cNvSpPr txBox="1"/>
          <p:nvPr/>
        </p:nvSpPr>
        <p:spPr>
          <a:xfrm>
            <a:off x="3867145" y="4791150"/>
            <a:ext cx="23181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Processing at Server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242" name="Google Shape;242;p31"/>
          <p:cNvSpPr/>
          <p:nvPr/>
        </p:nvSpPr>
        <p:spPr>
          <a:xfrm>
            <a:off x="104775" y="333375"/>
            <a:ext cx="2971800" cy="4429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1"/>
          <p:cNvSpPr/>
          <p:nvPr/>
        </p:nvSpPr>
        <p:spPr>
          <a:xfrm>
            <a:off x="6396050" y="733425"/>
            <a:ext cx="2391000" cy="1933500"/>
          </a:xfrm>
          <a:prstGeom prst="rect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1"/>
          <p:cNvSpPr txBox="1"/>
          <p:nvPr/>
        </p:nvSpPr>
        <p:spPr>
          <a:xfrm>
            <a:off x="7188175" y="2762700"/>
            <a:ext cx="1081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27BA0"/>
                </a:solidFill>
              </a:rPr>
              <a:t>Website</a:t>
            </a:r>
            <a:endParaRPr>
              <a:solidFill>
                <a:srgbClr val="C27BA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/>
        </p:nvSpPr>
        <p:spPr>
          <a:xfrm>
            <a:off x="1401115" y="1355370"/>
            <a:ext cx="66639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Reduce load on server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Reduce time in overall process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   </a:t>
            </a:r>
            <a:r>
              <a:rPr b="1" lang="en" sz="1700"/>
              <a:t>Drawbacks-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SSD models in used in mobile phones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Trade off between Accuracy vs Time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50" name="Google Shape;250;p32"/>
          <p:cNvSpPr txBox="1"/>
          <p:nvPr/>
        </p:nvSpPr>
        <p:spPr>
          <a:xfrm>
            <a:off x="1111000" y="642275"/>
            <a:ext cx="62886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Benefits of alternative flow -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/>
        </p:nvSpPr>
        <p:spPr>
          <a:xfrm>
            <a:off x="698700" y="1614300"/>
            <a:ext cx="7746600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If defects are identified in the mobile app then it will directly send location of defects for further classification of damage level.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(defects with high confidence value from the model)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If no defects are found then we can send it to main flow to server for detecting defects.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>
                <a:solidFill>
                  <a:schemeClr val="dk1"/>
                </a:solidFill>
              </a:rPr>
              <a:t>(defects with low confidence value from the model)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56" name="Google Shape;256;p33"/>
          <p:cNvSpPr txBox="1"/>
          <p:nvPr/>
        </p:nvSpPr>
        <p:spPr>
          <a:xfrm>
            <a:off x="1066800" y="466350"/>
            <a:ext cx="54621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Mix of above two approaches</a:t>
            </a:r>
            <a:endParaRPr b="1"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