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5" r:id="rId5"/>
    <p:sldMasterId id="2147483670" r:id="rId6"/>
  </p:sldMasterIdLst>
  <p:notesMasterIdLst>
    <p:notesMasterId r:id="rId78"/>
  </p:notesMasterIdLst>
  <p:handoutMasterIdLst>
    <p:handoutMasterId r:id="rId79"/>
  </p:handoutMasterIdLst>
  <p:sldIdLst>
    <p:sldId id="417" r:id="rId7"/>
    <p:sldId id="495" r:id="rId8"/>
    <p:sldId id="496" r:id="rId9"/>
    <p:sldId id="481" r:id="rId10"/>
    <p:sldId id="483" r:id="rId11"/>
    <p:sldId id="477" r:id="rId12"/>
    <p:sldId id="502" r:id="rId13"/>
    <p:sldId id="503" r:id="rId14"/>
    <p:sldId id="482" r:id="rId15"/>
    <p:sldId id="513" r:id="rId16"/>
    <p:sldId id="504" r:id="rId17"/>
    <p:sldId id="505" r:id="rId18"/>
    <p:sldId id="506" r:id="rId19"/>
    <p:sldId id="507" r:id="rId20"/>
    <p:sldId id="508" r:id="rId21"/>
    <p:sldId id="509" r:id="rId22"/>
    <p:sldId id="510" r:id="rId23"/>
    <p:sldId id="511" r:id="rId24"/>
    <p:sldId id="512" r:id="rId25"/>
    <p:sldId id="514" r:id="rId26"/>
    <p:sldId id="515" r:id="rId27"/>
    <p:sldId id="516" r:id="rId28"/>
    <p:sldId id="517" r:id="rId29"/>
    <p:sldId id="518" r:id="rId30"/>
    <p:sldId id="519" r:id="rId31"/>
    <p:sldId id="520" r:id="rId32"/>
    <p:sldId id="521" r:id="rId33"/>
    <p:sldId id="522" r:id="rId34"/>
    <p:sldId id="523" r:id="rId35"/>
    <p:sldId id="524" r:id="rId36"/>
    <p:sldId id="525" r:id="rId37"/>
    <p:sldId id="526" r:id="rId38"/>
    <p:sldId id="527" r:id="rId39"/>
    <p:sldId id="528" r:id="rId40"/>
    <p:sldId id="529" r:id="rId41"/>
    <p:sldId id="530" r:id="rId42"/>
    <p:sldId id="531" r:id="rId43"/>
    <p:sldId id="532" r:id="rId44"/>
    <p:sldId id="533" r:id="rId45"/>
    <p:sldId id="534" r:id="rId46"/>
    <p:sldId id="535" r:id="rId47"/>
    <p:sldId id="536" r:id="rId48"/>
    <p:sldId id="537" r:id="rId49"/>
    <p:sldId id="538" r:id="rId50"/>
    <p:sldId id="539" r:id="rId51"/>
    <p:sldId id="540" r:id="rId52"/>
    <p:sldId id="563" r:id="rId53"/>
    <p:sldId id="564" r:id="rId54"/>
    <p:sldId id="541" r:id="rId55"/>
    <p:sldId id="542" r:id="rId56"/>
    <p:sldId id="543" r:id="rId57"/>
    <p:sldId id="544" r:id="rId58"/>
    <p:sldId id="545" r:id="rId59"/>
    <p:sldId id="546" r:id="rId60"/>
    <p:sldId id="547" r:id="rId61"/>
    <p:sldId id="548" r:id="rId62"/>
    <p:sldId id="549" r:id="rId63"/>
    <p:sldId id="550" r:id="rId64"/>
    <p:sldId id="551" r:id="rId65"/>
    <p:sldId id="552" r:id="rId66"/>
    <p:sldId id="553" r:id="rId67"/>
    <p:sldId id="554" r:id="rId68"/>
    <p:sldId id="555" r:id="rId69"/>
    <p:sldId id="556" r:id="rId70"/>
    <p:sldId id="557" r:id="rId71"/>
    <p:sldId id="558" r:id="rId72"/>
    <p:sldId id="559" r:id="rId73"/>
    <p:sldId id="560" r:id="rId74"/>
    <p:sldId id="561" r:id="rId75"/>
    <p:sldId id="562" r:id="rId76"/>
    <p:sldId id="491" r:id="rId77"/>
  </p:sldIdLst>
  <p:sldSz cx="9144000" cy="6858000" type="screen4x3"/>
  <p:notesSz cx="7010400" cy="9296400"/>
  <p:defaultTextStyle>
    <a:defPPr>
      <a:defRPr lang="en-US"/>
    </a:defPPr>
    <a:lvl1pPr algn="l" rtl="0" fontAlgn="base">
      <a:spcBef>
        <a:spcPct val="0"/>
      </a:spcBef>
      <a:spcAft>
        <a:spcPct val="0"/>
      </a:spcAft>
      <a:defRPr sz="2000" b="1" kern="1200">
        <a:solidFill>
          <a:schemeClr val="tx1"/>
        </a:solidFill>
        <a:latin typeface="Times"/>
        <a:ea typeface="+mn-ea"/>
        <a:cs typeface="Arial" pitchFamily="34" charset="0"/>
      </a:defRPr>
    </a:lvl1pPr>
    <a:lvl2pPr marL="457200" algn="l" rtl="0" fontAlgn="base">
      <a:spcBef>
        <a:spcPct val="0"/>
      </a:spcBef>
      <a:spcAft>
        <a:spcPct val="0"/>
      </a:spcAft>
      <a:defRPr sz="2000" b="1" kern="1200">
        <a:solidFill>
          <a:schemeClr val="tx1"/>
        </a:solidFill>
        <a:latin typeface="Times"/>
        <a:ea typeface="+mn-ea"/>
        <a:cs typeface="Arial" pitchFamily="34" charset="0"/>
      </a:defRPr>
    </a:lvl2pPr>
    <a:lvl3pPr marL="914400" algn="l" rtl="0" fontAlgn="base">
      <a:spcBef>
        <a:spcPct val="0"/>
      </a:spcBef>
      <a:spcAft>
        <a:spcPct val="0"/>
      </a:spcAft>
      <a:defRPr sz="2000" b="1" kern="1200">
        <a:solidFill>
          <a:schemeClr val="tx1"/>
        </a:solidFill>
        <a:latin typeface="Times"/>
        <a:ea typeface="+mn-ea"/>
        <a:cs typeface="Arial" pitchFamily="34" charset="0"/>
      </a:defRPr>
    </a:lvl3pPr>
    <a:lvl4pPr marL="1371600" algn="l" rtl="0" fontAlgn="base">
      <a:spcBef>
        <a:spcPct val="0"/>
      </a:spcBef>
      <a:spcAft>
        <a:spcPct val="0"/>
      </a:spcAft>
      <a:defRPr sz="2000" b="1" kern="1200">
        <a:solidFill>
          <a:schemeClr val="tx1"/>
        </a:solidFill>
        <a:latin typeface="Times"/>
        <a:ea typeface="+mn-ea"/>
        <a:cs typeface="Arial" pitchFamily="34" charset="0"/>
      </a:defRPr>
    </a:lvl4pPr>
    <a:lvl5pPr marL="1828800" algn="l" rtl="0" fontAlgn="base">
      <a:spcBef>
        <a:spcPct val="0"/>
      </a:spcBef>
      <a:spcAft>
        <a:spcPct val="0"/>
      </a:spcAft>
      <a:defRPr sz="2000" b="1" kern="1200">
        <a:solidFill>
          <a:schemeClr val="tx1"/>
        </a:solidFill>
        <a:latin typeface="Times"/>
        <a:ea typeface="+mn-ea"/>
        <a:cs typeface="Arial" pitchFamily="34" charset="0"/>
      </a:defRPr>
    </a:lvl5pPr>
    <a:lvl6pPr marL="2286000" algn="l" defTabSz="914400" rtl="0" eaLnBrk="1" latinLnBrk="0" hangingPunct="1">
      <a:defRPr sz="2000" b="1" kern="1200">
        <a:solidFill>
          <a:schemeClr val="tx1"/>
        </a:solidFill>
        <a:latin typeface="Times"/>
        <a:ea typeface="+mn-ea"/>
        <a:cs typeface="Arial" pitchFamily="34" charset="0"/>
      </a:defRPr>
    </a:lvl6pPr>
    <a:lvl7pPr marL="2743200" algn="l" defTabSz="914400" rtl="0" eaLnBrk="1" latinLnBrk="0" hangingPunct="1">
      <a:defRPr sz="2000" b="1" kern="1200">
        <a:solidFill>
          <a:schemeClr val="tx1"/>
        </a:solidFill>
        <a:latin typeface="Times"/>
        <a:ea typeface="+mn-ea"/>
        <a:cs typeface="Arial" pitchFamily="34" charset="0"/>
      </a:defRPr>
    </a:lvl7pPr>
    <a:lvl8pPr marL="3200400" algn="l" defTabSz="914400" rtl="0" eaLnBrk="1" latinLnBrk="0" hangingPunct="1">
      <a:defRPr sz="2000" b="1" kern="1200">
        <a:solidFill>
          <a:schemeClr val="tx1"/>
        </a:solidFill>
        <a:latin typeface="Times"/>
        <a:ea typeface="+mn-ea"/>
        <a:cs typeface="Arial" pitchFamily="34" charset="0"/>
      </a:defRPr>
    </a:lvl8pPr>
    <a:lvl9pPr marL="3657600" algn="l" defTabSz="914400" rtl="0" eaLnBrk="1" latinLnBrk="0" hangingPunct="1">
      <a:defRPr sz="2000" b="1" kern="1200">
        <a:solidFill>
          <a:schemeClr val="tx1"/>
        </a:solidFill>
        <a:latin typeface="Times"/>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6699"/>
    <a:srgbClr val="D45C22"/>
    <a:srgbClr val="FFCB05"/>
    <a:srgbClr val="00CCFF"/>
    <a:srgbClr val="FFF1B3"/>
    <a:srgbClr val="99CCFF"/>
    <a:srgbClr val="66B3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36" autoAdjust="0"/>
    <p:restoredTop sz="97429" autoAdjust="0"/>
  </p:normalViewPr>
  <p:slideViewPr>
    <p:cSldViewPr snapToGrid="0">
      <p:cViewPr varScale="1">
        <p:scale>
          <a:sx n="71" d="100"/>
          <a:sy n="71" d="100"/>
        </p:scale>
        <p:origin x="612" y="4"/>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slide" Target="slides/slide70.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handoutMaster" Target="handoutMasters/handoutMaster1.xml"/><Relationship Id="rId5" Type="http://schemas.openxmlformats.org/officeDocument/2006/relationships/slideMaster" Target="slideMasters/slideMaster1.xml"/><Relationship Id="rId61" Type="http://schemas.openxmlformats.org/officeDocument/2006/relationships/slide" Target="slides/slide55.xml"/><Relationship Id="rId82"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74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571" tIns="46785" rIns="93571" bIns="46785" numCol="1" anchor="t" anchorCtr="0" compatLnSpc="1">
            <a:prstTxWarp prst="textNoShape">
              <a:avLst/>
            </a:prstTxWarp>
          </a:bodyPr>
          <a:lstStyle>
            <a:lvl1pPr eaLnBrk="0" hangingPunct="0">
              <a:defRPr sz="1200" b="0">
                <a:latin typeface="Times" pitchFamily="18" charset="0"/>
                <a:cs typeface="+mn-cs"/>
              </a:defRPr>
            </a:lvl1pPr>
          </a:lstStyle>
          <a:p>
            <a:pPr>
              <a:defRPr/>
            </a:pPr>
            <a:endParaRPr lang="en-US"/>
          </a:p>
        </p:txBody>
      </p:sp>
      <p:sp>
        <p:nvSpPr>
          <p:cNvPr id="159747"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571" tIns="46785" rIns="93571" bIns="46785" numCol="1" anchor="t" anchorCtr="0" compatLnSpc="1">
            <a:prstTxWarp prst="textNoShape">
              <a:avLst/>
            </a:prstTxWarp>
          </a:bodyPr>
          <a:lstStyle>
            <a:lvl1pPr algn="r" eaLnBrk="0" hangingPunct="0">
              <a:defRPr sz="1200" b="0">
                <a:latin typeface="Times" pitchFamily="18" charset="0"/>
                <a:cs typeface="+mn-cs"/>
              </a:defRPr>
            </a:lvl1pPr>
          </a:lstStyle>
          <a:p>
            <a:pPr>
              <a:defRPr/>
            </a:pPr>
            <a:endParaRPr lang="en-US"/>
          </a:p>
        </p:txBody>
      </p:sp>
      <p:sp>
        <p:nvSpPr>
          <p:cNvPr id="159748"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571" tIns="46785" rIns="93571" bIns="46785" numCol="1" anchor="b" anchorCtr="0" compatLnSpc="1">
            <a:prstTxWarp prst="textNoShape">
              <a:avLst/>
            </a:prstTxWarp>
          </a:bodyPr>
          <a:lstStyle>
            <a:lvl1pPr eaLnBrk="0" hangingPunct="0">
              <a:defRPr sz="1200" b="0">
                <a:latin typeface="Times" pitchFamily="18" charset="0"/>
                <a:cs typeface="+mn-cs"/>
              </a:defRPr>
            </a:lvl1pPr>
          </a:lstStyle>
          <a:p>
            <a:pPr>
              <a:defRPr/>
            </a:pPr>
            <a:endParaRPr lang="en-US"/>
          </a:p>
        </p:txBody>
      </p:sp>
      <p:sp>
        <p:nvSpPr>
          <p:cNvPr id="159749"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571" tIns="46785" rIns="93571" bIns="46785" numCol="1" anchor="b" anchorCtr="0" compatLnSpc="1">
            <a:prstTxWarp prst="textNoShape">
              <a:avLst/>
            </a:prstTxWarp>
          </a:bodyPr>
          <a:lstStyle>
            <a:lvl1pPr algn="r" eaLnBrk="0" hangingPunct="0">
              <a:defRPr sz="1200" b="0">
                <a:latin typeface="Times" pitchFamily="18" charset="0"/>
                <a:cs typeface="+mn-cs"/>
              </a:defRPr>
            </a:lvl1pPr>
          </a:lstStyle>
          <a:p>
            <a:pPr>
              <a:defRPr/>
            </a:pPr>
            <a:fld id="{0B116CAA-CB7E-4882-8DEA-9C0B7305F315}" type="slidenum">
              <a:rPr lang="en-US"/>
              <a:pPr>
                <a:defRPr/>
              </a:pPr>
              <a:t>‹#›</a:t>
            </a:fld>
            <a:endParaRPr lang="en-US"/>
          </a:p>
        </p:txBody>
      </p:sp>
    </p:spTree>
    <p:extLst>
      <p:ext uri="{BB962C8B-B14F-4D97-AF65-F5344CB8AC3E}">
        <p14:creationId xmlns:p14="http://schemas.microsoft.com/office/powerpoint/2010/main" val="2649336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571" tIns="46785" rIns="93571" bIns="46785" numCol="1" anchor="t" anchorCtr="0" compatLnSpc="1">
            <a:prstTxWarp prst="textNoShape">
              <a:avLst/>
            </a:prstTxWarp>
          </a:bodyPr>
          <a:lstStyle>
            <a:lvl1pPr eaLnBrk="0" hangingPunct="0">
              <a:defRPr sz="1200" b="0">
                <a:latin typeface="Times" pitchFamily="18" charset="0"/>
                <a:cs typeface="+mn-cs"/>
              </a:defRPr>
            </a:lvl1pPr>
          </a:lstStyle>
          <a:p>
            <a:pPr>
              <a:defRPr/>
            </a:pPr>
            <a:endParaRPr lang="en-US"/>
          </a:p>
        </p:txBody>
      </p:sp>
      <p:sp>
        <p:nvSpPr>
          <p:cNvPr id="8195"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571" tIns="46785" rIns="93571" bIns="46785" numCol="1" anchor="t" anchorCtr="0" compatLnSpc="1">
            <a:prstTxWarp prst="textNoShape">
              <a:avLst/>
            </a:prstTxWarp>
          </a:bodyPr>
          <a:lstStyle>
            <a:lvl1pPr algn="r" eaLnBrk="0" hangingPunct="0">
              <a:defRPr sz="1200" b="0">
                <a:latin typeface="Times" pitchFamily="18" charset="0"/>
                <a:cs typeface="+mn-cs"/>
              </a:defRPr>
            </a:lvl1pPr>
          </a:lstStyle>
          <a:p>
            <a:pPr>
              <a:defRPr/>
            </a:pPr>
            <a:endParaRPr lang="en-US"/>
          </a:p>
        </p:txBody>
      </p:sp>
      <p:sp>
        <p:nvSpPr>
          <p:cNvPr id="4198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571" tIns="46785" rIns="93571" bIns="4678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571" tIns="46785" rIns="93571" bIns="46785" numCol="1" anchor="b" anchorCtr="0" compatLnSpc="1">
            <a:prstTxWarp prst="textNoShape">
              <a:avLst/>
            </a:prstTxWarp>
          </a:bodyPr>
          <a:lstStyle>
            <a:lvl1pPr eaLnBrk="0" hangingPunct="0">
              <a:defRPr sz="1200" b="0">
                <a:latin typeface="Times" pitchFamily="18" charset="0"/>
                <a:cs typeface="+mn-cs"/>
              </a:defRPr>
            </a:lvl1pPr>
          </a:lstStyle>
          <a:p>
            <a:pPr>
              <a:defRPr/>
            </a:pPr>
            <a:endParaRPr lang="en-US"/>
          </a:p>
        </p:txBody>
      </p:sp>
      <p:sp>
        <p:nvSpPr>
          <p:cNvPr id="8199"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571" tIns="46785" rIns="93571" bIns="46785" numCol="1" anchor="b" anchorCtr="0" compatLnSpc="1">
            <a:prstTxWarp prst="textNoShape">
              <a:avLst/>
            </a:prstTxWarp>
          </a:bodyPr>
          <a:lstStyle>
            <a:lvl1pPr algn="r" eaLnBrk="0" hangingPunct="0">
              <a:defRPr sz="1200" b="0">
                <a:latin typeface="Times" pitchFamily="18" charset="0"/>
                <a:cs typeface="+mn-cs"/>
              </a:defRPr>
            </a:lvl1pPr>
          </a:lstStyle>
          <a:p>
            <a:pPr>
              <a:defRPr/>
            </a:pPr>
            <a:fld id="{AD2F31DD-0B2E-450E-B27D-20C3126826F6}" type="slidenum">
              <a:rPr lang="en-US"/>
              <a:pPr>
                <a:defRPr/>
              </a:pPr>
              <a:t>‹#›</a:t>
            </a:fld>
            <a:endParaRPr lang="en-US"/>
          </a:p>
        </p:txBody>
      </p:sp>
    </p:spTree>
    <p:extLst>
      <p:ext uri="{BB962C8B-B14F-4D97-AF65-F5344CB8AC3E}">
        <p14:creationId xmlns:p14="http://schemas.microsoft.com/office/powerpoint/2010/main" val="37323083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a:endParaRPr>
          </a:p>
        </p:txBody>
      </p:sp>
    </p:spTree>
    <p:extLst>
      <p:ext uri="{BB962C8B-B14F-4D97-AF65-F5344CB8AC3E}">
        <p14:creationId xmlns:p14="http://schemas.microsoft.com/office/powerpoint/2010/main" val="332341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a:endParaRPr>
          </a:p>
        </p:txBody>
      </p:sp>
    </p:spTree>
    <p:extLst>
      <p:ext uri="{BB962C8B-B14F-4D97-AF65-F5344CB8AC3E}">
        <p14:creationId xmlns:p14="http://schemas.microsoft.com/office/powerpoint/2010/main" val="3747811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a:endParaRPr>
          </a:p>
        </p:txBody>
      </p:sp>
    </p:spTree>
    <p:extLst>
      <p:ext uri="{BB962C8B-B14F-4D97-AF65-F5344CB8AC3E}">
        <p14:creationId xmlns:p14="http://schemas.microsoft.com/office/powerpoint/2010/main" val="2563873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a:endParaRPr>
          </a:p>
        </p:txBody>
      </p:sp>
      <p:sp>
        <p:nvSpPr>
          <p:cNvPr id="4" name="Slide Number Placeholder 3"/>
          <p:cNvSpPr>
            <a:spLocks noGrp="1"/>
          </p:cNvSpPr>
          <p:nvPr>
            <p:ph type="sldNum" sz="quarter" idx="5"/>
          </p:nvPr>
        </p:nvSpPr>
        <p:spPr/>
        <p:txBody>
          <a:bodyPr/>
          <a:lstStyle/>
          <a:p>
            <a:pPr>
              <a:defRPr/>
            </a:pPr>
            <a:fld id="{31B6A44B-3DCB-47B1-9295-3111EF720885}" type="slidenum">
              <a:rPr lang="en-US" smtClean="0"/>
              <a:pPr>
                <a:defRPr/>
              </a:pPr>
              <a:t>4</a:t>
            </a:fld>
            <a:endParaRPr lang="en-US"/>
          </a:p>
        </p:txBody>
      </p:sp>
    </p:spTree>
    <p:extLst>
      <p:ext uri="{BB962C8B-B14F-4D97-AF65-F5344CB8AC3E}">
        <p14:creationId xmlns:p14="http://schemas.microsoft.com/office/powerpoint/2010/main" val="1564165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a:endParaRPr>
          </a:p>
        </p:txBody>
      </p:sp>
      <p:sp>
        <p:nvSpPr>
          <p:cNvPr id="4" name="Slide Number Placeholder 3"/>
          <p:cNvSpPr>
            <a:spLocks noGrp="1"/>
          </p:cNvSpPr>
          <p:nvPr>
            <p:ph type="sldNum" sz="quarter" idx="5"/>
          </p:nvPr>
        </p:nvSpPr>
        <p:spPr/>
        <p:txBody>
          <a:bodyPr/>
          <a:lstStyle/>
          <a:p>
            <a:pPr>
              <a:defRPr/>
            </a:pPr>
            <a:fld id="{60CC0B5F-D1D1-45B7-A1DA-B96B9C6F5668}" type="slidenum">
              <a:rPr lang="en-US" smtClean="0"/>
              <a:pPr>
                <a:defRPr/>
              </a:pPr>
              <a:t>5</a:t>
            </a:fld>
            <a:endParaRPr lang="en-US"/>
          </a:p>
        </p:txBody>
      </p:sp>
    </p:spTree>
    <p:extLst>
      <p:ext uri="{BB962C8B-B14F-4D97-AF65-F5344CB8AC3E}">
        <p14:creationId xmlns:p14="http://schemas.microsoft.com/office/powerpoint/2010/main" val="1541600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a:endParaRPr>
          </a:p>
        </p:txBody>
      </p:sp>
      <p:sp>
        <p:nvSpPr>
          <p:cNvPr id="4" name="Slide Number Placeholder 3"/>
          <p:cNvSpPr>
            <a:spLocks noGrp="1"/>
          </p:cNvSpPr>
          <p:nvPr>
            <p:ph type="sldNum" sz="quarter" idx="5"/>
          </p:nvPr>
        </p:nvSpPr>
        <p:spPr/>
        <p:txBody>
          <a:bodyPr/>
          <a:lstStyle/>
          <a:p>
            <a:pPr>
              <a:defRPr/>
            </a:pPr>
            <a:fld id="{A3B235D9-1B2B-461C-9FFE-098358B495E2}" type="slidenum">
              <a:rPr lang="en-US" smtClean="0"/>
              <a:pPr>
                <a:defRPr/>
              </a:pPr>
              <a:t>6</a:t>
            </a:fld>
            <a:endParaRPr lang="en-US"/>
          </a:p>
        </p:txBody>
      </p:sp>
    </p:spTree>
    <p:extLst>
      <p:ext uri="{BB962C8B-B14F-4D97-AF65-F5344CB8AC3E}">
        <p14:creationId xmlns:p14="http://schemas.microsoft.com/office/powerpoint/2010/main" val="3912255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a:endParaRPr>
          </a:p>
        </p:txBody>
      </p:sp>
      <p:sp>
        <p:nvSpPr>
          <p:cNvPr id="4" name="Slide Number Placeholder 3"/>
          <p:cNvSpPr>
            <a:spLocks noGrp="1"/>
          </p:cNvSpPr>
          <p:nvPr>
            <p:ph type="sldNum" sz="quarter" idx="5"/>
          </p:nvPr>
        </p:nvSpPr>
        <p:spPr/>
        <p:txBody>
          <a:bodyPr/>
          <a:lstStyle/>
          <a:p>
            <a:pPr>
              <a:defRPr/>
            </a:pPr>
            <a:fld id="{44C23AD8-0D42-4414-9894-13EB9588D9DC}" type="slidenum">
              <a:rPr lang="en-US" smtClean="0"/>
              <a:pPr>
                <a:defRPr/>
              </a:pPr>
              <a:t>9</a:t>
            </a:fld>
            <a:endParaRPr lang="en-US"/>
          </a:p>
        </p:txBody>
      </p:sp>
    </p:spTree>
    <p:extLst>
      <p:ext uri="{BB962C8B-B14F-4D97-AF65-F5344CB8AC3E}">
        <p14:creationId xmlns:p14="http://schemas.microsoft.com/office/powerpoint/2010/main" val="2927399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a:endParaRPr>
          </a:p>
        </p:txBody>
      </p:sp>
      <p:sp>
        <p:nvSpPr>
          <p:cNvPr id="4" name="Slide Number Placeholder 3"/>
          <p:cNvSpPr>
            <a:spLocks noGrp="1"/>
          </p:cNvSpPr>
          <p:nvPr>
            <p:ph type="sldNum" sz="quarter" idx="5"/>
          </p:nvPr>
        </p:nvSpPr>
        <p:spPr/>
        <p:txBody>
          <a:bodyPr/>
          <a:lstStyle/>
          <a:p>
            <a:pPr>
              <a:defRPr/>
            </a:pPr>
            <a:fld id="{7697E019-069F-4533-8227-11A2E472AD11}" type="slidenum">
              <a:rPr lang="en-US" smtClean="0"/>
              <a:pPr>
                <a:defRPr/>
              </a:pPr>
              <a:t>71</a:t>
            </a:fld>
            <a:endParaRPr lang="en-US"/>
          </a:p>
        </p:txBody>
      </p:sp>
    </p:spTree>
    <p:extLst>
      <p:ext uri="{BB962C8B-B14F-4D97-AF65-F5344CB8AC3E}">
        <p14:creationId xmlns:p14="http://schemas.microsoft.com/office/powerpoint/2010/main" val="1380248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ftr" sz="quarter" idx="10"/>
          </p:nvPr>
        </p:nvSpPr>
        <p:spPr>
          <a:ln/>
        </p:spPr>
        <p:txBody>
          <a:bodyPr/>
          <a:lstStyle>
            <a:lvl1pPr>
              <a:defRPr/>
            </a:lvl1pPr>
          </a:lstStyle>
          <a:p>
            <a:pPr>
              <a:defRPr/>
            </a:pPr>
            <a:r>
              <a:rPr lang="en-US"/>
              <a:t>Confidential  |  Copyright © Larsen &amp; Toubro Infotech Ltd.</a:t>
            </a:r>
          </a:p>
        </p:txBody>
      </p:sp>
    </p:spTree>
    <p:extLst>
      <p:ext uri="{BB962C8B-B14F-4D97-AF65-F5344CB8AC3E}">
        <p14:creationId xmlns:p14="http://schemas.microsoft.com/office/powerpoint/2010/main" val="1612243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20756" y="173328"/>
            <a:ext cx="5769929" cy="765175"/>
          </a:xfrm>
          <a:prstGeom prst="rect">
            <a:avLst/>
          </a:prstGeom>
        </p:spPr>
        <p:txBody>
          <a:bodyPr/>
          <a:lstStyle>
            <a:lvl1pPr>
              <a:defRPr sz="2100"/>
            </a:lvl1pPr>
          </a:lstStyle>
          <a:p>
            <a:r>
              <a:rPr lang="en-US" smtClean="0"/>
              <a:t>Click to edit Master title style</a:t>
            </a:r>
            <a:endParaRPr lang="en-US" dirty="0"/>
          </a:p>
        </p:txBody>
      </p:sp>
      <p:sp>
        <p:nvSpPr>
          <p:cNvPr id="3" name="Content Placeholder 2"/>
          <p:cNvSpPr>
            <a:spLocks noGrp="1"/>
          </p:cNvSpPr>
          <p:nvPr>
            <p:ph idx="1"/>
          </p:nvPr>
        </p:nvSpPr>
        <p:spPr>
          <a:xfrm>
            <a:off x="455613" y="1509713"/>
            <a:ext cx="8229600" cy="45259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ftr" sz="quarter" idx="10"/>
          </p:nvPr>
        </p:nvSpPr>
        <p:spPr/>
        <p:txBody>
          <a:bodyPr/>
          <a:lstStyle>
            <a:lvl1pPr>
              <a:defRPr/>
            </a:lvl1pPr>
          </a:lstStyle>
          <a:p>
            <a:pPr>
              <a:defRPr/>
            </a:pPr>
            <a:r>
              <a:rPr lang="en-US"/>
              <a:t>Confidential  |  Copyright © Larsen &amp; Toubro Infotech Ltd.</a:t>
            </a:r>
          </a:p>
        </p:txBody>
      </p:sp>
      <p:sp>
        <p:nvSpPr>
          <p:cNvPr id="5" name="Rectangle 13"/>
          <p:cNvSpPr>
            <a:spLocks noGrp="1" noChangeArrowheads="1"/>
          </p:cNvSpPr>
          <p:nvPr>
            <p:ph type="sldNum" sz="quarter" idx="11"/>
          </p:nvPr>
        </p:nvSpPr>
        <p:spPr>
          <a:xfrm>
            <a:off x="7010400" y="6651625"/>
            <a:ext cx="2133600" cy="476250"/>
          </a:xfrm>
          <a:prstGeom prst="rect">
            <a:avLst/>
          </a:prstGeom>
        </p:spPr>
        <p:txBody>
          <a:bodyPr/>
          <a:lstStyle>
            <a:lvl1pPr>
              <a:defRPr>
                <a:latin typeface="Times"/>
                <a:cs typeface="Arial" pitchFamily="34" charset="0"/>
              </a:defRPr>
            </a:lvl1pPr>
          </a:lstStyle>
          <a:p>
            <a:pPr>
              <a:defRPr/>
            </a:pPr>
            <a:fld id="{C1A95B6A-8C1B-4CCE-9B21-81F56ADB323F}" type="slidenum">
              <a:rPr lang="en-US"/>
              <a:pPr>
                <a:defRPr/>
              </a:pPr>
              <a:t>‹#›</a:t>
            </a:fld>
            <a:endParaRPr lang="en-US"/>
          </a:p>
        </p:txBody>
      </p:sp>
    </p:spTree>
    <p:extLst>
      <p:ext uri="{BB962C8B-B14F-4D97-AF65-F5344CB8AC3E}">
        <p14:creationId xmlns:p14="http://schemas.microsoft.com/office/powerpoint/2010/main" val="238847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ln/>
        </p:spPr>
        <p:txBody>
          <a:bodyPr/>
          <a:lstStyle>
            <a:lvl1pPr>
              <a:defRPr/>
            </a:lvl1pPr>
          </a:lstStyle>
          <a:p>
            <a:pPr>
              <a:defRPr/>
            </a:pPr>
            <a:r>
              <a:rPr lang="en-US"/>
              <a:t>Confidential  |  Copyright © Larsen &amp; Toubro Infotech Ltd.</a:t>
            </a:r>
          </a:p>
        </p:txBody>
      </p:sp>
    </p:spTree>
    <p:extLst>
      <p:ext uri="{BB962C8B-B14F-4D97-AF65-F5344CB8AC3E}">
        <p14:creationId xmlns:p14="http://schemas.microsoft.com/office/powerpoint/2010/main" val="36623491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7" descr="3dLogo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2113" y="5502275"/>
            <a:ext cx="3276600"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11" name="Rectangle 15"/>
          <p:cNvSpPr>
            <a:spLocks noGrp="1" noChangeArrowheads="1"/>
          </p:cNvSpPr>
          <p:nvPr>
            <p:ph type="ftr" sz="quarter" idx="3"/>
          </p:nvPr>
        </p:nvSpPr>
        <p:spPr bwMode="auto">
          <a:xfrm>
            <a:off x="34925" y="6616700"/>
            <a:ext cx="3951288" cy="196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900" b="0">
                <a:latin typeface="+mn-lt"/>
                <a:cs typeface="+mn-cs"/>
              </a:defRPr>
            </a:lvl1pPr>
          </a:lstStyle>
          <a:p>
            <a:pPr>
              <a:defRPr/>
            </a:pPr>
            <a:r>
              <a:rPr lang="en-US"/>
              <a:t>Confidential  |  Copyright © Larsen &amp; Toubro Infotech Ltd.</a:t>
            </a:r>
          </a:p>
        </p:txBody>
      </p:sp>
    </p:spTree>
  </p:cSld>
  <p:clrMap bg1="lt1" tx1="dk1" bg2="lt2" tx2="dk2" accent1="accent1" accent2="accent2" accent3="accent3" accent4="accent4" accent5="accent5" accent6="accent6" hlink="hlink" folHlink="folHlink"/>
  <p:sldLayoutIdLst>
    <p:sldLayoutId id="2147484052" r:id="rId1"/>
    <p:sldLayoutId id="2147484055" r:id="rId2"/>
  </p:sldLayoutIdLst>
  <p:hf sldNum="0" hdr="0" dt="0"/>
  <p:txStyles>
    <p:titleStyle>
      <a:lvl1pPr algn="l" rtl="0" eaLnBrk="1" fontAlgn="base" hangingPunct="1">
        <a:spcBef>
          <a:spcPct val="0"/>
        </a:spcBef>
        <a:spcAft>
          <a:spcPct val="0"/>
        </a:spcAft>
        <a:defRPr sz="2400">
          <a:solidFill>
            <a:schemeClr val="tx2"/>
          </a:solidFill>
          <a:latin typeface="+mj-lt"/>
          <a:ea typeface="+mj-ea"/>
          <a:cs typeface="+mj-cs"/>
        </a:defRPr>
      </a:lvl1pPr>
      <a:lvl2pPr algn="l" rtl="0" eaLnBrk="1" fontAlgn="base" hangingPunct="1">
        <a:spcBef>
          <a:spcPct val="0"/>
        </a:spcBef>
        <a:spcAft>
          <a:spcPct val="0"/>
        </a:spcAft>
        <a:defRPr sz="2400">
          <a:solidFill>
            <a:schemeClr val="tx2"/>
          </a:solidFill>
          <a:latin typeface="Trebuchet MS" pitchFamily="36" charset="0"/>
        </a:defRPr>
      </a:lvl2pPr>
      <a:lvl3pPr algn="l" rtl="0" eaLnBrk="1" fontAlgn="base" hangingPunct="1">
        <a:spcBef>
          <a:spcPct val="0"/>
        </a:spcBef>
        <a:spcAft>
          <a:spcPct val="0"/>
        </a:spcAft>
        <a:defRPr sz="2400">
          <a:solidFill>
            <a:schemeClr val="tx2"/>
          </a:solidFill>
          <a:latin typeface="Trebuchet MS" pitchFamily="36" charset="0"/>
        </a:defRPr>
      </a:lvl3pPr>
      <a:lvl4pPr algn="l" rtl="0" eaLnBrk="1" fontAlgn="base" hangingPunct="1">
        <a:spcBef>
          <a:spcPct val="0"/>
        </a:spcBef>
        <a:spcAft>
          <a:spcPct val="0"/>
        </a:spcAft>
        <a:defRPr sz="2400">
          <a:solidFill>
            <a:schemeClr val="tx2"/>
          </a:solidFill>
          <a:latin typeface="Trebuchet MS" pitchFamily="36" charset="0"/>
        </a:defRPr>
      </a:lvl4pPr>
      <a:lvl5pPr algn="l" rtl="0" eaLnBrk="1" fontAlgn="base" hangingPunct="1">
        <a:spcBef>
          <a:spcPct val="0"/>
        </a:spcBef>
        <a:spcAft>
          <a:spcPct val="0"/>
        </a:spcAft>
        <a:defRPr sz="2400">
          <a:solidFill>
            <a:schemeClr val="tx2"/>
          </a:solidFill>
          <a:latin typeface="Trebuchet MS" pitchFamily="36" charset="0"/>
        </a:defRPr>
      </a:lvl5pPr>
      <a:lvl6pPr marL="457200" algn="l" rtl="0" eaLnBrk="1" fontAlgn="base" hangingPunct="1">
        <a:spcBef>
          <a:spcPct val="0"/>
        </a:spcBef>
        <a:spcAft>
          <a:spcPct val="0"/>
        </a:spcAft>
        <a:defRPr sz="2400">
          <a:solidFill>
            <a:schemeClr val="tx2"/>
          </a:solidFill>
          <a:latin typeface="Trebuchet MS" pitchFamily="36" charset="0"/>
        </a:defRPr>
      </a:lvl6pPr>
      <a:lvl7pPr marL="914400" algn="l" rtl="0" eaLnBrk="1" fontAlgn="base" hangingPunct="1">
        <a:spcBef>
          <a:spcPct val="0"/>
        </a:spcBef>
        <a:spcAft>
          <a:spcPct val="0"/>
        </a:spcAft>
        <a:defRPr sz="2400">
          <a:solidFill>
            <a:schemeClr val="tx2"/>
          </a:solidFill>
          <a:latin typeface="Trebuchet MS" pitchFamily="36" charset="0"/>
        </a:defRPr>
      </a:lvl7pPr>
      <a:lvl8pPr marL="1371600" algn="l" rtl="0" eaLnBrk="1" fontAlgn="base" hangingPunct="1">
        <a:spcBef>
          <a:spcPct val="0"/>
        </a:spcBef>
        <a:spcAft>
          <a:spcPct val="0"/>
        </a:spcAft>
        <a:defRPr sz="2400">
          <a:solidFill>
            <a:schemeClr val="tx2"/>
          </a:solidFill>
          <a:latin typeface="Trebuchet MS" pitchFamily="36" charset="0"/>
        </a:defRPr>
      </a:lvl8pPr>
      <a:lvl9pPr marL="1828800" algn="l" rtl="0" eaLnBrk="1" fontAlgn="base" hangingPunct="1">
        <a:spcBef>
          <a:spcPct val="0"/>
        </a:spcBef>
        <a:spcAft>
          <a:spcPct val="0"/>
        </a:spcAft>
        <a:defRPr sz="2400">
          <a:solidFill>
            <a:schemeClr val="tx2"/>
          </a:solidFill>
          <a:latin typeface="Trebuchet MS" pitchFamily="36"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Arial" charset="0"/>
        </a:defRPr>
      </a:lvl2pPr>
      <a:lvl3pPr marL="1143000" indent="-228600" algn="l" rtl="0" eaLnBrk="1" fontAlgn="base" hangingPunct="1">
        <a:spcBef>
          <a:spcPct val="20000"/>
        </a:spcBef>
        <a:spcAft>
          <a:spcPct val="0"/>
        </a:spcAft>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0711" name="Rectangle 7"/>
          <p:cNvSpPr>
            <a:spLocks noGrp="1" noChangeArrowheads="1"/>
          </p:cNvSpPr>
          <p:nvPr>
            <p:ph type="ftr" sz="quarter" idx="3"/>
          </p:nvPr>
        </p:nvSpPr>
        <p:spPr bwMode="auto">
          <a:xfrm>
            <a:off x="34925" y="6616700"/>
            <a:ext cx="3951288" cy="196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900" b="0">
                <a:latin typeface="Trebuchet MS" pitchFamily="36" charset="0"/>
                <a:cs typeface="+mn-cs"/>
              </a:defRPr>
            </a:lvl1pPr>
          </a:lstStyle>
          <a:p>
            <a:pPr>
              <a:defRPr/>
            </a:pPr>
            <a:r>
              <a:rPr lang="en-US"/>
              <a:t>Confidential  |  Copyright © Larsen &amp; Toubro Infotech Ltd.</a:t>
            </a:r>
          </a:p>
        </p:txBody>
      </p:sp>
    </p:spTree>
  </p:cSld>
  <p:clrMap bg1="lt1" tx1="dk1" bg2="lt2" tx2="dk2" accent1="accent1" accent2="accent2" accent3="accent3" accent4="accent4" accent5="accent5" accent6="accent6" hlink="hlink" folHlink="folHlink"/>
  <p:sldLayoutIdLst>
    <p:sldLayoutId id="2147484054" r:id="rId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endParaRPr lang="en-US" dirty="0"/>
          </a:p>
        </p:txBody>
      </p:sp>
      <p:grpSp>
        <p:nvGrpSpPr>
          <p:cNvPr id="6149" name="Group 16"/>
          <p:cNvGrpSpPr>
            <a:grpSpLocks/>
          </p:cNvGrpSpPr>
          <p:nvPr/>
        </p:nvGrpSpPr>
        <p:grpSpPr bwMode="auto">
          <a:xfrm>
            <a:off x="1184275" y="80963"/>
            <a:ext cx="7689850" cy="5030787"/>
            <a:chOff x="1143308" y="80741"/>
            <a:chExt cx="7689542" cy="5030413"/>
          </a:xfrm>
        </p:grpSpPr>
        <p:sp>
          <p:nvSpPr>
            <p:cNvPr id="6152" name="Rectangle 8"/>
            <p:cNvSpPr>
              <a:spLocks noChangeArrowheads="1"/>
            </p:cNvSpPr>
            <p:nvPr/>
          </p:nvSpPr>
          <p:spPr bwMode="auto">
            <a:xfrm>
              <a:off x="4182785" y="106138"/>
              <a:ext cx="67298" cy="49754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endParaRPr lang="en-US">
                <a:solidFill>
                  <a:srgbClr val="000000"/>
                </a:solidFill>
              </a:endParaRPr>
            </a:p>
          </p:txBody>
        </p:sp>
        <p:sp>
          <p:nvSpPr>
            <p:cNvPr id="6153" name="Rectangle 9"/>
            <p:cNvSpPr>
              <a:spLocks noChangeArrowheads="1"/>
            </p:cNvSpPr>
            <p:nvPr/>
          </p:nvSpPr>
          <p:spPr bwMode="auto">
            <a:xfrm>
              <a:off x="5719548" y="93439"/>
              <a:ext cx="67298" cy="4975451"/>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endParaRPr lang="en-US">
                <a:solidFill>
                  <a:srgbClr val="000000"/>
                </a:solidFill>
              </a:endParaRPr>
            </a:p>
          </p:txBody>
        </p:sp>
        <p:sp>
          <p:nvSpPr>
            <p:cNvPr id="6154" name="Rectangle 10"/>
            <p:cNvSpPr>
              <a:spLocks noChangeArrowheads="1"/>
            </p:cNvSpPr>
            <p:nvPr/>
          </p:nvSpPr>
          <p:spPr bwMode="auto">
            <a:xfrm>
              <a:off x="7256311" y="80741"/>
              <a:ext cx="67298" cy="49754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endParaRPr lang="en-US">
                <a:solidFill>
                  <a:srgbClr val="000000"/>
                </a:solidFill>
              </a:endParaRPr>
            </a:p>
          </p:txBody>
        </p:sp>
        <p:sp>
          <p:nvSpPr>
            <p:cNvPr id="6155" name="Rectangle 11"/>
            <p:cNvSpPr>
              <a:spLocks noChangeArrowheads="1"/>
            </p:cNvSpPr>
            <p:nvPr/>
          </p:nvSpPr>
          <p:spPr bwMode="auto">
            <a:xfrm rot="-5400000">
              <a:off x="4960061" y="-1987160"/>
              <a:ext cx="64302" cy="7681276"/>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endParaRPr lang="en-US">
                <a:solidFill>
                  <a:srgbClr val="000000"/>
                </a:solidFill>
              </a:endParaRPr>
            </a:p>
          </p:txBody>
        </p:sp>
        <p:sp>
          <p:nvSpPr>
            <p:cNvPr id="6156" name="Rectangle 12"/>
            <p:cNvSpPr>
              <a:spLocks noChangeArrowheads="1"/>
            </p:cNvSpPr>
            <p:nvPr/>
          </p:nvSpPr>
          <p:spPr bwMode="auto">
            <a:xfrm rot="-5400000">
              <a:off x="4951795" y="-453109"/>
              <a:ext cx="64302" cy="7681276"/>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endParaRPr lang="en-US">
                <a:solidFill>
                  <a:srgbClr val="000000"/>
                </a:solidFill>
              </a:endParaRPr>
            </a:p>
          </p:txBody>
        </p:sp>
        <p:sp>
          <p:nvSpPr>
            <p:cNvPr id="6157" name="Rectangle 8"/>
            <p:cNvSpPr>
              <a:spLocks noChangeArrowheads="1"/>
            </p:cNvSpPr>
            <p:nvPr/>
          </p:nvSpPr>
          <p:spPr bwMode="auto">
            <a:xfrm>
              <a:off x="2642833" y="135707"/>
              <a:ext cx="67298" cy="4975447"/>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endParaRPr lang="en-US">
                <a:solidFill>
                  <a:srgbClr val="000000"/>
                </a:solidFill>
              </a:endParaRPr>
            </a:p>
          </p:txBody>
        </p:sp>
      </p:grpSp>
      <p:sp>
        <p:nvSpPr>
          <p:cNvPr id="25" name="Title 1"/>
          <p:cNvSpPr txBox="1">
            <a:spLocks/>
          </p:cNvSpPr>
          <p:nvPr/>
        </p:nvSpPr>
        <p:spPr bwMode="auto">
          <a:xfrm>
            <a:off x="1434249" y="2289981"/>
            <a:ext cx="7198167" cy="2260340"/>
          </a:xfrm>
          <a:prstGeom prst="rect">
            <a:avLst/>
          </a:prstGeom>
          <a:noFill/>
          <a:ln>
            <a:miter lim="800000"/>
            <a:headEnd/>
            <a:tailEnd/>
          </a:ln>
        </p:spPr>
        <p:txBody>
          <a:bodyPr/>
          <a:lstStyle/>
          <a:p>
            <a:pPr eaLnBrk="0" hangingPunct="0">
              <a:defRPr/>
            </a:pPr>
            <a:r>
              <a:rPr lang="en-US" sz="2400" kern="0" dirty="0" smtClean="0">
                <a:solidFill>
                  <a:schemeClr val="tx2"/>
                </a:solidFill>
                <a:latin typeface="+mj-lt"/>
                <a:ea typeface="+mj-ea"/>
                <a:cs typeface="+mj-cs"/>
              </a:rPr>
              <a:t>Spring MVC 3.0 using Annotations – Abhijeet R</a:t>
            </a:r>
            <a:endParaRPr lang="en-US" sz="2400" kern="0"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004047"/>
            <a:ext cx="8229600" cy="5031628"/>
          </a:xfrm>
          <a:prstGeom prst="rect">
            <a:avLst/>
          </a:prstGeom>
        </p:spPr>
        <p:txBody>
          <a:bodyPr/>
          <a:lstStyle/>
          <a:p>
            <a:endParaRPr lang="en-US" dirty="0" smtClean="0"/>
          </a:p>
          <a:p>
            <a:endParaRPr lang="en-US" dirty="0"/>
          </a:p>
          <a:p>
            <a:endParaRPr lang="en-US" dirty="0" smtClean="0"/>
          </a:p>
          <a:p>
            <a:pPr marL="0" indent="0" algn="ctr">
              <a:buNone/>
            </a:pPr>
            <a:r>
              <a:rPr lang="en-US" sz="3200" b="1" dirty="0" smtClean="0"/>
              <a:t>Case Study : Student Management</a:t>
            </a:r>
            <a:endParaRPr lang="en-IN" sz="3200" b="1" dirty="0"/>
          </a:p>
        </p:txBody>
      </p:sp>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10</a:t>
            </a:fld>
            <a:endParaRPr lang="en-US"/>
          </a:p>
        </p:txBody>
      </p:sp>
    </p:spTree>
    <p:extLst>
      <p:ext uri="{BB962C8B-B14F-4D97-AF65-F5344CB8AC3E}">
        <p14:creationId xmlns:p14="http://schemas.microsoft.com/office/powerpoint/2010/main" val="7945760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11</a:t>
            </a:fld>
            <a:endParaRPr lang="en-US"/>
          </a:p>
        </p:txBody>
      </p:sp>
      <p:sp>
        <p:nvSpPr>
          <p:cNvPr id="3" name="Content Placeholder 2"/>
          <p:cNvSpPr>
            <a:spLocks noGrp="1"/>
          </p:cNvSpPr>
          <p:nvPr>
            <p:ph idx="4294967295"/>
          </p:nvPr>
        </p:nvSpPr>
        <p:spPr>
          <a:xfrm>
            <a:off x="0" y="1509713"/>
            <a:ext cx="8229600" cy="4525962"/>
          </a:xfrm>
          <a:prstGeom prst="rect">
            <a:avLst/>
          </a:prstGeom>
        </p:spPr>
        <p:txBody>
          <a:bodyPr/>
          <a:lstStyle/>
          <a:p>
            <a:r>
              <a:rPr lang="en-US" sz="2400" dirty="0" smtClean="0"/>
              <a:t>We </a:t>
            </a:r>
            <a:r>
              <a:rPr lang="en-US" sz="2400" dirty="0" smtClean="0"/>
              <a:t>are going to develop a small Spring MVC application using annotation.</a:t>
            </a:r>
          </a:p>
          <a:p>
            <a:pPr marL="0" indent="0">
              <a:buNone/>
            </a:pPr>
            <a:endParaRPr lang="en-US" sz="2400" dirty="0" smtClean="0"/>
          </a:p>
          <a:p>
            <a:r>
              <a:rPr lang="en-US" sz="2400" dirty="0" smtClean="0"/>
              <a:t>We are going to Manage Student Entry by performing Insert , Update , Delete and Display Student Information using Spring </a:t>
            </a:r>
            <a:r>
              <a:rPr lang="en-US" sz="2400" dirty="0" err="1" smtClean="0"/>
              <a:t>JdbcTemplate</a:t>
            </a:r>
            <a:r>
              <a:rPr lang="en-US" sz="2400" dirty="0" smtClean="0"/>
              <a:t>. </a:t>
            </a:r>
            <a:endParaRPr lang="en-IN" sz="2400" dirty="0"/>
          </a:p>
        </p:txBody>
      </p:sp>
      <p:sp>
        <p:nvSpPr>
          <p:cNvPr id="2" name="Title 1"/>
          <p:cNvSpPr>
            <a:spLocks noGrp="1"/>
          </p:cNvSpPr>
          <p:nvPr>
            <p:ph type="title" idx="4294967295"/>
          </p:nvPr>
        </p:nvSpPr>
        <p:spPr>
          <a:xfrm>
            <a:off x="152401" y="158750"/>
            <a:ext cx="8991600" cy="765175"/>
          </a:xfrm>
          <a:prstGeom prst="rect">
            <a:avLst/>
          </a:prstGeom>
        </p:spPr>
        <p:txBody>
          <a:bodyPr/>
          <a:lstStyle/>
          <a:p>
            <a:r>
              <a:rPr lang="en-US" sz="2800" dirty="0" smtClean="0"/>
              <a:t>Case Study: Student Management</a:t>
            </a:r>
            <a:r>
              <a:rPr lang="en-US" dirty="0" smtClean="0"/>
              <a:t>	</a:t>
            </a:r>
            <a:endParaRPr lang="en-IN" dirty="0"/>
          </a:p>
        </p:txBody>
      </p:sp>
    </p:spTree>
    <p:extLst>
      <p:ext uri="{BB962C8B-B14F-4D97-AF65-F5344CB8AC3E}">
        <p14:creationId xmlns:p14="http://schemas.microsoft.com/office/powerpoint/2010/main" val="39958683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509713"/>
            <a:ext cx="8229600" cy="4525962"/>
          </a:xfrm>
          <a:prstGeom prst="rect">
            <a:avLst/>
          </a:prstGeom>
        </p:spPr>
        <p:txBody>
          <a:bodyPr/>
          <a:lstStyle/>
          <a:p>
            <a:endParaRPr lang="en-US" dirty="0" smtClean="0"/>
          </a:p>
          <a:p>
            <a:endParaRPr lang="en-US" dirty="0"/>
          </a:p>
          <a:p>
            <a:endParaRPr lang="en-US" dirty="0" smtClean="0"/>
          </a:p>
          <a:p>
            <a:endParaRPr lang="en-US" dirty="0"/>
          </a:p>
          <a:p>
            <a:pPr marL="0" indent="0" algn="ctr">
              <a:buNone/>
            </a:pPr>
            <a:r>
              <a:rPr lang="en-US" sz="2800" dirty="0"/>
              <a:t>	</a:t>
            </a:r>
            <a:r>
              <a:rPr lang="en-US" sz="2800" b="1" dirty="0" smtClean="0"/>
              <a:t>Beginning with Project Setup in RAD Application Server 6.1</a:t>
            </a:r>
            <a:endParaRPr lang="en-IN" sz="2800" b="1" dirty="0"/>
          </a:p>
        </p:txBody>
      </p:sp>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12</a:t>
            </a:fld>
            <a:endParaRPr lang="en-US"/>
          </a:p>
        </p:txBody>
      </p:sp>
    </p:spTree>
    <p:extLst>
      <p:ext uri="{BB962C8B-B14F-4D97-AF65-F5344CB8AC3E}">
        <p14:creationId xmlns:p14="http://schemas.microsoft.com/office/powerpoint/2010/main" val="6355029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13</a:t>
            </a:fld>
            <a:endParaRPr lang="en-US"/>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191" y="351016"/>
            <a:ext cx="8747104" cy="5705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92247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14</a:t>
            </a:fld>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03" y="1031968"/>
            <a:ext cx="8634548" cy="5727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bwMode="auto">
          <a:xfrm flipV="1">
            <a:off x="2142309" y="757646"/>
            <a:ext cx="1645920" cy="189411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 name="Oval 8"/>
          <p:cNvSpPr/>
          <p:nvPr/>
        </p:nvSpPr>
        <p:spPr bwMode="auto">
          <a:xfrm>
            <a:off x="3796935" y="391886"/>
            <a:ext cx="1663339" cy="53557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pitchFamily="36" charset="0"/>
              </a:rPr>
              <a:t>Project Name</a:t>
            </a:r>
            <a:endParaRPr kumimoji="0" lang="en-IN" sz="1200" b="1" i="0" u="none" strike="noStrike" cap="none" normalizeH="0" baseline="0" dirty="0" smtClean="0">
              <a:ln>
                <a:noFill/>
              </a:ln>
              <a:solidFill>
                <a:schemeClr val="tx1"/>
              </a:solidFill>
              <a:effectLst/>
              <a:latin typeface="Times" pitchFamily="36" charset="0"/>
            </a:endParaRPr>
          </a:p>
        </p:txBody>
      </p:sp>
      <p:cxnSp>
        <p:nvCxnSpPr>
          <p:cNvPr id="12" name="Straight Arrow Connector 11"/>
          <p:cNvCxnSpPr/>
          <p:nvPr/>
        </p:nvCxnSpPr>
        <p:spPr bwMode="auto">
          <a:xfrm flipV="1">
            <a:off x="2142308" y="2001613"/>
            <a:ext cx="1645920" cy="189411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3" name="Oval 12"/>
          <p:cNvSpPr/>
          <p:nvPr/>
        </p:nvSpPr>
        <p:spPr bwMode="auto">
          <a:xfrm>
            <a:off x="3796935" y="1719956"/>
            <a:ext cx="2172791" cy="53557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pitchFamily="36" charset="0"/>
              </a:rPr>
              <a:t>App server version</a:t>
            </a:r>
            <a:endParaRPr kumimoji="0" lang="en-IN" sz="1200" b="1" i="0" u="none" strike="noStrike" cap="none" normalizeH="0" baseline="0" dirty="0" smtClean="0">
              <a:ln>
                <a:noFill/>
              </a:ln>
              <a:solidFill>
                <a:schemeClr val="tx1"/>
              </a:solidFill>
              <a:effectLst/>
              <a:latin typeface="Times" pitchFamily="36" charset="0"/>
            </a:endParaRPr>
          </a:p>
        </p:txBody>
      </p:sp>
      <p:sp>
        <p:nvSpPr>
          <p:cNvPr id="14" name="Oval 13"/>
          <p:cNvSpPr/>
          <p:nvPr/>
        </p:nvSpPr>
        <p:spPr bwMode="auto">
          <a:xfrm>
            <a:off x="3949335" y="2799829"/>
            <a:ext cx="2647408" cy="53557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200" dirty="0" smtClean="0">
                <a:latin typeface="Times" pitchFamily="36" charset="0"/>
              </a:rPr>
              <a:t>Web module version</a:t>
            </a:r>
            <a:endParaRPr kumimoji="0" lang="en-IN" sz="1200" b="1" i="0" u="none" strike="noStrike" cap="none" normalizeH="0" baseline="0" dirty="0" smtClean="0">
              <a:ln>
                <a:noFill/>
              </a:ln>
              <a:solidFill>
                <a:schemeClr val="tx1"/>
              </a:solidFill>
              <a:effectLst/>
              <a:latin typeface="Times" pitchFamily="36" charset="0"/>
            </a:endParaRPr>
          </a:p>
        </p:txBody>
      </p:sp>
      <p:sp>
        <p:nvSpPr>
          <p:cNvPr id="15" name="Oval 14"/>
          <p:cNvSpPr/>
          <p:nvPr/>
        </p:nvSpPr>
        <p:spPr bwMode="auto">
          <a:xfrm>
            <a:off x="4101736" y="4114836"/>
            <a:ext cx="2952207" cy="875211"/>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200" dirty="0" smtClean="0">
                <a:latin typeface="Times" pitchFamily="36" charset="0"/>
              </a:rPr>
              <a:t>Optional keep unchecked if deploying war </a:t>
            </a:r>
            <a:endParaRPr kumimoji="0" lang="en-IN" sz="1200" b="1" i="0" u="none" strike="noStrike" cap="none" normalizeH="0" baseline="0" dirty="0" smtClean="0">
              <a:ln>
                <a:noFill/>
              </a:ln>
              <a:solidFill>
                <a:schemeClr val="tx1"/>
              </a:solidFill>
              <a:effectLst/>
              <a:latin typeface="Times" pitchFamily="36" charset="0"/>
            </a:endParaRPr>
          </a:p>
        </p:txBody>
      </p:sp>
      <p:cxnSp>
        <p:nvCxnSpPr>
          <p:cNvPr id="16" name="Straight Arrow Connector 15"/>
          <p:cNvCxnSpPr>
            <a:endCxn id="14" idx="2"/>
          </p:cNvCxnSpPr>
          <p:nvPr/>
        </p:nvCxnSpPr>
        <p:spPr bwMode="auto">
          <a:xfrm flipV="1">
            <a:off x="2290352" y="3067618"/>
            <a:ext cx="1658983" cy="139553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7" name="Straight Arrow Connector 16"/>
          <p:cNvCxnSpPr>
            <a:endCxn id="15" idx="2"/>
          </p:cNvCxnSpPr>
          <p:nvPr/>
        </p:nvCxnSpPr>
        <p:spPr bwMode="auto">
          <a:xfrm flipV="1">
            <a:off x="1502227" y="4552442"/>
            <a:ext cx="2599509" cy="104502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2361432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15</a:t>
            </a:fld>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770" y="1216208"/>
            <a:ext cx="6922316" cy="5236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p:nvPr/>
        </p:nvCxnSpPr>
        <p:spPr bwMode="auto">
          <a:xfrm flipV="1">
            <a:off x="2717074" y="809897"/>
            <a:ext cx="1737854" cy="156754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0" name="Oval 9"/>
          <p:cNvSpPr/>
          <p:nvPr/>
        </p:nvSpPr>
        <p:spPr bwMode="auto">
          <a:xfrm>
            <a:off x="4454928" y="365760"/>
            <a:ext cx="2690455" cy="61395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IN" sz="1200" dirty="0">
                <a:latin typeface="Times" pitchFamily="36" charset="0"/>
              </a:rPr>
              <a:t>Keep them as is and press finish</a:t>
            </a:r>
          </a:p>
        </p:txBody>
      </p:sp>
    </p:spTree>
    <p:extLst>
      <p:ext uri="{BB962C8B-B14F-4D97-AF65-F5344CB8AC3E}">
        <p14:creationId xmlns:p14="http://schemas.microsoft.com/office/powerpoint/2010/main" val="32131158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158750"/>
            <a:ext cx="9144000" cy="765175"/>
          </a:xfrm>
          <a:prstGeom prst="rect">
            <a:avLst/>
          </a:prstGeom>
        </p:spPr>
        <p:txBody>
          <a:bodyPr/>
          <a:lstStyle/>
          <a:p>
            <a:r>
              <a:rPr lang="en-US" sz="2800" dirty="0" smtClean="0"/>
              <a:t>Folder structure view of project</a:t>
            </a:r>
            <a:endParaRPr lang="en-IN" sz="2800" dirty="0"/>
          </a:p>
        </p:txBody>
      </p:sp>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16</a:t>
            </a:fld>
            <a:endParaRPr lang="en-US"/>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566" y="2286005"/>
            <a:ext cx="3615281" cy="228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06541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176680"/>
            <a:ext cx="9144000" cy="765175"/>
          </a:xfrm>
          <a:prstGeom prst="rect">
            <a:avLst/>
          </a:prstGeom>
        </p:spPr>
        <p:txBody>
          <a:bodyPr/>
          <a:lstStyle/>
          <a:p>
            <a:r>
              <a:rPr lang="en-US" sz="2800" dirty="0" smtClean="0"/>
              <a:t>Open </a:t>
            </a:r>
            <a:r>
              <a:rPr lang="en-US" sz="2800" dirty="0" smtClean="0"/>
              <a:t>your web.xml</a:t>
            </a:r>
            <a:endParaRPr lang="en-IN" sz="2800" dirty="0"/>
          </a:p>
        </p:txBody>
      </p:sp>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17</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512" y="1005851"/>
            <a:ext cx="8699863" cy="5381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55934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753" y="158750"/>
            <a:ext cx="9081247" cy="765175"/>
          </a:xfrm>
          <a:prstGeom prst="rect">
            <a:avLst/>
          </a:prstGeom>
        </p:spPr>
        <p:txBody>
          <a:bodyPr/>
          <a:lstStyle/>
          <a:p>
            <a:r>
              <a:rPr lang="en-US" sz="3200" dirty="0" smtClean="0"/>
              <a:t>Configure web.xml</a:t>
            </a:r>
            <a:endParaRPr lang="en-IN" sz="3200" dirty="0"/>
          </a:p>
        </p:txBody>
      </p:sp>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18</a:t>
            </a:fld>
            <a:endParaRPr lang="en-US"/>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38" y="1169894"/>
            <a:ext cx="8882062" cy="5298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bwMode="auto">
          <a:xfrm flipV="1">
            <a:off x="2638697" y="1045028"/>
            <a:ext cx="2521132" cy="27105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Oval 7"/>
          <p:cNvSpPr/>
          <p:nvPr/>
        </p:nvSpPr>
        <p:spPr bwMode="auto">
          <a:xfrm>
            <a:off x="5185953" y="731520"/>
            <a:ext cx="1920241" cy="57476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pitchFamily="36" charset="0"/>
              </a:rPr>
              <a:t>Servlet-name</a:t>
            </a:r>
            <a:endParaRPr kumimoji="0" lang="en-IN" sz="1200" b="1" i="0" u="none" strike="noStrike" cap="none" normalizeH="0" baseline="0" dirty="0" smtClean="0">
              <a:ln>
                <a:noFill/>
              </a:ln>
              <a:solidFill>
                <a:schemeClr val="tx1"/>
              </a:solidFill>
              <a:effectLst/>
              <a:latin typeface="Times" pitchFamily="36" charset="0"/>
            </a:endParaRPr>
          </a:p>
        </p:txBody>
      </p:sp>
      <p:cxnSp>
        <p:nvCxnSpPr>
          <p:cNvPr id="10" name="Straight Arrow Connector 9"/>
          <p:cNvCxnSpPr/>
          <p:nvPr/>
        </p:nvCxnSpPr>
        <p:spPr bwMode="auto">
          <a:xfrm flipV="1">
            <a:off x="3056709" y="2063932"/>
            <a:ext cx="2168435" cy="187225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2" name="Oval 11"/>
          <p:cNvSpPr/>
          <p:nvPr/>
        </p:nvSpPr>
        <p:spPr bwMode="auto">
          <a:xfrm>
            <a:off x="5283926" y="1485891"/>
            <a:ext cx="3272246" cy="81317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pitchFamily="36" charset="0"/>
              </a:rPr>
              <a:t>url-pattern</a:t>
            </a:r>
            <a:r>
              <a:rPr kumimoji="0" lang="en-US" sz="1200" b="1" i="0" u="none" strike="noStrike" cap="none" normalizeH="0" dirty="0" smtClean="0">
                <a:ln>
                  <a:noFill/>
                </a:ln>
                <a:solidFill>
                  <a:schemeClr val="tx1"/>
                </a:solidFill>
                <a:effectLst/>
                <a:latin typeface="Times" pitchFamily="36" charset="0"/>
              </a:rPr>
              <a:t> to match it can be any thing say *.jsp or *.</a:t>
            </a:r>
            <a:r>
              <a:rPr kumimoji="0" lang="en-US" sz="1200" b="1" i="0" u="none" strike="noStrike" cap="none" normalizeH="0" dirty="0" err="1" smtClean="0">
                <a:ln>
                  <a:noFill/>
                </a:ln>
                <a:solidFill>
                  <a:schemeClr val="tx1"/>
                </a:solidFill>
                <a:effectLst/>
                <a:latin typeface="Times" pitchFamily="36" charset="0"/>
              </a:rPr>
              <a:t>htm</a:t>
            </a:r>
            <a:endParaRPr kumimoji="0" lang="en-IN" sz="1200" b="1" i="0" u="none" strike="noStrike" cap="none" normalizeH="0" baseline="0" dirty="0" smtClean="0">
              <a:ln>
                <a:noFill/>
              </a:ln>
              <a:solidFill>
                <a:schemeClr val="tx1"/>
              </a:solidFill>
              <a:effectLst/>
              <a:latin typeface="Times" pitchFamily="36" charset="0"/>
            </a:endParaRPr>
          </a:p>
        </p:txBody>
      </p:sp>
      <p:cxnSp>
        <p:nvCxnSpPr>
          <p:cNvPr id="15" name="Straight Arrow Connector 14"/>
          <p:cNvCxnSpPr/>
          <p:nvPr/>
        </p:nvCxnSpPr>
        <p:spPr bwMode="auto">
          <a:xfrm>
            <a:off x="1580606" y="3331030"/>
            <a:ext cx="640080" cy="17785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8" name="Straight Arrow Connector 17"/>
          <p:cNvCxnSpPr>
            <a:endCxn id="19" idx="2"/>
          </p:cNvCxnSpPr>
          <p:nvPr/>
        </p:nvCxnSpPr>
        <p:spPr bwMode="auto">
          <a:xfrm>
            <a:off x="4296339" y="3174274"/>
            <a:ext cx="338288" cy="152382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9" name="Oval 18"/>
          <p:cNvSpPr/>
          <p:nvPr/>
        </p:nvSpPr>
        <p:spPr bwMode="auto">
          <a:xfrm>
            <a:off x="4634627" y="4247428"/>
            <a:ext cx="3385967" cy="90133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200" dirty="0" smtClean="0">
                <a:latin typeface="Times" pitchFamily="36" charset="0"/>
              </a:rPr>
              <a:t>Front Controller that invokes when / pattern hit </a:t>
            </a:r>
            <a:endParaRPr kumimoji="0" lang="en-IN" sz="1200" b="1" i="0" u="none" strike="noStrike" cap="none" normalizeH="0" dirty="0" smtClean="0">
              <a:ln>
                <a:noFill/>
              </a:ln>
              <a:solidFill>
                <a:schemeClr val="tx1"/>
              </a:solidFill>
              <a:effectLst/>
              <a:latin typeface="Times" pitchFamily="36" charset="0"/>
            </a:endParaRPr>
          </a:p>
        </p:txBody>
      </p:sp>
      <p:sp>
        <p:nvSpPr>
          <p:cNvPr id="20" name="Rectangle 19"/>
          <p:cNvSpPr/>
          <p:nvPr/>
        </p:nvSpPr>
        <p:spPr bwMode="auto">
          <a:xfrm>
            <a:off x="791168" y="5148765"/>
            <a:ext cx="3219130" cy="82096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pitchFamily="36" charset="0"/>
              </a:rPr>
              <a:t>This </a:t>
            </a:r>
          </a:p>
          <a:p>
            <a:pPr marL="0" marR="0" indent="0" algn="l" defTabSz="914400" rtl="0" eaLnBrk="0" fontAlgn="base" latinLnBrk="0" hangingPunct="0">
              <a:lnSpc>
                <a:spcPct val="100000"/>
              </a:lnSpc>
              <a:spcBef>
                <a:spcPct val="0"/>
              </a:spcBef>
              <a:spcAft>
                <a:spcPct val="0"/>
              </a:spcAft>
              <a:buClrTx/>
              <a:buSzTx/>
              <a:buFontTx/>
              <a:buNone/>
              <a:tabLst/>
            </a:pPr>
            <a:r>
              <a:rPr lang="en-US" sz="1200" dirty="0" smtClean="0">
                <a:latin typeface="Times" pitchFamily="36" charset="0"/>
              </a:rPr>
              <a:t>Value is used to set priority for front controller</a:t>
            </a:r>
          </a:p>
          <a:p>
            <a:pPr marL="0" marR="0" indent="0" algn="l" defTabSz="914400" rtl="0" eaLnBrk="0" fontAlgn="base" latinLnBrk="0" hangingPunct="0">
              <a:lnSpc>
                <a:spcPct val="100000"/>
              </a:lnSpc>
              <a:spcBef>
                <a:spcPct val="0"/>
              </a:spcBef>
              <a:spcAft>
                <a:spcPct val="0"/>
              </a:spcAft>
              <a:buClrTx/>
              <a:buSzTx/>
              <a:buFontTx/>
              <a:buNone/>
              <a:tabLst/>
            </a:pPr>
            <a:r>
              <a:rPr lang="en-US" sz="1200" dirty="0" smtClean="0">
                <a:latin typeface="Times" pitchFamily="36" charset="0"/>
              </a:rPr>
              <a:t>1 is to set the priority at startup</a:t>
            </a:r>
            <a:endParaRPr kumimoji="0" lang="en-IN" sz="1200" b="1" i="0" u="none" strike="noStrike" cap="none" normalizeH="0" baseline="0" dirty="0" smtClean="0">
              <a:ln>
                <a:noFill/>
              </a:ln>
              <a:solidFill>
                <a:schemeClr val="tx1"/>
              </a:solidFill>
              <a:effectLst/>
              <a:latin typeface="Times" pitchFamily="36" charset="0"/>
            </a:endParaRPr>
          </a:p>
        </p:txBody>
      </p:sp>
    </p:spTree>
    <p:extLst>
      <p:ext uri="{BB962C8B-B14F-4D97-AF65-F5344CB8AC3E}">
        <p14:creationId xmlns:p14="http://schemas.microsoft.com/office/powerpoint/2010/main" val="1616206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158750"/>
            <a:ext cx="9144000" cy="765175"/>
          </a:xfrm>
          <a:prstGeom prst="rect">
            <a:avLst/>
          </a:prstGeom>
        </p:spPr>
        <p:txBody>
          <a:bodyPr/>
          <a:lstStyle/>
          <a:p>
            <a:r>
              <a:rPr lang="en-US" sz="2800" dirty="0" smtClean="0"/>
              <a:t>Spring Configuration File </a:t>
            </a:r>
            <a:endParaRPr lang="en-IN" sz="2800" dirty="0"/>
          </a:p>
        </p:txBody>
      </p:sp>
      <p:sp>
        <p:nvSpPr>
          <p:cNvPr id="3" name="Content Placeholder 2"/>
          <p:cNvSpPr>
            <a:spLocks noGrp="1"/>
          </p:cNvSpPr>
          <p:nvPr>
            <p:ph idx="4294967295"/>
          </p:nvPr>
        </p:nvSpPr>
        <p:spPr>
          <a:xfrm>
            <a:off x="0" y="1287463"/>
            <a:ext cx="8229600" cy="5243512"/>
          </a:xfrm>
          <a:prstGeom prst="rect">
            <a:avLst/>
          </a:prstGeom>
        </p:spPr>
        <p:txBody>
          <a:bodyPr/>
          <a:lstStyle/>
          <a:p>
            <a:r>
              <a:rPr lang="en-US" sz="2000" dirty="0" smtClean="0"/>
              <a:t>Note that as shown in the previous slide we have servlet name as student so we create a file as student-servlet.xml </a:t>
            </a:r>
          </a:p>
          <a:p>
            <a:pPr marL="0" indent="0">
              <a:buNone/>
            </a:pPr>
            <a:endParaRPr lang="en-US" sz="2000" dirty="0" smtClean="0"/>
          </a:p>
          <a:p>
            <a:r>
              <a:rPr lang="en-US" sz="2000" dirty="0" smtClean="0"/>
              <a:t>The reason behind doing so is Spring MVC searches the configuration file name as [servlet-name]-servlet.xml</a:t>
            </a:r>
          </a:p>
          <a:p>
            <a:endParaRPr lang="en-US" sz="2000" dirty="0"/>
          </a:p>
          <a:p>
            <a:r>
              <a:rPr lang="en-US" sz="2000" dirty="0" smtClean="0"/>
              <a:t>Here we configure the namespaces </a:t>
            </a:r>
            <a:r>
              <a:rPr lang="en-US" sz="2000" dirty="0" err="1" smtClean="0"/>
              <a:t>url’s</a:t>
            </a:r>
            <a:r>
              <a:rPr lang="en-US" sz="2000" dirty="0" smtClean="0"/>
              <a:t> for XSD version that are picked from your jars and InternalResourceViewResolver class that searches files like .jsp , .html or any other type of file once you have configured.</a:t>
            </a:r>
          </a:p>
          <a:p>
            <a:endParaRPr lang="en-US" sz="2000" dirty="0"/>
          </a:p>
          <a:p>
            <a:r>
              <a:rPr lang="en-US" sz="2000" dirty="0" smtClean="0"/>
              <a:t>We are also configuring database which would inject connection properties and other mandatory properties that will provide a </a:t>
            </a:r>
            <a:r>
              <a:rPr lang="en-US" sz="2000" dirty="0" err="1" smtClean="0"/>
              <a:t>dataSource</a:t>
            </a:r>
            <a:r>
              <a:rPr lang="en-US" sz="2000" dirty="0" smtClean="0"/>
              <a:t> of type  </a:t>
            </a:r>
            <a:r>
              <a:rPr lang="en-US" sz="2000" dirty="0" err="1" smtClean="0"/>
              <a:t>DriverManagerDataSource</a:t>
            </a:r>
            <a:r>
              <a:rPr lang="en-US" sz="2000" dirty="0" smtClean="0"/>
              <a:t> class</a:t>
            </a:r>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IN" dirty="0"/>
          </a:p>
        </p:txBody>
      </p:sp>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19</a:t>
            </a:fld>
            <a:endParaRPr lang="en-US"/>
          </a:p>
        </p:txBody>
      </p:sp>
    </p:spTree>
    <p:extLst>
      <p:ext uri="{BB962C8B-B14F-4D97-AF65-F5344CB8AC3E}">
        <p14:creationId xmlns:p14="http://schemas.microsoft.com/office/powerpoint/2010/main" val="2228137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74951" y="1086904"/>
            <a:ext cx="7667897" cy="9017853"/>
          </a:xfrm>
          <a:prstGeom prst="rect">
            <a:avLst/>
          </a:prstGeom>
          <a:noFill/>
        </p:spPr>
        <p:txBody>
          <a:bodyPr wrap="square" rtlCol="0">
            <a:spAutoFit/>
          </a:bodyPr>
          <a:lstStyle/>
          <a:p>
            <a:r>
              <a:rPr lang="en-US" dirty="0" smtClean="0"/>
              <a:t>Introduction to Spring MVC 3.0</a:t>
            </a:r>
          </a:p>
          <a:p>
            <a:endParaRPr lang="en-US" dirty="0" smtClean="0"/>
          </a:p>
          <a:p>
            <a:r>
              <a:rPr lang="en-IN" b="0" dirty="0"/>
              <a:t>The Spring web MVC framework provides model-view-controller architecture and ready components that can be used to develop flexible and loosely coupled web applications. The MVC pattern results in separating the different aspects of the application (input logic, business logic, and UI logic), while providing a loose coupling between these elements. </a:t>
            </a:r>
            <a:endParaRPr lang="en-IN" b="0" dirty="0" smtClean="0"/>
          </a:p>
          <a:p>
            <a:endParaRPr lang="en-IN" b="0" dirty="0"/>
          </a:p>
          <a:p>
            <a:r>
              <a:rPr lang="en-IN" b="0" dirty="0" smtClean="0"/>
              <a:t> </a:t>
            </a:r>
            <a:r>
              <a:rPr lang="en-IN" b="0" dirty="0"/>
              <a:t>The </a:t>
            </a:r>
            <a:r>
              <a:rPr lang="en-IN" dirty="0"/>
              <a:t>Model </a:t>
            </a:r>
            <a:r>
              <a:rPr lang="en-IN" b="0" dirty="0"/>
              <a:t>encapsulates the application data and in general they will consist of POJO. </a:t>
            </a:r>
            <a:endParaRPr lang="en-IN" b="0" dirty="0" smtClean="0"/>
          </a:p>
          <a:p>
            <a:endParaRPr lang="en-IN" b="0" dirty="0"/>
          </a:p>
          <a:p>
            <a:r>
              <a:rPr lang="en-IN" b="0" dirty="0" smtClean="0"/>
              <a:t> </a:t>
            </a:r>
            <a:r>
              <a:rPr lang="en-IN" b="0" dirty="0"/>
              <a:t>The </a:t>
            </a:r>
            <a:r>
              <a:rPr lang="en-IN" dirty="0"/>
              <a:t>View </a:t>
            </a:r>
            <a:r>
              <a:rPr lang="en-IN" b="0" dirty="0"/>
              <a:t>is responsible for rendering the model data and in general it generates HTML output that the client's browser can interpret. </a:t>
            </a:r>
            <a:endParaRPr lang="en-IN" b="0" dirty="0" smtClean="0"/>
          </a:p>
          <a:p>
            <a:endParaRPr lang="en-IN" b="0" dirty="0" smtClean="0"/>
          </a:p>
          <a:p>
            <a:r>
              <a:rPr lang="en-IN" b="0" dirty="0" smtClean="0"/>
              <a:t> </a:t>
            </a:r>
            <a:r>
              <a:rPr lang="en-IN" b="0" dirty="0"/>
              <a:t>The </a:t>
            </a:r>
            <a:r>
              <a:rPr lang="en-IN" dirty="0"/>
              <a:t>Controller </a:t>
            </a:r>
            <a:r>
              <a:rPr lang="en-IN" b="0" dirty="0"/>
              <a:t>is responsible for processing user requests and building appropriate model and passes it to the view for rendering.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3141"/>
            <a:ext cx="9172575" cy="538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idx="4294967295"/>
          </p:nvPr>
        </p:nvSpPr>
        <p:spPr>
          <a:xfrm>
            <a:off x="1" y="158750"/>
            <a:ext cx="9144000" cy="765175"/>
          </a:xfrm>
          <a:prstGeom prst="rect">
            <a:avLst/>
          </a:prstGeom>
        </p:spPr>
        <p:txBody>
          <a:bodyPr/>
          <a:lstStyle/>
          <a:p>
            <a:pPr algn="l"/>
            <a:r>
              <a:rPr lang="en-US" sz="2800" dirty="0" smtClean="0"/>
              <a:t>Spring Configuration</a:t>
            </a:r>
            <a:endParaRPr lang="en-IN" sz="2800" dirty="0"/>
          </a:p>
        </p:txBody>
      </p:sp>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20</a:t>
            </a:fld>
            <a:endParaRPr lang="en-US"/>
          </a:p>
        </p:txBody>
      </p:sp>
      <p:cxnSp>
        <p:nvCxnSpPr>
          <p:cNvPr id="7" name="Straight Arrow Connector 6"/>
          <p:cNvCxnSpPr>
            <a:stCxn id="10" idx="1"/>
          </p:cNvCxnSpPr>
          <p:nvPr/>
        </p:nvCxnSpPr>
        <p:spPr bwMode="auto">
          <a:xfrm flipV="1">
            <a:off x="6178738" y="844053"/>
            <a:ext cx="509453" cy="127866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Rectangle 7"/>
          <p:cNvSpPr/>
          <p:nvPr/>
        </p:nvSpPr>
        <p:spPr bwMode="auto">
          <a:xfrm>
            <a:off x="6152610" y="26127"/>
            <a:ext cx="2873829" cy="81792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dirty="0" smtClean="0">
                <a:ln>
                  <a:noFill/>
                </a:ln>
                <a:solidFill>
                  <a:schemeClr val="tx1"/>
                </a:solidFill>
                <a:effectLst/>
                <a:latin typeface="Times" pitchFamily="36" charset="0"/>
              </a:rPr>
              <a:t>Mandatory Name spaces for bean, context, </a:t>
            </a:r>
            <a:r>
              <a:rPr kumimoji="0" lang="en-US" sz="1200" b="1" i="0" u="none" strike="noStrike" cap="none" normalizeH="0" dirty="0" err="1" smtClean="0">
                <a:ln>
                  <a:noFill/>
                </a:ln>
                <a:solidFill>
                  <a:schemeClr val="tx1"/>
                </a:solidFill>
                <a:effectLst/>
                <a:latin typeface="Times" pitchFamily="36" charset="0"/>
              </a:rPr>
              <a:t>mvc</a:t>
            </a:r>
            <a:r>
              <a:rPr kumimoji="0" lang="en-US" sz="1200" b="1" i="0" u="none" strike="noStrike" cap="none" normalizeH="0" dirty="0" smtClean="0">
                <a:ln>
                  <a:noFill/>
                </a:ln>
                <a:solidFill>
                  <a:schemeClr val="tx1"/>
                </a:solidFill>
                <a:effectLst/>
                <a:latin typeface="Times" pitchFamily="36" charset="0"/>
              </a:rPr>
              <a:t> -for </a:t>
            </a:r>
            <a:r>
              <a:rPr kumimoji="0" lang="en-US" sz="1200" b="1" i="0" u="none" strike="noStrike" cap="none" normalizeH="0" dirty="0" err="1" smtClean="0">
                <a:ln>
                  <a:noFill/>
                </a:ln>
                <a:solidFill>
                  <a:schemeClr val="tx1"/>
                </a:solidFill>
                <a:effectLst/>
                <a:latin typeface="Times" pitchFamily="36" charset="0"/>
              </a:rPr>
              <a:t>mvc</a:t>
            </a:r>
            <a:r>
              <a:rPr kumimoji="0" lang="en-US" sz="1200" b="1" i="0" u="none" strike="noStrike" cap="none" normalizeH="0" dirty="0" smtClean="0">
                <a:ln>
                  <a:noFill/>
                </a:ln>
                <a:solidFill>
                  <a:schemeClr val="tx1"/>
                </a:solidFill>
                <a:effectLst/>
                <a:latin typeface="Times" pitchFamily="36" charset="0"/>
              </a:rPr>
              <a:t> annotation.</a:t>
            </a:r>
          </a:p>
          <a:p>
            <a:pPr marL="0" marR="0" indent="0" algn="l" defTabSz="914400" rtl="0" eaLnBrk="0" fontAlgn="base" latinLnBrk="0" hangingPunct="0">
              <a:lnSpc>
                <a:spcPct val="100000"/>
              </a:lnSpc>
              <a:spcBef>
                <a:spcPct val="0"/>
              </a:spcBef>
              <a:spcAft>
                <a:spcPct val="0"/>
              </a:spcAft>
              <a:buClrTx/>
              <a:buSzTx/>
              <a:buFontTx/>
              <a:buNone/>
              <a:tabLst/>
            </a:pPr>
            <a:r>
              <a:rPr lang="en-US" sz="1200" dirty="0" err="1" smtClean="0">
                <a:latin typeface="Times" pitchFamily="36" charset="0"/>
              </a:rPr>
              <a:t>xsd</a:t>
            </a:r>
            <a:r>
              <a:rPr lang="en-US" sz="1200" dirty="0" smtClean="0">
                <a:latin typeface="Times" pitchFamily="36" charset="0"/>
              </a:rPr>
              <a:t> versions that are specific to your jars </a:t>
            </a:r>
            <a:endParaRPr kumimoji="0" lang="en-IN" sz="1200" b="1" i="0" u="none" strike="noStrike" cap="none" normalizeH="0" dirty="0" smtClean="0">
              <a:ln>
                <a:noFill/>
              </a:ln>
              <a:solidFill>
                <a:schemeClr val="tx1"/>
              </a:solidFill>
              <a:effectLst/>
              <a:latin typeface="Times" pitchFamily="36" charset="0"/>
            </a:endParaRPr>
          </a:p>
        </p:txBody>
      </p:sp>
      <p:sp>
        <p:nvSpPr>
          <p:cNvPr id="10" name="Right Brace 9"/>
          <p:cNvSpPr/>
          <p:nvPr/>
        </p:nvSpPr>
        <p:spPr bwMode="auto">
          <a:xfrm>
            <a:off x="5643161" y="1188720"/>
            <a:ext cx="535577" cy="1867989"/>
          </a:xfrm>
          <a:prstGeom prst="righ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000" b="1" i="0" u="none" strike="noStrike" cap="none" normalizeH="0" baseline="0" smtClean="0">
              <a:ln>
                <a:noFill/>
              </a:ln>
              <a:solidFill>
                <a:schemeClr val="tx1"/>
              </a:solidFill>
              <a:effectLst/>
              <a:latin typeface="Times" pitchFamily="36" charset="0"/>
            </a:endParaRPr>
          </a:p>
        </p:txBody>
      </p:sp>
      <p:cxnSp>
        <p:nvCxnSpPr>
          <p:cNvPr id="15" name="Straight Arrow Connector 14"/>
          <p:cNvCxnSpPr/>
          <p:nvPr/>
        </p:nvCxnSpPr>
        <p:spPr bwMode="auto">
          <a:xfrm flipV="1">
            <a:off x="4754880" y="2795455"/>
            <a:ext cx="1678584" cy="49638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6" name="Oval 15"/>
          <p:cNvSpPr/>
          <p:nvPr/>
        </p:nvSpPr>
        <p:spPr bwMode="auto">
          <a:xfrm>
            <a:off x="6433465" y="1822265"/>
            <a:ext cx="2710536" cy="165245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200" dirty="0" smtClean="0">
                <a:latin typeface="Times" pitchFamily="36" charset="0"/>
              </a:rPr>
              <a:t>For scanning annotations in the packages Student and controller and </a:t>
            </a:r>
            <a:r>
              <a:rPr lang="en-US" sz="1200" dirty="0" err="1" smtClean="0">
                <a:latin typeface="Times" pitchFamily="36" charset="0"/>
              </a:rPr>
              <a:t>mvc:annotation</a:t>
            </a:r>
            <a:r>
              <a:rPr lang="en-US" sz="1200" dirty="0" smtClean="0">
                <a:latin typeface="Times" pitchFamily="36" charset="0"/>
              </a:rPr>
              <a:t> to find </a:t>
            </a:r>
            <a:r>
              <a:rPr lang="en-US" sz="1200" dirty="0" err="1" smtClean="0">
                <a:latin typeface="Times" pitchFamily="36" charset="0"/>
              </a:rPr>
              <a:t>mvc</a:t>
            </a:r>
            <a:r>
              <a:rPr lang="en-US" sz="1200" dirty="0" smtClean="0">
                <a:latin typeface="Times" pitchFamily="36" charset="0"/>
              </a:rPr>
              <a:t> related annotation say @Valid</a:t>
            </a:r>
            <a:endParaRPr kumimoji="0" lang="en-IN" sz="1200" b="1" i="0" u="none" strike="noStrike" cap="none" normalizeH="0" baseline="0" dirty="0" smtClean="0">
              <a:ln>
                <a:noFill/>
              </a:ln>
              <a:solidFill>
                <a:schemeClr val="tx1"/>
              </a:solidFill>
              <a:effectLst/>
              <a:latin typeface="Times" pitchFamily="36" charset="0"/>
            </a:endParaRPr>
          </a:p>
        </p:txBody>
      </p:sp>
      <p:cxnSp>
        <p:nvCxnSpPr>
          <p:cNvPr id="19" name="Straight Arrow Connector 18"/>
          <p:cNvCxnSpPr/>
          <p:nvPr/>
        </p:nvCxnSpPr>
        <p:spPr bwMode="auto">
          <a:xfrm flipV="1">
            <a:off x="2246811" y="3317966"/>
            <a:ext cx="4441380" cy="26125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a:off x="3997234" y="3905794"/>
            <a:ext cx="1913715" cy="20900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9" name="Oval 28"/>
          <p:cNvSpPr/>
          <p:nvPr/>
        </p:nvSpPr>
        <p:spPr bwMode="auto">
          <a:xfrm>
            <a:off x="5910949" y="3746524"/>
            <a:ext cx="3677188" cy="90385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100" dirty="0" smtClean="0">
                <a:latin typeface="Times" pitchFamily="36" charset="0"/>
              </a:rPr>
              <a:t>View resolver  configured that searches the  file returned by controller by appending .jsp.  say login + .jsp = </a:t>
            </a:r>
            <a:r>
              <a:rPr lang="en-US" sz="1100" dirty="0" err="1" smtClean="0">
                <a:latin typeface="Times" pitchFamily="36" charset="0"/>
              </a:rPr>
              <a:t>login.jsp</a:t>
            </a:r>
            <a:r>
              <a:rPr lang="en-US" sz="1100" dirty="0" smtClean="0">
                <a:latin typeface="Times" pitchFamily="36" charset="0"/>
              </a:rPr>
              <a:t> in WEB-INF</a:t>
            </a:r>
            <a:endParaRPr kumimoji="0" lang="en-IN" sz="1100" b="1" i="0" u="none" strike="noStrike" cap="none" normalizeH="0" baseline="0" dirty="0" smtClean="0">
              <a:ln>
                <a:noFill/>
              </a:ln>
              <a:solidFill>
                <a:schemeClr val="tx1"/>
              </a:solidFill>
              <a:effectLst/>
              <a:latin typeface="Times" pitchFamily="36" charset="0"/>
            </a:endParaRPr>
          </a:p>
        </p:txBody>
      </p:sp>
      <p:sp>
        <p:nvSpPr>
          <p:cNvPr id="30" name="Rounded Rectangle 29"/>
          <p:cNvSpPr/>
          <p:nvPr/>
        </p:nvSpPr>
        <p:spPr bwMode="auto">
          <a:xfrm>
            <a:off x="7236823" y="5042262"/>
            <a:ext cx="1769065" cy="1489167"/>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imes" pitchFamily="36" charset="0"/>
              </a:rPr>
              <a:t>The </a:t>
            </a:r>
            <a:r>
              <a:rPr kumimoji="0" lang="en-US" sz="1100" b="1" i="0" u="none" strike="noStrike" cap="none" normalizeH="0" baseline="0" dirty="0" err="1" smtClean="0">
                <a:ln>
                  <a:noFill/>
                </a:ln>
                <a:solidFill>
                  <a:schemeClr val="tx1"/>
                </a:solidFill>
                <a:effectLst/>
                <a:latin typeface="Times" pitchFamily="36" charset="0"/>
              </a:rPr>
              <a:t>jdbcTemplate</a:t>
            </a:r>
            <a:r>
              <a:rPr kumimoji="0" lang="en-US" sz="1100" b="1" i="0" u="none" strike="noStrike" cap="none" normalizeH="0" dirty="0" smtClean="0">
                <a:ln>
                  <a:noFill/>
                </a:ln>
                <a:solidFill>
                  <a:schemeClr val="tx1"/>
                </a:solidFill>
                <a:effectLst/>
                <a:latin typeface="Times" pitchFamily="36" charset="0"/>
              </a:rPr>
              <a:t> clas</a:t>
            </a:r>
            <a:r>
              <a:rPr lang="en-US" sz="1100" dirty="0" smtClean="0">
                <a:latin typeface="Times" pitchFamily="36" charset="0"/>
              </a:rPr>
              <a:t>s instantiated with  constructor injection  of </a:t>
            </a:r>
            <a:r>
              <a:rPr lang="en-US" sz="1100" dirty="0" err="1" smtClean="0">
                <a:latin typeface="Times" pitchFamily="36" charset="0"/>
              </a:rPr>
              <a:t>dataSource</a:t>
            </a:r>
            <a:r>
              <a:rPr lang="en-US" sz="1100" dirty="0" smtClean="0">
                <a:latin typeface="Times" pitchFamily="36" charset="0"/>
              </a:rPr>
              <a:t> .</a:t>
            </a:r>
          </a:p>
          <a:p>
            <a:pPr marL="0" marR="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err="1" smtClean="0">
                <a:ln>
                  <a:noFill/>
                </a:ln>
                <a:solidFill>
                  <a:schemeClr val="tx1"/>
                </a:solidFill>
                <a:effectLst/>
                <a:latin typeface="Times" pitchFamily="36" charset="0"/>
              </a:rPr>
              <a:t>dataSource</a:t>
            </a:r>
            <a:r>
              <a:rPr kumimoji="0" lang="en-US" sz="1100" b="1" i="0" u="none" strike="noStrike" cap="none" normalizeH="0" dirty="0" smtClean="0">
                <a:ln>
                  <a:noFill/>
                </a:ln>
                <a:solidFill>
                  <a:schemeClr val="tx1"/>
                </a:solidFill>
                <a:effectLst/>
                <a:latin typeface="Times" pitchFamily="36" charset="0"/>
              </a:rPr>
              <a:t> has  properties that will   inject </a:t>
            </a:r>
            <a:r>
              <a:rPr kumimoji="0" lang="en-US" sz="1100" b="1" i="0" u="none" strike="noStrike" cap="none" normalizeH="0" dirty="0" err="1" smtClean="0">
                <a:ln>
                  <a:noFill/>
                </a:ln>
                <a:solidFill>
                  <a:schemeClr val="tx1"/>
                </a:solidFill>
                <a:effectLst/>
                <a:latin typeface="Times" pitchFamily="36" charset="0"/>
              </a:rPr>
              <a:t>driver,url</a:t>
            </a:r>
            <a:r>
              <a:rPr kumimoji="0" lang="en-US" sz="1100" b="1" i="0" u="none" strike="noStrike" cap="none" normalizeH="0" dirty="0" smtClean="0">
                <a:ln>
                  <a:noFill/>
                </a:ln>
                <a:solidFill>
                  <a:schemeClr val="tx1"/>
                </a:solidFill>
                <a:effectLst/>
                <a:latin typeface="Times" pitchFamily="36" charset="0"/>
              </a:rPr>
              <a:t> and credential</a:t>
            </a:r>
            <a:endParaRPr kumimoji="0" lang="en-IN" sz="1100" b="1" i="0" u="none" strike="noStrike" cap="none" normalizeH="0" baseline="0" dirty="0" smtClean="0">
              <a:ln>
                <a:noFill/>
              </a:ln>
              <a:solidFill>
                <a:schemeClr val="tx1"/>
              </a:solidFill>
              <a:effectLst/>
              <a:latin typeface="Times" pitchFamily="36" charset="0"/>
            </a:endParaRPr>
          </a:p>
        </p:txBody>
      </p:sp>
      <p:cxnSp>
        <p:nvCxnSpPr>
          <p:cNvPr id="7168" name="Straight Arrow Connector 7167"/>
          <p:cNvCxnSpPr/>
          <p:nvPr/>
        </p:nvCxnSpPr>
        <p:spPr bwMode="auto">
          <a:xfrm>
            <a:off x="4219303" y="4376057"/>
            <a:ext cx="3017520" cy="77070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174" name="Straight Arrow Connector 7173"/>
          <p:cNvCxnSpPr/>
          <p:nvPr/>
        </p:nvCxnSpPr>
        <p:spPr bwMode="auto">
          <a:xfrm>
            <a:off x="5910949" y="5264331"/>
            <a:ext cx="1325874" cy="22206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9072668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158750"/>
            <a:ext cx="9144000" cy="765175"/>
          </a:xfrm>
          <a:prstGeom prst="rect">
            <a:avLst/>
          </a:prstGeom>
        </p:spPr>
        <p:txBody>
          <a:bodyPr/>
          <a:lstStyle/>
          <a:p>
            <a:r>
              <a:rPr lang="en-US" sz="2800" dirty="0" smtClean="0"/>
              <a:t>Controller, Service and DAO layer</a:t>
            </a:r>
            <a:endParaRPr lang="en-IN" sz="2800" dirty="0"/>
          </a:p>
        </p:txBody>
      </p:sp>
      <p:sp>
        <p:nvSpPr>
          <p:cNvPr id="3" name="Content Placeholder 2"/>
          <p:cNvSpPr>
            <a:spLocks noGrp="1"/>
          </p:cNvSpPr>
          <p:nvPr>
            <p:ph idx="4294967295"/>
          </p:nvPr>
        </p:nvSpPr>
        <p:spPr>
          <a:xfrm>
            <a:off x="0" y="1109663"/>
            <a:ext cx="8229600" cy="5303837"/>
          </a:xfrm>
          <a:prstGeom prst="rect">
            <a:avLst/>
          </a:prstGeom>
        </p:spPr>
        <p:txBody>
          <a:bodyPr/>
          <a:lstStyle/>
          <a:p>
            <a:r>
              <a:rPr lang="en-US" sz="2000" dirty="0" smtClean="0"/>
              <a:t>We are going to use Stereotype and MVC annotations that will be annotated to describe a class as Controller , Service and Dao Layer. we are going to access each layer through their interfaces. </a:t>
            </a:r>
          </a:p>
          <a:p>
            <a:endParaRPr lang="en-US" sz="2000" dirty="0" smtClean="0"/>
          </a:p>
          <a:p>
            <a:r>
              <a:rPr lang="en-US" sz="2000" dirty="0" smtClean="0"/>
              <a:t>The annotations used are @Controller , @Service and @Repository, @</a:t>
            </a:r>
            <a:r>
              <a:rPr lang="en-US" sz="2000" dirty="0" err="1" smtClean="0"/>
              <a:t>Autowired</a:t>
            </a:r>
            <a:r>
              <a:rPr lang="en-US" sz="2000" dirty="0" smtClean="0"/>
              <a:t> , @Valid </a:t>
            </a:r>
          </a:p>
          <a:p>
            <a:endParaRPr lang="en-US" sz="2000" dirty="0"/>
          </a:p>
          <a:p>
            <a:r>
              <a:rPr lang="en-US" sz="2000" dirty="0" smtClean="0"/>
              <a:t>@Controller will be used with </a:t>
            </a:r>
            <a:r>
              <a:rPr lang="en-IN" sz="2000" dirty="0"/>
              <a:t>@</a:t>
            </a:r>
            <a:r>
              <a:rPr lang="en-IN" sz="2000" dirty="0" err="1" smtClean="0"/>
              <a:t>RequestMapping</a:t>
            </a:r>
            <a:r>
              <a:rPr lang="en-IN" sz="2000" dirty="0" smtClean="0"/>
              <a:t> for request mapping to a particular command(s) that would be annotated to a class or directly to a method(s) of that class.</a:t>
            </a:r>
          </a:p>
          <a:p>
            <a:endParaRPr lang="en-IN" sz="2000" dirty="0" smtClean="0"/>
          </a:p>
          <a:p>
            <a:r>
              <a:rPr lang="en-US" sz="2000" dirty="0" smtClean="0"/>
              <a:t>@</a:t>
            </a:r>
            <a:r>
              <a:rPr lang="en-US" sz="2000" dirty="0" err="1" smtClean="0"/>
              <a:t>Autowired</a:t>
            </a:r>
            <a:r>
              <a:rPr lang="en-US" sz="2000" dirty="0" smtClean="0"/>
              <a:t> when applied to a class reference will inject that directly into class reducing xml dependency injection by searching its bean type into our student-servlet.xml provided its bean is declared in xml. @Service will declare a class as service and Dao layer by @Repository</a:t>
            </a:r>
            <a:endParaRPr lang="en-US" sz="2000" dirty="0"/>
          </a:p>
        </p:txBody>
      </p:sp>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21</a:t>
            </a:fld>
            <a:endParaRPr lang="en-US"/>
          </a:p>
        </p:txBody>
      </p:sp>
    </p:spTree>
    <p:extLst>
      <p:ext uri="{BB962C8B-B14F-4D97-AF65-F5344CB8AC3E}">
        <p14:creationId xmlns:p14="http://schemas.microsoft.com/office/powerpoint/2010/main" val="26903574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158750"/>
            <a:ext cx="9144000" cy="765175"/>
          </a:xfrm>
          <a:prstGeom prst="rect">
            <a:avLst/>
          </a:prstGeom>
        </p:spPr>
        <p:txBody>
          <a:bodyPr/>
          <a:lstStyle/>
          <a:p>
            <a:pPr algn="ctr"/>
            <a:r>
              <a:rPr lang="en-US" sz="2800" dirty="0" smtClean="0"/>
              <a:t>Controllers</a:t>
            </a:r>
            <a:endParaRPr lang="en-IN" sz="2800" dirty="0"/>
          </a:p>
        </p:txBody>
      </p:sp>
      <p:sp>
        <p:nvSpPr>
          <p:cNvPr id="3" name="Content Placeholder 2"/>
          <p:cNvSpPr>
            <a:spLocks noGrp="1"/>
          </p:cNvSpPr>
          <p:nvPr>
            <p:ph idx="4294967295"/>
          </p:nvPr>
        </p:nvSpPr>
        <p:spPr>
          <a:xfrm>
            <a:off x="0" y="1509713"/>
            <a:ext cx="8229600" cy="4851400"/>
          </a:xfrm>
          <a:prstGeom prst="rect">
            <a:avLst/>
          </a:prstGeom>
        </p:spPr>
        <p:txBody>
          <a:bodyPr/>
          <a:lstStyle/>
          <a:p>
            <a:r>
              <a:rPr lang="en-US" sz="2000" dirty="0" smtClean="0"/>
              <a:t>We have two controllers in our project that help us to navigate </a:t>
            </a:r>
          </a:p>
          <a:p>
            <a:pPr marL="0" indent="0">
              <a:buNone/>
            </a:pPr>
            <a:r>
              <a:rPr lang="en-US" sz="2000" dirty="0"/>
              <a:t> </a:t>
            </a:r>
            <a:r>
              <a:rPr lang="en-US" sz="2000" dirty="0" smtClean="0"/>
              <a:t>    through the project for every request mapping right from login to     insert, update, delete and display information </a:t>
            </a:r>
          </a:p>
          <a:p>
            <a:pPr marL="0" indent="0">
              <a:buNone/>
            </a:pPr>
            <a:endParaRPr lang="en-US" sz="2000" dirty="0" smtClean="0"/>
          </a:p>
          <a:p>
            <a:r>
              <a:rPr lang="en-US" sz="2000" dirty="0" smtClean="0"/>
              <a:t>We have controllers like  </a:t>
            </a:r>
            <a:r>
              <a:rPr lang="en-IN" sz="2000" dirty="0" err="1" smtClean="0"/>
              <a:t>FlowController</a:t>
            </a:r>
            <a:r>
              <a:rPr lang="en-IN" sz="2000" dirty="0" smtClean="0"/>
              <a:t> ,</a:t>
            </a:r>
            <a:r>
              <a:rPr lang="en-IN" sz="2000" dirty="0"/>
              <a:t> </a:t>
            </a:r>
            <a:r>
              <a:rPr lang="en-IN" sz="2000" dirty="0" err="1" smtClean="0"/>
              <a:t>ValidateUser</a:t>
            </a:r>
            <a:r>
              <a:rPr lang="en-IN" sz="2000" dirty="0" smtClean="0"/>
              <a:t>. When we try to login with the command /login the </a:t>
            </a:r>
            <a:r>
              <a:rPr lang="en-IN" sz="2000" dirty="0" err="1" smtClean="0"/>
              <a:t>FlowController</a:t>
            </a:r>
            <a:r>
              <a:rPr lang="en-IN" sz="2000" dirty="0" smtClean="0"/>
              <a:t> invokes as it has </a:t>
            </a:r>
            <a:r>
              <a:rPr lang="en-IN" sz="2000" dirty="0"/>
              <a:t>@</a:t>
            </a:r>
            <a:r>
              <a:rPr lang="en-IN" sz="2000" dirty="0" err="1"/>
              <a:t>RequestMapping</a:t>
            </a:r>
            <a:r>
              <a:rPr lang="en-IN" sz="2000" dirty="0"/>
              <a:t>(value = "/login</a:t>
            </a:r>
            <a:r>
              <a:rPr lang="en-IN" sz="2000" dirty="0" smtClean="0"/>
              <a:t>") mapped to method </a:t>
            </a:r>
            <a:r>
              <a:rPr lang="en-IN" sz="2000" dirty="0" err="1" smtClean="0"/>
              <a:t>loginUser</a:t>
            </a:r>
            <a:r>
              <a:rPr lang="en-IN" sz="2000" dirty="0" smtClean="0"/>
              <a:t>()  that returns </a:t>
            </a:r>
          </a:p>
          <a:p>
            <a:pPr marL="0" indent="0">
              <a:buNone/>
            </a:pPr>
            <a:r>
              <a:rPr lang="en-IN" sz="2000" dirty="0" smtClean="0"/>
              <a:t>    a new </a:t>
            </a:r>
            <a:r>
              <a:rPr lang="en-IN" sz="2000" dirty="0" err="1" smtClean="0"/>
              <a:t>ModelAndView</a:t>
            </a:r>
            <a:r>
              <a:rPr lang="en-IN" sz="2000" dirty="0" smtClean="0"/>
              <a:t>("</a:t>
            </a:r>
            <a:r>
              <a:rPr lang="en-IN" sz="2000" dirty="0" err="1" smtClean="0"/>
              <a:t>login","student",student</a:t>
            </a:r>
            <a:r>
              <a:rPr lang="en-IN" sz="2000" dirty="0" smtClean="0"/>
              <a:t>); which is red by     </a:t>
            </a:r>
            <a:r>
              <a:rPr lang="en-IN" sz="2000" dirty="0" err="1" smtClean="0"/>
              <a:t>DispatcherServlet</a:t>
            </a:r>
            <a:r>
              <a:rPr lang="en-IN" sz="2000" dirty="0" smtClean="0"/>
              <a:t> that consults </a:t>
            </a:r>
            <a:r>
              <a:rPr lang="en-IN" sz="2000" dirty="0" err="1" smtClean="0"/>
              <a:t>ViewResolver</a:t>
            </a:r>
            <a:r>
              <a:rPr lang="en-IN" sz="2000" dirty="0" smtClean="0"/>
              <a:t> to find a </a:t>
            </a:r>
            <a:r>
              <a:rPr lang="en-IN" sz="2000" dirty="0" err="1" smtClean="0"/>
              <a:t>jsp</a:t>
            </a:r>
            <a:r>
              <a:rPr lang="en-IN" sz="2000" dirty="0" smtClean="0"/>
              <a:t> called </a:t>
            </a:r>
            <a:r>
              <a:rPr lang="en-IN" sz="2000" dirty="0" err="1" smtClean="0"/>
              <a:t>login.jsp</a:t>
            </a:r>
            <a:r>
              <a:rPr lang="en-IN" sz="2000" dirty="0" smtClean="0"/>
              <a:t> and when the </a:t>
            </a:r>
            <a:r>
              <a:rPr lang="en-IN" sz="2000" dirty="0" err="1" smtClean="0"/>
              <a:t>jsp</a:t>
            </a:r>
            <a:r>
              <a:rPr lang="en-IN" sz="2000" dirty="0" smtClean="0"/>
              <a:t> is fetched and is attached with the new instance  of </a:t>
            </a:r>
            <a:r>
              <a:rPr lang="en-IN" sz="2000" dirty="0" err="1" smtClean="0"/>
              <a:t>Pojo</a:t>
            </a:r>
            <a:r>
              <a:rPr lang="en-IN" sz="2000" dirty="0" smtClean="0"/>
              <a:t> class Student whose variables are mapped to </a:t>
            </a:r>
            <a:r>
              <a:rPr lang="en-IN" sz="2000" dirty="0" err="1" smtClean="0"/>
              <a:t>jsp</a:t>
            </a:r>
            <a:r>
              <a:rPr lang="en-IN" sz="2000" dirty="0" smtClean="0"/>
              <a:t> input fields.</a:t>
            </a:r>
            <a:endParaRPr lang="en-IN" sz="2000" dirty="0"/>
          </a:p>
        </p:txBody>
      </p:sp>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22</a:t>
            </a:fld>
            <a:endParaRPr lang="en-US"/>
          </a:p>
        </p:txBody>
      </p:sp>
    </p:spTree>
    <p:extLst>
      <p:ext uri="{BB962C8B-B14F-4D97-AF65-F5344CB8AC3E}">
        <p14:creationId xmlns:p14="http://schemas.microsoft.com/office/powerpoint/2010/main" val="38076775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23</a:t>
            </a:fld>
            <a:endParaRPr lang="en-US"/>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607" y="1118643"/>
            <a:ext cx="8565696" cy="503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bwMode="auto">
          <a:xfrm flipV="1">
            <a:off x="1946366" y="862149"/>
            <a:ext cx="2562089" cy="1828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Rectangle 7"/>
          <p:cNvSpPr/>
          <p:nvPr/>
        </p:nvSpPr>
        <p:spPr bwMode="auto">
          <a:xfrm>
            <a:off x="4558940" y="326571"/>
            <a:ext cx="2351314" cy="53557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err="1" smtClean="0">
                <a:ln>
                  <a:noFill/>
                </a:ln>
                <a:solidFill>
                  <a:schemeClr val="tx1"/>
                </a:solidFill>
                <a:effectLst/>
                <a:latin typeface="Times" pitchFamily="36" charset="0"/>
              </a:rPr>
              <a:t>Autowired</a:t>
            </a:r>
            <a:r>
              <a:rPr kumimoji="0" lang="en-US" sz="1100" b="1" i="0" u="none" strike="noStrike" cap="none" normalizeH="0" dirty="0" smtClean="0">
                <a:ln>
                  <a:noFill/>
                </a:ln>
                <a:solidFill>
                  <a:schemeClr val="tx1"/>
                </a:solidFill>
                <a:effectLst/>
                <a:latin typeface="Times" pitchFamily="36" charset="0"/>
              </a:rPr>
              <a:t> to student </a:t>
            </a:r>
            <a:r>
              <a:rPr kumimoji="0" lang="en-US" sz="1100" b="1" i="0" u="none" strike="noStrike" cap="none" normalizeH="0" dirty="0" err="1" smtClean="0">
                <a:ln>
                  <a:noFill/>
                </a:ln>
                <a:solidFill>
                  <a:schemeClr val="tx1"/>
                </a:solidFill>
                <a:effectLst/>
                <a:latin typeface="Times" pitchFamily="36" charset="0"/>
              </a:rPr>
              <a:t>pojo</a:t>
            </a:r>
            <a:r>
              <a:rPr kumimoji="0" lang="en-US" sz="1100" b="1" i="0" u="none" strike="noStrike" cap="none" normalizeH="0" dirty="0" smtClean="0">
                <a:ln>
                  <a:noFill/>
                </a:ln>
                <a:solidFill>
                  <a:schemeClr val="tx1"/>
                </a:solidFill>
                <a:effectLst/>
                <a:latin typeface="Times" pitchFamily="36" charset="0"/>
              </a:rPr>
              <a:t> that has bean definition in  student-servlet.xml</a:t>
            </a:r>
            <a:endParaRPr kumimoji="0" lang="en-IN" sz="1100" b="1" i="0" u="none" strike="noStrike" cap="none" normalizeH="0" baseline="0" dirty="0" smtClean="0">
              <a:ln>
                <a:noFill/>
              </a:ln>
              <a:solidFill>
                <a:schemeClr val="tx1"/>
              </a:solidFill>
              <a:effectLst/>
              <a:latin typeface="Times" pitchFamily="36" charset="0"/>
            </a:endParaRPr>
          </a:p>
        </p:txBody>
      </p:sp>
      <p:cxnSp>
        <p:nvCxnSpPr>
          <p:cNvPr id="10" name="Straight Arrow Connector 9"/>
          <p:cNvCxnSpPr/>
          <p:nvPr/>
        </p:nvCxnSpPr>
        <p:spPr bwMode="auto">
          <a:xfrm flipV="1">
            <a:off x="3227410" y="2690949"/>
            <a:ext cx="1762601" cy="164592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1" name="Rectangle 10"/>
          <p:cNvSpPr/>
          <p:nvPr/>
        </p:nvSpPr>
        <p:spPr bwMode="auto">
          <a:xfrm>
            <a:off x="5016136" y="2272937"/>
            <a:ext cx="2325188" cy="50945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imes" pitchFamily="36" charset="0"/>
              </a:rPr>
              <a:t>Request</a:t>
            </a:r>
            <a:r>
              <a:rPr kumimoji="0" lang="en-US" sz="1100" b="1" i="0" u="none" strike="noStrike" cap="none" normalizeH="0" dirty="0" smtClean="0">
                <a:ln>
                  <a:noFill/>
                </a:ln>
                <a:solidFill>
                  <a:schemeClr val="tx1"/>
                </a:solidFill>
                <a:effectLst/>
                <a:latin typeface="Times" pitchFamily="36" charset="0"/>
              </a:rPr>
              <a:t> mapped to method for command “/login“</a:t>
            </a:r>
            <a:endParaRPr kumimoji="0" lang="en-IN" sz="1100" b="1" i="0" u="none" strike="noStrike" cap="none" normalizeH="0" baseline="0" dirty="0" smtClean="0">
              <a:ln>
                <a:noFill/>
              </a:ln>
              <a:solidFill>
                <a:schemeClr val="tx1"/>
              </a:solidFill>
              <a:effectLst/>
              <a:latin typeface="Times" pitchFamily="36" charset="0"/>
            </a:endParaRPr>
          </a:p>
        </p:txBody>
      </p:sp>
    </p:spTree>
    <p:extLst>
      <p:ext uri="{BB962C8B-B14F-4D97-AF65-F5344CB8AC3E}">
        <p14:creationId xmlns:p14="http://schemas.microsoft.com/office/powerpoint/2010/main" val="10976740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158750"/>
            <a:ext cx="9144000" cy="765175"/>
          </a:xfrm>
          <a:prstGeom prst="rect">
            <a:avLst/>
          </a:prstGeom>
        </p:spPr>
        <p:txBody>
          <a:bodyPr/>
          <a:lstStyle/>
          <a:p>
            <a:pPr algn="l"/>
            <a:r>
              <a:rPr lang="en-US" sz="2800" dirty="0" err="1" smtClean="0"/>
              <a:t>Pojo</a:t>
            </a:r>
            <a:r>
              <a:rPr lang="en-US" sz="2800" dirty="0" smtClean="0"/>
              <a:t> Class Student</a:t>
            </a:r>
            <a:endParaRPr lang="en-IN" sz="2800" dirty="0"/>
          </a:p>
        </p:txBody>
      </p:sp>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24</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13" y="1205324"/>
            <a:ext cx="8867775"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bwMode="auto">
          <a:xfrm flipV="1">
            <a:off x="1802674" y="796834"/>
            <a:ext cx="3278777" cy="163286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Oval 7"/>
          <p:cNvSpPr/>
          <p:nvPr/>
        </p:nvSpPr>
        <p:spPr bwMode="auto">
          <a:xfrm>
            <a:off x="5081449" y="326571"/>
            <a:ext cx="2886892" cy="57830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100" dirty="0" smtClean="0">
                <a:latin typeface="Times" pitchFamily="36" charset="0"/>
              </a:rPr>
              <a:t>Annotation  to validate that fields are not empty </a:t>
            </a:r>
            <a:endParaRPr kumimoji="0" lang="en-IN" sz="1100" b="1" i="0" u="none" strike="noStrike" cap="none" normalizeH="0" baseline="0" dirty="0" smtClean="0">
              <a:ln>
                <a:noFill/>
              </a:ln>
              <a:solidFill>
                <a:schemeClr val="tx1"/>
              </a:solidFill>
              <a:effectLst/>
              <a:latin typeface="Times" pitchFamily="36" charset="0"/>
            </a:endParaRPr>
          </a:p>
        </p:txBody>
      </p:sp>
      <p:sp>
        <p:nvSpPr>
          <p:cNvPr id="9" name="Right Brace 8"/>
          <p:cNvSpPr/>
          <p:nvPr/>
        </p:nvSpPr>
        <p:spPr bwMode="auto">
          <a:xfrm>
            <a:off x="2834640" y="2534198"/>
            <a:ext cx="483326" cy="692332"/>
          </a:xfrm>
          <a:prstGeom prst="righ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000" b="1" i="0" u="none" strike="noStrike" cap="none" normalizeH="0" baseline="0" smtClean="0">
              <a:ln>
                <a:noFill/>
              </a:ln>
              <a:solidFill>
                <a:schemeClr val="tx1"/>
              </a:solidFill>
              <a:effectLst/>
              <a:latin typeface="Times" pitchFamily="36" charset="0"/>
            </a:endParaRPr>
          </a:p>
        </p:txBody>
      </p:sp>
      <p:sp>
        <p:nvSpPr>
          <p:cNvPr id="10" name="Oval 9"/>
          <p:cNvSpPr/>
          <p:nvPr/>
        </p:nvSpPr>
        <p:spPr bwMode="auto">
          <a:xfrm>
            <a:off x="3579222" y="2481945"/>
            <a:ext cx="3540035" cy="73152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pitchFamily="36" charset="0"/>
              </a:rPr>
              <a:t>All these</a:t>
            </a:r>
            <a:r>
              <a:rPr kumimoji="0" lang="en-US" sz="1200" b="1" i="0" u="none" strike="noStrike" cap="none" normalizeH="0" dirty="0" smtClean="0">
                <a:ln>
                  <a:noFill/>
                </a:ln>
                <a:solidFill>
                  <a:schemeClr val="tx1"/>
                </a:solidFill>
                <a:effectLst/>
                <a:latin typeface="Times" pitchFamily="36" charset="0"/>
              </a:rPr>
              <a:t> instance variables  that are mapped in jsp and similar to database columns</a:t>
            </a:r>
            <a:endParaRPr kumimoji="0" lang="en-IN" sz="1200" b="1" i="0" u="none" strike="noStrike" cap="none" normalizeH="0" baseline="0" dirty="0" smtClean="0">
              <a:ln>
                <a:noFill/>
              </a:ln>
              <a:solidFill>
                <a:schemeClr val="tx1"/>
              </a:solidFill>
              <a:effectLst/>
              <a:latin typeface="Times" pitchFamily="36" charset="0"/>
            </a:endParaRPr>
          </a:p>
        </p:txBody>
      </p:sp>
    </p:spTree>
    <p:extLst>
      <p:ext uri="{BB962C8B-B14F-4D97-AF65-F5344CB8AC3E}">
        <p14:creationId xmlns:p14="http://schemas.microsoft.com/office/powerpoint/2010/main" val="20015773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158750"/>
            <a:ext cx="9144000" cy="765175"/>
          </a:xfrm>
          <a:prstGeom prst="rect">
            <a:avLst/>
          </a:prstGeom>
        </p:spPr>
        <p:txBody>
          <a:bodyPr/>
          <a:lstStyle/>
          <a:p>
            <a:pPr algn="l"/>
            <a:r>
              <a:rPr lang="en-US" sz="2800" dirty="0" err="1" smtClean="0"/>
              <a:t>Login.jsp</a:t>
            </a:r>
            <a:endParaRPr lang="en-IN" sz="2800" dirty="0"/>
          </a:p>
        </p:txBody>
      </p:sp>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25</a:t>
            </a:fld>
            <a:endParaRPr lang="en-US"/>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 y="1143000"/>
            <a:ext cx="8648700" cy="4918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a:endCxn id="10" idx="2"/>
          </p:cNvCxnSpPr>
          <p:nvPr/>
        </p:nvCxnSpPr>
        <p:spPr bwMode="auto">
          <a:xfrm>
            <a:off x="2899954" y="2782364"/>
            <a:ext cx="3095906" cy="30047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 name="Straight Arrow Connector 8"/>
          <p:cNvCxnSpPr>
            <a:endCxn id="10" idx="2"/>
          </p:cNvCxnSpPr>
          <p:nvPr/>
        </p:nvCxnSpPr>
        <p:spPr bwMode="auto">
          <a:xfrm flipV="1">
            <a:off x="2704011" y="3082836"/>
            <a:ext cx="3291849" cy="92743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0" name="Oval 9"/>
          <p:cNvSpPr/>
          <p:nvPr/>
        </p:nvSpPr>
        <p:spPr bwMode="auto">
          <a:xfrm>
            <a:off x="5995860" y="2743201"/>
            <a:ext cx="2560311" cy="67926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200" dirty="0" smtClean="0">
                <a:latin typeface="Times" pitchFamily="36" charset="0"/>
              </a:rPr>
              <a:t>Input mapped to student class  variables</a:t>
            </a:r>
            <a:endParaRPr kumimoji="0" lang="en-IN" sz="1200" b="1" i="0" u="none" strike="noStrike" cap="none" normalizeH="0" baseline="0" dirty="0" smtClean="0">
              <a:ln>
                <a:noFill/>
              </a:ln>
              <a:solidFill>
                <a:schemeClr val="tx1"/>
              </a:solidFill>
              <a:effectLst/>
              <a:latin typeface="Times" pitchFamily="36" charset="0"/>
            </a:endParaRPr>
          </a:p>
        </p:txBody>
      </p:sp>
      <p:cxnSp>
        <p:nvCxnSpPr>
          <p:cNvPr id="14" name="Straight Arrow Connector 13"/>
          <p:cNvCxnSpPr/>
          <p:nvPr/>
        </p:nvCxnSpPr>
        <p:spPr bwMode="auto">
          <a:xfrm>
            <a:off x="4127863" y="2932600"/>
            <a:ext cx="1867997" cy="107767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flipV="1">
            <a:off x="4833257" y="4010272"/>
            <a:ext cx="1162603" cy="13065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7" name="Oval 16"/>
          <p:cNvSpPr/>
          <p:nvPr/>
        </p:nvSpPr>
        <p:spPr bwMode="auto">
          <a:xfrm>
            <a:off x="6008923" y="3749012"/>
            <a:ext cx="2351306" cy="574791"/>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pitchFamily="36" charset="0"/>
              </a:rPr>
              <a:t>Used</a:t>
            </a:r>
            <a:r>
              <a:rPr kumimoji="0" lang="en-US" sz="1200" b="1" i="0" u="none" strike="noStrike" cap="none" normalizeH="0" dirty="0" smtClean="0">
                <a:ln>
                  <a:noFill/>
                </a:ln>
                <a:solidFill>
                  <a:schemeClr val="tx1"/>
                </a:solidFill>
                <a:effectLst/>
                <a:latin typeface="Times" pitchFamily="36" charset="0"/>
              </a:rPr>
              <a:t> for validation</a:t>
            </a:r>
            <a:endParaRPr kumimoji="0" lang="en-IN" sz="1200" b="1" i="0" u="none" strike="noStrike" cap="none" normalizeH="0" baseline="0" dirty="0" smtClean="0">
              <a:ln>
                <a:noFill/>
              </a:ln>
              <a:solidFill>
                <a:schemeClr val="tx1"/>
              </a:solidFill>
              <a:effectLst/>
              <a:latin typeface="Times" pitchFamily="36" charset="0"/>
            </a:endParaRPr>
          </a:p>
        </p:txBody>
      </p:sp>
      <p:cxnSp>
        <p:nvCxnSpPr>
          <p:cNvPr id="19" name="Straight Arrow Connector 18"/>
          <p:cNvCxnSpPr/>
          <p:nvPr/>
        </p:nvCxnSpPr>
        <p:spPr bwMode="auto">
          <a:xfrm flipV="1">
            <a:off x="4833257" y="1143000"/>
            <a:ext cx="1306286" cy="55517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0" name="Oval 19"/>
          <p:cNvSpPr/>
          <p:nvPr/>
        </p:nvSpPr>
        <p:spPr bwMode="auto">
          <a:xfrm>
            <a:off x="5995860" y="300446"/>
            <a:ext cx="2704003" cy="152835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err="1" smtClean="0">
                <a:ln>
                  <a:noFill/>
                </a:ln>
                <a:solidFill>
                  <a:schemeClr val="tx1"/>
                </a:solidFill>
                <a:effectLst/>
                <a:latin typeface="Times" pitchFamily="36" charset="0"/>
              </a:rPr>
              <a:t>Comand</a:t>
            </a:r>
            <a:r>
              <a:rPr kumimoji="0" lang="en-US" sz="1200" b="1" i="0" u="none" strike="noStrike" cap="none" normalizeH="0" baseline="0" dirty="0" smtClean="0">
                <a:ln>
                  <a:noFill/>
                </a:ln>
                <a:solidFill>
                  <a:schemeClr val="tx1"/>
                </a:solidFill>
                <a:effectLst/>
                <a:latin typeface="Times" pitchFamily="36" charset="0"/>
              </a:rPr>
              <a:t> name is used to map to</a:t>
            </a:r>
            <a:r>
              <a:rPr kumimoji="0" lang="en-US" sz="1200" b="1" i="0" u="none" strike="noStrike" cap="none" normalizeH="0" dirty="0" smtClean="0">
                <a:ln>
                  <a:noFill/>
                </a:ln>
                <a:solidFill>
                  <a:schemeClr val="tx1"/>
                </a:solidFill>
                <a:effectLst/>
                <a:latin typeface="Times" pitchFamily="36" charset="0"/>
              </a:rPr>
              <a:t> your </a:t>
            </a:r>
            <a:r>
              <a:rPr kumimoji="0" lang="en-US" sz="1200" b="1" i="0" u="none" strike="noStrike" cap="none" normalizeH="0" dirty="0" err="1" smtClean="0">
                <a:ln>
                  <a:noFill/>
                </a:ln>
                <a:solidFill>
                  <a:schemeClr val="tx1"/>
                </a:solidFill>
                <a:effectLst/>
                <a:latin typeface="Times" pitchFamily="36" charset="0"/>
              </a:rPr>
              <a:t>pojo</a:t>
            </a:r>
            <a:r>
              <a:rPr kumimoji="0" lang="en-US" sz="1200" b="1" i="0" u="none" strike="noStrike" cap="none" normalizeH="0" dirty="0" smtClean="0">
                <a:ln>
                  <a:noFill/>
                </a:ln>
                <a:solidFill>
                  <a:schemeClr val="tx1"/>
                </a:solidFill>
                <a:effectLst/>
                <a:latin typeface="Times" pitchFamily="36" charset="0"/>
              </a:rPr>
              <a:t> class student  the mapped method should have Student as parameter and its mandatory</a:t>
            </a:r>
            <a:endParaRPr kumimoji="0" lang="en-IN" sz="1200" b="1" i="0" u="none" strike="noStrike" cap="none" normalizeH="0" baseline="0" dirty="0" smtClean="0">
              <a:ln>
                <a:noFill/>
              </a:ln>
              <a:solidFill>
                <a:schemeClr val="tx1"/>
              </a:solidFill>
              <a:effectLst/>
              <a:latin typeface="Times" pitchFamily="36" charset="0"/>
            </a:endParaRPr>
          </a:p>
        </p:txBody>
      </p:sp>
      <p:sp>
        <p:nvSpPr>
          <p:cNvPr id="25" name="Oval 24"/>
          <p:cNvSpPr/>
          <p:nvPr/>
        </p:nvSpPr>
        <p:spPr bwMode="auto">
          <a:xfrm>
            <a:off x="2423160" y="676003"/>
            <a:ext cx="3167743" cy="85806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50" b="1" i="0" u="none" strike="noStrike" cap="none" normalizeH="0" baseline="0" dirty="0" smtClean="0">
                <a:ln>
                  <a:noFill/>
                </a:ln>
                <a:solidFill>
                  <a:schemeClr val="tx1"/>
                </a:solidFill>
                <a:effectLst/>
                <a:latin typeface="Times" pitchFamily="36" charset="0"/>
              </a:rPr>
              <a:t>* In form errors Is a wild card that applies for all the fields tha</a:t>
            </a:r>
            <a:r>
              <a:rPr lang="en-US" sz="1050" dirty="0" smtClean="0">
                <a:latin typeface="Times" pitchFamily="36" charset="0"/>
              </a:rPr>
              <a:t>t display message  when validation fails for any field </a:t>
            </a:r>
            <a:endParaRPr kumimoji="0" lang="en-IN" sz="1050" b="1" i="0" u="none" strike="noStrike" cap="none" normalizeH="0" baseline="0" dirty="0" smtClean="0">
              <a:ln>
                <a:noFill/>
              </a:ln>
              <a:solidFill>
                <a:schemeClr val="tx1"/>
              </a:solidFill>
              <a:effectLst/>
              <a:latin typeface="Times" pitchFamily="36" charset="0"/>
            </a:endParaRPr>
          </a:p>
        </p:txBody>
      </p:sp>
      <p:cxnSp>
        <p:nvCxnSpPr>
          <p:cNvPr id="27" name="Straight Arrow Connector 26"/>
          <p:cNvCxnSpPr>
            <a:endCxn id="25" idx="2"/>
          </p:cNvCxnSpPr>
          <p:nvPr/>
        </p:nvCxnSpPr>
        <p:spPr bwMode="auto">
          <a:xfrm flipV="1">
            <a:off x="2129246" y="1105037"/>
            <a:ext cx="293914" cy="77601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0270398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158750"/>
            <a:ext cx="9144000" cy="765175"/>
          </a:xfrm>
          <a:prstGeom prst="rect">
            <a:avLst/>
          </a:prstGeom>
        </p:spPr>
        <p:txBody>
          <a:bodyPr/>
          <a:lstStyle/>
          <a:p>
            <a:pPr algn="l"/>
            <a:r>
              <a:rPr lang="en-US" sz="2800" dirty="0" smtClean="0"/>
              <a:t>/Validate mapping</a:t>
            </a:r>
            <a:endParaRPr lang="en-IN" sz="2800" dirty="0"/>
          </a:p>
        </p:txBody>
      </p:sp>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26</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1952625"/>
            <a:ext cx="8143875"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bwMode="auto">
          <a:xfrm flipV="1">
            <a:off x="5447211" y="600891"/>
            <a:ext cx="770709" cy="135173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 name="Straight Arrow Connector 8"/>
          <p:cNvCxnSpPr/>
          <p:nvPr/>
        </p:nvCxnSpPr>
        <p:spPr bwMode="auto">
          <a:xfrm>
            <a:off x="3540034" y="2194560"/>
            <a:ext cx="3409407" cy="100584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1" name="Oval 10"/>
          <p:cNvSpPr/>
          <p:nvPr/>
        </p:nvSpPr>
        <p:spPr bwMode="auto">
          <a:xfrm>
            <a:off x="5956663" y="248194"/>
            <a:ext cx="2834640" cy="102856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200" dirty="0" smtClean="0">
                <a:latin typeface="Times" pitchFamily="36" charset="0"/>
              </a:rPr>
              <a:t>Method type to match post method / if method type is get method no need to describe  method attribute </a:t>
            </a:r>
            <a:endParaRPr kumimoji="0" lang="en-IN" sz="1200" b="1" i="0" u="none" strike="noStrike" cap="none" normalizeH="0" baseline="0" dirty="0" smtClean="0">
              <a:ln>
                <a:noFill/>
              </a:ln>
              <a:solidFill>
                <a:schemeClr val="tx1"/>
              </a:solidFill>
              <a:effectLst/>
              <a:latin typeface="Times" pitchFamily="36" charset="0"/>
            </a:endParaRPr>
          </a:p>
        </p:txBody>
      </p:sp>
      <p:sp>
        <p:nvSpPr>
          <p:cNvPr id="12" name="Oval 11"/>
          <p:cNvSpPr/>
          <p:nvPr/>
        </p:nvSpPr>
        <p:spPr bwMode="auto">
          <a:xfrm>
            <a:off x="6949441" y="2651759"/>
            <a:ext cx="1972490" cy="181573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200" dirty="0" smtClean="0">
                <a:latin typeface="Times" pitchFamily="36" charset="0"/>
              </a:rPr>
              <a:t>@valid is used for applying validation on </a:t>
            </a:r>
            <a:r>
              <a:rPr lang="en-US" sz="1200" dirty="0" err="1" smtClean="0">
                <a:latin typeface="Times" pitchFamily="36" charset="0"/>
              </a:rPr>
              <a:t>pojo</a:t>
            </a:r>
            <a:r>
              <a:rPr lang="en-US" sz="1200" dirty="0" smtClean="0">
                <a:latin typeface="Times" pitchFamily="36" charset="0"/>
              </a:rPr>
              <a:t> Student as shown in previous slide for Student  </a:t>
            </a:r>
            <a:r>
              <a:rPr lang="en-US" sz="1200" dirty="0" err="1" smtClean="0">
                <a:latin typeface="Times" pitchFamily="36" charset="0"/>
              </a:rPr>
              <a:t>pojo</a:t>
            </a:r>
            <a:endParaRPr kumimoji="0" lang="en-IN" sz="1200" b="1" i="0" u="none" strike="noStrike" cap="none" normalizeH="0" baseline="0" dirty="0" smtClean="0">
              <a:ln>
                <a:noFill/>
              </a:ln>
              <a:solidFill>
                <a:schemeClr val="tx1"/>
              </a:solidFill>
              <a:effectLst/>
              <a:latin typeface="Times" pitchFamily="36" charset="0"/>
            </a:endParaRPr>
          </a:p>
        </p:txBody>
      </p:sp>
      <p:cxnSp>
        <p:nvCxnSpPr>
          <p:cNvPr id="17" name="Straight Arrow Connector 16"/>
          <p:cNvCxnSpPr>
            <a:endCxn id="18" idx="1"/>
          </p:cNvCxnSpPr>
          <p:nvPr/>
        </p:nvCxnSpPr>
        <p:spPr bwMode="auto">
          <a:xfrm>
            <a:off x="3304903" y="4637314"/>
            <a:ext cx="1848896" cy="112800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8" name="Oval 17"/>
          <p:cNvSpPr/>
          <p:nvPr/>
        </p:nvSpPr>
        <p:spPr bwMode="auto">
          <a:xfrm>
            <a:off x="4676503" y="5577840"/>
            <a:ext cx="3259184" cy="128016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200" dirty="0" smtClean="0">
                <a:latin typeface="Times" pitchFamily="36" charset="0"/>
              </a:rPr>
              <a:t>Navigating to next page that can be </a:t>
            </a:r>
            <a:r>
              <a:rPr lang="en-US" sz="1200" dirty="0" err="1" smtClean="0">
                <a:latin typeface="Times" pitchFamily="36" charset="0"/>
              </a:rPr>
              <a:t>login.jsp</a:t>
            </a:r>
            <a:r>
              <a:rPr lang="en-US" sz="1200" dirty="0" smtClean="0">
                <a:latin typeface="Times" pitchFamily="36" charset="0"/>
              </a:rPr>
              <a:t> , </a:t>
            </a:r>
            <a:r>
              <a:rPr lang="en-US" sz="1200" dirty="0" err="1" smtClean="0">
                <a:latin typeface="Times" pitchFamily="36" charset="0"/>
              </a:rPr>
              <a:t>studentForm.jsp</a:t>
            </a:r>
            <a:r>
              <a:rPr lang="en-US" sz="1200" dirty="0" smtClean="0">
                <a:latin typeface="Times" pitchFamily="36" charset="0"/>
              </a:rPr>
              <a:t> or </a:t>
            </a:r>
            <a:r>
              <a:rPr lang="en-US" sz="1200" dirty="0" err="1" smtClean="0">
                <a:latin typeface="Times" pitchFamily="36" charset="0"/>
              </a:rPr>
              <a:t>loginFailure.jsp</a:t>
            </a:r>
            <a:r>
              <a:rPr lang="en-US" sz="1200" dirty="0" smtClean="0">
                <a:latin typeface="Times" pitchFamily="36" charset="0"/>
              </a:rPr>
              <a:t> depending on errors , success or failure </a:t>
            </a:r>
            <a:endParaRPr kumimoji="0" lang="en-IN" sz="1200" b="1" i="0" u="none" strike="noStrike" cap="none" normalizeH="0" baseline="0" dirty="0" smtClean="0">
              <a:ln>
                <a:noFill/>
              </a:ln>
              <a:solidFill>
                <a:schemeClr val="tx1"/>
              </a:solidFill>
              <a:effectLst/>
              <a:latin typeface="Times" pitchFamily="36" charset="0"/>
            </a:endParaRPr>
          </a:p>
        </p:txBody>
      </p:sp>
      <p:cxnSp>
        <p:nvCxnSpPr>
          <p:cNvPr id="20" name="Straight Arrow Connector 19"/>
          <p:cNvCxnSpPr>
            <a:endCxn id="18" idx="1"/>
          </p:cNvCxnSpPr>
          <p:nvPr/>
        </p:nvCxnSpPr>
        <p:spPr bwMode="auto">
          <a:xfrm>
            <a:off x="3461657" y="3200400"/>
            <a:ext cx="1692142" cy="256491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0" name="Straight Arrow Connector 29"/>
          <p:cNvCxnSpPr>
            <a:endCxn id="31" idx="4"/>
          </p:cNvCxnSpPr>
          <p:nvPr/>
        </p:nvCxnSpPr>
        <p:spPr bwMode="auto">
          <a:xfrm flipH="1" flipV="1">
            <a:off x="1843700" y="1593669"/>
            <a:ext cx="181044" cy="105809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1" name="Oval 30"/>
          <p:cNvSpPr/>
          <p:nvPr/>
        </p:nvSpPr>
        <p:spPr bwMode="auto">
          <a:xfrm>
            <a:off x="500063" y="762476"/>
            <a:ext cx="2687274" cy="83119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pitchFamily="36" charset="0"/>
              </a:rPr>
              <a:t>This is for validating if there are any validation</a:t>
            </a:r>
            <a:r>
              <a:rPr kumimoji="0" lang="en-US" sz="1200" b="1" i="0" u="none" strike="noStrike" cap="none" normalizeH="0" dirty="0" smtClean="0">
                <a:ln>
                  <a:noFill/>
                </a:ln>
                <a:solidFill>
                  <a:schemeClr val="tx1"/>
                </a:solidFill>
                <a:effectLst/>
                <a:latin typeface="Times" pitchFamily="36" charset="0"/>
              </a:rPr>
              <a:t> error on the login page </a:t>
            </a:r>
            <a:endParaRPr kumimoji="0" lang="en-IN" sz="1200" b="1" i="0" u="none" strike="noStrike" cap="none" normalizeH="0" baseline="0" dirty="0" smtClean="0">
              <a:ln>
                <a:noFill/>
              </a:ln>
              <a:solidFill>
                <a:schemeClr val="tx1"/>
              </a:solidFill>
              <a:effectLst/>
              <a:latin typeface="Times" pitchFamily="36" charset="0"/>
            </a:endParaRPr>
          </a:p>
        </p:txBody>
      </p:sp>
      <p:cxnSp>
        <p:nvCxnSpPr>
          <p:cNvPr id="11268" name="Straight Arrow Connector 11267"/>
          <p:cNvCxnSpPr>
            <a:endCxn id="18" idx="1"/>
          </p:cNvCxnSpPr>
          <p:nvPr/>
        </p:nvCxnSpPr>
        <p:spPr bwMode="auto">
          <a:xfrm>
            <a:off x="3540034" y="4297680"/>
            <a:ext cx="1613765" cy="146763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270" name="Straight Arrow Connector 11269"/>
          <p:cNvCxnSpPr/>
          <p:nvPr/>
        </p:nvCxnSpPr>
        <p:spPr bwMode="auto">
          <a:xfrm>
            <a:off x="4676503" y="4297680"/>
            <a:ext cx="1776548" cy="60769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1272" name="Oval 11271"/>
          <p:cNvSpPr/>
          <p:nvPr/>
        </p:nvSpPr>
        <p:spPr bwMode="auto">
          <a:xfrm>
            <a:off x="6217920" y="4552674"/>
            <a:ext cx="2821578" cy="907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imes" pitchFamily="36" charset="0"/>
              </a:rPr>
              <a:t>The list of student fetched will be pushed to </a:t>
            </a:r>
            <a:r>
              <a:rPr kumimoji="0" lang="en-US" sz="1100" b="1" i="0" u="none" strike="noStrike" cap="none" normalizeH="0" baseline="0" dirty="0" err="1" smtClean="0">
                <a:ln>
                  <a:noFill/>
                </a:ln>
                <a:solidFill>
                  <a:schemeClr val="tx1"/>
                </a:solidFill>
                <a:effectLst/>
                <a:latin typeface="Times" pitchFamily="36" charset="0"/>
              </a:rPr>
              <a:t>sudentForm</a:t>
            </a:r>
            <a:r>
              <a:rPr kumimoji="0" lang="en-US" sz="1100" b="1" i="0" u="none" strike="noStrike" cap="none" normalizeH="0" baseline="0" dirty="0" smtClean="0">
                <a:ln>
                  <a:noFill/>
                </a:ln>
                <a:solidFill>
                  <a:schemeClr val="tx1"/>
                </a:solidFill>
                <a:effectLst/>
                <a:latin typeface="Times" pitchFamily="36" charset="0"/>
              </a:rPr>
              <a:t> .jsp that will be iterated an displaye</a:t>
            </a:r>
            <a:r>
              <a:rPr lang="en-US" sz="1100" dirty="0" smtClean="0">
                <a:latin typeface="Times" pitchFamily="36" charset="0"/>
              </a:rPr>
              <a:t>d in tabular form </a:t>
            </a:r>
            <a:endParaRPr kumimoji="0" lang="en-IN" sz="1100" b="1" i="0" u="none" strike="noStrike" cap="none" normalizeH="0" baseline="0" dirty="0" smtClean="0">
              <a:ln>
                <a:noFill/>
              </a:ln>
              <a:solidFill>
                <a:schemeClr val="tx1"/>
              </a:solidFill>
              <a:effectLst/>
              <a:latin typeface="Times" pitchFamily="36" charset="0"/>
            </a:endParaRPr>
          </a:p>
        </p:txBody>
      </p:sp>
    </p:spTree>
    <p:extLst>
      <p:ext uri="{BB962C8B-B14F-4D97-AF65-F5344CB8AC3E}">
        <p14:creationId xmlns:p14="http://schemas.microsoft.com/office/powerpoint/2010/main" val="28467467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925" y="158750"/>
            <a:ext cx="9109075" cy="765175"/>
          </a:xfrm>
          <a:prstGeom prst="rect">
            <a:avLst/>
          </a:prstGeom>
        </p:spPr>
        <p:txBody>
          <a:bodyPr/>
          <a:lstStyle/>
          <a:p>
            <a:pPr algn="l"/>
            <a:r>
              <a:rPr lang="en-US" sz="2800" dirty="0" err="1" smtClean="0"/>
              <a:t>studentForm.jsp</a:t>
            </a:r>
            <a:endParaRPr lang="en-IN" sz="2800" dirty="0"/>
          </a:p>
        </p:txBody>
      </p:sp>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27</a:t>
            </a:fld>
            <a:endParaRPr lang="en-US"/>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13" y="1035510"/>
            <a:ext cx="8867775" cy="5339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bwMode="auto">
          <a:xfrm flipV="1">
            <a:off x="5355771" y="600891"/>
            <a:ext cx="1449978" cy="10711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Oval 7"/>
          <p:cNvSpPr/>
          <p:nvPr/>
        </p:nvSpPr>
        <p:spPr bwMode="auto">
          <a:xfrm>
            <a:off x="6570617" y="0"/>
            <a:ext cx="2246812" cy="103551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pitchFamily="36" charset="0"/>
              </a:rPr>
              <a:t>Spring tag</a:t>
            </a:r>
            <a:r>
              <a:rPr kumimoji="0" lang="en-US" sz="1200" b="1" i="0" u="none" strike="noStrike" cap="none" normalizeH="0" dirty="0" smtClean="0">
                <a:ln>
                  <a:noFill/>
                </a:ln>
                <a:solidFill>
                  <a:schemeClr val="tx1"/>
                </a:solidFill>
                <a:effectLst/>
                <a:latin typeface="Times" pitchFamily="36" charset="0"/>
              </a:rPr>
              <a:t> library  form  and </a:t>
            </a:r>
            <a:r>
              <a:rPr kumimoji="0" lang="en-US" sz="1200" b="1" i="0" u="none" strike="noStrike" cap="none" normalizeH="0" dirty="0" err="1" smtClean="0">
                <a:ln>
                  <a:noFill/>
                </a:ln>
                <a:solidFill>
                  <a:schemeClr val="tx1"/>
                </a:solidFill>
                <a:effectLst/>
                <a:latin typeface="Times" pitchFamily="36" charset="0"/>
              </a:rPr>
              <a:t>jstl</a:t>
            </a:r>
            <a:r>
              <a:rPr kumimoji="0" lang="en-US" sz="1200" b="1" i="0" u="none" strike="noStrike" cap="none" normalizeH="0" dirty="0" smtClean="0">
                <a:ln>
                  <a:noFill/>
                </a:ln>
                <a:solidFill>
                  <a:schemeClr val="tx1"/>
                </a:solidFill>
                <a:effectLst/>
                <a:latin typeface="Times" pitchFamily="36" charset="0"/>
              </a:rPr>
              <a:t> tag library for iterating list </a:t>
            </a:r>
            <a:r>
              <a:rPr lang="en-US" sz="1200" dirty="0" smtClean="0">
                <a:latin typeface="Times" pitchFamily="36" charset="0"/>
              </a:rPr>
              <a:t>of </a:t>
            </a:r>
            <a:r>
              <a:rPr kumimoji="0" lang="en-US" sz="1200" b="1" i="0" u="none" strike="noStrike" cap="none" normalizeH="0" dirty="0" smtClean="0">
                <a:ln>
                  <a:noFill/>
                </a:ln>
                <a:solidFill>
                  <a:schemeClr val="tx1"/>
                </a:solidFill>
                <a:effectLst/>
                <a:latin typeface="Times" pitchFamily="36" charset="0"/>
              </a:rPr>
              <a:t>data</a:t>
            </a:r>
            <a:endParaRPr kumimoji="0" lang="en-IN" sz="1200" b="1" i="0" u="none" strike="noStrike" cap="none" normalizeH="0" baseline="0" dirty="0" smtClean="0">
              <a:ln>
                <a:noFill/>
              </a:ln>
              <a:solidFill>
                <a:schemeClr val="tx1"/>
              </a:solidFill>
              <a:effectLst/>
              <a:latin typeface="Times" pitchFamily="36" charset="0"/>
            </a:endParaRPr>
          </a:p>
        </p:txBody>
      </p:sp>
      <p:cxnSp>
        <p:nvCxnSpPr>
          <p:cNvPr id="10" name="Straight Arrow Connector 9"/>
          <p:cNvCxnSpPr>
            <a:endCxn id="8" idx="4"/>
          </p:cNvCxnSpPr>
          <p:nvPr/>
        </p:nvCxnSpPr>
        <p:spPr bwMode="auto">
          <a:xfrm flipV="1">
            <a:off x="5068389" y="1035510"/>
            <a:ext cx="2625634" cy="85860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Straight Arrow Connector 14"/>
          <p:cNvCxnSpPr/>
          <p:nvPr/>
        </p:nvCxnSpPr>
        <p:spPr bwMode="auto">
          <a:xfrm flipV="1">
            <a:off x="4643846" y="4258491"/>
            <a:ext cx="1809206" cy="125403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6" name="Oval 15"/>
          <p:cNvSpPr/>
          <p:nvPr/>
        </p:nvSpPr>
        <p:spPr bwMode="auto">
          <a:xfrm>
            <a:off x="6178730" y="3566160"/>
            <a:ext cx="2416629" cy="77070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pitchFamily="36" charset="0"/>
              </a:rPr>
              <a:t>The form errors to displa</a:t>
            </a:r>
            <a:r>
              <a:rPr lang="en-US" sz="1200" dirty="0" smtClean="0">
                <a:latin typeface="Times" pitchFamily="36" charset="0"/>
              </a:rPr>
              <a:t>y message  at the top of  form/page</a:t>
            </a:r>
            <a:endParaRPr kumimoji="0" lang="en-IN" sz="1200" b="1" i="0" u="none" strike="noStrike" cap="none" normalizeH="0" baseline="0" dirty="0" smtClean="0">
              <a:ln>
                <a:noFill/>
              </a:ln>
              <a:solidFill>
                <a:schemeClr val="tx1"/>
              </a:solidFill>
              <a:effectLst/>
              <a:latin typeface="Times" pitchFamily="36" charset="0"/>
            </a:endParaRPr>
          </a:p>
        </p:txBody>
      </p:sp>
    </p:spTree>
    <p:extLst>
      <p:ext uri="{BB962C8B-B14F-4D97-AF65-F5344CB8AC3E}">
        <p14:creationId xmlns:p14="http://schemas.microsoft.com/office/powerpoint/2010/main" val="6526329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65513" y="158750"/>
            <a:ext cx="5678487" cy="765175"/>
          </a:xfrm>
          <a:prstGeom prst="rect">
            <a:avLst/>
          </a:prstGeom>
        </p:spPr>
        <p:txBody>
          <a:bodyPr/>
          <a:lstStyle/>
          <a:p>
            <a:r>
              <a:rPr lang="en-US" dirty="0" smtClean="0"/>
              <a:t>continued</a:t>
            </a:r>
            <a:endParaRPr lang="en-IN" dirty="0"/>
          </a:p>
        </p:txBody>
      </p:sp>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28</a:t>
            </a:fld>
            <a:endParaRPr lang="en-US"/>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1046390"/>
            <a:ext cx="8858250"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bwMode="auto">
          <a:xfrm flipV="1">
            <a:off x="2886891" y="822960"/>
            <a:ext cx="1972492" cy="206393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Oval 7"/>
          <p:cNvSpPr/>
          <p:nvPr/>
        </p:nvSpPr>
        <p:spPr bwMode="auto">
          <a:xfrm>
            <a:off x="4572000" y="274320"/>
            <a:ext cx="3722914" cy="5486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imes" pitchFamily="36" charset="0"/>
              </a:rPr>
              <a:t>the list  is  iterated</a:t>
            </a:r>
            <a:r>
              <a:rPr kumimoji="0" lang="en-US" sz="1100" b="1" i="0" u="none" strike="noStrike" cap="none" normalizeH="0" dirty="0" smtClean="0">
                <a:ln>
                  <a:noFill/>
                </a:ln>
                <a:solidFill>
                  <a:schemeClr val="tx1"/>
                </a:solidFill>
                <a:effectLst/>
                <a:latin typeface="Times" pitchFamily="36" charset="0"/>
              </a:rPr>
              <a:t> that was  previously sent from validate  method </a:t>
            </a:r>
            <a:endParaRPr kumimoji="0" lang="en-IN" sz="1100" b="1" i="0" u="none" strike="noStrike" cap="none" normalizeH="0" baseline="0" dirty="0" smtClean="0">
              <a:ln>
                <a:noFill/>
              </a:ln>
              <a:solidFill>
                <a:schemeClr val="tx1"/>
              </a:solidFill>
              <a:effectLst/>
              <a:latin typeface="Times" pitchFamily="36" charset="0"/>
            </a:endParaRPr>
          </a:p>
        </p:txBody>
      </p:sp>
      <p:cxnSp>
        <p:nvCxnSpPr>
          <p:cNvPr id="10" name="Straight Arrow Connector 9"/>
          <p:cNvCxnSpPr/>
          <p:nvPr/>
        </p:nvCxnSpPr>
        <p:spPr bwMode="auto">
          <a:xfrm flipV="1">
            <a:off x="4336869" y="3043646"/>
            <a:ext cx="1332411" cy="78377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 name="Straight Arrow Connector 12"/>
          <p:cNvCxnSpPr/>
          <p:nvPr/>
        </p:nvCxnSpPr>
        <p:spPr bwMode="auto">
          <a:xfrm flipV="1">
            <a:off x="4336869" y="3135086"/>
            <a:ext cx="1332411" cy="125403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4" name="Oval 13"/>
          <p:cNvSpPr/>
          <p:nvPr/>
        </p:nvSpPr>
        <p:spPr bwMode="auto">
          <a:xfrm>
            <a:off x="5773783" y="2560319"/>
            <a:ext cx="3227342" cy="120178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imes" pitchFamily="36" charset="0"/>
              </a:rPr>
              <a:t>the </a:t>
            </a:r>
            <a:r>
              <a:rPr kumimoji="0" lang="en-US" sz="1100" b="1" i="0" u="none" strike="noStrike" cap="none" normalizeH="0" baseline="0" dirty="0" err="1" smtClean="0">
                <a:ln>
                  <a:noFill/>
                </a:ln>
                <a:solidFill>
                  <a:schemeClr val="tx1"/>
                </a:solidFill>
                <a:effectLst/>
                <a:latin typeface="Times" pitchFamily="36" charset="0"/>
              </a:rPr>
              <a:t>pageContext</a:t>
            </a:r>
            <a:r>
              <a:rPr kumimoji="0" lang="en-US" sz="1100" b="1" i="0" u="none" strike="noStrike" cap="none" normalizeH="0" baseline="0" dirty="0" smtClean="0">
                <a:ln>
                  <a:noFill/>
                </a:ln>
                <a:solidFill>
                  <a:schemeClr val="tx1"/>
                </a:solidFill>
                <a:effectLst/>
                <a:latin typeface="Times" pitchFamily="36" charset="0"/>
              </a:rPr>
              <a:t> gives</a:t>
            </a:r>
            <a:r>
              <a:rPr kumimoji="0" lang="en-US" sz="1100" b="1" i="0" u="none" strike="noStrike" cap="none" normalizeH="0" dirty="0" smtClean="0">
                <a:ln>
                  <a:noFill/>
                </a:ln>
                <a:solidFill>
                  <a:schemeClr val="tx1"/>
                </a:solidFill>
                <a:effectLst/>
                <a:latin typeface="Times" pitchFamily="36" charset="0"/>
              </a:rPr>
              <a:t> you context path say in this case /</a:t>
            </a:r>
            <a:r>
              <a:rPr kumimoji="0" lang="en-US" sz="1100" b="1" i="0" u="none" strike="noStrike" cap="none" normalizeH="0" dirty="0" err="1" smtClean="0">
                <a:ln>
                  <a:noFill/>
                </a:ln>
                <a:solidFill>
                  <a:schemeClr val="tx1"/>
                </a:solidFill>
                <a:effectLst/>
                <a:latin typeface="Times" pitchFamily="36" charset="0"/>
              </a:rPr>
              <a:t>AbhijeetPrj</a:t>
            </a:r>
            <a:r>
              <a:rPr kumimoji="0" lang="en-US" sz="1100" b="1" i="0" u="none" strike="noStrike" cap="none" normalizeH="0" dirty="0" smtClean="0">
                <a:ln>
                  <a:noFill/>
                </a:ln>
                <a:solidFill>
                  <a:schemeClr val="tx1"/>
                </a:solidFill>
                <a:effectLst/>
                <a:latin typeface="Times" pitchFamily="36" charset="0"/>
              </a:rPr>
              <a:t>/</a:t>
            </a:r>
            <a:r>
              <a:rPr kumimoji="0" lang="en-US" sz="1100" b="1" i="0" u="none" strike="noStrike" cap="none" normalizeH="0" dirty="0" err="1" smtClean="0">
                <a:ln>
                  <a:noFill/>
                </a:ln>
                <a:solidFill>
                  <a:schemeClr val="tx1"/>
                </a:solidFill>
                <a:effectLst/>
                <a:latin typeface="Times" pitchFamily="36" charset="0"/>
              </a:rPr>
              <a:t>update.htm?and</a:t>
            </a:r>
            <a:r>
              <a:rPr kumimoji="0" lang="en-US" sz="1100" b="1" i="0" u="none" strike="noStrike" cap="none" normalizeH="0" dirty="0" smtClean="0">
                <a:ln>
                  <a:noFill/>
                </a:ln>
                <a:solidFill>
                  <a:schemeClr val="tx1"/>
                </a:solidFill>
                <a:effectLst/>
                <a:latin typeface="Times" pitchFamily="36" charset="0"/>
              </a:rPr>
              <a:t> the id tha</a:t>
            </a:r>
            <a:r>
              <a:rPr lang="en-US" sz="1100" dirty="0" smtClean="0">
                <a:latin typeface="Times" pitchFamily="36" charset="0"/>
              </a:rPr>
              <a:t>t can be used to delete or update from the database </a:t>
            </a:r>
            <a:endParaRPr kumimoji="0" lang="en-IN" sz="1100" b="1" i="0" u="none" strike="noStrike" cap="none" normalizeH="0" baseline="0" dirty="0" smtClean="0">
              <a:ln>
                <a:noFill/>
              </a:ln>
              <a:solidFill>
                <a:schemeClr val="tx1"/>
              </a:solidFill>
              <a:effectLst/>
              <a:latin typeface="Times" pitchFamily="36" charset="0"/>
            </a:endParaRPr>
          </a:p>
        </p:txBody>
      </p:sp>
    </p:spTree>
    <p:extLst>
      <p:ext uri="{BB962C8B-B14F-4D97-AF65-F5344CB8AC3E}">
        <p14:creationId xmlns:p14="http://schemas.microsoft.com/office/powerpoint/2010/main" val="15302847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29</a:t>
            </a:fld>
            <a:endParaRPr lang="en-US"/>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1285875"/>
            <a:ext cx="8286750"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bwMode="auto">
          <a:xfrm flipV="1">
            <a:off x="3735977" y="770709"/>
            <a:ext cx="1737360" cy="78377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Oval 7"/>
          <p:cNvSpPr/>
          <p:nvPr/>
        </p:nvSpPr>
        <p:spPr bwMode="auto">
          <a:xfrm>
            <a:off x="5473337" y="444137"/>
            <a:ext cx="2599509" cy="84173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imes" pitchFamily="36" charset="0"/>
              </a:rPr>
              <a:t>Request </a:t>
            </a:r>
            <a:r>
              <a:rPr kumimoji="0" lang="en-US" sz="1100" b="1" i="0" u="none" strike="noStrike" cap="none" normalizeH="0" baseline="0" dirty="0" err="1" smtClean="0">
                <a:ln>
                  <a:noFill/>
                </a:ln>
                <a:solidFill>
                  <a:schemeClr val="tx1"/>
                </a:solidFill>
                <a:effectLst/>
                <a:latin typeface="Times" pitchFamily="36" charset="0"/>
              </a:rPr>
              <a:t>param</a:t>
            </a:r>
            <a:r>
              <a:rPr kumimoji="0" lang="en-US" sz="1100" b="1" i="0" u="none" strike="noStrike" cap="none" normalizeH="0" baseline="0" dirty="0" smtClean="0">
                <a:ln>
                  <a:noFill/>
                </a:ln>
                <a:solidFill>
                  <a:schemeClr val="tx1"/>
                </a:solidFill>
                <a:effectLst/>
                <a:latin typeface="Times" pitchFamily="36" charset="0"/>
              </a:rPr>
              <a:t> is used to fetch a parameter in request say  id in this case </a:t>
            </a:r>
            <a:endParaRPr kumimoji="0" lang="en-IN" sz="1100" b="1" i="0" u="none" strike="noStrike" cap="none" normalizeH="0" baseline="0" dirty="0" smtClean="0">
              <a:ln>
                <a:noFill/>
              </a:ln>
              <a:solidFill>
                <a:schemeClr val="tx1"/>
              </a:solidFill>
              <a:effectLst/>
              <a:latin typeface="Times" pitchFamily="36" charset="0"/>
            </a:endParaRPr>
          </a:p>
        </p:txBody>
      </p:sp>
      <p:cxnSp>
        <p:nvCxnSpPr>
          <p:cNvPr id="10" name="Straight Arrow Connector 9"/>
          <p:cNvCxnSpPr/>
          <p:nvPr/>
        </p:nvCxnSpPr>
        <p:spPr bwMode="auto">
          <a:xfrm flipV="1">
            <a:off x="4075611" y="1162594"/>
            <a:ext cx="1397726" cy="1828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 name="Straight Arrow Connector 11"/>
          <p:cNvCxnSpPr/>
          <p:nvPr/>
        </p:nvCxnSpPr>
        <p:spPr bwMode="auto">
          <a:xfrm>
            <a:off x="5003075" y="1416504"/>
            <a:ext cx="2207622" cy="93481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Straight Arrow Connector 14"/>
          <p:cNvCxnSpPr/>
          <p:nvPr/>
        </p:nvCxnSpPr>
        <p:spPr bwMode="auto">
          <a:xfrm flipV="1">
            <a:off x="5107577" y="2338251"/>
            <a:ext cx="2076994" cy="50945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6" name="Oval 15"/>
          <p:cNvSpPr/>
          <p:nvPr/>
        </p:nvSpPr>
        <p:spPr bwMode="auto">
          <a:xfrm>
            <a:off x="7230291" y="1727154"/>
            <a:ext cx="1685109" cy="150222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imes" pitchFamily="36" charset="0"/>
              </a:rPr>
              <a:t>Not mandatory works fine </a:t>
            </a:r>
            <a:r>
              <a:rPr kumimoji="0" lang="en-US" sz="1100" b="1" i="0" u="none" strike="noStrike" cap="none" normalizeH="0" dirty="0" smtClean="0">
                <a:ln>
                  <a:noFill/>
                </a:ln>
                <a:solidFill>
                  <a:schemeClr val="tx1"/>
                </a:solidFill>
                <a:effectLst/>
                <a:latin typeface="Times" pitchFamily="36" charset="0"/>
              </a:rPr>
              <a:t> even if you do not  declare  by default  mapping is for  GET method </a:t>
            </a:r>
            <a:endParaRPr kumimoji="0" lang="en-IN" sz="1100" b="1" i="0" u="none" strike="noStrike" cap="none" normalizeH="0" baseline="0" dirty="0" smtClean="0">
              <a:ln>
                <a:noFill/>
              </a:ln>
              <a:solidFill>
                <a:schemeClr val="tx1"/>
              </a:solidFill>
              <a:effectLst/>
              <a:latin typeface="Times" pitchFamily="36" charset="0"/>
            </a:endParaRPr>
          </a:p>
        </p:txBody>
      </p:sp>
    </p:spTree>
    <p:extLst>
      <p:ext uri="{BB962C8B-B14F-4D97-AF65-F5344CB8AC3E}">
        <p14:creationId xmlns:p14="http://schemas.microsoft.com/office/powerpoint/2010/main" val="7482610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30518"/>
            <a:ext cx="8908869" cy="6407908"/>
          </a:xfrm>
          <a:prstGeom prst="rect">
            <a:avLst/>
          </a:prstGeom>
        </p:spPr>
        <p:txBody>
          <a:bodyPr wrap="square">
            <a:spAutoFit/>
          </a:bodyPr>
          <a:lstStyle/>
          <a:p>
            <a:pPr lvl="0" algn="ctr">
              <a:spcBef>
                <a:spcPct val="20000"/>
              </a:spcBef>
            </a:pPr>
            <a:r>
              <a:rPr lang="en-US" sz="1400" b="0" kern="0" dirty="0">
                <a:solidFill>
                  <a:srgbClr val="000000"/>
                </a:solidFill>
                <a:latin typeface="Times" pitchFamily="18" charset="0"/>
                <a:cs typeface="Times" pitchFamily="18" charset="0"/>
              </a:rPr>
              <a:t>Why Spring MVC </a:t>
            </a:r>
            <a:r>
              <a:rPr lang="en-US" sz="1400" b="0" kern="0" dirty="0" smtClean="0">
                <a:solidFill>
                  <a:srgbClr val="000000"/>
                </a:solidFill>
                <a:latin typeface="Times" pitchFamily="18" charset="0"/>
                <a:cs typeface="Times" pitchFamily="18" charset="0"/>
              </a:rPr>
              <a:t>(Comparison between Spring MVC and Struts)</a:t>
            </a:r>
            <a:endParaRPr lang="en-IN" sz="1400" b="0" kern="0" dirty="0">
              <a:solidFill>
                <a:srgbClr val="000000"/>
              </a:solidFill>
              <a:latin typeface="Times" pitchFamily="18" charset="0"/>
              <a:cs typeface="Times" pitchFamily="18" charset="0"/>
            </a:endParaRPr>
          </a:p>
          <a:p>
            <a:pPr marL="342900" lvl="0" indent="-342900" algn="r">
              <a:spcBef>
                <a:spcPct val="20000"/>
              </a:spcBef>
              <a:buFontTx/>
              <a:buChar char="•"/>
            </a:pPr>
            <a:endParaRPr lang="en-IN" sz="1400" b="0" kern="0" dirty="0">
              <a:solidFill>
                <a:srgbClr val="000000"/>
              </a:solidFill>
              <a:latin typeface="Times" pitchFamily="18" charset="0"/>
              <a:cs typeface="Times" pitchFamily="18" charset="0"/>
            </a:endParaRPr>
          </a:p>
          <a:p>
            <a:pPr marL="342900" lvl="0" indent="-342900">
              <a:spcBef>
                <a:spcPct val="20000"/>
              </a:spcBef>
              <a:buFontTx/>
              <a:buChar char="•"/>
            </a:pPr>
            <a:r>
              <a:rPr lang="en-IN" sz="1400" b="0" kern="0" dirty="0">
                <a:solidFill>
                  <a:srgbClr val="000000"/>
                </a:solidFill>
                <a:latin typeface="Times" pitchFamily="18" charset="0"/>
                <a:cs typeface="Times" pitchFamily="18" charset="0"/>
              </a:rPr>
              <a:t>Spring provides a very clean division between controllers, JavaBean models, and views. </a:t>
            </a:r>
          </a:p>
          <a:p>
            <a:pPr lvl="0">
              <a:spcBef>
                <a:spcPct val="20000"/>
              </a:spcBef>
            </a:pPr>
            <a:endParaRPr lang="en-IN" sz="1400" b="0" kern="0" dirty="0">
              <a:solidFill>
                <a:srgbClr val="000000"/>
              </a:solidFill>
              <a:latin typeface="Times" pitchFamily="18" charset="0"/>
              <a:cs typeface="Times" pitchFamily="18" charset="0"/>
            </a:endParaRPr>
          </a:p>
          <a:p>
            <a:pPr marL="342900" lvl="0" indent="-342900">
              <a:spcBef>
                <a:spcPct val="20000"/>
              </a:spcBef>
              <a:buFontTx/>
              <a:buChar char="•"/>
            </a:pPr>
            <a:r>
              <a:rPr lang="en-IN" sz="1400" b="0" kern="0" dirty="0">
                <a:solidFill>
                  <a:srgbClr val="000000"/>
                </a:solidFill>
                <a:latin typeface="Times" pitchFamily="18" charset="0"/>
                <a:cs typeface="Times" pitchFamily="18" charset="0"/>
              </a:rPr>
              <a:t>Spring's MVC is very flexible. Unlike Struts, which forces your Action and Form objects into concrete inheritance (thus taking away your single shot at concrete inheritance in Java), Spring MVC is entirely based on interfaces. Furthermore, just about every part of the Spring MVC framework is configurable via plugging in your own interface. Of course we also provide convenience classes as an implementation option. </a:t>
            </a:r>
          </a:p>
          <a:p>
            <a:pPr marL="342900" lvl="0" indent="-342900">
              <a:spcBef>
                <a:spcPct val="20000"/>
              </a:spcBef>
              <a:buFontTx/>
              <a:buChar char="•"/>
            </a:pPr>
            <a:endParaRPr lang="en-IN" sz="1400" b="0" kern="0" dirty="0">
              <a:solidFill>
                <a:srgbClr val="000000"/>
              </a:solidFill>
              <a:latin typeface="Times" pitchFamily="18" charset="0"/>
              <a:cs typeface="Times" pitchFamily="18" charset="0"/>
            </a:endParaRPr>
          </a:p>
          <a:p>
            <a:pPr marL="342900" lvl="0" indent="-342900">
              <a:spcBef>
                <a:spcPct val="20000"/>
              </a:spcBef>
              <a:buFontTx/>
              <a:buChar char="•"/>
            </a:pPr>
            <a:r>
              <a:rPr lang="en-IN" sz="1400" b="0" kern="0" dirty="0">
                <a:solidFill>
                  <a:srgbClr val="000000"/>
                </a:solidFill>
                <a:latin typeface="Times" pitchFamily="18" charset="0"/>
                <a:cs typeface="Times" pitchFamily="18" charset="0"/>
              </a:rPr>
              <a:t>Spring, like </a:t>
            </a:r>
            <a:r>
              <a:rPr lang="en-IN" sz="1400" b="0" kern="0" dirty="0" err="1">
                <a:solidFill>
                  <a:srgbClr val="000000"/>
                </a:solidFill>
                <a:latin typeface="Times" pitchFamily="18" charset="0"/>
                <a:cs typeface="Times" pitchFamily="18" charset="0"/>
              </a:rPr>
              <a:t>WebWork</a:t>
            </a:r>
            <a:r>
              <a:rPr lang="en-IN" sz="1400" b="0" kern="0" dirty="0">
                <a:solidFill>
                  <a:srgbClr val="000000"/>
                </a:solidFill>
                <a:latin typeface="Times" pitchFamily="18" charset="0"/>
                <a:cs typeface="Times" pitchFamily="18" charset="0"/>
              </a:rPr>
              <a:t>, provides interceptors as well as controllers, making it easy to factor out </a:t>
            </a:r>
            <a:r>
              <a:rPr lang="en-IN" sz="1400" b="0" kern="0" dirty="0" err="1">
                <a:solidFill>
                  <a:srgbClr val="000000"/>
                </a:solidFill>
                <a:latin typeface="Times" pitchFamily="18" charset="0"/>
                <a:cs typeface="Times" pitchFamily="18" charset="0"/>
              </a:rPr>
              <a:t>behavior</a:t>
            </a:r>
            <a:r>
              <a:rPr lang="en-IN" sz="1400" b="0" kern="0" dirty="0">
                <a:solidFill>
                  <a:srgbClr val="000000"/>
                </a:solidFill>
                <a:latin typeface="Times" pitchFamily="18" charset="0"/>
                <a:cs typeface="Times" pitchFamily="18" charset="0"/>
              </a:rPr>
              <a:t> common to the handling of many requests. </a:t>
            </a:r>
          </a:p>
          <a:p>
            <a:pPr marL="342900" lvl="0" indent="-342900">
              <a:spcBef>
                <a:spcPct val="20000"/>
              </a:spcBef>
              <a:buFontTx/>
              <a:buChar char="•"/>
            </a:pPr>
            <a:endParaRPr lang="en-IN" sz="1400" b="0" kern="0" dirty="0">
              <a:solidFill>
                <a:srgbClr val="000000"/>
              </a:solidFill>
              <a:latin typeface="Times" pitchFamily="18" charset="0"/>
              <a:cs typeface="Times" pitchFamily="18" charset="0"/>
            </a:endParaRPr>
          </a:p>
          <a:p>
            <a:pPr marL="342900" lvl="0" indent="-342900">
              <a:spcBef>
                <a:spcPct val="20000"/>
              </a:spcBef>
              <a:buFontTx/>
              <a:buChar char="•"/>
            </a:pPr>
            <a:r>
              <a:rPr lang="en-IN" sz="1400" b="0" kern="0" dirty="0">
                <a:solidFill>
                  <a:srgbClr val="000000"/>
                </a:solidFill>
                <a:latin typeface="Times" pitchFamily="18" charset="0"/>
                <a:cs typeface="Times" pitchFamily="18" charset="0"/>
              </a:rPr>
              <a:t>Spring MVC is truly view-agnostic. You don't get pushed to use JSP if you don't want to; you can use Velocity, XLST or other view technologies. If you want to use a custom view mechanism - for example, your own </a:t>
            </a:r>
            <a:r>
              <a:rPr lang="en-IN" sz="1400" b="0" kern="0" dirty="0" err="1">
                <a:solidFill>
                  <a:srgbClr val="000000"/>
                </a:solidFill>
                <a:latin typeface="Times" pitchFamily="18" charset="0"/>
                <a:cs typeface="Times" pitchFamily="18" charset="0"/>
              </a:rPr>
              <a:t>templating</a:t>
            </a:r>
            <a:r>
              <a:rPr lang="en-IN" sz="1400" b="0" kern="0" dirty="0">
                <a:solidFill>
                  <a:srgbClr val="000000"/>
                </a:solidFill>
                <a:latin typeface="Times" pitchFamily="18" charset="0"/>
                <a:cs typeface="Times" pitchFamily="18" charset="0"/>
              </a:rPr>
              <a:t> language - you can easily implement the Spring View interface to integrate it. </a:t>
            </a:r>
          </a:p>
          <a:p>
            <a:pPr marL="342900" lvl="0" indent="-342900">
              <a:spcBef>
                <a:spcPct val="20000"/>
              </a:spcBef>
              <a:buFontTx/>
              <a:buChar char="•"/>
            </a:pPr>
            <a:endParaRPr lang="en-IN" sz="1400" b="0" kern="0" dirty="0">
              <a:solidFill>
                <a:srgbClr val="000000"/>
              </a:solidFill>
              <a:latin typeface="Times" pitchFamily="18" charset="0"/>
              <a:cs typeface="Times" pitchFamily="18" charset="0"/>
            </a:endParaRPr>
          </a:p>
          <a:p>
            <a:pPr marL="342900" lvl="0" indent="-342900">
              <a:spcBef>
                <a:spcPct val="20000"/>
              </a:spcBef>
              <a:buFontTx/>
              <a:buChar char="•"/>
            </a:pPr>
            <a:r>
              <a:rPr lang="en-IN" sz="1400" b="0" kern="0" dirty="0">
                <a:solidFill>
                  <a:srgbClr val="000000"/>
                </a:solidFill>
                <a:latin typeface="Times" pitchFamily="18" charset="0"/>
                <a:cs typeface="Times" pitchFamily="18" charset="0"/>
              </a:rPr>
              <a:t>Spring Controllers are configured via </a:t>
            </a:r>
            <a:r>
              <a:rPr lang="en-IN" sz="1400" b="0" kern="0" dirty="0" err="1">
                <a:solidFill>
                  <a:srgbClr val="000000"/>
                </a:solidFill>
                <a:latin typeface="Times" pitchFamily="18" charset="0"/>
                <a:cs typeface="Times" pitchFamily="18" charset="0"/>
              </a:rPr>
              <a:t>IoC</a:t>
            </a:r>
            <a:r>
              <a:rPr lang="en-IN" sz="1400" b="0" kern="0" dirty="0">
                <a:solidFill>
                  <a:srgbClr val="000000"/>
                </a:solidFill>
                <a:latin typeface="Times" pitchFamily="18" charset="0"/>
                <a:cs typeface="Times" pitchFamily="18" charset="0"/>
              </a:rPr>
              <a:t> like any other objects. This makes them easy to test, and beautifully integrated with other objects managed by Spring. </a:t>
            </a:r>
          </a:p>
          <a:p>
            <a:pPr marL="342900" lvl="0" indent="-342900">
              <a:spcBef>
                <a:spcPct val="20000"/>
              </a:spcBef>
              <a:buFontTx/>
              <a:buChar char="•"/>
            </a:pPr>
            <a:endParaRPr lang="en-IN" sz="1400" b="0" kern="0" dirty="0">
              <a:solidFill>
                <a:srgbClr val="000000"/>
              </a:solidFill>
              <a:latin typeface="Times" pitchFamily="18" charset="0"/>
              <a:cs typeface="Times" pitchFamily="18" charset="0"/>
            </a:endParaRPr>
          </a:p>
          <a:p>
            <a:pPr marL="342900" lvl="0" indent="-342900">
              <a:spcBef>
                <a:spcPct val="20000"/>
              </a:spcBef>
              <a:buFontTx/>
              <a:buChar char="•"/>
            </a:pPr>
            <a:r>
              <a:rPr lang="en-IN" sz="1400" b="0" kern="0" dirty="0">
                <a:solidFill>
                  <a:srgbClr val="000000"/>
                </a:solidFill>
                <a:latin typeface="Times" pitchFamily="18" charset="0"/>
                <a:cs typeface="Times" pitchFamily="18" charset="0"/>
              </a:rPr>
              <a:t>Spring MVC web tiers are typically easier to test than Struts web tiers, due to the avoidance of forced concrete inheritance and explicit dependence of controllers on the dispatcher servlet. </a:t>
            </a:r>
          </a:p>
          <a:p>
            <a:pPr marL="342900" lvl="0" indent="-342900">
              <a:spcBef>
                <a:spcPct val="20000"/>
              </a:spcBef>
              <a:buFontTx/>
              <a:buChar char="•"/>
            </a:pPr>
            <a:r>
              <a:rPr lang="en-IN" sz="1400" b="0" kern="0" dirty="0">
                <a:solidFill>
                  <a:srgbClr val="000000"/>
                </a:solidFill>
                <a:latin typeface="Times" pitchFamily="18" charset="0"/>
                <a:cs typeface="Times" pitchFamily="18" charset="0"/>
              </a:rPr>
              <a:t>The web tier becomes a thin layer on top of a business object layer. This encourages good practice. Struts and other dedicated web frameworks leave you on your own in implementing your business objects; Spring provides an integrated framework for all tiers of your application</a:t>
            </a:r>
          </a:p>
          <a:p>
            <a:pPr marL="342900" lvl="0" indent="-342900">
              <a:spcBef>
                <a:spcPct val="20000"/>
              </a:spcBef>
              <a:buFontTx/>
              <a:buChar char="•"/>
            </a:pPr>
            <a:endParaRPr lang="en-IN" b="0" kern="0" dirty="0">
              <a:solidFill>
                <a:srgbClr val="000000"/>
              </a:solidFill>
              <a:latin typeface="Trebuchet MS"/>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158750"/>
            <a:ext cx="9144000" cy="765175"/>
          </a:xfrm>
          <a:prstGeom prst="rect">
            <a:avLst/>
          </a:prstGeom>
        </p:spPr>
        <p:txBody>
          <a:bodyPr/>
          <a:lstStyle/>
          <a:p>
            <a:r>
              <a:rPr lang="en-US" sz="2800" dirty="0" smtClean="0"/>
              <a:t>Service Layer (</a:t>
            </a:r>
            <a:r>
              <a:rPr lang="en-US" sz="2800" dirty="0" err="1" smtClean="0"/>
              <a:t>StudentServiceImpl</a:t>
            </a:r>
            <a:r>
              <a:rPr lang="en-US" sz="2800" dirty="0" smtClean="0"/>
              <a:t>)</a:t>
            </a:r>
            <a:endParaRPr lang="en-IN" sz="2800" dirty="0"/>
          </a:p>
        </p:txBody>
      </p:sp>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30</a:t>
            </a:fld>
            <a:endParaRPr 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8" y="1068301"/>
            <a:ext cx="8886825"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bwMode="auto">
          <a:xfrm flipV="1">
            <a:off x="1031966" y="1463040"/>
            <a:ext cx="4271554" cy="6531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Oval 7"/>
          <p:cNvSpPr/>
          <p:nvPr/>
        </p:nvSpPr>
        <p:spPr bwMode="auto">
          <a:xfrm>
            <a:off x="5329644" y="966646"/>
            <a:ext cx="2860766" cy="99277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100" dirty="0" err="1" smtClean="0">
                <a:latin typeface="Times" pitchFamily="36" charset="0"/>
              </a:rPr>
              <a:t>StudentServiceImpl</a:t>
            </a:r>
            <a:r>
              <a:rPr lang="en-US" sz="1100" dirty="0" smtClean="0">
                <a:latin typeface="Times" pitchFamily="36" charset="0"/>
              </a:rPr>
              <a:t>  </a:t>
            </a:r>
            <a:r>
              <a:rPr lang="en-US" sz="1100" dirty="0" err="1" smtClean="0">
                <a:latin typeface="Times" pitchFamily="36" charset="0"/>
              </a:rPr>
              <a:t>annoted</a:t>
            </a:r>
            <a:r>
              <a:rPr lang="en-US" sz="1100" dirty="0" smtClean="0">
                <a:latin typeface="Times" pitchFamily="36" charset="0"/>
              </a:rPr>
              <a:t> as @Service  which access  all Dao layer methods  to access  data from database</a:t>
            </a:r>
            <a:endParaRPr kumimoji="0" lang="en-IN" sz="1100" b="1" i="0" u="none" strike="noStrike" cap="none" normalizeH="0" baseline="0" dirty="0" smtClean="0">
              <a:ln>
                <a:noFill/>
              </a:ln>
              <a:solidFill>
                <a:schemeClr val="tx1"/>
              </a:solidFill>
              <a:effectLst/>
              <a:latin typeface="Times" pitchFamily="36" charset="0"/>
            </a:endParaRPr>
          </a:p>
        </p:txBody>
      </p:sp>
    </p:spTree>
    <p:extLst>
      <p:ext uri="{BB962C8B-B14F-4D97-AF65-F5344CB8AC3E}">
        <p14:creationId xmlns:p14="http://schemas.microsoft.com/office/powerpoint/2010/main" val="38755293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158750"/>
            <a:ext cx="9144000" cy="765175"/>
          </a:xfrm>
          <a:prstGeom prst="rect">
            <a:avLst/>
          </a:prstGeom>
        </p:spPr>
        <p:txBody>
          <a:bodyPr/>
          <a:lstStyle/>
          <a:p>
            <a:r>
              <a:rPr lang="en-US" sz="2800" dirty="0" smtClean="0"/>
              <a:t>Dao Layer - </a:t>
            </a:r>
            <a:r>
              <a:rPr lang="en-IN" sz="2800" dirty="0" err="1"/>
              <a:t>StudentJdbcDaoImpl</a:t>
            </a:r>
            <a:endParaRPr lang="en-IN" sz="2800" dirty="0"/>
          </a:p>
        </p:txBody>
      </p:sp>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31</a:t>
            </a:fld>
            <a:endParaRPr 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3" y="1097965"/>
            <a:ext cx="8829675" cy="541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bwMode="auto">
          <a:xfrm flipV="1">
            <a:off x="1358537" y="1672046"/>
            <a:ext cx="3801292" cy="39188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Oval 7"/>
          <p:cNvSpPr/>
          <p:nvPr/>
        </p:nvSpPr>
        <p:spPr bwMode="auto">
          <a:xfrm>
            <a:off x="5199015" y="1436915"/>
            <a:ext cx="2338253" cy="627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imes" pitchFamily="36" charset="0"/>
              </a:rPr>
              <a:t>The Dao layer </a:t>
            </a:r>
            <a:r>
              <a:rPr kumimoji="0" lang="en-US" sz="1100" b="1" i="0" u="none" strike="noStrike" cap="none" normalizeH="0" baseline="0" dirty="0" err="1" smtClean="0">
                <a:ln>
                  <a:noFill/>
                </a:ln>
                <a:solidFill>
                  <a:schemeClr val="tx1"/>
                </a:solidFill>
                <a:effectLst/>
                <a:latin typeface="Times" pitchFamily="36" charset="0"/>
              </a:rPr>
              <a:t>annoted</a:t>
            </a:r>
            <a:r>
              <a:rPr kumimoji="0" lang="en-US" sz="1100" b="1" i="0" u="none" strike="noStrike" cap="none" normalizeH="0" baseline="0" dirty="0" smtClean="0">
                <a:ln>
                  <a:noFill/>
                </a:ln>
                <a:solidFill>
                  <a:schemeClr val="tx1"/>
                </a:solidFill>
                <a:effectLst/>
                <a:latin typeface="Times" pitchFamily="36" charset="0"/>
              </a:rPr>
              <a:t> as  @Repository</a:t>
            </a:r>
            <a:endParaRPr kumimoji="0" lang="en-IN" sz="1100" b="1" i="0" u="none" strike="noStrike" cap="none" normalizeH="0" baseline="0" dirty="0" smtClean="0">
              <a:ln>
                <a:noFill/>
              </a:ln>
              <a:solidFill>
                <a:schemeClr val="tx1"/>
              </a:solidFill>
              <a:effectLst/>
              <a:latin typeface="Times" pitchFamily="36" charset="0"/>
            </a:endParaRPr>
          </a:p>
        </p:txBody>
      </p:sp>
    </p:spTree>
    <p:extLst>
      <p:ext uri="{BB962C8B-B14F-4D97-AF65-F5344CB8AC3E}">
        <p14:creationId xmlns:p14="http://schemas.microsoft.com/office/powerpoint/2010/main" val="4008659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158750"/>
            <a:ext cx="9144000" cy="765175"/>
          </a:xfrm>
          <a:prstGeom prst="rect">
            <a:avLst/>
          </a:prstGeom>
        </p:spPr>
        <p:txBody>
          <a:bodyPr/>
          <a:lstStyle/>
          <a:p>
            <a:r>
              <a:rPr lang="en-US" sz="2800" dirty="0" err="1"/>
              <a:t>u</a:t>
            </a:r>
            <a:r>
              <a:rPr lang="en-US" sz="2800" dirty="0" err="1" smtClean="0"/>
              <a:t>pdate.jsp</a:t>
            </a:r>
            <a:r>
              <a:rPr lang="en-US" sz="2800" dirty="0" smtClean="0"/>
              <a:t>	</a:t>
            </a:r>
            <a:endParaRPr lang="en-IN" sz="2800" dirty="0"/>
          </a:p>
        </p:txBody>
      </p:sp>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32</a:t>
            </a:fld>
            <a:endParaRPr 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79" y="1082453"/>
            <a:ext cx="9008608"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a:endCxn id="8" idx="2"/>
          </p:cNvCxnSpPr>
          <p:nvPr/>
        </p:nvCxnSpPr>
        <p:spPr bwMode="auto">
          <a:xfrm flipV="1">
            <a:off x="2390503" y="1325874"/>
            <a:ext cx="3631474" cy="98625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Oval 7"/>
          <p:cNvSpPr/>
          <p:nvPr/>
        </p:nvSpPr>
        <p:spPr bwMode="auto">
          <a:xfrm>
            <a:off x="6021977" y="431061"/>
            <a:ext cx="2756263" cy="178962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pitchFamily="36" charset="0"/>
              </a:rPr>
              <a:t>action is passed with id that needs to be updated by using expression </a:t>
            </a:r>
          </a:p>
          <a:p>
            <a:pPr marL="0" marR="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pitchFamily="36" charset="0"/>
              </a:rPr>
              <a:t>note * the /</a:t>
            </a:r>
            <a:r>
              <a:rPr kumimoji="0" lang="en-US" sz="1200" b="1" i="0" u="none" strike="noStrike" cap="none" normalizeH="0" baseline="0" dirty="0" err="1" smtClean="0">
                <a:ln>
                  <a:noFill/>
                </a:ln>
                <a:solidFill>
                  <a:schemeClr val="tx1"/>
                </a:solidFill>
                <a:effectLst/>
                <a:latin typeface="Times" pitchFamily="36" charset="0"/>
              </a:rPr>
              <a:t>AbhjeetPrj</a:t>
            </a:r>
            <a:r>
              <a:rPr kumimoji="0" lang="en-US" sz="1200" b="1" i="0" u="none" strike="noStrike" cap="none" normalizeH="0" baseline="0" dirty="0" smtClean="0">
                <a:ln>
                  <a:noFill/>
                </a:ln>
                <a:solidFill>
                  <a:schemeClr val="tx1"/>
                </a:solidFill>
                <a:effectLst/>
                <a:latin typeface="Times" pitchFamily="36" charset="0"/>
              </a:rPr>
              <a:t>  is name of</a:t>
            </a:r>
            <a:r>
              <a:rPr kumimoji="0" lang="en-US" sz="1200" b="1" i="0" u="none" strike="noStrike" cap="none" normalizeH="0" dirty="0" smtClean="0">
                <a:ln>
                  <a:noFill/>
                </a:ln>
                <a:solidFill>
                  <a:schemeClr val="tx1"/>
                </a:solidFill>
                <a:effectLst/>
                <a:latin typeface="Times" pitchFamily="36" charset="0"/>
              </a:rPr>
              <a:t> </a:t>
            </a:r>
            <a:r>
              <a:rPr kumimoji="0" lang="en-US" sz="1200" b="1" i="0" u="none" strike="noStrike" cap="none" normalizeH="0" baseline="0" dirty="0" smtClean="0">
                <a:ln>
                  <a:noFill/>
                </a:ln>
                <a:solidFill>
                  <a:schemeClr val="tx1"/>
                </a:solidFill>
                <a:effectLst/>
                <a:latin typeface="Times" pitchFamily="36" charset="0"/>
              </a:rPr>
              <a:t>project  , project specific it will be the</a:t>
            </a:r>
            <a:r>
              <a:rPr kumimoji="0" lang="en-US" sz="1200" b="1" i="0" u="none" strike="noStrike" cap="none" normalizeH="0" dirty="0" smtClean="0">
                <a:ln>
                  <a:noFill/>
                </a:ln>
                <a:solidFill>
                  <a:schemeClr val="tx1"/>
                </a:solidFill>
                <a:effectLst/>
                <a:latin typeface="Times" pitchFamily="36" charset="0"/>
              </a:rPr>
              <a:t> same as name of new project</a:t>
            </a:r>
            <a:endParaRPr kumimoji="0" lang="en-US" sz="1200" b="1" i="0" u="none" strike="noStrike" cap="none" normalizeH="0" baseline="0" dirty="0" smtClean="0">
              <a:ln>
                <a:noFill/>
              </a:ln>
              <a:solidFill>
                <a:schemeClr val="tx1"/>
              </a:solidFill>
              <a:effectLst/>
              <a:latin typeface="Times" pitchFamily="36"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Times" pitchFamily="36"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IN" sz="1200" b="1" i="0" u="none" strike="noStrike" cap="none" normalizeH="0" baseline="0" dirty="0" smtClean="0">
              <a:ln>
                <a:noFill/>
              </a:ln>
              <a:solidFill>
                <a:schemeClr val="tx1"/>
              </a:solidFill>
              <a:effectLst/>
              <a:latin typeface="Times" pitchFamily="36" charset="0"/>
            </a:endParaRPr>
          </a:p>
        </p:txBody>
      </p:sp>
    </p:spTree>
    <p:extLst>
      <p:ext uri="{BB962C8B-B14F-4D97-AF65-F5344CB8AC3E}">
        <p14:creationId xmlns:p14="http://schemas.microsoft.com/office/powerpoint/2010/main" val="9271414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158750"/>
            <a:ext cx="9144000" cy="765175"/>
          </a:xfrm>
          <a:prstGeom prst="rect">
            <a:avLst/>
          </a:prstGeom>
        </p:spPr>
        <p:txBody>
          <a:bodyPr/>
          <a:lstStyle/>
          <a:p>
            <a:r>
              <a:rPr lang="en-IN" sz="2800" dirty="0" err="1" smtClean="0"/>
              <a:t>StudentJdbcDaoImpl</a:t>
            </a:r>
            <a:r>
              <a:rPr lang="en-IN" sz="2800" dirty="0" smtClean="0"/>
              <a:t> Dao Layer</a:t>
            </a:r>
            <a:endParaRPr lang="en-IN" sz="2800" dirty="0"/>
          </a:p>
        </p:txBody>
      </p:sp>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33</a:t>
            </a:fld>
            <a:endParaRPr lang="en-US"/>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91" y="1040812"/>
            <a:ext cx="8921931" cy="553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a:endCxn id="8" idx="2"/>
          </p:cNvCxnSpPr>
          <p:nvPr/>
        </p:nvCxnSpPr>
        <p:spPr bwMode="auto">
          <a:xfrm flipV="1">
            <a:off x="4604656" y="2655027"/>
            <a:ext cx="1143001" cy="13813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Oval 7"/>
          <p:cNvSpPr/>
          <p:nvPr/>
        </p:nvSpPr>
        <p:spPr bwMode="auto">
          <a:xfrm>
            <a:off x="5747657" y="1502229"/>
            <a:ext cx="2886892" cy="230559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200" dirty="0" smtClean="0">
                <a:latin typeface="Times" pitchFamily="36" charset="0"/>
              </a:rPr>
              <a:t>Way to write </a:t>
            </a:r>
            <a:r>
              <a:rPr lang="en-US" sz="1200" dirty="0" err="1" smtClean="0">
                <a:latin typeface="Times" pitchFamily="36" charset="0"/>
              </a:rPr>
              <a:t>sql</a:t>
            </a:r>
            <a:r>
              <a:rPr lang="en-US" sz="1200" dirty="0" smtClean="0">
                <a:latin typeface="Times" pitchFamily="36" charset="0"/>
              </a:rPr>
              <a:t> scripts  using </a:t>
            </a:r>
            <a:r>
              <a:rPr lang="en-US" sz="1200" dirty="0" err="1" smtClean="0">
                <a:latin typeface="Times" pitchFamily="36" charset="0"/>
              </a:rPr>
              <a:t>JdbcTemplate</a:t>
            </a:r>
            <a:r>
              <a:rPr lang="en-US" sz="1200" dirty="0" smtClean="0">
                <a:latin typeface="Times" pitchFamily="36" charset="0"/>
              </a:rPr>
              <a:t> , here we are using </a:t>
            </a:r>
            <a:r>
              <a:rPr lang="en-US" sz="1200" dirty="0" err="1" smtClean="0">
                <a:latin typeface="Times" pitchFamily="36" charset="0"/>
              </a:rPr>
              <a:t>queryForList</a:t>
            </a:r>
            <a:r>
              <a:rPr lang="en-US" sz="1200" dirty="0" smtClean="0">
                <a:latin typeface="Times" pitchFamily="36" charset="0"/>
              </a:rPr>
              <a:t> method  to pass query string and the parameter to be passed the ‘? ‘ is replaced runtime by the parameter passed say name in this case </a:t>
            </a:r>
            <a:endParaRPr kumimoji="0" lang="en-IN" sz="1200" b="1" i="0" u="none" strike="noStrike" cap="none" normalizeH="0" baseline="0" dirty="0" smtClean="0">
              <a:ln>
                <a:noFill/>
              </a:ln>
              <a:solidFill>
                <a:schemeClr val="tx1"/>
              </a:solidFill>
              <a:effectLst/>
              <a:latin typeface="Times" pitchFamily="36" charset="0"/>
            </a:endParaRPr>
          </a:p>
        </p:txBody>
      </p:sp>
    </p:spTree>
    <p:extLst>
      <p:ext uri="{BB962C8B-B14F-4D97-AF65-F5344CB8AC3E}">
        <p14:creationId xmlns:p14="http://schemas.microsoft.com/office/powerpoint/2010/main" val="17362394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34</a:t>
            </a:fld>
            <a:endParaRPr lang="en-US"/>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38" y="2521136"/>
            <a:ext cx="8391525" cy="1896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bwMode="auto">
          <a:xfrm flipV="1">
            <a:off x="4310743" y="1933303"/>
            <a:ext cx="862148" cy="15360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Oval 7"/>
          <p:cNvSpPr/>
          <p:nvPr/>
        </p:nvSpPr>
        <p:spPr bwMode="auto">
          <a:xfrm>
            <a:off x="5172891" y="1280160"/>
            <a:ext cx="2991395" cy="124097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imes" pitchFamily="36" charset="0"/>
              </a:rPr>
              <a:t>Here we fetching the list </a:t>
            </a:r>
            <a:r>
              <a:rPr kumimoji="0" lang="en-US" sz="1100" b="1" i="0" u="none" strike="noStrike" cap="none" normalizeH="0" dirty="0" smtClean="0">
                <a:ln>
                  <a:noFill/>
                </a:ln>
                <a:solidFill>
                  <a:schemeClr val="tx1"/>
                </a:solidFill>
                <a:effectLst/>
                <a:latin typeface="Times" pitchFamily="36" charset="0"/>
              </a:rPr>
              <a:t> of all  students in table  note to receive the whole list we are using a </a:t>
            </a:r>
            <a:r>
              <a:rPr lang="en-US" sz="1100" dirty="0" smtClean="0">
                <a:latin typeface="Times" pitchFamily="36" charset="0"/>
              </a:rPr>
              <a:t>class  </a:t>
            </a:r>
            <a:r>
              <a:rPr kumimoji="0" lang="en-US" sz="1100" b="1" i="0" u="none" strike="noStrike" cap="none" normalizeH="0" dirty="0" smtClean="0">
                <a:ln>
                  <a:noFill/>
                </a:ln>
                <a:solidFill>
                  <a:schemeClr val="tx1"/>
                </a:solidFill>
                <a:effectLst/>
                <a:latin typeface="Times" pitchFamily="36" charset="0"/>
              </a:rPr>
              <a:t>to fill  data into </a:t>
            </a:r>
            <a:r>
              <a:rPr kumimoji="0" lang="en-US" sz="1100" b="1" i="0" u="none" strike="noStrike" cap="none" normalizeH="0" dirty="0" err="1" smtClean="0">
                <a:ln>
                  <a:noFill/>
                </a:ln>
                <a:solidFill>
                  <a:schemeClr val="tx1"/>
                </a:solidFill>
                <a:effectLst/>
                <a:latin typeface="Times" pitchFamily="36" charset="0"/>
              </a:rPr>
              <a:t>pojo</a:t>
            </a:r>
            <a:r>
              <a:rPr kumimoji="0" lang="en-US" sz="1100" b="1" i="0" u="none" strike="noStrike" cap="none" normalizeH="0" dirty="0" smtClean="0">
                <a:ln>
                  <a:noFill/>
                </a:ln>
                <a:solidFill>
                  <a:schemeClr val="tx1"/>
                </a:solidFill>
                <a:effectLst/>
                <a:latin typeface="Times" pitchFamily="36" charset="0"/>
              </a:rPr>
              <a:t> Student </a:t>
            </a:r>
            <a:r>
              <a:rPr kumimoji="0" lang="en-US" sz="1100" b="1" i="0" u="none" strike="noStrike" cap="none" normalizeH="0" dirty="0" err="1" smtClean="0">
                <a:ln>
                  <a:noFill/>
                </a:ln>
                <a:solidFill>
                  <a:schemeClr val="tx1"/>
                </a:solidFill>
                <a:effectLst/>
                <a:latin typeface="Times" pitchFamily="36" charset="0"/>
              </a:rPr>
              <a:t>StudentRowMapper</a:t>
            </a:r>
            <a:endParaRPr kumimoji="0" lang="en-IN" sz="1100" b="1" i="0" u="none" strike="noStrike" cap="none" normalizeH="0" baseline="0" dirty="0" smtClean="0">
              <a:ln>
                <a:noFill/>
              </a:ln>
              <a:solidFill>
                <a:schemeClr val="tx1"/>
              </a:solidFill>
              <a:effectLst/>
              <a:latin typeface="Times" pitchFamily="36" charset="0"/>
            </a:endParaRPr>
          </a:p>
        </p:txBody>
      </p:sp>
    </p:spTree>
    <p:extLst>
      <p:ext uri="{BB962C8B-B14F-4D97-AF65-F5344CB8AC3E}">
        <p14:creationId xmlns:p14="http://schemas.microsoft.com/office/powerpoint/2010/main" val="9959094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158750"/>
            <a:ext cx="9144000" cy="765175"/>
          </a:xfrm>
          <a:prstGeom prst="rect">
            <a:avLst/>
          </a:prstGeom>
        </p:spPr>
        <p:txBody>
          <a:bodyPr/>
          <a:lstStyle/>
          <a:p>
            <a:r>
              <a:rPr lang="en-US" sz="2800" dirty="0" err="1" smtClean="0"/>
              <a:t>StudentRowMapper</a:t>
            </a:r>
            <a:r>
              <a:rPr lang="en-US" sz="2800" dirty="0" smtClean="0"/>
              <a:t>	</a:t>
            </a:r>
            <a:endParaRPr lang="en-IN" sz="2800" dirty="0"/>
          </a:p>
        </p:txBody>
      </p:sp>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35</a:t>
            </a:fld>
            <a:endParaRPr lang="en-US"/>
          </a:p>
        </p:txBody>
      </p:sp>
      <p:pic>
        <p:nvPicPr>
          <p:cNvPr id="204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39" y="1177432"/>
            <a:ext cx="9013371" cy="5223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a:endCxn id="8" idx="2"/>
          </p:cNvCxnSpPr>
          <p:nvPr/>
        </p:nvCxnSpPr>
        <p:spPr bwMode="auto">
          <a:xfrm>
            <a:off x="4206240" y="2063932"/>
            <a:ext cx="1332411" cy="8490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Oval 7"/>
          <p:cNvSpPr/>
          <p:nvPr/>
        </p:nvSpPr>
        <p:spPr bwMode="auto">
          <a:xfrm>
            <a:off x="5538651" y="640079"/>
            <a:ext cx="3461658" cy="3017521"/>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imes" pitchFamily="36" charset="0"/>
              </a:rPr>
              <a:t>The </a:t>
            </a:r>
            <a:r>
              <a:rPr kumimoji="0" lang="en-US" sz="1100" b="1" i="0" u="none" strike="noStrike" cap="none" normalizeH="0" baseline="0" dirty="0" err="1" smtClean="0">
                <a:ln>
                  <a:noFill/>
                </a:ln>
                <a:solidFill>
                  <a:schemeClr val="tx1"/>
                </a:solidFill>
                <a:effectLst/>
                <a:latin typeface="Times" pitchFamily="36" charset="0"/>
              </a:rPr>
              <a:t>StudentRowMapper</a:t>
            </a:r>
            <a:r>
              <a:rPr kumimoji="0" lang="en-US" sz="1100" b="1" i="0" u="none" strike="noStrike" cap="none" normalizeH="0" dirty="0" smtClean="0">
                <a:ln>
                  <a:noFill/>
                </a:ln>
                <a:solidFill>
                  <a:schemeClr val="tx1"/>
                </a:solidFill>
                <a:effectLst/>
                <a:latin typeface="Times" pitchFamily="36" charset="0"/>
              </a:rPr>
              <a:t> class that works as  a mediator between the  Student class and table , </a:t>
            </a:r>
            <a:r>
              <a:rPr kumimoji="0" lang="en-US" sz="1100" b="1" i="0" u="none" strike="noStrike" cap="none" normalizeH="0" dirty="0" err="1" smtClean="0">
                <a:ln>
                  <a:noFill/>
                </a:ln>
                <a:solidFill>
                  <a:schemeClr val="tx1"/>
                </a:solidFill>
                <a:effectLst/>
                <a:latin typeface="Times" pitchFamily="36" charset="0"/>
              </a:rPr>
              <a:t>jdbc</a:t>
            </a:r>
            <a:r>
              <a:rPr lang="en-US" sz="1100" dirty="0" err="1" smtClean="0">
                <a:latin typeface="Times" pitchFamily="36" charset="0"/>
              </a:rPr>
              <a:t>Template</a:t>
            </a:r>
            <a:r>
              <a:rPr lang="en-US" sz="1100" dirty="0" smtClean="0">
                <a:latin typeface="Times" pitchFamily="36" charset="0"/>
              </a:rPr>
              <a:t> class asks us provide a class that implements </a:t>
            </a:r>
            <a:r>
              <a:rPr lang="en-US" sz="1100" dirty="0" err="1" smtClean="0">
                <a:latin typeface="Times" pitchFamily="36" charset="0"/>
              </a:rPr>
              <a:t>RowMapper</a:t>
            </a:r>
            <a:r>
              <a:rPr lang="en-US" sz="1100" dirty="0" smtClean="0">
                <a:latin typeface="Times" pitchFamily="36" charset="0"/>
              </a:rPr>
              <a:t> that has method </a:t>
            </a:r>
            <a:r>
              <a:rPr lang="en-US" sz="1100" dirty="0" err="1" smtClean="0">
                <a:latin typeface="Times" pitchFamily="36" charset="0"/>
              </a:rPr>
              <a:t>mapRow</a:t>
            </a:r>
            <a:r>
              <a:rPr lang="en-US" sz="1100" dirty="0" smtClean="0">
                <a:latin typeface="Times" pitchFamily="36" charset="0"/>
              </a:rPr>
              <a:t>(</a:t>
            </a:r>
            <a:r>
              <a:rPr lang="en-US" sz="1100" dirty="0" err="1" smtClean="0">
                <a:latin typeface="Times" pitchFamily="36" charset="0"/>
              </a:rPr>
              <a:t>ResultSet</a:t>
            </a:r>
            <a:r>
              <a:rPr lang="en-US" sz="1100" dirty="0" smtClean="0">
                <a:latin typeface="Times" pitchFamily="36" charset="0"/>
              </a:rPr>
              <a:t> </a:t>
            </a:r>
            <a:r>
              <a:rPr lang="en-US" sz="1100" dirty="0" err="1" smtClean="0">
                <a:latin typeface="Times" pitchFamily="36" charset="0"/>
              </a:rPr>
              <a:t>rs</a:t>
            </a:r>
            <a:r>
              <a:rPr lang="en-US" sz="1100" dirty="0" smtClean="0">
                <a:latin typeface="Times" pitchFamily="36" charset="0"/>
              </a:rPr>
              <a:t>, </a:t>
            </a:r>
            <a:r>
              <a:rPr lang="en-US" sz="1100" dirty="0" err="1" smtClean="0">
                <a:latin typeface="Times" pitchFamily="36" charset="0"/>
              </a:rPr>
              <a:t>int</a:t>
            </a:r>
            <a:r>
              <a:rPr lang="en-US" sz="1100" dirty="0" smtClean="0">
                <a:latin typeface="Times" pitchFamily="36" charset="0"/>
              </a:rPr>
              <a:t> rows) throws </a:t>
            </a:r>
            <a:r>
              <a:rPr lang="en-US" sz="1100" dirty="0" err="1" smtClean="0">
                <a:latin typeface="Times" pitchFamily="36" charset="0"/>
              </a:rPr>
              <a:t>SQLException</a:t>
            </a:r>
            <a:r>
              <a:rPr lang="en-US" sz="1100" dirty="0" smtClean="0">
                <a:latin typeface="Times" pitchFamily="36" charset="0"/>
              </a:rPr>
              <a:t> .</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a:ln>
                <a:noFill/>
              </a:ln>
              <a:solidFill>
                <a:schemeClr val="tx1"/>
              </a:solidFill>
              <a:effectLst/>
              <a:latin typeface="Times" pitchFamily="36" charset="0"/>
            </a:endParaRPr>
          </a:p>
          <a:p>
            <a:pPr marL="0" marR="0" indent="0" algn="l" defTabSz="914400" rtl="0" eaLnBrk="0" fontAlgn="base" latinLnBrk="0" hangingPunct="0">
              <a:lnSpc>
                <a:spcPct val="100000"/>
              </a:lnSpc>
              <a:spcBef>
                <a:spcPct val="0"/>
              </a:spcBef>
              <a:spcAft>
                <a:spcPct val="0"/>
              </a:spcAft>
              <a:buClrTx/>
              <a:buSzTx/>
              <a:buFontTx/>
              <a:buNone/>
              <a:tabLst/>
            </a:pPr>
            <a:r>
              <a:rPr lang="en-US" sz="1100" dirty="0" smtClean="0">
                <a:latin typeface="Times" pitchFamily="36" charset="0"/>
              </a:rPr>
              <a:t>After implementing this method we get the </a:t>
            </a:r>
            <a:r>
              <a:rPr lang="en-US" sz="1100" dirty="0" err="1" smtClean="0">
                <a:latin typeface="Times" pitchFamily="36" charset="0"/>
              </a:rPr>
              <a:t>ResultSet</a:t>
            </a:r>
            <a:r>
              <a:rPr lang="en-US" sz="1100" dirty="0" smtClean="0">
                <a:latin typeface="Times" pitchFamily="36" charset="0"/>
              </a:rPr>
              <a:t>  </a:t>
            </a:r>
            <a:r>
              <a:rPr lang="en-US" sz="1100" dirty="0" err="1" smtClean="0">
                <a:latin typeface="Times" pitchFamily="36" charset="0"/>
              </a:rPr>
              <a:t>i.e</a:t>
            </a:r>
            <a:r>
              <a:rPr lang="en-US" sz="1100" dirty="0" smtClean="0">
                <a:latin typeface="Times" pitchFamily="36" charset="0"/>
              </a:rPr>
              <a:t>  the row wise data  that can be filled into  the </a:t>
            </a:r>
            <a:r>
              <a:rPr lang="en-US" sz="1100" dirty="0" err="1" smtClean="0">
                <a:latin typeface="Times" pitchFamily="36" charset="0"/>
              </a:rPr>
              <a:t>pojo</a:t>
            </a:r>
            <a:r>
              <a:rPr lang="en-US" sz="1100" dirty="0" smtClean="0">
                <a:latin typeface="Times" pitchFamily="36" charset="0"/>
              </a:rPr>
              <a:t> class Student </a:t>
            </a:r>
            <a:endParaRPr kumimoji="0" lang="en-IN" sz="1100" b="1" i="0" u="none" strike="noStrike" cap="none" normalizeH="0" baseline="0" dirty="0" smtClean="0">
              <a:ln>
                <a:noFill/>
              </a:ln>
              <a:solidFill>
                <a:schemeClr val="tx1"/>
              </a:solidFill>
              <a:effectLst/>
              <a:latin typeface="Times" pitchFamily="36" charset="0"/>
            </a:endParaRPr>
          </a:p>
        </p:txBody>
      </p:sp>
    </p:spTree>
    <p:extLst>
      <p:ext uri="{BB962C8B-B14F-4D97-AF65-F5344CB8AC3E}">
        <p14:creationId xmlns:p14="http://schemas.microsoft.com/office/powerpoint/2010/main" val="28896961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158750"/>
            <a:ext cx="9144000" cy="765175"/>
          </a:xfrm>
          <a:prstGeom prst="rect">
            <a:avLst/>
          </a:prstGeom>
        </p:spPr>
        <p:txBody>
          <a:bodyPr/>
          <a:lstStyle/>
          <a:p>
            <a:r>
              <a:rPr lang="en-US" sz="2800" dirty="0" smtClean="0"/>
              <a:t>Insert function </a:t>
            </a:r>
            <a:endParaRPr lang="en-IN" sz="2800" dirty="0"/>
          </a:p>
        </p:txBody>
      </p:sp>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36</a:t>
            </a:fld>
            <a:endParaRPr lang="en-US"/>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567" y="1410789"/>
            <a:ext cx="8480244" cy="4775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bwMode="auto">
          <a:xfrm flipV="1">
            <a:off x="4820194" y="1985554"/>
            <a:ext cx="587829" cy="92746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Oval 7"/>
          <p:cNvSpPr/>
          <p:nvPr/>
        </p:nvSpPr>
        <p:spPr bwMode="auto">
          <a:xfrm>
            <a:off x="5251269" y="1410788"/>
            <a:ext cx="3252651" cy="117565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imes" pitchFamily="36" charset="0"/>
              </a:rPr>
              <a:t>Way</a:t>
            </a:r>
            <a:r>
              <a:rPr kumimoji="0" lang="en-US" sz="1100" b="1" i="0" u="none" strike="noStrike" cap="none" normalizeH="0" dirty="0" smtClean="0">
                <a:ln>
                  <a:noFill/>
                </a:ln>
                <a:solidFill>
                  <a:schemeClr val="tx1"/>
                </a:solidFill>
                <a:effectLst/>
                <a:latin typeface="Times" pitchFamily="36" charset="0"/>
              </a:rPr>
              <a:t> to insert data into table using </a:t>
            </a:r>
            <a:r>
              <a:rPr kumimoji="0" lang="en-US" sz="1100" b="1" i="0" u="none" strike="noStrike" cap="none" normalizeH="0" dirty="0" err="1" smtClean="0">
                <a:ln>
                  <a:noFill/>
                </a:ln>
                <a:solidFill>
                  <a:schemeClr val="tx1"/>
                </a:solidFill>
                <a:effectLst/>
                <a:latin typeface="Times" pitchFamily="36" charset="0"/>
              </a:rPr>
              <a:t>jdbcTemplate</a:t>
            </a:r>
            <a:r>
              <a:rPr kumimoji="0" lang="en-US" sz="1100" b="1" i="0" u="none" strike="noStrike" cap="none" normalizeH="0" dirty="0" smtClean="0">
                <a:ln>
                  <a:noFill/>
                </a:ln>
                <a:solidFill>
                  <a:schemeClr val="tx1"/>
                </a:solidFill>
                <a:effectLst/>
                <a:latin typeface="Times" pitchFamily="36" charset="0"/>
              </a:rPr>
              <a:t>  the runtime parameters will be filled by runtime parameters say name and age </a:t>
            </a:r>
            <a:endParaRPr kumimoji="0" lang="en-IN" sz="1100" b="1" i="0" u="none" strike="noStrike" cap="none" normalizeH="0" baseline="0" dirty="0" smtClean="0">
              <a:ln>
                <a:noFill/>
              </a:ln>
              <a:solidFill>
                <a:schemeClr val="tx1"/>
              </a:solidFill>
              <a:effectLst/>
              <a:latin typeface="Times" pitchFamily="36" charset="0"/>
            </a:endParaRPr>
          </a:p>
        </p:txBody>
      </p:sp>
    </p:spTree>
    <p:extLst>
      <p:ext uri="{BB962C8B-B14F-4D97-AF65-F5344CB8AC3E}">
        <p14:creationId xmlns:p14="http://schemas.microsoft.com/office/powerpoint/2010/main" val="18186362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158750"/>
            <a:ext cx="9144000" cy="765175"/>
          </a:xfrm>
          <a:prstGeom prst="rect">
            <a:avLst/>
          </a:prstGeom>
        </p:spPr>
        <p:txBody>
          <a:bodyPr/>
          <a:lstStyle/>
          <a:p>
            <a:r>
              <a:rPr lang="en-US" sz="2800" dirty="0" smtClean="0"/>
              <a:t>Update function	</a:t>
            </a:r>
            <a:endParaRPr lang="en-IN" sz="2800" dirty="0"/>
          </a:p>
        </p:txBody>
      </p:sp>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37</a:t>
            </a:fld>
            <a:endParaRPr lang="en-US"/>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52538"/>
            <a:ext cx="8948057"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bwMode="auto">
          <a:xfrm flipV="1">
            <a:off x="4781006" y="888274"/>
            <a:ext cx="1058091" cy="10711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 name="Oval 8"/>
          <p:cNvSpPr/>
          <p:nvPr/>
        </p:nvSpPr>
        <p:spPr bwMode="auto">
          <a:xfrm>
            <a:off x="5839097" y="444137"/>
            <a:ext cx="2442754" cy="111034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imes" pitchFamily="36" charset="0"/>
              </a:rPr>
              <a:t>Update query dynamically created depending upon the  fields  the user wish to update </a:t>
            </a:r>
            <a:endParaRPr kumimoji="0" lang="en-IN" sz="1100" b="1" i="0" u="none" strike="noStrike" cap="none" normalizeH="0" baseline="0" dirty="0" smtClean="0">
              <a:ln>
                <a:noFill/>
              </a:ln>
              <a:solidFill>
                <a:schemeClr val="tx1"/>
              </a:solidFill>
              <a:effectLst/>
              <a:latin typeface="Times" pitchFamily="36" charset="0"/>
            </a:endParaRPr>
          </a:p>
        </p:txBody>
      </p:sp>
    </p:spTree>
    <p:extLst>
      <p:ext uri="{BB962C8B-B14F-4D97-AF65-F5344CB8AC3E}">
        <p14:creationId xmlns:p14="http://schemas.microsoft.com/office/powerpoint/2010/main" val="4583031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158750"/>
            <a:ext cx="9144000" cy="765175"/>
          </a:xfrm>
          <a:prstGeom prst="rect">
            <a:avLst/>
          </a:prstGeom>
        </p:spPr>
        <p:txBody>
          <a:bodyPr/>
          <a:lstStyle/>
          <a:p>
            <a:r>
              <a:rPr lang="en-US" sz="2800" dirty="0" smtClean="0"/>
              <a:t>Delete function </a:t>
            </a:r>
            <a:endParaRPr lang="en-IN" sz="2800" dirty="0"/>
          </a:p>
        </p:txBody>
      </p:sp>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38</a:t>
            </a:fld>
            <a:endParaRPr lang="en-US"/>
          </a:p>
        </p:txBody>
      </p:sp>
      <p:pic>
        <p:nvPicPr>
          <p:cNvPr id="235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3" y="1557338"/>
            <a:ext cx="8677275" cy="4190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p:cNvSpPr/>
          <p:nvPr/>
        </p:nvSpPr>
        <p:spPr bwMode="auto">
          <a:xfrm>
            <a:off x="5603973" y="1946375"/>
            <a:ext cx="2952206" cy="318733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100" dirty="0" smtClean="0">
                <a:latin typeface="Times" pitchFamily="36" charset="0"/>
              </a:rPr>
              <a:t>To Delete student from  database  we pass a id which the user  wish to delete  </a:t>
            </a:r>
          </a:p>
          <a:p>
            <a:pPr marL="0" marR="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imes" pitchFamily="36" charset="0"/>
              </a:rPr>
              <a:t>We</a:t>
            </a:r>
            <a:r>
              <a:rPr kumimoji="0" lang="en-US" sz="1100" b="1" i="0" u="none" strike="noStrike" cap="none" normalizeH="0" dirty="0" smtClean="0">
                <a:ln>
                  <a:noFill/>
                </a:ln>
                <a:solidFill>
                  <a:schemeClr val="tx1"/>
                </a:solidFill>
                <a:effectLst/>
                <a:latin typeface="Times" pitchFamily="36" charset="0"/>
              </a:rPr>
              <a:t> have  also written a query to reset the primary key as the auto increment in </a:t>
            </a:r>
            <a:r>
              <a:rPr kumimoji="0" lang="en-US" sz="1100" b="1" i="0" u="none" strike="noStrike" cap="none" normalizeH="0" dirty="0" err="1" smtClean="0">
                <a:ln>
                  <a:noFill/>
                </a:ln>
                <a:solidFill>
                  <a:schemeClr val="tx1"/>
                </a:solidFill>
                <a:effectLst/>
                <a:latin typeface="Times" pitchFamily="36" charset="0"/>
              </a:rPr>
              <a:t>sql</a:t>
            </a:r>
            <a:r>
              <a:rPr kumimoji="0" lang="en-US" sz="1100" b="1" i="0" u="none" strike="noStrike" cap="none" normalizeH="0" dirty="0" smtClean="0">
                <a:ln>
                  <a:noFill/>
                </a:ln>
                <a:solidFill>
                  <a:schemeClr val="tx1"/>
                </a:solidFill>
                <a:effectLst/>
                <a:latin typeface="Times" pitchFamily="36" charset="0"/>
              </a:rPr>
              <a:t> doesn’t maintain the order , this logic will every time decree  the  index  by setting to 1 lesser so that new  insert takes the appropriate  id and when  database is  empty it will set the id back to zero so it again starts with 1</a:t>
            </a:r>
            <a:endParaRPr kumimoji="0" lang="en-IN" sz="1100" b="1" i="0" u="none" strike="noStrike" cap="none" normalizeH="0" baseline="0" dirty="0" smtClean="0">
              <a:ln>
                <a:noFill/>
              </a:ln>
              <a:solidFill>
                <a:schemeClr val="tx1"/>
              </a:solidFill>
              <a:effectLst/>
              <a:latin typeface="Times" pitchFamily="36" charset="0"/>
            </a:endParaRPr>
          </a:p>
        </p:txBody>
      </p:sp>
      <p:sp>
        <p:nvSpPr>
          <p:cNvPr id="11" name="Right Brace 10"/>
          <p:cNvSpPr/>
          <p:nvPr/>
        </p:nvSpPr>
        <p:spPr bwMode="auto">
          <a:xfrm>
            <a:off x="4572000" y="2050869"/>
            <a:ext cx="979714" cy="3004457"/>
          </a:xfrm>
          <a:prstGeom prst="righ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000" b="1" i="0" u="none" strike="noStrike" cap="none" normalizeH="0" baseline="0" smtClean="0">
              <a:ln>
                <a:noFill/>
              </a:ln>
              <a:solidFill>
                <a:schemeClr val="tx1"/>
              </a:solidFill>
              <a:effectLst/>
              <a:latin typeface="Times" pitchFamily="36" charset="0"/>
            </a:endParaRPr>
          </a:p>
        </p:txBody>
      </p:sp>
    </p:spTree>
    <p:extLst>
      <p:ext uri="{BB962C8B-B14F-4D97-AF65-F5344CB8AC3E}">
        <p14:creationId xmlns:p14="http://schemas.microsoft.com/office/powerpoint/2010/main" val="32469377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158750"/>
            <a:ext cx="9144000" cy="765175"/>
          </a:xfrm>
          <a:prstGeom prst="rect">
            <a:avLst/>
          </a:prstGeom>
        </p:spPr>
        <p:txBody>
          <a:bodyPr/>
          <a:lstStyle/>
          <a:p>
            <a:r>
              <a:rPr lang="en-US" sz="2800" dirty="0" smtClean="0"/>
              <a:t>Create new Server </a:t>
            </a:r>
            <a:endParaRPr lang="en-IN" sz="2800" dirty="0"/>
          </a:p>
        </p:txBody>
      </p:sp>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39</a:t>
            </a:fld>
            <a:endParaRPr lang="en-US"/>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891" y="1319348"/>
            <a:ext cx="8164286" cy="5057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bwMode="auto">
          <a:xfrm flipV="1">
            <a:off x="4297680" y="2886891"/>
            <a:ext cx="1110343" cy="270401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Oval 7"/>
          <p:cNvSpPr/>
          <p:nvPr/>
        </p:nvSpPr>
        <p:spPr bwMode="auto">
          <a:xfrm>
            <a:off x="5264331" y="2024743"/>
            <a:ext cx="2586446" cy="86214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imes" pitchFamily="36" charset="0"/>
              </a:rPr>
              <a:t>Right in server window and say New</a:t>
            </a:r>
            <a:r>
              <a:rPr kumimoji="0" lang="en-US" sz="1100" b="1" i="0" u="none" strike="noStrike" cap="none" normalizeH="0" baseline="0" dirty="0" smtClean="0">
                <a:ln>
                  <a:noFill/>
                </a:ln>
                <a:solidFill>
                  <a:schemeClr val="tx1"/>
                </a:solidFill>
                <a:effectLst/>
                <a:latin typeface="Times" pitchFamily="36" charset="0"/>
                <a:sym typeface="Wingdings" pitchFamily="2" charset="2"/>
              </a:rPr>
              <a:t> Server</a:t>
            </a:r>
            <a:endParaRPr kumimoji="0" lang="en-IN" sz="1100" b="1" i="0" u="none" strike="noStrike" cap="none" normalizeH="0" baseline="0" dirty="0" smtClean="0">
              <a:ln>
                <a:noFill/>
              </a:ln>
              <a:solidFill>
                <a:schemeClr val="tx1"/>
              </a:solidFill>
              <a:effectLst/>
              <a:latin typeface="Times" pitchFamily="36" charset="0"/>
            </a:endParaRPr>
          </a:p>
        </p:txBody>
      </p:sp>
    </p:spTree>
    <p:extLst>
      <p:ext uri="{BB962C8B-B14F-4D97-AF65-F5344CB8AC3E}">
        <p14:creationId xmlns:p14="http://schemas.microsoft.com/office/powerpoint/2010/main" val="8125990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36FC2ED3-23EB-4488-88DD-97F7108D0E10}" type="slidenum">
              <a:rPr lang="en-US" smtClean="0"/>
              <a:pPr>
                <a:defRPr/>
              </a:pPr>
              <a:t>4</a:t>
            </a:fld>
            <a:endParaRPr lang="en-US" dirty="0"/>
          </a:p>
        </p:txBody>
      </p:sp>
      <p:sp>
        <p:nvSpPr>
          <p:cNvPr id="2" name="Rectangle 1"/>
          <p:cNvSpPr/>
          <p:nvPr/>
        </p:nvSpPr>
        <p:spPr>
          <a:xfrm>
            <a:off x="731519" y="1077694"/>
            <a:ext cx="7785463" cy="830997"/>
          </a:xfrm>
          <a:prstGeom prst="rect">
            <a:avLst/>
          </a:prstGeom>
        </p:spPr>
        <p:txBody>
          <a:bodyPr wrap="square">
            <a:spAutoFit/>
          </a:bodyPr>
          <a:lstStyle/>
          <a:p>
            <a:r>
              <a:rPr lang="en-IN" sz="1600" b="0" dirty="0">
                <a:latin typeface="Times" pitchFamily="18" charset="0"/>
                <a:cs typeface="Times" pitchFamily="18" charset="0"/>
              </a:rPr>
              <a:t>The Spring Web model-view-controller (MVC) framework is designed around a </a:t>
            </a:r>
            <a:r>
              <a:rPr lang="en-IN" sz="1600" b="0" i="1" dirty="0" err="1">
                <a:latin typeface="Times" pitchFamily="18" charset="0"/>
                <a:cs typeface="Times" pitchFamily="18" charset="0"/>
              </a:rPr>
              <a:t>DispatcherServlet</a:t>
            </a:r>
            <a:r>
              <a:rPr lang="en-IN" sz="1600" b="0" i="1" dirty="0">
                <a:latin typeface="Times" pitchFamily="18" charset="0"/>
                <a:cs typeface="Times" pitchFamily="18" charset="0"/>
              </a:rPr>
              <a:t> </a:t>
            </a:r>
            <a:r>
              <a:rPr lang="en-IN" sz="1600" b="0" dirty="0">
                <a:latin typeface="Times" pitchFamily="18" charset="0"/>
                <a:cs typeface="Times" pitchFamily="18" charset="0"/>
              </a:rPr>
              <a:t>that handles all the HTTP requests and responses. The request processing workflow of the Spring Web MVC </a:t>
            </a:r>
            <a:r>
              <a:rPr lang="en-IN" sz="1600" b="0" i="1" dirty="0" err="1">
                <a:latin typeface="Times" pitchFamily="18" charset="0"/>
                <a:cs typeface="Times" pitchFamily="18" charset="0"/>
              </a:rPr>
              <a:t>DispatcherServlet</a:t>
            </a:r>
            <a:r>
              <a:rPr lang="en-IN" sz="1600" b="0" i="1" dirty="0">
                <a:latin typeface="Times" pitchFamily="18" charset="0"/>
                <a:cs typeface="Times" pitchFamily="18" charset="0"/>
              </a:rPr>
              <a:t> </a:t>
            </a:r>
            <a:r>
              <a:rPr lang="en-IN" sz="1600" b="0" dirty="0">
                <a:latin typeface="Times" pitchFamily="18" charset="0"/>
                <a:cs typeface="Times" pitchFamily="18" charset="0"/>
              </a:rPr>
              <a:t>is illustrated in the following diagram: </a:t>
            </a:r>
            <a:endParaRPr lang="en-IN" sz="1600" dirty="0">
              <a:latin typeface="Times" pitchFamily="18" charset="0"/>
              <a:cs typeface="Times"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463" y="2973035"/>
            <a:ext cx="7067011" cy="3257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40</a:t>
            </a:fld>
            <a:endParaRPr lang="en-US"/>
          </a:p>
        </p:txBody>
      </p:sp>
      <p:pic>
        <p:nvPicPr>
          <p:cNvPr id="256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1112118"/>
            <a:ext cx="7858125" cy="5249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bwMode="auto">
          <a:xfrm flipV="1">
            <a:off x="3722914" y="914400"/>
            <a:ext cx="2037806" cy="258644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Oval 7"/>
          <p:cNvSpPr/>
          <p:nvPr/>
        </p:nvSpPr>
        <p:spPr bwMode="auto">
          <a:xfrm>
            <a:off x="5760720" y="627017"/>
            <a:ext cx="2740343" cy="61395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imes" pitchFamily="36" charset="0"/>
              </a:rPr>
              <a:t>Select</a:t>
            </a:r>
            <a:r>
              <a:rPr kumimoji="0" lang="en-US" sz="1100" b="1" i="0" u="none" strike="noStrike" cap="none" normalizeH="0" dirty="0" smtClean="0">
                <a:ln>
                  <a:noFill/>
                </a:ln>
                <a:solidFill>
                  <a:schemeClr val="tx1"/>
                </a:solidFill>
                <a:effectLst/>
                <a:latin typeface="Times" pitchFamily="36" charset="0"/>
              </a:rPr>
              <a:t>  web app server  v6.1</a:t>
            </a:r>
            <a:endParaRPr kumimoji="0" lang="en-IN" sz="1100" b="1" i="0" u="none" strike="noStrike" cap="none" normalizeH="0" baseline="0" dirty="0" smtClean="0">
              <a:ln>
                <a:noFill/>
              </a:ln>
              <a:solidFill>
                <a:schemeClr val="tx1"/>
              </a:solidFill>
              <a:effectLst/>
              <a:latin typeface="Times" pitchFamily="36" charset="0"/>
            </a:endParaRPr>
          </a:p>
        </p:txBody>
      </p:sp>
    </p:spTree>
    <p:extLst>
      <p:ext uri="{BB962C8B-B14F-4D97-AF65-F5344CB8AC3E}">
        <p14:creationId xmlns:p14="http://schemas.microsoft.com/office/powerpoint/2010/main" val="22685337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41</a:t>
            </a:fld>
            <a:endParaRPr lang="en-US"/>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2" y="1149947"/>
            <a:ext cx="8934993" cy="529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bwMode="auto">
          <a:xfrm flipV="1">
            <a:off x="4741817" y="849086"/>
            <a:ext cx="1058092" cy="197249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Oval 7"/>
          <p:cNvSpPr/>
          <p:nvPr/>
        </p:nvSpPr>
        <p:spPr bwMode="auto">
          <a:xfrm>
            <a:off x="5695406" y="587829"/>
            <a:ext cx="2547257" cy="26125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imes" pitchFamily="36" charset="0"/>
              </a:rPr>
              <a:t>Select the App server path </a:t>
            </a:r>
            <a:endParaRPr kumimoji="0" lang="en-IN" sz="1100" b="1" i="0" u="none" strike="noStrike" cap="none" normalizeH="0" baseline="0" dirty="0" smtClean="0">
              <a:ln>
                <a:noFill/>
              </a:ln>
              <a:solidFill>
                <a:schemeClr val="tx1"/>
              </a:solidFill>
              <a:effectLst/>
              <a:latin typeface="Times" pitchFamily="36" charset="0"/>
            </a:endParaRPr>
          </a:p>
        </p:txBody>
      </p:sp>
    </p:spTree>
    <p:extLst>
      <p:ext uri="{BB962C8B-B14F-4D97-AF65-F5344CB8AC3E}">
        <p14:creationId xmlns:p14="http://schemas.microsoft.com/office/powerpoint/2010/main" val="19420802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42</a:t>
            </a:fld>
            <a:endParaRPr lang="en-US"/>
          </a:p>
        </p:txBody>
      </p:sp>
      <p:pic>
        <p:nvPicPr>
          <p:cNvPr id="276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445" y="1045030"/>
            <a:ext cx="8503920" cy="5494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bwMode="auto">
          <a:xfrm flipV="1">
            <a:off x="4552405" y="2978331"/>
            <a:ext cx="2671355" cy="164592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Oval 7"/>
          <p:cNvSpPr/>
          <p:nvPr/>
        </p:nvSpPr>
        <p:spPr bwMode="auto">
          <a:xfrm>
            <a:off x="7223760" y="2573383"/>
            <a:ext cx="1436914" cy="74458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imes" pitchFamily="36" charset="0"/>
              </a:rPr>
              <a:t>Enter pass word </a:t>
            </a:r>
            <a:r>
              <a:rPr kumimoji="0" lang="en-US" sz="1100" b="1" i="0" u="none" strike="noStrike" cap="none" normalizeH="0" baseline="0" dirty="0" err="1" smtClean="0">
                <a:ln>
                  <a:noFill/>
                </a:ln>
                <a:solidFill>
                  <a:schemeClr val="tx1"/>
                </a:solidFill>
                <a:effectLst/>
                <a:latin typeface="Times" pitchFamily="36" charset="0"/>
              </a:rPr>
              <a:t>wpsadmin</a:t>
            </a:r>
            <a:endParaRPr kumimoji="0" lang="en-IN" sz="1100" b="1" i="0" u="none" strike="noStrike" cap="none" normalizeH="0" baseline="0" dirty="0" smtClean="0">
              <a:ln>
                <a:noFill/>
              </a:ln>
              <a:solidFill>
                <a:schemeClr val="tx1"/>
              </a:solidFill>
              <a:effectLst/>
              <a:latin typeface="Times" pitchFamily="36" charset="0"/>
            </a:endParaRPr>
          </a:p>
        </p:txBody>
      </p:sp>
      <p:cxnSp>
        <p:nvCxnSpPr>
          <p:cNvPr id="10" name="Straight Arrow Connector 9"/>
          <p:cNvCxnSpPr/>
          <p:nvPr/>
        </p:nvCxnSpPr>
        <p:spPr bwMode="auto">
          <a:xfrm flipV="1">
            <a:off x="6217920" y="836023"/>
            <a:ext cx="627017" cy="135853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1" name="Oval 10"/>
          <p:cNvSpPr/>
          <p:nvPr/>
        </p:nvSpPr>
        <p:spPr bwMode="auto">
          <a:xfrm>
            <a:off x="6844937" y="339634"/>
            <a:ext cx="1959428" cy="87521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imes" pitchFamily="36" charset="0"/>
              </a:rPr>
              <a:t>If  you want can configure  new profile</a:t>
            </a:r>
            <a:r>
              <a:rPr kumimoji="0" lang="en-US" sz="1100" b="1" i="0" u="none" strike="noStrike" cap="none" normalizeH="0" dirty="0" smtClean="0">
                <a:ln>
                  <a:noFill/>
                </a:ln>
                <a:solidFill>
                  <a:schemeClr val="tx1"/>
                </a:solidFill>
                <a:effectLst/>
                <a:latin typeface="Times" pitchFamily="36" charset="0"/>
              </a:rPr>
              <a:t>  by clicking  this link </a:t>
            </a:r>
            <a:endParaRPr kumimoji="0" lang="en-IN" sz="1100" b="1" i="0" u="none" strike="noStrike" cap="none" normalizeH="0" baseline="0" dirty="0" smtClean="0">
              <a:ln>
                <a:noFill/>
              </a:ln>
              <a:solidFill>
                <a:schemeClr val="tx1"/>
              </a:solidFill>
              <a:effectLst/>
              <a:latin typeface="Times" pitchFamily="36" charset="0"/>
            </a:endParaRPr>
          </a:p>
        </p:txBody>
      </p:sp>
    </p:spTree>
    <p:extLst>
      <p:ext uri="{BB962C8B-B14F-4D97-AF65-F5344CB8AC3E}">
        <p14:creationId xmlns:p14="http://schemas.microsoft.com/office/powerpoint/2010/main" val="40952605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43</a:t>
            </a:fld>
            <a:endParaRPr lang="en-US"/>
          </a:p>
        </p:txBody>
      </p:sp>
      <p:pic>
        <p:nvPicPr>
          <p:cNvPr id="286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589" y="1332411"/>
            <a:ext cx="7289074" cy="5111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a:endCxn id="8" idx="2"/>
          </p:cNvCxnSpPr>
          <p:nvPr/>
        </p:nvCxnSpPr>
        <p:spPr bwMode="auto">
          <a:xfrm flipV="1">
            <a:off x="5212080" y="1404257"/>
            <a:ext cx="979714" cy="3265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Oval 7"/>
          <p:cNvSpPr/>
          <p:nvPr/>
        </p:nvSpPr>
        <p:spPr bwMode="auto">
          <a:xfrm>
            <a:off x="6191794" y="261257"/>
            <a:ext cx="2952206" cy="22860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100" dirty="0" smtClean="0">
                <a:latin typeface="Times" pitchFamily="36" charset="0"/>
              </a:rPr>
              <a:t>Will ask  for  ear to  include into server before  completing installation , if you have enabled the ear check box while  creating project will show you  a ear file of you project currently I don’t have any ear so  we  can  straight  way  proceed to finish </a:t>
            </a:r>
            <a:endParaRPr kumimoji="0" lang="en-IN" sz="1100" b="1" i="0" u="none" strike="noStrike" cap="none" normalizeH="0" baseline="0" dirty="0" smtClean="0">
              <a:ln>
                <a:noFill/>
              </a:ln>
              <a:solidFill>
                <a:schemeClr val="tx1"/>
              </a:solidFill>
              <a:effectLst/>
              <a:latin typeface="Times" pitchFamily="36" charset="0"/>
            </a:endParaRPr>
          </a:p>
        </p:txBody>
      </p:sp>
    </p:spTree>
    <p:extLst>
      <p:ext uri="{BB962C8B-B14F-4D97-AF65-F5344CB8AC3E}">
        <p14:creationId xmlns:p14="http://schemas.microsoft.com/office/powerpoint/2010/main" val="31507475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44</a:t>
            </a:fld>
            <a:endParaRPr lang="en-US"/>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576" y="1201782"/>
            <a:ext cx="8203474" cy="536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13233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45</a:t>
            </a:fld>
            <a:endParaRPr lang="en-US"/>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63" y="1306286"/>
            <a:ext cx="8448675" cy="5070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bwMode="auto">
          <a:xfrm flipV="1">
            <a:off x="3082834" y="731520"/>
            <a:ext cx="1998617" cy="225987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Oval 7"/>
          <p:cNvSpPr/>
          <p:nvPr/>
        </p:nvSpPr>
        <p:spPr bwMode="auto">
          <a:xfrm>
            <a:off x="4885509" y="352697"/>
            <a:ext cx="1371600" cy="37882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imes" pitchFamily="36" charset="0"/>
              </a:rPr>
              <a:t>Start server </a:t>
            </a:r>
            <a:endParaRPr kumimoji="0" lang="en-IN" sz="1100" b="1" i="0" u="none" strike="noStrike" cap="none" normalizeH="0" baseline="0" dirty="0" smtClean="0">
              <a:ln>
                <a:noFill/>
              </a:ln>
              <a:solidFill>
                <a:schemeClr val="tx1"/>
              </a:solidFill>
              <a:effectLst/>
              <a:latin typeface="Times" pitchFamily="36" charset="0"/>
            </a:endParaRPr>
          </a:p>
        </p:txBody>
      </p:sp>
    </p:spTree>
    <p:extLst>
      <p:ext uri="{BB962C8B-B14F-4D97-AF65-F5344CB8AC3E}">
        <p14:creationId xmlns:p14="http://schemas.microsoft.com/office/powerpoint/2010/main" val="4598371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158750"/>
            <a:ext cx="9144000" cy="765175"/>
          </a:xfrm>
          <a:prstGeom prst="rect">
            <a:avLst/>
          </a:prstGeom>
        </p:spPr>
        <p:txBody>
          <a:bodyPr/>
          <a:lstStyle/>
          <a:p>
            <a:r>
              <a:rPr lang="en-US" sz="3200" dirty="0" smtClean="0"/>
              <a:t>War Deployment</a:t>
            </a:r>
            <a:endParaRPr lang="en-IN" sz="3200" dirty="0"/>
          </a:p>
        </p:txBody>
      </p:sp>
      <p:sp>
        <p:nvSpPr>
          <p:cNvPr id="6" name="Content Placeholder 5"/>
          <p:cNvSpPr>
            <a:spLocks noGrp="1"/>
          </p:cNvSpPr>
          <p:nvPr>
            <p:ph idx="4294967295"/>
          </p:nvPr>
        </p:nvSpPr>
        <p:spPr>
          <a:xfrm>
            <a:off x="0" y="1509713"/>
            <a:ext cx="8229600" cy="4525962"/>
          </a:xfrm>
          <a:prstGeom prst="rect">
            <a:avLst/>
          </a:prstGeom>
        </p:spPr>
        <p:txBody>
          <a:bodyPr/>
          <a:lstStyle/>
          <a:p>
            <a:r>
              <a:rPr lang="en-US" sz="2800" dirty="0" smtClean="0"/>
              <a:t>There are two ways you can deploy WAR one from application </a:t>
            </a:r>
          </a:p>
          <a:p>
            <a:r>
              <a:rPr lang="en-US" sz="2800" dirty="0" smtClean="0"/>
              <a:t>Second through hitting the url </a:t>
            </a:r>
            <a:endParaRPr lang="en-IN" sz="2800" dirty="0"/>
          </a:p>
        </p:txBody>
      </p:sp>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46</a:t>
            </a:fld>
            <a:endParaRPr lang="en-US"/>
          </a:p>
        </p:txBody>
      </p:sp>
    </p:spTree>
    <p:extLst>
      <p:ext uri="{BB962C8B-B14F-4D97-AF65-F5344CB8AC3E}">
        <p14:creationId xmlns:p14="http://schemas.microsoft.com/office/powerpoint/2010/main" val="16231513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925" y="158750"/>
            <a:ext cx="9109075" cy="765175"/>
          </a:xfrm>
          <a:prstGeom prst="rect">
            <a:avLst/>
          </a:prstGeom>
        </p:spPr>
        <p:txBody>
          <a:bodyPr/>
          <a:lstStyle/>
          <a:p>
            <a:r>
              <a:rPr lang="en-US" sz="2800" dirty="0" smtClean="0"/>
              <a:t>Create WAR of your project</a:t>
            </a:r>
            <a:endParaRPr lang="en-IN" sz="2800" dirty="0"/>
          </a:p>
        </p:txBody>
      </p:sp>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47</a:t>
            </a:fld>
            <a:endParaRPr lang="en-US"/>
          </a:p>
        </p:txBody>
      </p:sp>
      <p:pic>
        <p:nvPicPr>
          <p:cNvPr id="552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330" y="888273"/>
            <a:ext cx="7694023" cy="5839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20378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48</a:t>
            </a:fld>
            <a:endParaRPr lang="en-US"/>
          </a:p>
        </p:txBody>
      </p:sp>
      <p:pic>
        <p:nvPicPr>
          <p:cNvPr id="563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056" y="1031966"/>
            <a:ext cx="8683943" cy="5551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bwMode="auto">
          <a:xfrm flipV="1">
            <a:off x="3892731" y="796834"/>
            <a:ext cx="2129246" cy="185492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Rectangle 7"/>
          <p:cNvSpPr/>
          <p:nvPr/>
        </p:nvSpPr>
        <p:spPr bwMode="auto">
          <a:xfrm>
            <a:off x="6021977" y="274320"/>
            <a:ext cx="2351314" cy="100584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imes" pitchFamily="36" charset="0"/>
              </a:rPr>
              <a:t>The project name  by</a:t>
            </a:r>
            <a:r>
              <a:rPr kumimoji="0" lang="en-US" sz="1100" b="1" i="0" u="none" strike="noStrike" cap="none" normalizeH="0" dirty="0" smtClean="0">
                <a:ln>
                  <a:noFill/>
                </a:ln>
                <a:solidFill>
                  <a:schemeClr val="tx1"/>
                </a:solidFill>
                <a:effectLst/>
                <a:latin typeface="Times" pitchFamily="36" charset="0"/>
              </a:rPr>
              <a:t> default taken  by RAD</a:t>
            </a:r>
          </a:p>
          <a:p>
            <a:pPr marL="0" marR="0" indent="0" algn="l" defTabSz="914400" rtl="0" eaLnBrk="0" fontAlgn="base" latinLnBrk="0" hangingPunct="0">
              <a:lnSpc>
                <a:spcPct val="100000"/>
              </a:lnSpc>
              <a:spcBef>
                <a:spcPct val="0"/>
              </a:spcBef>
              <a:spcAft>
                <a:spcPct val="0"/>
              </a:spcAft>
              <a:buClrTx/>
              <a:buSzTx/>
              <a:buFontTx/>
              <a:buNone/>
              <a:tabLst/>
            </a:pPr>
            <a:r>
              <a:rPr lang="en-US" sz="1100" baseline="0" dirty="0" smtClean="0">
                <a:latin typeface="Times" pitchFamily="36" charset="0"/>
              </a:rPr>
              <a:t>Select the location where you like</a:t>
            </a:r>
            <a:r>
              <a:rPr lang="en-US" sz="1100" dirty="0" smtClean="0">
                <a:latin typeface="Times" pitchFamily="36" charset="0"/>
              </a:rPr>
              <a:t>  to Store  the WAR </a:t>
            </a:r>
            <a:endParaRPr kumimoji="0" lang="en-IN" sz="1100" b="1" i="0" u="none" strike="noStrike" cap="none" normalizeH="0" baseline="0" dirty="0" smtClean="0">
              <a:ln>
                <a:noFill/>
              </a:ln>
              <a:solidFill>
                <a:schemeClr val="tx1"/>
              </a:solidFill>
              <a:effectLst/>
              <a:latin typeface="Times" pitchFamily="36" charset="0"/>
            </a:endParaRPr>
          </a:p>
        </p:txBody>
      </p:sp>
      <p:cxnSp>
        <p:nvCxnSpPr>
          <p:cNvPr id="10" name="Straight Arrow Connector 9"/>
          <p:cNvCxnSpPr/>
          <p:nvPr/>
        </p:nvCxnSpPr>
        <p:spPr bwMode="auto">
          <a:xfrm flipV="1">
            <a:off x="5499463" y="1280160"/>
            <a:ext cx="1698171" cy="159367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Straight Arrow Connector 13"/>
          <p:cNvCxnSpPr/>
          <p:nvPr/>
        </p:nvCxnSpPr>
        <p:spPr bwMode="auto">
          <a:xfrm>
            <a:off x="3644537" y="4023360"/>
            <a:ext cx="4493623" cy="53557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5" name="Rectangle 14"/>
          <p:cNvSpPr/>
          <p:nvPr/>
        </p:nvSpPr>
        <p:spPr bwMode="auto">
          <a:xfrm>
            <a:off x="8138160" y="4114800"/>
            <a:ext cx="1005839" cy="161979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imes" pitchFamily="36" charset="0"/>
              </a:rPr>
              <a:t>Select if you are  often storing</a:t>
            </a:r>
            <a:r>
              <a:rPr kumimoji="0" lang="en-US" sz="1100" b="1" i="0" u="none" strike="noStrike" cap="none" normalizeH="0" dirty="0" smtClean="0">
                <a:ln>
                  <a:noFill/>
                </a:ln>
                <a:solidFill>
                  <a:schemeClr val="tx1"/>
                </a:solidFill>
                <a:effectLst/>
                <a:latin typeface="Times" pitchFamily="36" charset="0"/>
              </a:rPr>
              <a:t>  in the same path the old war will be automatically replaced </a:t>
            </a:r>
            <a:endParaRPr kumimoji="0" lang="en-IN" sz="1100" b="1" i="0" u="none" strike="noStrike" cap="none" normalizeH="0" baseline="0" dirty="0" smtClean="0">
              <a:ln>
                <a:noFill/>
              </a:ln>
              <a:solidFill>
                <a:schemeClr val="tx1"/>
              </a:solidFill>
              <a:effectLst/>
              <a:latin typeface="Times" pitchFamily="36" charset="0"/>
            </a:endParaRPr>
          </a:p>
        </p:txBody>
      </p:sp>
    </p:spTree>
    <p:extLst>
      <p:ext uri="{BB962C8B-B14F-4D97-AF65-F5344CB8AC3E}">
        <p14:creationId xmlns:p14="http://schemas.microsoft.com/office/powerpoint/2010/main" val="1232653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158750"/>
            <a:ext cx="9144000" cy="765175"/>
          </a:xfrm>
          <a:prstGeom prst="rect">
            <a:avLst/>
          </a:prstGeom>
        </p:spPr>
        <p:txBody>
          <a:bodyPr/>
          <a:lstStyle/>
          <a:p>
            <a:r>
              <a:rPr lang="en-US" sz="2800" dirty="0" smtClean="0"/>
              <a:t>Enter the credentials</a:t>
            </a:r>
            <a:endParaRPr lang="en-IN" sz="2800" dirty="0"/>
          </a:p>
        </p:txBody>
      </p:sp>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49</a:t>
            </a:fld>
            <a:endParaRPr lang="en-US"/>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60" y="1384663"/>
            <a:ext cx="7406641" cy="49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21509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C117D799-86FD-4C50-93E1-F72A30444378}" type="slidenum">
              <a:rPr lang="en-US" smtClean="0"/>
              <a:pPr>
                <a:defRPr/>
              </a:pPr>
              <a:t>5</a:t>
            </a:fld>
            <a:endParaRPr lang="en-US" dirty="0"/>
          </a:p>
        </p:txBody>
      </p:sp>
      <p:sp>
        <p:nvSpPr>
          <p:cNvPr id="2" name="Rectangle 1"/>
          <p:cNvSpPr/>
          <p:nvPr/>
        </p:nvSpPr>
        <p:spPr>
          <a:xfrm>
            <a:off x="215534" y="4503045"/>
            <a:ext cx="8608423" cy="830997"/>
          </a:xfrm>
          <a:prstGeom prst="rect">
            <a:avLst/>
          </a:prstGeom>
        </p:spPr>
        <p:txBody>
          <a:bodyPr wrap="square">
            <a:spAutoFit/>
          </a:bodyPr>
          <a:lstStyle/>
          <a:p>
            <a:r>
              <a:rPr lang="en-IN" sz="1600" b="0" dirty="0" smtClean="0">
                <a:solidFill>
                  <a:srgbClr val="000000"/>
                </a:solidFill>
                <a:latin typeface="Arial"/>
              </a:rPr>
              <a:t>Note :- </a:t>
            </a:r>
            <a:r>
              <a:rPr lang="en-IN" sz="1600" b="0" dirty="0" smtClean="0">
                <a:solidFill>
                  <a:srgbClr val="000000"/>
                </a:solidFill>
                <a:latin typeface="Times" pitchFamily="18" charset="0"/>
                <a:cs typeface="Times" pitchFamily="18" charset="0"/>
              </a:rPr>
              <a:t>All </a:t>
            </a:r>
            <a:r>
              <a:rPr lang="en-IN" sz="1600" b="0" dirty="0">
                <a:solidFill>
                  <a:srgbClr val="000000"/>
                </a:solidFill>
                <a:latin typeface="Times" pitchFamily="18" charset="0"/>
                <a:cs typeface="Times" pitchFamily="18" charset="0"/>
              </a:rPr>
              <a:t>the above mentioned components </a:t>
            </a:r>
            <a:r>
              <a:rPr lang="en-IN" sz="1600" b="0" dirty="0" err="1">
                <a:solidFill>
                  <a:srgbClr val="000000"/>
                </a:solidFill>
                <a:latin typeface="Times" pitchFamily="18" charset="0"/>
                <a:cs typeface="Times" pitchFamily="18" charset="0"/>
              </a:rPr>
              <a:t>ie</a:t>
            </a:r>
            <a:r>
              <a:rPr lang="en-IN" sz="1600" b="0" dirty="0">
                <a:solidFill>
                  <a:srgbClr val="000000"/>
                </a:solidFill>
                <a:latin typeface="Times" pitchFamily="18" charset="0"/>
                <a:cs typeface="Times" pitchFamily="18" charset="0"/>
              </a:rPr>
              <a:t>. </a:t>
            </a:r>
            <a:r>
              <a:rPr lang="en-IN" sz="1600" b="0" dirty="0" err="1">
                <a:solidFill>
                  <a:srgbClr val="000000"/>
                </a:solidFill>
                <a:latin typeface="Times" pitchFamily="18" charset="0"/>
                <a:cs typeface="Times" pitchFamily="18" charset="0"/>
              </a:rPr>
              <a:t>HandlerMapping</a:t>
            </a:r>
            <a:r>
              <a:rPr lang="en-IN" sz="1600" b="0" dirty="0">
                <a:solidFill>
                  <a:srgbClr val="000000"/>
                </a:solidFill>
                <a:latin typeface="Times" pitchFamily="18" charset="0"/>
                <a:cs typeface="Times" pitchFamily="18" charset="0"/>
              </a:rPr>
              <a:t>, Controller and </a:t>
            </a:r>
            <a:r>
              <a:rPr lang="en-IN" sz="1600" b="0" dirty="0" err="1">
                <a:solidFill>
                  <a:srgbClr val="000000"/>
                </a:solidFill>
                <a:latin typeface="Times" pitchFamily="18" charset="0"/>
                <a:cs typeface="Times" pitchFamily="18" charset="0"/>
              </a:rPr>
              <a:t>ViewResolver</a:t>
            </a:r>
            <a:r>
              <a:rPr lang="en-IN" sz="1600" b="0" dirty="0">
                <a:solidFill>
                  <a:srgbClr val="000000"/>
                </a:solidFill>
                <a:latin typeface="Times" pitchFamily="18" charset="0"/>
                <a:cs typeface="Times" pitchFamily="18" charset="0"/>
              </a:rPr>
              <a:t> are parts </a:t>
            </a:r>
            <a:r>
              <a:rPr lang="en-IN" sz="1600" b="0" dirty="0" smtClean="0">
                <a:solidFill>
                  <a:srgbClr val="000000"/>
                </a:solidFill>
                <a:latin typeface="Times" pitchFamily="18" charset="0"/>
                <a:cs typeface="Times" pitchFamily="18" charset="0"/>
              </a:rPr>
              <a:t>of </a:t>
            </a:r>
            <a:r>
              <a:rPr lang="en-IN" sz="1600" b="0" i="1" dirty="0" err="1" smtClean="0">
                <a:solidFill>
                  <a:srgbClr val="000000"/>
                </a:solidFill>
                <a:latin typeface="Times" pitchFamily="18" charset="0"/>
                <a:cs typeface="Times" pitchFamily="18" charset="0"/>
              </a:rPr>
              <a:t>WebApplicationContext</a:t>
            </a:r>
            <a:r>
              <a:rPr lang="en-IN" sz="1600" b="0" i="1" dirty="0" smtClean="0">
                <a:solidFill>
                  <a:srgbClr val="000000"/>
                </a:solidFill>
                <a:latin typeface="Times" pitchFamily="18" charset="0"/>
                <a:cs typeface="Times" pitchFamily="18" charset="0"/>
              </a:rPr>
              <a:t> </a:t>
            </a:r>
            <a:r>
              <a:rPr lang="en-IN" sz="1600" b="0" dirty="0">
                <a:solidFill>
                  <a:srgbClr val="000000"/>
                </a:solidFill>
                <a:latin typeface="Times" pitchFamily="18" charset="0"/>
                <a:cs typeface="Times" pitchFamily="18" charset="0"/>
              </a:rPr>
              <a:t>which is an extension of the plain </a:t>
            </a:r>
            <a:r>
              <a:rPr lang="en-IN" sz="1600" b="0" i="1" dirty="0" err="1">
                <a:solidFill>
                  <a:srgbClr val="000000"/>
                </a:solidFill>
                <a:latin typeface="Times" pitchFamily="18" charset="0"/>
                <a:cs typeface="Times" pitchFamily="18" charset="0"/>
              </a:rPr>
              <a:t>ApplicationContext</a:t>
            </a:r>
            <a:r>
              <a:rPr lang="en-IN" sz="1600" b="0" i="1" dirty="0">
                <a:solidFill>
                  <a:srgbClr val="000000"/>
                </a:solidFill>
                <a:latin typeface="Times" pitchFamily="18" charset="0"/>
                <a:cs typeface="Times" pitchFamily="18" charset="0"/>
              </a:rPr>
              <a:t> </a:t>
            </a:r>
            <a:r>
              <a:rPr lang="en-IN" sz="1600" b="0" dirty="0">
                <a:solidFill>
                  <a:srgbClr val="000000"/>
                </a:solidFill>
                <a:latin typeface="Times" pitchFamily="18" charset="0"/>
                <a:cs typeface="Times" pitchFamily="18" charset="0"/>
              </a:rPr>
              <a:t>with some extra features necessary for web applications. </a:t>
            </a:r>
            <a:endParaRPr lang="en-IN" sz="1600" dirty="0">
              <a:latin typeface="Times" pitchFamily="18" charset="0"/>
              <a:cs typeface="Times" pitchFamily="18" charset="0"/>
            </a:endParaRPr>
          </a:p>
        </p:txBody>
      </p:sp>
      <p:sp>
        <p:nvSpPr>
          <p:cNvPr id="6" name="Rectangle 5"/>
          <p:cNvSpPr/>
          <p:nvPr/>
        </p:nvSpPr>
        <p:spPr>
          <a:xfrm>
            <a:off x="215534" y="1089568"/>
            <a:ext cx="8608423" cy="2800767"/>
          </a:xfrm>
          <a:prstGeom prst="rect">
            <a:avLst/>
          </a:prstGeom>
        </p:spPr>
        <p:txBody>
          <a:bodyPr wrap="square">
            <a:spAutoFit/>
          </a:bodyPr>
          <a:lstStyle/>
          <a:p>
            <a:r>
              <a:rPr lang="en-IN" sz="1600" b="0" dirty="0"/>
              <a:t>1. After </a:t>
            </a:r>
            <a:r>
              <a:rPr lang="en-IN" sz="1600" b="0" dirty="0" err="1"/>
              <a:t>recieving</a:t>
            </a:r>
            <a:r>
              <a:rPr lang="en-IN" sz="1600" b="0" dirty="0"/>
              <a:t> an HTTP request, </a:t>
            </a:r>
            <a:r>
              <a:rPr lang="en-IN" sz="1600" b="0" i="1" dirty="0" err="1"/>
              <a:t>DispatcherServlet</a:t>
            </a:r>
            <a:r>
              <a:rPr lang="en-IN" sz="1600" b="0" i="1" dirty="0"/>
              <a:t> </a:t>
            </a:r>
            <a:r>
              <a:rPr lang="en-IN" sz="1600" b="0" dirty="0"/>
              <a:t>consults the </a:t>
            </a:r>
            <a:r>
              <a:rPr lang="en-IN" sz="1600" b="0" i="1" dirty="0" err="1"/>
              <a:t>HandlerMapping</a:t>
            </a:r>
            <a:r>
              <a:rPr lang="en-IN" sz="1600" b="0" i="1" dirty="0"/>
              <a:t> </a:t>
            </a:r>
            <a:r>
              <a:rPr lang="en-IN" sz="1600" b="0" dirty="0"/>
              <a:t>to call the appropriate </a:t>
            </a:r>
            <a:r>
              <a:rPr lang="en-IN" sz="1600" b="0" i="1" dirty="0"/>
              <a:t>Controller</a:t>
            </a:r>
            <a:r>
              <a:rPr lang="en-IN" sz="1600" b="0" dirty="0"/>
              <a:t>. </a:t>
            </a:r>
          </a:p>
          <a:p>
            <a:endParaRPr lang="en-IN" sz="1600" b="0" dirty="0"/>
          </a:p>
          <a:p>
            <a:r>
              <a:rPr lang="en-IN" sz="1600" b="0" dirty="0"/>
              <a:t>2. The </a:t>
            </a:r>
            <a:r>
              <a:rPr lang="en-IN" sz="1600" b="0" i="1" dirty="0"/>
              <a:t>Controller </a:t>
            </a:r>
            <a:r>
              <a:rPr lang="en-IN" sz="1600" b="0" dirty="0"/>
              <a:t>takes the request and calls the appropriate service methods based on used GET or POST method. The service method will set model data based on defined business logic and returns view name to the </a:t>
            </a:r>
            <a:r>
              <a:rPr lang="en-IN" sz="1600" b="0" i="1" dirty="0" err="1"/>
              <a:t>DispatcherServlet</a:t>
            </a:r>
            <a:r>
              <a:rPr lang="en-IN" sz="1600" b="0" dirty="0"/>
              <a:t>. </a:t>
            </a:r>
            <a:endParaRPr lang="en-IN" sz="1600" b="0" dirty="0" smtClean="0"/>
          </a:p>
          <a:p>
            <a:endParaRPr lang="en-IN" sz="1600" b="0" dirty="0"/>
          </a:p>
          <a:p>
            <a:r>
              <a:rPr lang="en-IN" sz="1600" b="0" dirty="0"/>
              <a:t>3. The </a:t>
            </a:r>
            <a:r>
              <a:rPr lang="en-IN" sz="1600" b="0" i="1" dirty="0" err="1"/>
              <a:t>DispatcherServlet</a:t>
            </a:r>
            <a:r>
              <a:rPr lang="en-IN" sz="1600" b="0" i="1" dirty="0"/>
              <a:t> </a:t>
            </a:r>
            <a:r>
              <a:rPr lang="en-IN" sz="1600" b="0" dirty="0"/>
              <a:t>will take help from </a:t>
            </a:r>
            <a:r>
              <a:rPr lang="en-IN" sz="1600" b="0" i="1" dirty="0" err="1"/>
              <a:t>ViewResolver</a:t>
            </a:r>
            <a:r>
              <a:rPr lang="en-IN" sz="1600" b="0" i="1" dirty="0"/>
              <a:t> </a:t>
            </a:r>
            <a:r>
              <a:rPr lang="en-IN" sz="1600" b="0" dirty="0"/>
              <a:t>to pickup the defined view for the request. </a:t>
            </a:r>
            <a:endParaRPr lang="en-IN" sz="1600" b="0" dirty="0" smtClean="0"/>
          </a:p>
          <a:p>
            <a:endParaRPr lang="en-IN" sz="1600" b="0" dirty="0"/>
          </a:p>
          <a:p>
            <a:r>
              <a:rPr lang="en-IN" sz="1600" b="0" dirty="0"/>
              <a:t>4. Once view is finalized, The </a:t>
            </a:r>
            <a:r>
              <a:rPr lang="en-IN" sz="1600" b="0" i="1" dirty="0" err="1"/>
              <a:t>DispatcherServlet</a:t>
            </a:r>
            <a:r>
              <a:rPr lang="en-IN" sz="1600" b="0" i="1" dirty="0"/>
              <a:t> </a:t>
            </a:r>
            <a:r>
              <a:rPr lang="en-IN" sz="1600" b="0" dirty="0"/>
              <a:t>passes the model data to the view which is finally rendered on the browser.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50</a:t>
            </a:fld>
            <a:endParaRPr lang="en-US"/>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703" y="1319344"/>
            <a:ext cx="7093132" cy="4924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bwMode="auto">
          <a:xfrm flipV="1">
            <a:off x="1946366" y="1071154"/>
            <a:ext cx="2939143" cy="206393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Oval 7"/>
          <p:cNvSpPr/>
          <p:nvPr/>
        </p:nvSpPr>
        <p:spPr bwMode="auto">
          <a:xfrm>
            <a:off x="4741817" y="627017"/>
            <a:ext cx="3709852" cy="69232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imes" pitchFamily="36" charset="0"/>
              </a:rPr>
              <a:t>Select</a:t>
            </a:r>
            <a:r>
              <a:rPr kumimoji="0" lang="en-US" sz="1100" b="1" i="0" u="none" strike="noStrike" cap="none" normalizeH="0" dirty="0" smtClean="0">
                <a:ln>
                  <a:noFill/>
                </a:ln>
                <a:solidFill>
                  <a:schemeClr val="tx1"/>
                </a:solidFill>
                <a:effectLst/>
                <a:latin typeface="Times" pitchFamily="36" charset="0"/>
              </a:rPr>
              <a:t> option Application</a:t>
            </a:r>
            <a:r>
              <a:rPr kumimoji="0" lang="en-US" sz="1100" b="1" i="0" u="none" strike="noStrike" cap="none" normalizeH="0" dirty="0" smtClean="0">
                <a:ln>
                  <a:noFill/>
                </a:ln>
                <a:solidFill>
                  <a:schemeClr val="tx1"/>
                </a:solidFill>
                <a:effectLst/>
                <a:latin typeface="Times" pitchFamily="36" charset="0"/>
                <a:sym typeface="Wingdings" pitchFamily="2" charset="2"/>
              </a:rPr>
              <a:t> install  new Application</a:t>
            </a:r>
            <a:endParaRPr kumimoji="0" lang="en-IN" sz="1100" b="1" i="0" u="none" strike="noStrike" cap="none" normalizeH="0" baseline="0" dirty="0" smtClean="0">
              <a:ln>
                <a:noFill/>
              </a:ln>
              <a:solidFill>
                <a:schemeClr val="tx1"/>
              </a:solidFill>
              <a:effectLst/>
              <a:latin typeface="Times" pitchFamily="36" charset="0"/>
            </a:endParaRPr>
          </a:p>
        </p:txBody>
      </p:sp>
    </p:spTree>
    <p:extLst>
      <p:ext uri="{BB962C8B-B14F-4D97-AF65-F5344CB8AC3E}">
        <p14:creationId xmlns:p14="http://schemas.microsoft.com/office/powerpoint/2010/main" val="33548748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51</a:t>
            </a:fld>
            <a:endParaRPr lang="en-US"/>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1201783"/>
            <a:ext cx="8963025" cy="5127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a:endCxn id="8" idx="3"/>
          </p:cNvCxnSpPr>
          <p:nvPr/>
        </p:nvCxnSpPr>
        <p:spPr bwMode="auto">
          <a:xfrm flipV="1">
            <a:off x="4310743" y="751194"/>
            <a:ext cx="1250105" cy="233164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Oval 7"/>
          <p:cNvSpPr/>
          <p:nvPr/>
        </p:nvSpPr>
        <p:spPr bwMode="auto">
          <a:xfrm>
            <a:off x="5264331" y="104503"/>
            <a:ext cx="2024743" cy="75764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100" dirty="0" smtClean="0">
                <a:latin typeface="Times" pitchFamily="36" charset="0"/>
              </a:rPr>
              <a:t>Locate the  war file  we created </a:t>
            </a:r>
            <a:endParaRPr kumimoji="0" lang="en-IN" sz="1100" b="1" i="0" u="none" strike="noStrike" cap="none" normalizeH="0" baseline="0" dirty="0" smtClean="0">
              <a:ln>
                <a:noFill/>
              </a:ln>
              <a:solidFill>
                <a:schemeClr val="tx1"/>
              </a:solidFill>
              <a:effectLst/>
              <a:latin typeface="Times" pitchFamily="36" charset="0"/>
            </a:endParaRPr>
          </a:p>
        </p:txBody>
      </p:sp>
      <p:cxnSp>
        <p:nvCxnSpPr>
          <p:cNvPr id="10" name="Straight Arrow Connector 9"/>
          <p:cNvCxnSpPr>
            <a:endCxn id="11" idx="2"/>
          </p:cNvCxnSpPr>
          <p:nvPr/>
        </p:nvCxnSpPr>
        <p:spPr bwMode="auto">
          <a:xfrm flipV="1">
            <a:off x="3618411" y="3285310"/>
            <a:ext cx="2769326" cy="64661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1" name="Oval 10"/>
          <p:cNvSpPr/>
          <p:nvPr/>
        </p:nvSpPr>
        <p:spPr bwMode="auto">
          <a:xfrm>
            <a:off x="6387737" y="2638697"/>
            <a:ext cx="2286000" cy="129322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100" dirty="0" smtClean="0">
                <a:latin typeface="Times" pitchFamily="36" charset="0"/>
              </a:rPr>
              <a:t>Fill in the  context root for the project  keep it same  as  war name  / or your project name  </a:t>
            </a:r>
          </a:p>
          <a:p>
            <a:pPr marL="0" marR="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imes" pitchFamily="36" charset="0"/>
              </a:rPr>
              <a:t>Click</a:t>
            </a:r>
            <a:r>
              <a:rPr kumimoji="0" lang="en-US" sz="1100" b="1" i="0" u="none" strike="noStrike" cap="none" normalizeH="0" dirty="0" smtClean="0">
                <a:ln>
                  <a:noFill/>
                </a:ln>
                <a:solidFill>
                  <a:schemeClr val="tx1"/>
                </a:solidFill>
                <a:effectLst/>
                <a:latin typeface="Times" pitchFamily="36" charset="0"/>
              </a:rPr>
              <a:t> on Next </a:t>
            </a:r>
            <a:endParaRPr kumimoji="0" lang="en-IN" sz="1100" b="1" i="0" u="none" strike="noStrike" cap="none" normalizeH="0" baseline="0" dirty="0" smtClean="0">
              <a:ln>
                <a:noFill/>
              </a:ln>
              <a:solidFill>
                <a:schemeClr val="tx1"/>
              </a:solidFill>
              <a:effectLst/>
              <a:latin typeface="Times" pitchFamily="36" charset="0"/>
            </a:endParaRPr>
          </a:p>
        </p:txBody>
      </p:sp>
    </p:spTree>
    <p:extLst>
      <p:ext uri="{BB962C8B-B14F-4D97-AF65-F5344CB8AC3E}">
        <p14:creationId xmlns:p14="http://schemas.microsoft.com/office/powerpoint/2010/main" val="224294078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52</a:t>
            </a:fld>
            <a:endParaRPr lang="en-US"/>
          </a:p>
        </p:txBody>
      </p:sp>
      <p:pic>
        <p:nvPicPr>
          <p:cNvPr id="368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8" y="1239480"/>
            <a:ext cx="8734425"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bwMode="auto">
          <a:xfrm flipV="1">
            <a:off x="2939143" y="849086"/>
            <a:ext cx="2495006" cy="515982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Oval 7"/>
          <p:cNvSpPr/>
          <p:nvPr/>
        </p:nvSpPr>
        <p:spPr bwMode="auto">
          <a:xfrm>
            <a:off x="5525589" y="326571"/>
            <a:ext cx="3513908" cy="52251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imes" pitchFamily="36" charset="0"/>
              </a:rPr>
              <a:t>Do not make any changes keep them as is continue</a:t>
            </a:r>
            <a:r>
              <a:rPr kumimoji="0" lang="en-US" sz="1100" b="1" i="0" u="none" strike="noStrike" cap="none" normalizeH="0" dirty="0" smtClean="0">
                <a:ln>
                  <a:noFill/>
                </a:ln>
                <a:solidFill>
                  <a:schemeClr val="tx1"/>
                </a:solidFill>
                <a:effectLst/>
                <a:latin typeface="Times" pitchFamily="36" charset="0"/>
              </a:rPr>
              <a:t>  with  Next</a:t>
            </a:r>
            <a:endParaRPr kumimoji="0" lang="en-IN" sz="1100" b="1" i="0" u="none" strike="noStrike" cap="none" normalizeH="0" baseline="0" dirty="0" smtClean="0">
              <a:ln>
                <a:noFill/>
              </a:ln>
              <a:solidFill>
                <a:schemeClr val="tx1"/>
              </a:solidFill>
              <a:effectLst/>
              <a:latin typeface="Times" pitchFamily="36" charset="0"/>
            </a:endParaRPr>
          </a:p>
        </p:txBody>
      </p:sp>
    </p:spTree>
    <p:extLst>
      <p:ext uri="{BB962C8B-B14F-4D97-AF65-F5344CB8AC3E}">
        <p14:creationId xmlns:p14="http://schemas.microsoft.com/office/powerpoint/2010/main" val="23364553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53</a:t>
            </a:fld>
            <a:endParaRPr lang="en-US"/>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011" y="1449977"/>
            <a:ext cx="8177349" cy="4746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bwMode="auto">
          <a:xfrm flipV="1">
            <a:off x="3644537" y="1227909"/>
            <a:ext cx="1175657" cy="3657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Oval 7"/>
          <p:cNvSpPr/>
          <p:nvPr/>
        </p:nvSpPr>
        <p:spPr bwMode="auto">
          <a:xfrm>
            <a:off x="4232365" y="326571"/>
            <a:ext cx="2495006" cy="73152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imes" pitchFamily="36" charset="0"/>
              </a:rPr>
              <a:t>Click  on next  do not make  any changes </a:t>
            </a:r>
            <a:endParaRPr kumimoji="0" lang="en-IN" sz="1100" b="1" i="0" u="none" strike="noStrike" cap="none" normalizeH="0" baseline="0" dirty="0" smtClean="0">
              <a:ln>
                <a:noFill/>
              </a:ln>
              <a:solidFill>
                <a:schemeClr val="tx1"/>
              </a:solidFill>
              <a:effectLst/>
              <a:latin typeface="Times" pitchFamily="36" charset="0"/>
            </a:endParaRPr>
          </a:p>
        </p:txBody>
      </p:sp>
    </p:spTree>
    <p:extLst>
      <p:ext uri="{BB962C8B-B14F-4D97-AF65-F5344CB8AC3E}">
        <p14:creationId xmlns:p14="http://schemas.microsoft.com/office/powerpoint/2010/main" val="2229081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54</a:t>
            </a:fld>
            <a:endParaRPr lang="en-US"/>
          </a:p>
        </p:txBody>
      </p:sp>
      <p:pic>
        <p:nvPicPr>
          <p:cNvPr id="389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325" y="1306286"/>
            <a:ext cx="7811589" cy="5089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bwMode="auto">
          <a:xfrm>
            <a:off x="3670663" y="5460274"/>
            <a:ext cx="1737360" cy="93576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Oval 7"/>
          <p:cNvSpPr/>
          <p:nvPr/>
        </p:nvSpPr>
        <p:spPr bwMode="auto">
          <a:xfrm>
            <a:off x="5564777" y="6270171"/>
            <a:ext cx="1410789" cy="48332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imes" pitchFamily="36" charset="0"/>
              </a:rPr>
              <a:t>Click  on finish </a:t>
            </a:r>
            <a:endParaRPr kumimoji="0" lang="en-IN" sz="1100" b="1" i="0" u="none" strike="noStrike" cap="none" normalizeH="0" baseline="0" dirty="0" smtClean="0">
              <a:ln>
                <a:noFill/>
              </a:ln>
              <a:solidFill>
                <a:schemeClr val="tx1"/>
              </a:solidFill>
              <a:effectLst/>
              <a:latin typeface="Times" pitchFamily="36" charset="0"/>
            </a:endParaRPr>
          </a:p>
        </p:txBody>
      </p:sp>
    </p:spTree>
    <p:extLst>
      <p:ext uri="{BB962C8B-B14F-4D97-AF65-F5344CB8AC3E}">
        <p14:creationId xmlns:p14="http://schemas.microsoft.com/office/powerpoint/2010/main" val="146030104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55</a:t>
            </a:fld>
            <a:endParaRPr lang="en-US"/>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3" y="1198931"/>
            <a:ext cx="9020175"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a:endCxn id="8" idx="2"/>
          </p:cNvCxnSpPr>
          <p:nvPr/>
        </p:nvCxnSpPr>
        <p:spPr bwMode="auto">
          <a:xfrm flipV="1">
            <a:off x="2769326" y="600892"/>
            <a:ext cx="3174274" cy="479406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Oval 7"/>
          <p:cNvSpPr/>
          <p:nvPr/>
        </p:nvSpPr>
        <p:spPr bwMode="auto">
          <a:xfrm>
            <a:off x="5943600" y="222069"/>
            <a:ext cx="2704011" cy="75764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imes" pitchFamily="36" charset="0"/>
              </a:rPr>
              <a:t>Scroll down </a:t>
            </a:r>
            <a:r>
              <a:rPr kumimoji="0" lang="en-US" sz="1100" b="1" i="0" u="none" strike="noStrike" cap="none" normalizeH="0" dirty="0" smtClean="0">
                <a:ln>
                  <a:noFill/>
                </a:ln>
                <a:solidFill>
                  <a:schemeClr val="tx1"/>
                </a:solidFill>
                <a:effectLst/>
                <a:latin typeface="Times" pitchFamily="36" charset="0"/>
              </a:rPr>
              <a:t> the page and click  on save to save the settings </a:t>
            </a:r>
            <a:endParaRPr kumimoji="0" lang="en-IN" sz="1100" b="1" i="0" u="none" strike="noStrike" cap="none" normalizeH="0" baseline="0" dirty="0" smtClean="0">
              <a:ln>
                <a:noFill/>
              </a:ln>
              <a:solidFill>
                <a:schemeClr val="tx1"/>
              </a:solidFill>
              <a:effectLst/>
              <a:latin typeface="Times" pitchFamily="36" charset="0"/>
            </a:endParaRPr>
          </a:p>
        </p:txBody>
      </p:sp>
    </p:spTree>
    <p:extLst>
      <p:ext uri="{BB962C8B-B14F-4D97-AF65-F5344CB8AC3E}">
        <p14:creationId xmlns:p14="http://schemas.microsoft.com/office/powerpoint/2010/main" val="20755560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56</a:t>
            </a:fld>
            <a:endParaRPr lang="en-US"/>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3" y="1085991"/>
            <a:ext cx="9020175" cy="549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bwMode="auto">
          <a:xfrm flipV="1">
            <a:off x="1293223" y="731520"/>
            <a:ext cx="3135086" cy="215537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Oval 7"/>
          <p:cNvSpPr/>
          <p:nvPr/>
        </p:nvSpPr>
        <p:spPr bwMode="auto">
          <a:xfrm>
            <a:off x="4572000" y="261257"/>
            <a:ext cx="3017520" cy="71845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imes" pitchFamily="36" charset="0"/>
              </a:rPr>
              <a:t>Click</a:t>
            </a:r>
            <a:r>
              <a:rPr kumimoji="0" lang="en-US" sz="1100" b="1" i="0" u="none" strike="noStrike" cap="none" normalizeH="0" dirty="0" smtClean="0">
                <a:ln>
                  <a:noFill/>
                </a:ln>
                <a:solidFill>
                  <a:schemeClr val="tx1"/>
                </a:solidFill>
                <a:effectLst/>
                <a:latin typeface="Times" pitchFamily="36" charset="0"/>
              </a:rPr>
              <a:t> on  option  Enterprise  Application  option  and search your war  </a:t>
            </a:r>
            <a:endParaRPr kumimoji="0" lang="en-IN" sz="1100" b="1" i="0" u="none" strike="noStrike" cap="none" normalizeH="0" baseline="0" dirty="0" smtClean="0">
              <a:ln>
                <a:noFill/>
              </a:ln>
              <a:solidFill>
                <a:schemeClr val="tx1"/>
              </a:solidFill>
              <a:effectLst/>
              <a:latin typeface="Times" pitchFamily="36" charset="0"/>
            </a:endParaRPr>
          </a:p>
        </p:txBody>
      </p:sp>
    </p:spTree>
    <p:extLst>
      <p:ext uri="{BB962C8B-B14F-4D97-AF65-F5344CB8AC3E}">
        <p14:creationId xmlns:p14="http://schemas.microsoft.com/office/powerpoint/2010/main" val="401577532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57</a:t>
            </a:fld>
            <a:endParaRPr lang="en-US"/>
          </a:p>
        </p:txBody>
      </p:sp>
      <p:pic>
        <p:nvPicPr>
          <p:cNvPr id="419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11" y="1172800"/>
            <a:ext cx="9020175"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bwMode="auto">
          <a:xfrm flipV="1">
            <a:off x="3683726" y="901337"/>
            <a:ext cx="2063931" cy="389273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Oval 7"/>
          <p:cNvSpPr/>
          <p:nvPr/>
        </p:nvSpPr>
        <p:spPr bwMode="auto">
          <a:xfrm>
            <a:off x="5839097" y="352697"/>
            <a:ext cx="2991394" cy="82010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imes" pitchFamily="36" charset="0"/>
              </a:rPr>
              <a:t>Select application and </a:t>
            </a:r>
            <a:r>
              <a:rPr kumimoji="0" lang="en-US" sz="1100" b="1" i="0" u="none" strike="noStrike" cap="none" normalizeH="0" dirty="0" smtClean="0">
                <a:ln>
                  <a:noFill/>
                </a:ln>
                <a:solidFill>
                  <a:schemeClr val="tx1"/>
                </a:solidFill>
                <a:effectLst/>
                <a:latin typeface="Times" pitchFamily="36" charset="0"/>
              </a:rPr>
              <a:t> click on  start button </a:t>
            </a:r>
            <a:endParaRPr kumimoji="0" lang="en-IN" sz="1100" b="1" i="0" u="none" strike="noStrike" cap="none" normalizeH="0" baseline="0" dirty="0" smtClean="0">
              <a:ln>
                <a:noFill/>
              </a:ln>
              <a:solidFill>
                <a:schemeClr val="tx1"/>
              </a:solidFill>
              <a:effectLst/>
              <a:latin typeface="Times" pitchFamily="36" charset="0"/>
            </a:endParaRPr>
          </a:p>
        </p:txBody>
      </p:sp>
    </p:spTree>
    <p:extLst>
      <p:ext uri="{BB962C8B-B14F-4D97-AF65-F5344CB8AC3E}">
        <p14:creationId xmlns:p14="http://schemas.microsoft.com/office/powerpoint/2010/main" val="76331675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58</a:t>
            </a:fld>
            <a:endParaRPr lang="en-US"/>
          </a:p>
        </p:txBody>
      </p:sp>
      <p:pic>
        <p:nvPicPr>
          <p:cNvPr id="430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66" y="1053465"/>
            <a:ext cx="8963025" cy="5229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bwMode="auto">
          <a:xfrm flipH="1" flipV="1">
            <a:off x="5120640" y="548640"/>
            <a:ext cx="1645920" cy="376210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Oval 7"/>
          <p:cNvSpPr/>
          <p:nvPr/>
        </p:nvSpPr>
        <p:spPr bwMode="auto">
          <a:xfrm>
            <a:off x="4715691" y="143691"/>
            <a:ext cx="3971109" cy="71845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Times" pitchFamily="36" charset="0"/>
              </a:rPr>
              <a:t>Now your application is </a:t>
            </a:r>
            <a:r>
              <a:rPr kumimoji="0" lang="en-US" sz="1100" b="1" i="0" u="none" strike="noStrike" cap="none" normalizeH="0" dirty="0" smtClean="0">
                <a:ln>
                  <a:noFill/>
                </a:ln>
                <a:solidFill>
                  <a:schemeClr val="tx1"/>
                </a:solidFill>
                <a:effectLst/>
                <a:latin typeface="Times" pitchFamily="36" charset="0"/>
              </a:rPr>
              <a:t> sta</a:t>
            </a:r>
            <a:r>
              <a:rPr lang="en-US" sz="1100" dirty="0" smtClean="0">
                <a:latin typeface="Times" pitchFamily="36" charset="0"/>
              </a:rPr>
              <a:t>rted you can check  the  page by hitting  it with  respective port number </a:t>
            </a:r>
            <a:endParaRPr kumimoji="0" lang="en-IN" sz="1100" b="1" i="0" u="none" strike="noStrike" cap="none" normalizeH="0" baseline="0" dirty="0" smtClean="0">
              <a:ln>
                <a:noFill/>
              </a:ln>
              <a:solidFill>
                <a:schemeClr val="tx1"/>
              </a:solidFill>
              <a:effectLst/>
              <a:latin typeface="Times" pitchFamily="36" charset="0"/>
            </a:endParaRPr>
          </a:p>
        </p:txBody>
      </p:sp>
    </p:spTree>
    <p:extLst>
      <p:ext uri="{BB962C8B-B14F-4D97-AF65-F5344CB8AC3E}">
        <p14:creationId xmlns:p14="http://schemas.microsoft.com/office/powerpoint/2010/main" val="11611663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509713"/>
            <a:ext cx="8229600" cy="4525962"/>
          </a:xfrm>
          <a:prstGeom prst="rect">
            <a:avLst/>
          </a:prstGeom>
        </p:spPr>
        <p:txBody>
          <a:bodyPr/>
          <a:lstStyle/>
          <a:p>
            <a:endParaRPr lang="en-US" dirty="0" smtClean="0"/>
          </a:p>
          <a:p>
            <a:endParaRPr lang="en-US" dirty="0"/>
          </a:p>
          <a:p>
            <a:endParaRPr lang="en-US" dirty="0" smtClean="0"/>
          </a:p>
          <a:p>
            <a:endParaRPr lang="en-US" dirty="0"/>
          </a:p>
          <a:p>
            <a:pPr marL="457200" lvl="1" indent="0" algn="ctr">
              <a:buNone/>
            </a:pPr>
            <a:r>
              <a:rPr lang="en-US" sz="3200" dirty="0" smtClean="0"/>
              <a:t>   Lets Hit the Page and test its functionalities.   </a:t>
            </a:r>
            <a:endParaRPr lang="en-IN" sz="3200" dirty="0"/>
          </a:p>
        </p:txBody>
      </p:sp>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59</a:t>
            </a:fld>
            <a:endParaRPr lang="en-US"/>
          </a:p>
        </p:txBody>
      </p:sp>
    </p:spTree>
    <p:extLst>
      <p:ext uri="{BB962C8B-B14F-4D97-AF65-F5344CB8AC3E}">
        <p14:creationId xmlns:p14="http://schemas.microsoft.com/office/powerpoint/2010/main" val="3297793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173038"/>
            <a:ext cx="9144000" cy="765175"/>
          </a:xfrm>
          <a:prstGeom prst="rect">
            <a:avLst/>
          </a:prstGeom>
        </p:spPr>
        <p:txBody>
          <a:bodyPr/>
          <a:lstStyle/>
          <a:p>
            <a:r>
              <a:rPr lang="en-US" sz="2800" dirty="0" smtClean="0"/>
              <a:t>Web.xml configuration</a:t>
            </a:r>
            <a:endParaRPr lang="en-IN" sz="2800" dirty="0"/>
          </a:p>
        </p:txBody>
      </p:sp>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D73E7B51-EE5E-4563-9F16-6A530FA1CF98}" type="slidenum">
              <a:rPr lang="en-US" smtClean="0"/>
              <a:pPr>
                <a:defRPr/>
              </a:pPr>
              <a:t>6</a:t>
            </a:fld>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0" y="1182049"/>
            <a:ext cx="7061114" cy="4225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925" y="158750"/>
            <a:ext cx="9109075" cy="765175"/>
          </a:xfrm>
          <a:prstGeom prst="rect">
            <a:avLst/>
          </a:prstGeom>
        </p:spPr>
        <p:txBody>
          <a:bodyPr/>
          <a:lstStyle/>
          <a:p>
            <a:r>
              <a:rPr lang="en-US" sz="2800" dirty="0" smtClean="0"/>
              <a:t>Login page </a:t>
            </a:r>
            <a:endParaRPr lang="en-IN" sz="2800" dirty="0"/>
          </a:p>
        </p:txBody>
      </p:sp>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60</a:t>
            </a:fld>
            <a:endParaRPr lang="en-US"/>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967" y="1162599"/>
            <a:ext cx="7080068" cy="5303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193846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158750"/>
            <a:ext cx="9144000" cy="765175"/>
          </a:xfrm>
          <a:prstGeom prst="rect">
            <a:avLst/>
          </a:prstGeom>
        </p:spPr>
        <p:txBody>
          <a:bodyPr/>
          <a:lstStyle/>
          <a:p>
            <a:r>
              <a:rPr lang="en-US" sz="2800" dirty="0" smtClean="0"/>
              <a:t>Test Validation</a:t>
            </a:r>
            <a:endParaRPr lang="en-IN" sz="2800" dirty="0"/>
          </a:p>
        </p:txBody>
      </p:sp>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61</a:t>
            </a:fld>
            <a:endParaRPr lang="en-US"/>
          </a:p>
        </p:txBody>
      </p:sp>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595" y="1058091"/>
            <a:ext cx="6988628" cy="5408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457508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158750"/>
            <a:ext cx="9144000" cy="765175"/>
          </a:xfrm>
          <a:prstGeom prst="rect">
            <a:avLst/>
          </a:prstGeom>
        </p:spPr>
        <p:txBody>
          <a:bodyPr/>
          <a:lstStyle/>
          <a:p>
            <a:r>
              <a:rPr lang="en-US" sz="2800" dirty="0" smtClean="0"/>
              <a:t>Wrong Credentials</a:t>
            </a:r>
            <a:endParaRPr lang="en-IN" sz="2800" dirty="0"/>
          </a:p>
        </p:txBody>
      </p:sp>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62</a:t>
            </a:fld>
            <a:endParaRPr lang="en-US"/>
          </a:p>
        </p:txBody>
      </p:sp>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269" y="1058091"/>
            <a:ext cx="7981406" cy="525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310174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925" y="158750"/>
            <a:ext cx="9109075" cy="765175"/>
          </a:xfrm>
          <a:prstGeom prst="rect">
            <a:avLst/>
          </a:prstGeom>
        </p:spPr>
        <p:txBody>
          <a:bodyPr/>
          <a:lstStyle/>
          <a:p>
            <a:r>
              <a:rPr lang="en-US" sz="2800" dirty="0" smtClean="0"/>
              <a:t>Login failed page</a:t>
            </a:r>
            <a:endParaRPr lang="en-IN" sz="2800" dirty="0"/>
          </a:p>
        </p:txBody>
      </p:sp>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63</a:t>
            </a:fld>
            <a:endParaRPr lang="en-US"/>
          </a:p>
        </p:txBody>
      </p:sp>
      <p:pic>
        <p:nvPicPr>
          <p:cNvPr id="47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525" y="1149532"/>
            <a:ext cx="7210697" cy="5434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807425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925" y="158750"/>
            <a:ext cx="9109075" cy="765175"/>
          </a:xfrm>
          <a:prstGeom prst="rect">
            <a:avLst/>
          </a:prstGeom>
        </p:spPr>
        <p:txBody>
          <a:bodyPr/>
          <a:lstStyle/>
          <a:p>
            <a:r>
              <a:rPr lang="en-US" sz="2800" dirty="0" smtClean="0"/>
              <a:t>Enter Correct Login </a:t>
            </a:r>
            <a:endParaRPr lang="en-IN" sz="2800" dirty="0"/>
          </a:p>
        </p:txBody>
      </p:sp>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64</a:t>
            </a:fld>
            <a:endParaRPr lang="en-US"/>
          </a:p>
        </p:txBody>
      </p:sp>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010" y="1110337"/>
            <a:ext cx="8125099" cy="5421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145669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158750"/>
            <a:ext cx="9144000" cy="765175"/>
          </a:xfrm>
          <a:prstGeom prst="rect">
            <a:avLst/>
          </a:prstGeom>
        </p:spPr>
        <p:txBody>
          <a:bodyPr/>
          <a:lstStyle/>
          <a:p>
            <a:r>
              <a:rPr lang="en-US" sz="2800" dirty="0" smtClean="0"/>
              <a:t>Add student Functionality</a:t>
            </a:r>
            <a:endParaRPr lang="en-IN" sz="2800" dirty="0"/>
          </a:p>
        </p:txBody>
      </p:sp>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65</a:t>
            </a:fld>
            <a:endParaRPr lang="en-US"/>
          </a:p>
        </p:txBody>
      </p:sp>
      <p:pic>
        <p:nvPicPr>
          <p:cNvPr id="49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635" y="1123405"/>
            <a:ext cx="8281852" cy="5316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178823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158750"/>
            <a:ext cx="9144000" cy="765175"/>
          </a:xfrm>
          <a:prstGeom prst="rect">
            <a:avLst/>
          </a:prstGeom>
        </p:spPr>
        <p:txBody>
          <a:bodyPr/>
          <a:lstStyle/>
          <a:p>
            <a:r>
              <a:rPr lang="en-US" sz="2800" dirty="0" smtClean="0"/>
              <a:t>Display Student information </a:t>
            </a:r>
            <a:endParaRPr lang="en-IN" sz="2800" dirty="0"/>
          </a:p>
        </p:txBody>
      </p:sp>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66</a:t>
            </a:fld>
            <a:endParaRPr lang="en-US"/>
          </a:p>
        </p:txBody>
      </p:sp>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703" y="1306286"/>
            <a:ext cx="8164286" cy="5081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389616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158750"/>
            <a:ext cx="9144000" cy="765175"/>
          </a:xfrm>
          <a:prstGeom prst="rect">
            <a:avLst/>
          </a:prstGeom>
        </p:spPr>
        <p:txBody>
          <a:bodyPr/>
          <a:lstStyle/>
          <a:p>
            <a:r>
              <a:rPr lang="en-US" sz="2800" dirty="0" smtClean="0"/>
              <a:t>Add some more students </a:t>
            </a:r>
            <a:endParaRPr lang="en-IN" sz="2800" dirty="0"/>
          </a:p>
        </p:txBody>
      </p:sp>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67</a:t>
            </a:fld>
            <a:endParaRPr lang="en-US"/>
          </a:p>
        </p:txBody>
      </p:sp>
      <p:pic>
        <p:nvPicPr>
          <p:cNvPr id="512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823" y="1005840"/>
            <a:ext cx="8294914" cy="5656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432170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925" y="158750"/>
            <a:ext cx="9109075" cy="765175"/>
          </a:xfrm>
          <a:prstGeom prst="rect">
            <a:avLst/>
          </a:prstGeom>
        </p:spPr>
        <p:txBody>
          <a:bodyPr/>
          <a:lstStyle/>
          <a:p>
            <a:r>
              <a:rPr lang="en-US" sz="2800" dirty="0" smtClean="0"/>
              <a:t>Delete Students </a:t>
            </a:r>
            <a:endParaRPr lang="en-IN" sz="2800" dirty="0"/>
          </a:p>
        </p:txBody>
      </p:sp>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68</a:t>
            </a:fld>
            <a:endParaRPr lang="en-US"/>
          </a:p>
        </p:txBody>
      </p:sp>
      <p:pic>
        <p:nvPicPr>
          <p:cNvPr id="522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1188719"/>
            <a:ext cx="7602583" cy="5355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746121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925" y="158750"/>
            <a:ext cx="9109075" cy="765175"/>
          </a:xfrm>
          <a:prstGeom prst="rect">
            <a:avLst/>
          </a:prstGeom>
        </p:spPr>
        <p:txBody>
          <a:bodyPr/>
          <a:lstStyle/>
          <a:p>
            <a:r>
              <a:rPr lang="en-US" sz="2800" dirty="0" smtClean="0"/>
              <a:t>Update Student information</a:t>
            </a:r>
            <a:endParaRPr lang="en-IN" sz="2800" dirty="0"/>
          </a:p>
        </p:txBody>
      </p:sp>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69</a:t>
            </a:fld>
            <a:endParaRPr lang="en-US"/>
          </a:p>
        </p:txBody>
      </p:sp>
      <p:pic>
        <p:nvPicPr>
          <p:cNvPr id="532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285" y="1064624"/>
            <a:ext cx="7397932" cy="5401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80891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14400" y="138113"/>
            <a:ext cx="8229600" cy="1546225"/>
          </a:xfrm>
          <a:prstGeom prst="rect">
            <a:avLst/>
          </a:prstGeom>
        </p:spPr>
        <p:txBody>
          <a:bodyPr/>
          <a:lstStyle/>
          <a:p>
            <a:r>
              <a:rPr lang="en-IN" sz="2800" dirty="0"/>
              <a:t>the framework will try to load the application context from a file named </a:t>
            </a:r>
            <a:r>
              <a:rPr lang="en-IN" sz="2800" b="1" dirty="0"/>
              <a:t>[servlet-name]-servlet.xml </a:t>
            </a:r>
            <a:r>
              <a:rPr lang="en-IN" sz="2800" dirty="0"/>
              <a:t>located in the application's </a:t>
            </a:r>
            <a:r>
              <a:rPr lang="en-IN" sz="2800" i="1" dirty="0" err="1"/>
              <a:t>WebContent</a:t>
            </a:r>
            <a:r>
              <a:rPr lang="en-IN" sz="2800" i="1" dirty="0"/>
              <a:t>/WEB-INF </a:t>
            </a:r>
            <a:r>
              <a:rPr lang="en-IN" sz="2800" dirty="0"/>
              <a:t>directory. In this case our file will be </a:t>
            </a:r>
            <a:r>
              <a:rPr lang="en-IN" sz="2800" b="1" dirty="0"/>
              <a:t>HelloWeb-servlet.xml</a:t>
            </a:r>
            <a:r>
              <a:rPr lang="en-IN" sz="2800" dirty="0"/>
              <a: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3645" y="3395000"/>
            <a:ext cx="7154921" cy="125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646" y="4741172"/>
            <a:ext cx="715492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099146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925" y="158750"/>
            <a:ext cx="9109075" cy="765175"/>
          </a:xfrm>
          <a:prstGeom prst="rect">
            <a:avLst/>
          </a:prstGeom>
        </p:spPr>
        <p:txBody>
          <a:bodyPr/>
          <a:lstStyle/>
          <a:p>
            <a:r>
              <a:rPr lang="en-US" sz="2800" dirty="0" smtClean="0"/>
              <a:t>Student Information Updated</a:t>
            </a:r>
            <a:endParaRPr lang="en-IN" sz="2800" dirty="0"/>
          </a:p>
        </p:txBody>
      </p:sp>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DF0E06A-F583-4A2B-8104-039C0F36736C}" type="slidenum">
              <a:rPr lang="en-US" smtClean="0"/>
              <a:pPr>
                <a:defRPr/>
              </a:pPr>
              <a:t>70</a:t>
            </a:fld>
            <a:endParaRPr lang="en-US"/>
          </a:p>
        </p:txBody>
      </p:sp>
      <p:pic>
        <p:nvPicPr>
          <p:cNvPr id="542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571" y="1058090"/>
            <a:ext cx="8112034" cy="5512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321966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F3BEE6A9-9ECE-41BB-AFCE-140D5F55C4D7}" type="slidenum">
              <a:rPr lang="en-US" smtClean="0"/>
              <a:pPr>
                <a:defRPr/>
              </a:pPr>
              <a:t>71</a:t>
            </a:fld>
            <a:endParaRPr lang="en-US" dirty="0"/>
          </a:p>
        </p:txBody>
      </p:sp>
      <p:sp>
        <p:nvSpPr>
          <p:cNvPr id="57" name="Rounded Rectangle 56"/>
          <p:cNvSpPr/>
          <p:nvPr/>
        </p:nvSpPr>
        <p:spPr bwMode="auto">
          <a:xfrm rot="2758769">
            <a:off x="2582957" y="1976389"/>
            <a:ext cx="3778085" cy="3751359"/>
          </a:xfrm>
          <a:prstGeom prst="roundRect">
            <a:avLst>
              <a:gd name="adj" fmla="val 6336"/>
            </a:avLst>
          </a:prstGeom>
          <a:solidFill>
            <a:srgbClr val="FFCB05"/>
          </a:solidFill>
          <a:ln w="9525" cap="flat" cmpd="sng" algn="ctr">
            <a:noFill/>
            <a:prstDash val="solid"/>
            <a:round/>
            <a:headEnd type="none" w="med" len="med"/>
            <a:tailEnd type="none" w="med" len="med"/>
          </a:ln>
          <a:effectLst/>
          <a:scene3d>
            <a:camera prst="orthographicFront"/>
            <a:lightRig rig="threePt" dir="t"/>
          </a:scene3d>
          <a:sp3d>
            <a:bevelT/>
          </a:sp3d>
        </p:spPr>
        <p:txBody>
          <a:bodyPr/>
          <a:lstStyle/>
          <a:p>
            <a:pPr eaLnBrk="0" hangingPunct="0">
              <a:defRPr/>
            </a:pPr>
            <a:endParaRPr lang="en-US" dirty="0">
              <a:latin typeface="Times" pitchFamily="36" charset="0"/>
              <a:cs typeface="+mn-cs"/>
            </a:endParaRPr>
          </a:p>
        </p:txBody>
      </p:sp>
      <p:sp>
        <p:nvSpPr>
          <p:cNvPr id="13320" name="TextBox 6"/>
          <p:cNvSpPr txBox="1">
            <a:spLocks noChangeArrowheads="1"/>
          </p:cNvSpPr>
          <p:nvPr/>
        </p:nvSpPr>
        <p:spPr bwMode="auto">
          <a:xfrm>
            <a:off x="3370217" y="2820988"/>
            <a:ext cx="237743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Times"/>
                <a:cs typeface="Arial" pitchFamily="34" charset="0"/>
              </a:defRPr>
            </a:lvl1pPr>
            <a:lvl2pPr marL="742950" indent="-285750" eaLnBrk="0" hangingPunct="0">
              <a:defRPr sz="2000" b="1">
                <a:solidFill>
                  <a:schemeClr val="tx1"/>
                </a:solidFill>
                <a:latin typeface="Times"/>
                <a:cs typeface="Arial" pitchFamily="34" charset="0"/>
              </a:defRPr>
            </a:lvl2pPr>
            <a:lvl3pPr marL="1143000" indent="-228600" eaLnBrk="0" hangingPunct="0">
              <a:defRPr sz="2000" b="1">
                <a:solidFill>
                  <a:schemeClr val="tx1"/>
                </a:solidFill>
                <a:latin typeface="Times"/>
                <a:cs typeface="Arial" pitchFamily="34" charset="0"/>
              </a:defRPr>
            </a:lvl3pPr>
            <a:lvl4pPr marL="1600200" indent="-228600" eaLnBrk="0" hangingPunct="0">
              <a:defRPr sz="2000" b="1">
                <a:solidFill>
                  <a:schemeClr val="tx1"/>
                </a:solidFill>
                <a:latin typeface="Times"/>
                <a:cs typeface="Arial" pitchFamily="34" charset="0"/>
              </a:defRPr>
            </a:lvl4pPr>
            <a:lvl5pPr marL="2057400" indent="-228600" eaLnBrk="0" hangingPunct="0">
              <a:defRPr sz="2000" b="1">
                <a:solidFill>
                  <a:schemeClr val="tx1"/>
                </a:solidFill>
                <a:latin typeface="Times"/>
                <a:cs typeface="Arial" pitchFamily="34" charset="0"/>
              </a:defRPr>
            </a:lvl5pPr>
            <a:lvl6pPr marL="2514600" indent="-228600" eaLnBrk="0" fontAlgn="base" hangingPunct="0">
              <a:spcBef>
                <a:spcPct val="0"/>
              </a:spcBef>
              <a:spcAft>
                <a:spcPct val="0"/>
              </a:spcAft>
              <a:defRPr sz="2000" b="1">
                <a:solidFill>
                  <a:schemeClr val="tx1"/>
                </a:solidFill>
                <a:latin typeface="Times"/>
                <a:cs typeface="Arial" pitchFamily="34" charset="0"/>
              </a:defRPr>
            </a:lvl6pPr>
            <a:lvl7pPr marL="2971800" indent="-228600" eaLnBrk="0" fontAlgn="base" hangingPunct="0">
              <a:spcBef>
                <a:spcPct val="0"/>
              </a:spcBef>
              <a:spcAft>
                <a:spcPct val="0"/>
              </a:spcAft>
              <a:defRPr sz="2000" b="1">
                <a:solidFill>
                  <a:schemeClr val="tx1"/>
                </a:solidFill>
                <a:latin typeface="Times"/>
                <a:cs typeface="Arial" pitchFamily="34" charset="0"/>
              </a:defRPr>
            </a:lvl7pPr>
            <a:lvl8pPr marL="3429000" indent="-228600" eaLnBrk="0" fontAlgn="base" hangingPunct="0">
              <a:spcBef>
                <a:spcPct val="0"/>
              </a:spcBef>
              <a:spcAft>
                <a:spcPct val="0"/>
              </a:spcAft>
              <a:defRPr sz="2000" b="1">
                <a:solidFill>
                  <a:schemeClr val="tx1"/>
                </a:solidFill>
                <a:latin typeface="Times"/>
                <a:cs typeface="Arial" pitchFamily="34" charset="0"/>
              </a:defRPr>
            </a:lvl8pPr>
            <a:lvl9pPr marL="3886200" indent="-228600" eaLnBrk="0" fontAlgn="base" hangingPunct="0">
              <a:spcBef>
                <a:spcPct val="0"/>
              </a:spcBef>
              <a:spcAft>
                <a:spcPct val="0"/>
              </a:spcAft>
              <a:defRPr sz="2000" b="1">
                <a:solidFill>
                  <a:schemeClr val="tx1"/>
                </a:solidFill>
                <a:latin typeface="Times"/>
                <a:cs typeface="Arial" pitchFamily="34" charset="0"/>
              </a:defRPr>
            </a:lvl9pPr>
          </a:lstStyle>
          <a:p>
            <a:pPr algn="ctr"/>
            <a:r>
              <a:rPr lang="en-US" sz="3200" dirty="0" err="1" smtClean="0">
                <a:latin typeface="Trebuchet MS" pitchFamily="34" charset="0"/>
              </a:rPr>
              <a:t>Danke</a:t>
            </a:r>
            <a:r>
              <a:rPr lang="en-US" sz="3200" dirty="0" smtClean="0">
                <a:latin typeface="Trebuchet MS" pitchFamily="34" charset="0"/>
              </a:rPr>
              <a:t> </a:t>
            </a:r>
            <a:endParaRPr lang="en-US" sz="3200" dirty="0">
              <a:latin typeface="Trebuchet MS"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400" y="992777"/>
            <a:ext cx="7084558" cy="4284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8147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idx="4294967295"/>
          </p:nvPr>
        </p:nvSpPr>
        <p:spPr>
          <a:xfrm>
            <a:off x="1030941" y="160338"/>
            <a:ext cx="8113059" cy="765175"/>
          </a:xfrm>
          <a:prstGeom prst="rect">
            <a:avLst/>
          </a:prstGeom>
        </p:spPr>
        <p:txBody>
          <a:bodyPr/>
          <a:lstStyle/>
          <a:p>
            <a:r>
              <a:rPr lang="en-US" dirty="0" smtClean="0"/>
              <a:t>Dependencies you require </a:t>
            </a:r>
          </a:p>
        </p:txBody>
      </p:sp>
      <p:sp>
        <p:nvSpPr>
          <p:cNvPr id="5" name="Slide Number Placeholder 4"/>
          <p:cNvSpPr>
            <a:spLocks noGrp="1"/>
          </p:cNvSpPr>
          <p:nvPr>
            <p:ph type="sldNum" sz="quarter" idx="4294967295"/>
          </p:nvPr>
        </p:nvSpPr>
        <p:spPr>
          <a:xfrm>
            <a:off x="7010400" y="6651625"/>
            <a:ext cx="2133600" cy="476250"/>
          </a:xfrm>
          <a:prstGeom prst="rect">
            <a:avLst/>
          </a:prstGeom>
        </p:spPr>
        <p:txBody>
          <a:bodyPr/>
          <a:lstStyle/>
          <a:p>
            <a:pPr>
              <a:defRPr/>
            </a:pPr>
            <a:fld id="{88C21A82-A4ED-4D43-8335-B1D7ECEF6180}" type="slidenum">
              <a:rPr lang="en-US" smtClean="0"/>
              <a:pPr>
                <a:defRPr/>
              </a:pPr>
              <a:t>9</a:t>
            </a:fld>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3074" y="1481138"/>
            <a:ext cx="6784479" cy="4671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Custom Design 14">
      <a:dk1>
        <a:srgbClr val="000000"/>
      </a:dk1>
      <a:lt1>
        <a:srgbClr val="FFFFFF"/>
      </a:lt1>
      <a:dk2>
        <a:srgbClr val="000000"/>
      </a:dk2>
      <a:lt2>
        <a:srgbClr val="5F5F5F"/>
      </a:lt2>
      <a:accent1>
        <a:srgbClr val="5F5F5F"/>
      </a:accent1>
      <a:accent2>
        <a:srgbClr val="00CCFF"/>
      </a:accent2>
      <a:accent3>
        <a:srgbClr val="FFFFFF"/>
      </a:accent3>
      <a:accent4>
        <a:srgbClr val="000000"/>
      </a:accent4>
      <a:accent5>
        <a:srgbClr val="B6B6B6"/>
      </a:accent5>
      <a:accent6>
        <a:srgbClr val="00B9E7"/>
      </a:accent6>
      <a:hlink>
        <a:srgbClr val="08CE6B"/>
      </a:hlink>
      <a:folHlink>
        <a:srgbClr val="FFCC01"/>
      </a:folHlink>
    </a:clrScheme>
    <a:fontScheme name="Custom Design">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pitchFamily="3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pitchFamily="36"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5F5F5F"/>
        </a:accent1>
        <a:accent2>
          <a:srgbClr val="006699"/>
        </a:accent2>
        <a:accent3>
          <a:srgbClr val="FFFFFF"/>
        </a:accent3>
        <a:accent4>
          <a:srgbClr val="000000"/>
        </a:accent4>
        <a:accent5>
          <a:srgbClr val="B6B6B6"/>
        </a:accent5>
        <a:accent6>
          <a:srgbClr val="005C8A"/>
        </a:accent6>
        <a:hlink>
          <a:srgbClr val="339966"/>
        </a:hlink>
        <a:folHlink>
          <a:srgbClr val="FFA401"/>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5F5F5F"/>
        </a:lt2>
        <a:accent1>
          <a:srgbClr val="5F5F5F"/>
        </a:accent1>
        <a:accent2>
          <a:srgbClr val="00CCFF"/>
        </a:accent2>
        <a:accent3>
          <a:srgbClr val="FFFFFF"/>
        </a:accent3>
        <a:accent4>
          <a:srgbClr val="000000"/>
        </a:accent4>
        <a:accent5>
          <a:srgbClr val="B6B6B6"/>
        </a:accent5>
        <a:accent6>
          <a:srgbClr val="00B9E7"/>
        </a:accent6>
        <a:hlink>
          <a:srgbClr val="08CE6B"/>
        </a:hlink>
        <a:folHlink>
          <a:srgbClr val="FFCC01"/>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5F5F5F"/>
        </a:lt2>
        <a:accent1>
          <a:srgbClr val="B2B2B2"/>
        </a:accent1>
        <a:accent2>
          <a:srgbClr val="00CCFF"/>
        </a:accent2>
        <a:accent3>
          <a:srgbClr val="FFFFFF"/>
        </a:accent3>
        <a:accent4>
          <a:srgbClr val="000000"/>
        </a:accent4>
        <a:accent5>
          <a:srgbClr val="D5D5D5"/>
        </a:accent5>
        <a:accent6>
          <a:srgbClr val="00B9E7"/>
        </a:accent6>
        <a:hlink>
          <a:srgbClr val="08CE6B"/>
        </a:hlink>
        <a:folHlink>
          <a:srgbClr val="FFCC0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Custom Design">
  <a:themeElements>
    <a:clrScheme name="2_Custom Design 14">
      <a:dk1>
        <a:srgbClr val="000000"/>
      </a:dk1>
      <a:lt1>
        <a:srgbClr val="FFFFFF"/>
      </a:lt1>
      <a:dk2>
        <a:srgbClr val="000000"/>
      </a:dk2>
      <a:lt2>
        <a:srgbClr val="5F5F5F"/>
      </a:lt2>
      <a:accent1>
        <a:srgbClr val="5F5F5F"/>
      </a:accent1>
      <a:accent2>
        <a:srgbClr val="00CCFF"/>
      </a:accent2>
      <a:accent3>
        <a:srgbClr val="FFFFFF"/>
      </a:accent3>
      <a:accent4>
        <a:srgbClr val="000000"/>
      </a:accent4>
      <a:accent5>
        <a:srgbClr val="B6B6B6"/>
      </a:accent5>
      <a:accent6>
        <a:srgbClr val="00B9E7"/>
      </a:accent6>
      <a:hlink>
        <a:srgbClr val="08CE6B"/>
      </a:hlink>
      <a:folHlink>
        <a:srgbClr val="FFCC01"/>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pitchFamily="3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pitchFamily="36"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Custom Design 13">
        <a:dk1>
          <a:srgbClr val="000000"/>
        </a:dk1>
        <a:lt1>
          <a:srgbClr val="FFFFFF"/>
        </a:lt1>
        <a:dk2>
          <a:srgbClr val="000000"/>
        </a:dk2>
        <a:lt2>
          <a:srgbClr val="808080"/>
        </a:lt2>
        <a:accent1>
          <a:srgbClr val="5F5F5F"/>
        </a:accent1>
        <a:accent2>
          <a:srgbClr val="006699"/>
        </a:accent2>
        <a:accent3>
          <a:srgbClr val="FFFFFF"/>
        </a:accent3>
        <a:accent4>
          <a:srgbClr val="000000"/>
        </a:accent4>
        <a:accent5>
          <a:srgbClr val="B6B6B6"/>
        </a:accent5>
        <a:accent6>
          <a:srgbClr val="005C8A"/>
        </a:accent6>
        <a:hlink>
          <a:srgbClr val="339966"/>
        </a:hlink>
        <a:folHlink>
          <a:srgbClr val="FFA401"/>
        </a:folHlink>
      </a:clrScheme>
      <a:clrMap bg1="lt1" tx1="dk1" bg2="lt2" tx2="dk2" accent1="accent1" accent2="accent2" accent3="accent3" accent4="accent4" accent5="accent5" accent6="accent6" hlink="hlink" folHlink="folHlink"/>
    </a:extraClrScheme>
    <a:extraClrScheme>
      <a:clrScheme name="2_Custom Design 14">
        <a:dk1>
          <a:srgbClr val="000000"/>
        </a:dk1>
        <a:lt1>
          <a:srgbClr val="FFFFFF"/>
        </a:lt1>
        <a:dk2>
          <a:srgbClr val="000000"/>
        </a:dk2>
        <a:lt2>
          <a:srgbClr val="5F5F5F"/>
        </a:lt2>
        <a:accent1>
          <a:srgbClr val="5F5F5F"/>
        </a:accent1>
        <a:accent2>
          <a:srgbClr val="00CCFF"/>
        </a:accent2>
        <a:accent3>
          <a:srgbClr val="FFFFFF"/>
        </a:accent3>
        <a:accent4>
          <a:srgbClr val="000000"/>
        </a:accent4>
        <a:accent5>
          <a:srgbClr val="B6B6B6"/>
        </a:accent5>
        <a:accent6>
          <a:srgbClr val="00B9E7"/>
        </a:accent6>
        <a:hlink>
          <a:srgbClr val="08CE6B"/>
        </a:hlink>
        <a:folHlink>
          <a:srgbClr val="FFCC01"/>
        </a:folHlink>
      </a:clrScheme>
      <a:clrMap bg1="lt1" tx1="dk1" bg2="lt2" tx2="dk2" accent1="accent1" accent2="accent2" accent3="accent3" accent4="accent4" accent5="accent5" accent6="accent6" hlink="hlink" folHlink="folHlink"/>
    </a:extraClrScheme>
    <a:extraClrScheme>
      <a:clrScheme name="2_Custom Design 15">
        <a:dk1>
          <a:srgbClr val="000000"/>
        </a:dk1>
        <a:lt1>
          <a:srgbClr val="FFFFFF"/>
        </a:lt1>
        <a:dk2>
          <a:srgbClr val="000000"/>
        </a:dk2>
        <a:lt2>
          <a:srgbClr val="5F5F5F"/>
        </a:lt2>
        <a:accent1>
          <a:srgbClr val="B2B2B2"/>
        </a:accent1>
        <a:accent2>
          <a:srgbClr val="00CCFF"/>
        </a:accent2>
        <a:accent3>
          <a:srgbClr val="FFFFFF"/>
        </a:accent3>
        <a:accent4>
          <a:srgbClr val="000000"/>
        </a:accent4>
        <a:accent5>
          <a:srgbClr val="D5D5D5"/>
        </a:accent5>
        <a:accent6>
          <a:srgbClr val="00B9E7"/>
        </a:accent6>
        <a:hlink>
          <a:srgbClr val="08CE6B"/>
        </a:hlink>
        <a:folHlink>
          <a:srgbClr val="FFCC01"/>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2F5B7874877F4E80B24AF458CCBD89" ma:contentTypeVersion="0" ma:contentTypeDescription="Create a new document." ma:contentTypeScope="" ma:versionID="6b8db69dc2b5392c69abf7681d3554c3">
  <xsd:schema xmlns:xsd="http://www.w3.org/2001/XMLSchema" xmlns:p="http://schemas.microsoft.com/office/2006/metadata/properties" targetNamespace="http://schemas.microsoft.com/office/2006/metadata/properties" ma:root="true" ma:fieldsID="9480f5e4ae3798ff4697a3bd3d12e7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3F96C109-26BD-4959-ACBD-552F223E80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2CC8ECC5-CF8A-442F-8ED3-4D518B72D3B3}">
  <ds:schemaRefs>
    <ds:schemaRef ds:uri="http://purl.org/dc/terms/"/>
    <ds:schemaRef ds:uri="http://schemas.microsoft.com/office/2006/documentManagement/types"/>
    <ds:schemaRef ds:uri="http://purl.org/dc/dcmitype/"/>
    <ds:schemaRef ds:uri="http://purl.org/dc/elements/1.1/"/>
    <ds:schemaRef ds:uri="http://schemas.microsoft.com/office/2006/metadata/properti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7E3850C-2C69-4CD7-9E1F-73D873DB078A}">
  <ds:schemaRefs>
    <ds:schemaRef ds:uri="http://schemas.microsoft.com/sharepoint/v3/contenttype/forms"/>
  </ds:schemaRefs>
</ds:datastoreItem>
</file>

<file path=customXml/itemProps4.xml><?xml version="1.0" encoding="utf-8"?>
<ds:datastoreItem xmlns:ds="http://schemas.openxmlformats.org/officeDocument/2006/customXml" ds:itemID="{86215505-84A1-4789-ADA9-8700ED9EB2DA}">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blank</Template>
  <TotalTime>7902</TotalTime>
  <Words>2169</Words>
  <Application>Microsoft Office PowerPoint</Application>
  <PresentationFormat>On-screen Show (4:3)</PresentationFormat>
  <Paragraphs>269</Paragraphs>
  <Slides>71</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71</vt:i4>
      </vt:variant>
    </vt:vector>
  </HeadingPairs>
  <TitlesOfParts>
    <vt:vector size="77" baseType="lpstr">
      <vt:lpstr>Arial</vt:lpstr>
      <vt:lpstr>Times</vt:lpstr>
      <vt:lpstr>Trebuchet MS</vt:lpstr>
      <vt:lpstr>Wingdings</vt:lpstr>
      <vt:lpstr>blank</vt:lpstr>
      <vt:lpstr>2_Custom Design</vt:lpstr>
      <vt:lpstr>PowerPoint Presentation</vt:lpstr>
      <vt:lpstr>PowerPoint Presentation</vt:lpstr>
      <vt:lpstr>PowerPoint Presentation</vt:lpstr>
      <vt:lpstr>PowerPoint Presentation</vt:lpstr>
      <vt:lpstr>PowerPoint Presentation</vt:lpstr>
      <vt:lpstr>Web.xml configuration</vt:lpstr>
      <vt:lpstr>PowerPoint Presentation</vt:lpstr>
      <vt:lpstr>PowerPoint Presentation</vt:lpstr>
      <vt:lpstr>Dependencies you require </vt:lpstr>
      <vt:lpstr>PowerPoint Presentation</vt:lpstr>
      <vt:lpstr>Case Study: Student Management </vt:lpstr>
      <vt:lpstr>PowerPoint Presentation</vt:lpstr>
      <vt:lpstr>PowerPoint Presentation</vt:lpstr>
      <vt:lpstr>PowerPoint Presentation</vt:lpstr>
      <vt:lpstr>PowerPoint Presentation</vt:lpstr>
      <vt:lpstr>Folder structure view of project</vt:lpstr>
      <vt:lpstr>Open your web.xml</vt:lpstr>
      <vt:lpstr>Configure web.xml</vt:lpstr>
      <vt:lpstr>Spring Configuration File </vt:lpstr>
      <vt:lpstr>Spring Configuration</vt:lpstr>
      <vt:lpstr>Controller, Service and DAO layer</vt:lpstr>
      <vt:lpstr>Controllers</vt:lpstr>
      <vt:lpstr>PowerPoint Presentation</vt:lpstr>
      <vt:lpstr>Pojo Class Student</vt:lpstr>
      <vt:lpstr>Login.jsp</vt:lpstr>
      <vt:lpstr>/Validate mapping</vt:lpstr>
      <vt:lpstr>studentForm.jsp</vt:lpstr>
      <vt:lpstr>continued</vt:lpstr>
      <vt:lpstr>PowerPoint Presentation</vt:lpstr>
      <vt:lpstr>Service Layer (StudentServiceImpl)</vt:lpstr>
      <vt:lpstr>Dao Layer - StudentJdbcDaoImpl</vt:lpstr>
      <vt:lpstr>update.jsp </vt:lpstr>
      <vt:lpstr>StudentJdbcDaoImpl Dao Layer</vt:lpstr>
      <vt:lpstr>PowerPoint Presentation</vt:lpstr>
      <vt:lpstr>StudentRowMapper </vt:lpstr>
      <vt:lpstr>Insert function </vt:lpstr>
      <vt:lpstr>Update function </vt:lpstr>
      <vt:lpstr>Delete function </vt:lpstr>
      <vt:lpstr>Create new Server </vt:lpstr>
      <vt:lpstr>PowerPoint Presentation</vt:lpstr>
      <vt:lpstr>PowerPoint Presentation</vt:lpstr>
      <vt:lpstr>PowerPoint Presentation</vt:lpstr>
      <vt:lpstr>PowerPoint Presentation</vt:lpstr>
      <vt:lpstr>PowerPoint Presentation</vt:lpstr>
      <vt:lpstr>PowerPoint Presentation</vt:lpstr>
      <vt:lpstr>War Deployment</vt:lpstr>
      <vt:lpstr>Create WAR of your project</vt:lpstr>
      <vt:lpstr>PowerPoint Presentation</vt:lpstr>
      <vt:lpstr>Enter the credentials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Login page </vt:lpstr>
      <vt:lpstr>Test Validation</vt:lpstr>
      <vt:lpstr>Wrong Credentials</vt:lpstr>
      <vt:lpstr>Login failed page</vt:lpstr>
      <vt:lpstr>Enter Correct Login </vt:lpstr>
      <vt:lpstr>Add student Functionality</vt:lpstr>
      <vt:lpstr>Display Student information </vt:lpstr>
      <vt:lpstr>Add some more students </vt:lpstr>
      <vt:lpstr>Delete Students </vt:lpstr>
      <vt:lpstr>Update Student information</vt:lpstr>
      <vt:lpstr>Student Information Updated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Abhijeet Ranade</dc:creator>
  <cp:lastModifiedBy>Abhijeet Ranade</cp:lastModifiedBy>
  <cp:revision>121</cp:revision>
  <dcterms:created xsi:type="dcterms:W3CDTF">2014-03-06T14:21:57Z</dcterms:created>
  <dcterms:modified xsi:type="dcterms:W3CDTF">2018-12-22T20:00:15Z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Subject">
    <vt:lpwstr/>
  </property>
  <property fmtid="{D5CDD505-2E9C-101B-9397-08002B2CF9AE}" pid="4" name="Keywords">
    <vt:lpwstr/>
  </property>
  <property fmtid="{D5CDD505-2E9C-101B-9397-08002B2CF9AE}" pid="5" name="_Author">
    <vt:lpwstr>Nikhil Dharap</vt:lpwstr>
  </property>
  <property fmtid="{D5CDD505-2E9C-101B-9397-08002B2CF9AE}" pid="6" name="_Category">
    <vt:lpwstr/>
  </property>
  <property fmtid="{D5CDD505-2E9C-101B-9397-08002B2CF9AE}" pid="7" name="Slides">
    <vt:lpwstr>25</vt:lpwstr>
  </property>
  <property fmtid="{D5CDD505-2E9C-101B-9397-08002B2CF9AE}" pid="8" name="Categories">
    <vt:lpwstr/>
  </property>
  <property fmtid="{D5CDD505-2E9C-101B-9397-08002B2CF9AE}" pid="9" name="Approval Level">
    <vt:lpwstr/>
  </property>
  <property fmtid="{D5CDD505-2E9C-101B-9397-08002B2CF9AE}" pid="10" name="_Comments">
    <vt:lpwstr/>
  </property>
  <property fmtid="{D5CDD505-2E9C-101B-9397-08002B2CF9AE}" pid="11" name="Assigned To">
    <vt:lpwstr/>
  </property>
</Properties>
</file>