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1"/>
  </p:notesMasterIdLst>
  <p:sldIdLst>
    <p:sldId id="256" r:id="rId2"/>
    <p:sldId id="510" r:id="rId3"/>
    <p:sldId id="511" r:id="rId4"/>
    <p:sldId id="512" r:id="rId5"/>
    <p:sldId id="513" r:id="rId6"/>
    <p:sldId id="514" r:id="rId7"/>
    <p:sldId id="516" r:id="rId8"/>
    <p:sldId id="517" r:id="rId9"/>
    <p:sldId id="518" r:id="rId10"/>
    <p:sldId id="519" r:id="rId11"/>
    <p:sldId id="520" r:id="rId12"/>
    <p:sldId id="521" r:id="rId13"/>
    <p:sldId id="522" r:id="rId14"/>
    <p:sldId id="523" r:id="rId15"/>
    <p:sldId id="526" r:id="rId16"/>
    <p:sldId id="525" r:id="rId17"/>
    <p:sldId id="528" r:id="rId18"/>
    <p:sldId id="527" r:id="rId19"/>
    <p:sldId id="529" r:id="rId20"/>
    <p:sldId id="530" r:id="rId21"/>
    <p:sldId id="531" r:id="rId22"/>
    <p:sldId id="532" r:id="rId23"/>
    <p:sldId id="545" r:id="rId24"/>
    <p:sldId id="546" r:id="rId25"/>
    <p:sldId id="548" r:id="rId26"/>
    <p:sldId id="547" r:id="rId27"/>
    <p:sldId id="549" r:id="rId28"/>
    <p:sldId id="556" r:id="rId29"/>
    <p:sldId id="557" r:id="rId30"/>
    <p:sldId id="558" r:id="rId31"/>
    <p:sldId id="555" r:id="rId32"/>
    <p:sldId id="550" r:id="rId33"/>
    <p:sldId id="551" r:id="rId34"/>
    <p:sldId id="552" r:id="rId35"/>
    <p:sldId id="553" r:id="rId36"/>
    <p:sldId id="554" r:id="rId37"/>
    <p:sldId id="559" r:id="rId38"/>
    <p:sldId id="560" r:id="rId39"/>
    <p:sldId id="570" r:id="rId40"/>
    <p:sldId id="561" r:id="rId41"/>
    <p:sldId id="562" r:id="rId42"/>
    <p:sldId id="563" r:id="rId43"/>
    <p:sldId id="564" r:id="rId44"/>
    <p:sldId id="565" r:id="rId45"/>
    <p:sldId id="566" r:id="rId46"/>
    <p:sldId id="567" r:id="rId47"/>
    <p:sldId id="568" r:id="rId48"/>
    <p:sldId id="569" r:id="rId49"/>
    <p:sldId id="544" r:id="rId50"/>
    <p:sldId id="533" r:id="rId51"/>
    <p:sldId id="534" r:id="rId52"/>
    <p:sldId id="535" r:id="rId53"/>
    <p:sldId id="536" r:id="rId54"/>
    <p:sldId id="537" r:id="rId55"/>
    <p:sldId id="538" r:id="rId56"/>
    <p:sldId id="539" r:id="rId57"/>
    <p:sldId id="540" r:id="rId58"/>
    <p:sldId id="541" r:id="rId59"/>
    <p:sldId id="54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8" autoAdjust="0"/>
  </p:normalViewPr>
  <p:slideViewPr>
    <p:cSldViewPr>
      <p:cViewPr varScale="1">
        <p:scale>
          <a:sx n="66" d="100"/>
          <a:sy n="66" d="100"/>
        </p:scale>
        <p:origin x="876"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6/27/2021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6/27/2021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6/27/2021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6/27/2021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6/27/2021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6/27/2021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6/27/2021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6/27/2021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6/27/2021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6/27/2021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6/27/2021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6/27/2021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a:solidFill>
                  <a:srgbClr val="FF0000"/>
                </a:solidFill>
                <a:latin typeface="Calibri" panose="020F0502020204030204" pitchFamily="34" charset="0"/>
                <a:cs typeface="Calibri" pitchFamily="34" charset="0"/>
              </a:rPr>
              <a:t>Introduction to </a:t>
            </a:r>
            <a:r>
              <a:rPr lang="en-US" sz="4800" b="1" dirty="0" smtClean="0">
                <a:solidFill>
                  <a:srgbClr val="FF0000"/>
                </a:solidFill>
                <a:latin typeface="Calibri" panose="020F0502020204030204" pitchFamily="34" charset="0"/>
                <a:cs typeface="Calibri" pitchFamily="34" charset="0"/>
              </a:rPr>
              <a:t>Unified Resource Modeling</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Polymorphism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Polymorphism means having many forms or implementations of a particular functionality.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One </a:t>
            </a:r>
            <a:r>
              <a:rPr lang="en-US" sz="3200" dirty="0">
                <a:latin typeface="Calibri" pitchFamily="34" charset="0"/>
                <a:cs typeface="Calibri" pitchFamily="34" charset="0"/>
              </a:rPr>
              <a:t>of the major benefit that is associated with polymorphism is the ease of maintenance.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spTree>
    <p:extLst>
      <p:ext uri="{BB962C8B-B14F-4D97-AF65-F5344CB8AC3E}">
        <p14:creationId xmlns:p14="http://schemas.microsoft.com/office/powerpoint/2010/main" val="106989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Visual Modeling</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Visual </a:t>
            </a:r>
            <a:r>
              <a:rPr lang="en-US" sz="3200" dirty="0">
                <a:latin typeface="Calibri" pitchFamily="34" charset="0"/>
                <a:cs typeface="Calibri" pitchFamily="34" charset="0"/>
              </a:rPr>
              <a:t>Modeling is the process of taking the information from the model and displaying it graphically using standard set of graphical elements.</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Benefits </a:t>
            </a:r>
            <a:r>
              <a:rPr lang="en-US" sz="3200" dirty="0">
                <a:latin typeface="Calibri" pitchFamily="34" charset="0"/>
                <a:cs typeface="Calibri" pitchFamily="34" charset="0"/>
              </a:rPr>
              <a:t>of Visual Modeling is basically the communication.</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Communication </a:t>
            </a:r>
            <a:r>
              <a:rPr lang="en-US" sz="3200" dirty="0">
                <a:latin typeface="Calibri" pitchFamily="34" charset="0"/>
                <a:cs typeface="Calibri" pitchFamily="34" charset="0"/>
              </a:rPr>
              <a:t>between users, developers, analysts, testers, managers </a:t>
            </a:r>
            <a:r>
              <a:rPr lang="en-US" sz="3200" dirty="0" smtClean="0">
                <a:latin typeface="Calibri" pitchFamily="34" charset="0"/>
                <a:cs typeface="Calibri" pitchFamily="34" charset="0"/>
              </a:rPr>
              <a:t>and other stakeholders </a:t>
            </a:r>
            <a:r>
              <a:rPr lang="en-US" sz="3200" dirty="0">
                <a:latin typeface="Calibri" pitchFamily="34" charset="0"/>
                <a:cs typeface="Calibri" pitchFamily="34" charset="0"/>
              </a:rPr>
              <a:t>is the primary purpose of Visual </a:t>
            </a:r>
            <a:r>
              <a:rPr lang="en-US" sz="3200" dirty="0" smtClean="0">
                <a:latin typeface="Calibri" pitchFamily="34" charset="0"/>
                <a:cs typeface="Calibri" pitchFamily="34" charset="0"/>
              </a:rPr>
              <a:t>Modeling.</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This communication can be accomplished using visual as well as non-visual i.e. textual information</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319095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Visual Modeling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When </a:t>
            </a:r>
            <a:r>
              <a:rPr lang="en-US" sz="3200" dirty="0">
                <a:latin typeface="Calibri" pitchFamily="34" charset="0"/>
                <a:cs typeface="Calibri" pitchFamily="34" charset="0"/>
              </a:rPr>
              <a:t>a system is visually modeled, following benefits can be reaped.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Complexity of the system can be better displayed and expressed.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Actual functionality of the system can be exhibited on different levels.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interaction of objects within the system can also be modeled.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interaction between the systems can also be modeled</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187331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Visual Modeling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User </a:t>
            </a:r>
            <a:r>
              <a:rPr lang="en-US" sz="3200" dirty="0">
                <a:latin typeface="Calibri" pitchFamily="34" charset="0"/>
                <a:cs typeface="Calibri" pitchFamily="34" charset="0"/>
              </a:rPr>
              <a:t>can visualize the interaction they will make with the system.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Analysts can visualize the interactions between the objects from the models</a:t>
            </a:r>
            <a:r>
              <a:rPr lang="en-US" sz="3200" dirty="0" smtClean="0">
                <a:latin typeface="Calibri" pitchFamily="34" charset="0"/>
                <a:cs typeface="Calibri" pitchFamily="34" charset="0"/>
              </a:rPr>
              <a: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Developers can visualize the objects that is to be developed and what are the requirements to be accomplished.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Testers can visualize the interactions between objects and prepare test cases based on these interactions.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Project managers can visualize the whole system and how the parts interact</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spTree>
    <p:extLst>
      <p:ext uri="{BB962C8B-B14F-4D97-AF65-F5344CB8AC3E}">
        <p14:creationId xmlns:p14="http://schemas.microsoft.com/office/powerpoint/2010/main" val="366741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Modeling Tools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One </a:t>
            </a:r>
            <a:r>
              <a:rPr lang="en-US" sz="3200" dirty="0">
                <a:latin typeface="Calibri" pitchFamily="34" charset="0"/>
                <a:cs typeface="Calibri" pitchFamily="34" charset="0"/>
              </a:rPr>
              <a:t>of the most important consideration in visual modeling is what graphical notation to use to represent the various aspects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notations need to be conveyed the interested parties.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Some </a:t>
            </a:r>
            <a:r>
              <a:rPr lang="en-US" sz="3200" dirty="0">
                <a:latin typeface="Calibri" pitchFamily="34" charset="0"/>
                <a:cs typeface="Calibri" pitchFamily="34" charset="0"/>
              </a:rPr>
              <a:t>of the common notations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Booch Method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Modeling Technology (OMT</a:t>
            </a:r>
            <a:r>
              <a:rPr lang="en-US" sz="3200" dirty="0" smtClean="0">
                <a:latin typeface="Calibri" pitchFamily="34" charset="0"/>
                <a:cs typeface="Calibri" pitchFamily="34" charset="0"/>
              </a:rPr>
              <a: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Unified Modeling Language (UML</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grpSp>
        <p:nvGrpSpPr>
          <p:cNvPr id="9" name="Group 8"/>
          <p:cNvGrpSpPr/>
          <p:nvPr/>
        </p:nvGrpSpPr>
        <p:grpSpPr>
          <a:xfrm>
            <a:off x="8382000" y="3810000"/>
            <a:ext cx="2971800" cy="2209800"/>
            <a:chOff x="8382000" y="3810000"/>
            <a:chExt cx="2971800" cy="2209800"/>
          </a:xfrm>
        </p:grpSpPr>
        <p:sp>
          <p:nvSpPr>
            <p:cNvPr id="6" name="Rectangle 5"/>
            <p:cNvSpPr/>
            <p:nvPr/>
          </p:nvSpPr>
          <p:spPr>
            <a:xfrm>
              <a:off x="8382000" y="3810000"/>
              <a:ext cx="29718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Class: Student</a:t>
              </a:r>
              <a:endParaRPr lang="en-US" sz="2800" dirty="0">
                <a:solidFill>
                  <a:schemeClr val="tx1"/>
                </a:solidFill>
              </a:endParaRPr>
            </a:p>
          </p:txBody>
        </p:sp>
        <p:sp>
          <p:nvSpPr>
            <p:cNvPr id="7" name="Rectangle 6"/>
            <p:cNvSpPr/>
            <p:nvPr/>
          </p:nvSpPr>
          <p:spPr>
            <a:xfrm>
              <a:off x="8382000" y="4343400"/>
              <a:ext cx="29718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Int Roll</a:t>
              </a:r>
            </a:p>
            <a:p>
              <a:pPr algn="ctr"/>
              <a:r>
                <a:rPr lang="en-US" sz="2800" dirty="0" smtClean="0">
                  <a:solidFill>
                    <a:schemeClr val="tx1"/>
                  </a:solidFill>
                </a:rPr>
                <a:t>Char Name</a:t>
              </a:r>
              <a:endParaRPr lang="en-US" sz="2800" dirty="0">
                <a:solidFill>
                  <a:schemeClr val="tx1"/>
                </a:solidFill>
              </a:endParaRPr>
            </a:p>
          </p:txBody>
        </p:sp>
        <p:sp>
          <p:nvSpPr>
            <p:cNvPr id="8" name="Rectangle 7"/>
            <p:cNvSpPr/>
            <p:nvPr/>
          </p:nvSpPr>
          <p:spPr>
            <a:xfrm>
              <a:off x="8382000" y="5181600"/>
              <a:ext cx="29718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Read()</a:t>
              </a:r>
            </a:p>
            <a:p>
              <a:pPr algn="ctr"/>
              <a:r>
                <a:rPr lang="en-US" sz="2800" dirty="0" smtClean="0">
                  <a:solidFill>
                    <a:schemeClr val="tx1"/>
                  </a:solidFill>
                </a:rPr>
                <a:t>Write()</a:t>
              </a:r>
              <a:endParaRPr lang="en-US" sz="2800" dirty="0">
                <a:solidFill>
                  <a:schemeClr val="tx1"/>
                </a:solidFill>
              </a:endParaRPr>
            </a:p>
          </p:txBody>
        </p:sp>
      </p:grpSp>
    </p:spTree>
    <p:extLst>
      <p:ext uri="{BB962C8B-B14F-4D97-AF65-F5344CB8AC3E}">
        <p14:creationId xmlns:p14="http://schemas.microsoft.com/office/powerpoint/2010/main" val="275083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Booch Method of Visual Modeling</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Proposed by Grady Booch.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Developed </a:t>
            </a:r>
            <a:r>
              <a:rPr lang="en-US" sz="3200" dirty="0">
                <a:latin typeface="Calibri" pitchFamily="34" charset="0"/>
                <a:cs typeface="Calibri" pitchFamily="34" charset="0"/>
              </a:rPr>
              <a:t>a notation of graphical symbols to represent various aspect of the model.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Objects </a:t>
            </a:r>
            <a:r>
              <a:rPr lang="en-US" sz="3200" dirty="0">
                <a:latin typeface="Calibri" pitchFamily="34" charset="0"/>
                <a:cs typeface="Calibri" pitchFamily="34" charset="0"/>
              </a:rPr>
              <a:t>are represented by clouds.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Arrows </a:t>
            </a:r>
            <a:r>
              <a:rPr lang="en-US" sz="3200" dirty="0">
                <a:latin typeface="Calibri" pitchFamily="34" charset="0"/>
                <a:cs typeface="Calibri" pitchFamily="34" charset="0"/>
              </a:rPr>
              <a:t>are used to represent types of relationships between objects.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sampling of the objects and relationships in BOOCH notation is given below.</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spTree>
    <p:extLst>
      <p:ext uri="{BB962C8B-B14F-4D97-AF65-F5344CB8AC3E}">
        <p14:creationId xmlns:p14="http://schemas.microsoft.com/office/powerpoint/2010/main" val="203965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Booch Method of Visual Modeling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16</a:t>
            </a:fld>
            <a:endParaRPr lang="en-US" sz="2000" b="1" dirty="0">
              <a:solidFill>
                <a:srgbClr val="FF0000"/>
              </a:solidFill>
            </a:endParaRPr>
          </a:p>
        </p:txBody>
      </p:sp>
      <p:grpSp>
        <p:nvGrpSpPr>
          <p:cNvPr id="57" name="Group 31"/>
          <p:cNvGrpSpPr>
            <a:grpSpLocks/>
          </p:cNvGrpSpPr>
          <p:nvPr/>
        </p:nvGrpSpPr>
        <p:grpSpPr bwMode="auto">
          <a:xfrm>
            <a:off x="241465" y="1219200"/>
            <a:ext cx="11721935" cy="4928175"/>
            <a:chOff x="813493" y="1219200"/>
            <a:chExt cx="7111307" cy="4928175"/>
          </a:xfrm>
        </p:grpSpPr>
        <p:grpSp>
          <p:nvGrpSpPr>
            <p:cNvPr id="58" name="Group 25"/>
            <p:cNvGrpSpPr>
              <a:grpSpLocks/>
            </p:cNvGrpSpPr>
            <p:nvPr/>
          </p:nvGrpSpPr>
          <p:grpSpPr bwMode="auto">
            <a:xfrm>
              <a:off x="1524000" y="1219200"/>
              <a:ext cx="6096000" cy="4114800"/>
              <a:chOff x="1524000" y="1219200"/>
              <a:chExt cx="6096000" cy="4114800"/>
            </a:xfrm>
          </p:grpSpPr>
          <p:grpSp>
            <p:nvGrpSpPr>
              <p:cNvPr id="64" name="Group 14"/>
              <p:cNvGrpSpPr>
                <a:grpSpLocks/>
              </p:cNvGrpSpPr>
              <p:nvPr/>
            </p:nvGrpSpPr>
            <p:grpSpPr bwMode="auto">
              <a:xfrm>
                <a:off x="4191000" y="2749060"/>
                <a:ext cx="533400" cy="832340"/>
                <a:chOff x="6934200" y="1600200"/>
                <a:chExt cx="533400" cy="832340"/>
              </a:xfrm>
            </p:grpSpPr>
            <p:grpSp>
              <p:nvGrpSpPr>
                <p:cNvPr id="73" name="Group 11"/>
                <p:cNvGrpSpPr>
                  <a:grpSpLocks/>
                </p:cNvGrpSpPr>
                <p:nvPr/>
              </p:nvGrpSpPr>
              <p:grpSpPr bwMode="auto">
                <a:xfrm>
                  <a:off x="6982264" y="1600200"/>
                  <a:ext cx="443132" cy="832340"/>
                  <a:chOff x="6982264" y="1600200"/>
                  <a:chExt cx="443132" cy="832340"/>
                </a:xfrm>
              </p:grpSpPr>
              <p:grpSp>
                <p:nvGrpSpPr>
                  <p:cNvPr id="75" name="Group 10"/>
                  <p:cNvGrpSpPr>
                    <a:grpSpLocks/>
                  </p:cNvGrpSpPr>
                  <p:nvPr/>
                </p:nvGrpSpPr>
                <p:grpSpPr bwMode="auto">
                  <a:xfrm>
                    <a:off x="6982264" y="1600200"/>
                    <a:ext cx="332936" cy="824132"/>
                    <a:chOff x="6982264" y="1600200"/>
                    <a:chExt cx="332936" cy="824132"/>
                  </a:xfrm>
                </p:grpSpPr>
                <p:sp>
                  <p:nvSpPr>
                    <p:cNvPr id="77" name="Oval 76"/>
                    <p:cNvSpPr/>
                    <p:nvPr/>
                  </p:nvSpPr>
                  <p:spPr>
                    <a:xfrm>
                      <a:off x="7086600" y="1600690"/>
                      <a:ext cx="228600" cy="228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8" name="Group 9"/>
                    <p:cNvGrpSpPr>
                      <a:grpSpLocks/>
                    </p:cNvGrpSpPr>
                    <p:nvPr/>
                  </p:nvGrpSpPr>
                  <p:grpSpPr bwMode="auto">
                    <a:xfrm>
                      <a:off x="6982264" y="1828800"/>
                      <a:ext cx="242243" cy="595532"/>
                      <a:chOff x="6982264" y="1828800"/>
                      <a:chExt cx="242243" cy="595532"/>
                    </a:xfrm>
                  </p:grpSpPr>
                  <p:cxnSp>
                    <p:nvCxnSpPr>
                      <p:cNvPr id="79" name="Straight Connector 78"/>
                      <p:cNvCxnSpPr/>
                      <p:nvPr/>
                    </p:nvCxnSpPr>
                    <p:spPr>
                      <a:xfrm rot="4860000">
                        <a:off x="7053263" y="1962640"/>
                        <a:ext cx="3048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943725" y="2157903"/>
                        <a:ext cx="3048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76" name="Straight Connector 75"/>
                  <p:cNvCxnSpPr/>
                  <p:nvPr/>
                </p:nvCxnSpPr>
                <p:spPr>
                  <a:xfrm rot="16200000" flipH="1">
                    <a:off x="7159625" y="2167428"/>
                    <a:ext cx="301625"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6934200" y="1981690"/>
                  <a:ext cx="5334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5" name="Oval 64"/>
              <p:cNvSpPr/>
              <p:nvPr/>
            </p:nvSpPr>
            <p:spPr>
              <a:xfrm>
                <a:off x="1524000" y="1219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1524000" y="47244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6172200" y="4648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6172200" y="1219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9" name="Straight Connector 68"/>
              <p:cNvCxnSpPr>
                <a:stCxn id="65" idx="5"/>
              </p:cNvCxnSpPr>
              <p:nvPr/>
            </p:nvCxnSpPr>
            <p:spPr>
              <a:xfrm rot="16200000" flipH="1">
                <a:off x="2935288" y="1563687"/>
                <a:ext cx="927100" cy="127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7"/>
              </p:cNvCxnSpPr>
              <p:nvPr/>
            </p:nvCxnSpPr>
            <p:spPr>
              <a:xfrm rot="5400000" flipH="1" flipV="1">
                <a:off x="2668588" y="3519487"/>
                <a:ext cx="1384300" cy="12033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3"/>
              </p:cNvCxnSpPr>
              <p:nvPr/>
            </p:nvCxnSpPr>
            <p:spPr>
              <a:xfrm rot="5400000">
                <a:off x="5053013" y="1487487"/>
                <a:ext cx="1079500" cy="15843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7" idx="1"/>
              </p:cNvCxnSpPr>
              <p:nvPr/>
            </p:nvCxnSpPr>
            <p:spPr>
              <a:xfrm rot="16200000" flipV="1">
                <a:off x="4938713" y="3290887"/>
                <a:ext cx="1384300" cy="1508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 name="TextBox 26"/>
            <p:cNvSpPr txBox="1">
              <a:spLocks noChangeArrowheads="1"/>
            </p:cNvSpPr>
            <p:nvPr/>
          </p:nvSpPr>
          <p:spPr bwMode="auto">
            <a:xfrm>
              <a:off x="3583940" y="41148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dirty="0"/>
                <a:t>Customer</a:t>
              </a:r>
            </a:p>
          </p:txBody>
        </p:sp>
        <p:sp>
          <p:nvSpPr>
            <p:cNvPr id="60" name="TextBox 27"/>
            <p:cNvSpPr txBox="1">
              <a:spLocks noChangeArrowheads="1"/>
            </p:cNvSpPr>
            <p:nvPr/>
          </p:nvSpPr>
          <p:spPr bwMode="auto">
            <a:xfrm>
              <a:off x="6022340" y="55626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View Balance</a:t>
              </a:r>
            </a:p>
          </p:txBody>
        </p:sp>
        <p:sp>
          <p:nvSpPr>
            <p:cNvPr id="61" name="TextBox 28"/>
            <p:cNvSpPr txBox="1">
              <a:spLocks noChangeArrowheads="1"/>
            </p:cNvSpPr>
            <p:nvPr/>
          </p:nvSpPr>
          <p:spPr bwMode="auto">
            <a:xfrm>
              <a:off x="6022340" y="2057400"/>
              <a:ext cx="19024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dirty="0"/>
                <a:t>Transfer </a:t>
              </a:r>
              <a:r>
                <a:rPr lang="en-US" sz="3200" b="1" dirty="0" smtClean="0"/>
                <a:t>Funds</a:t>
              </a:r>
              <a:endParaRPr lang="en-US" sz="3200" b="1" dirty="0"/>
            </a:p>
          </p:txBody>
        </p:sp>
        <p:sp>
          <p:nvSpPr>
            <p:cNvPr id="62" name="TextBox 29"/>
            <p:cNvSpPr txBox="1">
              <a:spLocks noChangeArrowheads="1"/>
            </p:cNvSpPr>
            <p:nvPr/>
          </p:nvSpPr>
          <p:spPr bwMode="auto">
            <a:xfrm>
              <a:off x="813493" y="5562600"/>
              <a:ext cx="2158307"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Withdraw Money</a:t>
              </a:r>
            </a:p>
          </p:txBody>
        </p:sp>
        <p:sp>
          <p:nvSpPr>
            <p:cNvPr id="63" name="TextBox 30"/>
            <p:cNvSpPr txBox="1">
              <a:spLocks noChangeArrowheads="1"/>
            </p:cNvSpPr>
            <p:nvPr/>
          </p:nvSpPr>
          <p:spPr bwMode="auto">
            <a:xfrm>
              <a:off x="1221740" y="20574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Deposit Funds</a:t>
              </a:r>
            </a:p>
          </p:txBody>
        </p:sp>
      </p:grpSp>
    </p:spTree>
    <p:extLst>
      <p:ext uri="{BB962C8B-B14F-4D97-AF65-F5344CB8AC3E}">
        <p14:creationId xmlns:p14="http://schemas.microsoft.com/office/powerpoint/2010/main" val="337710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Booch Method of Visual Modeling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17</a:t>
            </a:fld>
            <a:endParaRPr lang="en-US" sz="2000" b="1" dirty="0">
              <a:solidFill>
                <a:srgbClr val="FF0000"/>
              </a:solidFill>
            </a:endParaRPr>
          </a:p>
        </p:txBody>
      </p:sp>
      <p:grpSp>
        <p:nvGrpSpPr>
          <p:cNvPr id="32" name="Group 73"/>
          <p:cNvGrpSpPr>
            <a:grpSpLocks/>
          </p:cNvGrpSpPr>
          <p:nvPr/>
        </p:nvGrpSpPr>
        <p:grpSpPr bwMode="auto">
          <a:xfrm>
            <a:off x="381000" y="762001"/>
            <a:ext cx="11430000" cy="5181600"/>
            <a:chOff x="228600" y="152400"/>
            <a:chExt cx="8763000" cy="6324600"/>
          </a:xfrm>
        </p:grpSpPr>
        <p:grpSp>
          <p:nvGrpSpPr>
            <p:cNvPr id="34" name="Group 42"/>
            <p:cNvGrpSpPr>
              <a:grpSpLocks/>
            </p:cNvGrpSpPr>
            <p:nvPr/>
          </p:nvGrpSpPr>
          <p:grpSpPr bwMode="auto">
            <a:xfrm>
              <a:off x="5486400" y="3810000"/>
              <a:ext cx="3352800" cy="2667000"/>
              <a:chOff x="990600" y="457200"/>
              <a:chExt cx="3276600" cy="2819400"/>
            </a:xfrm>
          </p:grpSpPr>
          <p:sp>
            <p:nvSpPr>
              <p:cNvPr id="53" name="Cloud Callout 52"/>
              <p:cNvSpPr/>
              <p:nvPr/>
            </p:nvSpPr>
            <p:spPr>
              <a:xfrm>
                <a:off x="990600" y="457200"/>
                <a:ext cx="3276600" cy="2819400"/>
              </a:xfrm>
              <a:prstGeom prst="cloudCallou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54" name="Group 35"/>
              <p:cNvGrpSpPr>
                <a:grpSpLocks/>
              </p:cNvGrpSpPr>
              <p:nvPr/>
            </p:nvGrpSpPr>
            <p:grpSpPr bwMode="auto">
              <a:xfrm>
                <a:off x="1676400" y="942536"/>
                <a:ext cx="1842868" cy="1752600"/>
                <a:chOff x="4038600" y="3255754"/>
                <a:chExt cx="2303585" cy="2209800"/>
              </a:xfrm>
            </p:grpSpPr>
            <p:sp>
              <p:nvSpPr>
                <p:cNvPr id="55" name="Rectangle 54"/>
                <p:cNvSpPr/>
                <p:nvPr/>
              </p:nvSpPr>
              <p:spPr>
                <a:xfrm>
                  <a:off x="4055964" y="3255335"/>
                  <a:ext cx="2286406" cy="221122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endParaRPr lang="en-US" b="1" dirty="0" smtClean="0">
                    <a:solidFill>
                      <a:schemeClr val="tx1"/>
                    </a:solidFill>
                  </a:endParaRPr>
                </a:p>
                <a:p>
                  <a:pPr algn="ctr">
                    <a:defRPr/>
                  </a:pPr>
                  <a:r>
                    <a:rPr lang="en-US" b="1" dirty="0" smtClean="0">
                      <a:solidFill>
                        <a:schemeClr val="tx1"/>
                      </a:solidFill>
                    </a:rPr>
                    <a:t>Cash </a:t>
                  </a:r>
                  <a:r>
                    <a:rPr lang="en-US" b="1" dirty="0">
                      <a:solidFill>
                        <a:schemeClr val="tx1"/>
                      </a:solidFill>
                    </a:rPr>
                    <a:t>Dispenser</a:t>
                  </a:r>
                </a:p>
                <a:p>
                  <a:pPr algn="ctr">
                    <a:defRPr/>
                  </a:pPr>
                  <a:endParaRPr lang="en-US" b="1" dirty="0" smtClean="0">
                    <a:solidFill>
                      <a:schemeClr val="tx1"/>
                    </a:solidFill>
                  </a:endParaRPr>
                </a:p>
                <a:p>
                  <a:pPr algn="ctr">
                    <a:defRPr/>
                  </a:pPr>
                  <a:r>
                    <a:rPr lang="en-US" b="1" dirty="0" smtClean="0">
                      <a:solidFill>
                        <a:schemeClr val="tx1"/>
                      </a:solidFill>
                    </a:rPr>
                    <a:t>Cash  </a:t>
                  </a:r>
                  <a:r>
                    <a:rPr lang="en-US" b="1" dirty="0">
                      <a:solidFill>
                        <a:schemeClr val="tx1"/>
                      </a:solidFill>
                    </a:rPr>
                    <a:t>Balance</a:t>
                  </a:r>
                </a:p>
                <a:p>
                  <a:pPr algn="ctr">
                    <a:defRPr/>
                  </a:pPr>
                  <a:r>
                    <a:rPr lang="en-US" b="1" dirty="0" err="1">
                      <a:solidFill>
                        <a:schemeClr val="tx1"/>
                      </a:solidFill>
                    </a:rPr>
                    <a:t>ProvideCash</a:t>
                  </a:r>
                  <a:r>
                    <a:rPr lang="en-US" b="1" dirty="0">
                      <a:solidFill>
                        <a:schemeClr val="tx1"/>
                      </a:solidFill>
                    </a:rPr>
                    <a:t>()</a:t>
                  </a:r>
                </a:p>
                <a:p>
                  <a:pPr algn="ctr">
                    <a:defRPr/>
                  </a:pPr>
                  <a:r>
                    <a:rPr lang="en-US" b="1" dirty="0">
                      <a:solidFill>
                        <a:schemeClr val="tx1"/>
                      </a:solidFill>
                    </a:rPr>
                    <a:t>Provide Receipt()</a:t>
                  </a:r>
                </a:p>
                <a:p>
                  <a:pPr algn="ctr">
                    <a:defRPr/>
                  </a:pPr>
                  <a:endParaRPr lang="en-US" b="1" dirty="0">
                    <a:solidFill>
                      <a:schemeClr val="tx1"/>
                    </a:solidFill>
                  </a:endParaRPr>
                </a:p>
                <a:p>
                  <a:pPr algn="ctr">
                    <a:defRPr/>
                  </a:pPr>
                  <a:endParaRPr lang="en-US" b="1" dirty="0">
                    <a:solidFill>
                      <a:schemeClr val="tx1"/>
                    </a:solidFill>
                  </a:endParaRPr>
                </a:p>
                <a:p>
                  <a:pPr algn="ctr">
                    <a:defRPr/>
                  </a:pPr>
                  <a:endParaRPr lang="en-US" b="1" dirty="0">
                    <a:solidFill>
                      <a:schemeClr val="tx1"/>
                    </a:solidFill>
                  </a:endParaRPr>
                </a:p>
              </p:txBody>
            </p:sp>
            <p:cxnSp>
              <p:nvCxnSpPr>
                <p:cNvPr id="56" name="Straight Connector 55"/>
                <p:cNvCxnSpPr/>
                <p:nvPr/>
              </p:nvCxnSpPr>
              <p:spPr>
                <a:xfrm>
                  <a:off x="4038510" y="3655261"/>
                  <a:ext cx="2286407" cy="2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5" name="Group 52"/>
            <p:cNvGrpSpPr>
              <a:grpSpLocks/>
            </p:cNvGrpSpPr>
            <p:nvPr/>
          </p:nvGrpSpPr>
          <p:grpSpPr bwMode="auto">
            <a:xfrm>
              <a:off x="228600" y="228600"/>
              <a:ext cx="3352800" cy="2667000"/>
              <a:chOff x="990600" y="457200"/>
              <a:chExt cx="3276600" cy="2819400"/>
            </a:xfrm>
          </p:grpSpPr>
          <p:sp>
            <p:nvSpPr>
              <p:cNvPr id="49" name="Cloud Callout 48"/>
              <p:cNvSpPr/>
              <p:nvPr/>
            </p:nvSpPr>
            <p:spPr>
              <a:xfrm>
                <a:off x="990600" y="457200"/>
                <a:ext cx="3276600" cy="2819400"/>
              </a:xfrm>
              <a:prstGeom prst="cloudCallou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50" name="Group 35"/>
              <p:cNvGrpSpPr>
                <a:grpSpLocks/>
              </p:cNvGrpSpPr>
              <p:nvPr/>
            </p:nvGrpSpPr>
            <p:grpSpPr bwMode="auto">
              <a:xfrm>
                <a:off x="1679096" y="942203"/>
                <a:ext cx="1840320" cy="1753733"/>
                <a:chOff x="4041970" y="3255335"/>
                <a:chExt cx="2300400" cy="2211229"/>
              </a:xfrm>
            </p:grpSpPr>
            <p:sp>
              <p:nvSpPr>
                <p:cNvPr id="51" name="Rectangle 50"/>
                <p:cNvSpPr/>
                <p:nvPr/>
              </p:nvSpPr>
              <p:spPr>
                <a:xfrm>
                  <a:off x="4055964" y="3255335"/>
                  <a:ext cx="2286406" cy="221122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r>
                    <a:rPr lang="en-US" b="1" dirty="0">
                      <a:solidFill>
                        <a:schemeClr val="tx1"/>
                      </a:solidFill>
                    </a:rPr>
                    <a:t>Card Reader</a:t>
                  </a:r>
                </a:p>
                <a:p>
                  <a:pPr algn="ctr">
                    <a:defRPr/>
                  </a:pPr>
                  <a:endParaRPr lang="en-US" b="1" dirty="0">
                    <a:solidFill>
                      <a:schemeClr val="tx1"/>
                    </a:solidFill>
                  </a:endParaRPr>
                </a:p>
                <a:p>
                  <a:pPr algn="ctr">
                    <a:defRPr/>
                  </a:pPr>
                  <a:r>
                    <a:rPr lang="en-US" b="1" dirty="0">
                      <a:solidFill>
                        <a:schemeClr val="tx1"/>
                      </a:solidFill>
                    </a:rPr>
                    <a:t>Card Number</a:t>
                  </a:r>
                </a:p>
                <a:p>
                  <a:pPr algn="ctr">
                    <a:defRPr/>
                  </a:pPr>
                  <a:r>
                    <a:rPr lang="en-US" b="1" dirty="0">
                      <a:solidFill>
                        <a:schemeClr val="tx1"/>
                      </a:solidFill>
                    </a:rPr>
                    <a:t>Accept Card()</a:t>
                  </a:r>
                </a:p>
                <a:p>
                  <a:pPr algn="ctr">
                    <a:defRPr/>
                  </a:pPr>
                  <a:r>
                    <a:rPr lang="en-US" b="1" dirty="0">
                      <a:solidFill>
                        <a:schemeClr val="tx1"/>
                      </a:solidFill>
                    </a:rPr>
                    <a:t>Eject Card()</a:t>
                  </a:r>
                </a:p>
                <a:p>
                  <a:pPr algn="ctr">
                    <a:defRPr/>
                  </a:pPr>
                  <a:r>
                    <a:rPr lang="en-US" b="1" dirty="0">
                      <a:solidFill>
                        <a:schemeClr val="tx1"/>
                      </a:solidFill>
                    </a:rPr>
                    <a:t>Read Card()</a:t>
                  </a:r>
                </a:p>
                <a:p>
                  <a:pPr algn="ctr">
                    <a:defRPr/>
                  </a:pPr>
                  <a:endParaRPr lang="en-US" b="1" dirty="0">
                    <a:solidFill>
                      <a:schemeClr val="tx1"/>
                    </a:solidFill>
                  </a:endParaRPr>
                </a:p>
                <a:p>
                  <a:pPr algn="ctr">
                    <a:defRPr/>
                  </a:pPr>
                  <a:endParaRPr lang="en-US" b="1" dirty="0">
                    <a:solidFill>
                      <a:schemeClr val="tx1"/>
                    </a:solidFill>
                  </a:endParaRPr>
                </a:p>
              </p:txBody>
            </p:sp>
            <p:cxnSp>
              <p:nvCxnSpPr>
                <p:cNvPr id="52" name="Straight Connector 51"/>
                <p:cNvCxnSpPr/>
                <p:nvPr/>
              </p:nvCxnSpPr>
              <p:spPr>
                <a:xfrm>
                  <a:off x="4041970" y="3655261"/>
                  <a:ext cx="2286407" cy="2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6" name="Group 57"/>
            <p:cNvGrpSpPr>
              <a:grpSpLocks/>
            </p:cNvGrpSpPr>
            <p:nvPr/>
          </p:nvGrpSpPr>
          <p:grpSpPr bwMode="auto">
            <a:xfrm>
              <a:off x="304800" y="3810000"/>
              <a:ext cx="3352800" cy="2667000"/>
              <a:chOff x="990600" y="457200"/>
              <a:chExt cx="3276600" cy="2819400"/>
            </a:xfrm>
          </p:grpSpPr>
          <p:sp>
            <p:nvSpPr>
              <p:cNvPr id="45" name="Cloud Callout 44"/>
              <p:cNvSpPr/>
              <p:nvPr/>
            </p:nvSpPr>
            <p:spPr>
              <a:xfrm>
                <a:off x="990600" y="457200"/>
                <a:ext cx="3276600" cy="2819400"/>
              </a:xfrm>
              <a:prstGeom prst="cloudCallou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46" name="Group 35"/>
              <p:cNvGrpSpPr>
                <a:grpSpLocks/>
              </p:cNvGrpSpPr>
              <p:nvPr/>
            </p:nvGrpSpPr>
            <p:grpSpPr bwMode="auto">
              <a:xfrm>
                <a:off x="1676400" y="942536"/>
                <a:ext cx="1842868" cy="1752600"/>
                <a:chOff x="4038600" y="3255754"/>
                <a:chExt cx="2303585" cy="2209800"/>
              </a:xfrm>
            </p:grpSpPr>
            <p:sp>
              <p:nvSpPr>
                <p:cNvPr id="47" name="Rectangle 46"/>
                <p:cNvSpPr/>
                <p:nvPr/>
              </p:nvSpPr>
              <p:spPr>
                <a:xfrm>
                  <a:off x="4055964" y="3255335"/>
                  <a:ext cx="2286406" cy="221122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r>
                    <a:rPr lang="en-US" b="1" dirty="0">
                      <a:solidFill>
                        <a:schemeClr val="tx1"/>
                      </a:solidFill>
                    </a:rPr>
                    <a:t>Account</a:t>
                  </a:r>
                </a:p>
                <a:p>
                  <a:pPr algn="ctr">
                    <a:defRPr/>
                  </a:pPr>
                  <a:r>
                    <a:rPr lang="en-US" b="1" dirty="0">
                      <a:solidFill>
                        <a:schemeClr val="tx1"/>
                      </a:solidFill>
                    </a:rPr>
                    <a:t>Acc. Number</a:t>
                  </a:r>
                </a:p>
                <a:p>
                  <a:pPr algn="ctr">
                    <a:defRPr/>
                  </a:pPr>
                  <a:r>
                    <a:rPr lang="en-US" b="1" dirty="0">
                      <a:solidFill>
                        <a:schemeClr val="tx1"/>
                      </a:solidFill>
                    </a:rPr>
                    <a:t>PIN, Balance</a:t>
                  </a:r>
                </a:p>
                <a:p>
                  <a:pPr algn="ctr">
                    <a:defRPr/>
                  </a:pPr>
                  <a:r>
                    <a:rPr lang="en-US" b="1" dirty="0">
                      <a:solidFill>
                        <a:schemeClr val="tx1"/>
                      </a:solidFill>
                    </a:rPr>
                    <a:t>Open()</a:t>
                  </a:r>
                </a:p>
                <a:p>
                  <a:pPr algn="ctr">
                    <a:defRPr/>
                  </a:pPr>
                  <a:r>
                    <a:rPr lang="en-US" b="1" dirty="0" err="1">
                      <a:solidFill>
                        <a:schemeClr val="tx1"/>
                      </a:solidFill>
                    </a:rPr>
                    <a:t>WithdrawFund</a:t>
                  </a:r>
                  <a:r>
                    <a:rPr lang="en-US" b="1" dirty="0">
                      <a:solidFill>
                        <a:schemeClr val="tx1"/>
                      </a:solidFill>
                    </a:rPr>
                    <a:t>()</a:t>
                  </a:r>
                </a:p>
                <a:p>
                  <a:pPr algn="ctr">
                    <a:defRPr/>
                  </a:pPr>
                  <a:r>
                    <a:rPr lang="en-US" b="1" dirty="0" err="1">
                      <a:solidFill>
                        <a:schemeClr val="tx1"/>
                      </a:solidFill>
                    </a:rPr>
                    <a:t>DepositFund</a:t>
                  </a:r>
                  <a:r>
                    <a:rPr lang="en-US" b="1" dirty="0">
                      <a:solidFill>
                        <a:schemeClr val="tx1"/>
                      </a:solidFill>
                    </a:rPr>
                    <a:t>()</a:t>
                  </a:r>
                </a:p>
                <a:p>
                  <a:pPr algn="ctr">
                    <a:defRPr/>
                  </a:pPr>
                  <a:r>
                    <a:rPr lang="en-US" b="1" dirty="0" err="1">
                      <a:solidFill>
                        <a:schemeClr val="tx1"/>
                      </a:solidFill>
                    </a:rPr>
                    <a:t>VerifyFund</a:t>
                  </a:r>
                  <a:r>
                    <a:rPr lang="en-US" b="1" dirty="0">
                      <a:solidFill>
                        <a:schemeClr val="tx1"/>
                      </a:solidFill>
                    </a:rPr>
                    <a:t>()</a:t>
                  </a:r>
                </a:p>
                <a:p>
                  <a:pPr algn="ctr">
                    <a:defRPr/>
                  </a:pPr>
                  <a:endParaRPr lang="en-US" b="1" dirty="0">
                    <a:solidFill>
                      <a:schemeClr val="tx1"/>
                    </a:solidFill>
                  </a:endParaRPr>
                </a:p>
                <a:p>
                  <a:pPr algn="ctr">
                    <a:defRPr/>
                  </a:pPr>
                  <a:endParaRPr lang="en-US" b="1" dirty="0">
                    <a:solidFill>
                      <a:schemeClr val="tx1"/>
                    </a:solidFill>
                  </a:endParaRPr>
                </a:p>
              </p:txBody>
            </p:sp>
            <p:cxnSp>
              <p:nvCxnSpPr>
                <p:cNvPr id="48" name="Straight Connector 47"/>
                <p:cNvCxnSpPr/>
                <p:nvPr/>
              </p:nvCxnSpPr>
              <p:spPr>
                <a:xfrm>
                  <a:off x="4038510" y="3655261"/>
                  <a:ext cx="2286407" cy="2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7" name="Group 62"/>
            <p:cNvGrpSpPr>
              <a:grpSpLocks/>
            </p:cNvGrpSpPr>
            <p:nvPr/>
          </p:nvGrpSpPr>
          <p:grpSpPr bwMode="auto">
            <a:xfrm>
              <a:off x="5638800" y="152400"/>
              <a:ext cx="3352800" cy="2667000"/>
              <a:chOff x="990600" y="457200"/>
              <a:chExt cx="3276600" cy="2819400"/>
            </a:xfrm>
          </p:grpSpPr>
          <p:sp>
            <p:nvSpPr>
              <p:cNvPr id="41" name="Cloud Callout 40"/>
              <p:cNvSpPr/>
              <p:nvPr/>
            </p:nvSpPr>
            <p:spPr>
              <a:xfrm>
                <a:off x="990600" y="457200"/>
                <a:ext cx="3276600" cy="2819400"/>
              </a:xfrm>
              <a:prstGeom prst="cloudCallou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42" name="Group 35"/>
              <p:cNvGrpSpPr>
                <a:grpSpLocks/>
              </p:cNvGrpSpPr>
              <p:nvPr/>
            </p:nvGrpSpPr>
            <p:grpSpPr bwMode="auto">
              <a:xfrm>
                <a:off x="1676400" y="942536"/>
                <a:ext cx="1842868" cy="1752600"/>
                <a:chOff x="4038600" y="3255754"/>
                <a:chExt cx="2303585" cy="2209800"/>
              </a:xfrm>
            </p:grpSpPr>
            <p:sp>
              <p:nvSpPr>
                <p:cNvPr id="43" name="Rectangle 42"/>
                <p:cNvSpPr/>
                <p:nvPr/>
              </p:nvSpPr>
              <p:spPr>
                <a:xfrm>
                  <a:off x="4055964" y="3255335"/>
                  <a:ext cx="2286406" cy="221122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r>
                    <a:rPr lang="en-US" b="1" dirty="0">
                      <a:solidFill>
                        <a:schemeClr val="tx1"/>
                      </a:solidFill>
                    </a:rPr>
                    <a:t>ATM Screen</a:t>
                  </a:r>
                </a:p>
                <a:p>
                  <a:pPr algn="ctr">
                    <a:defRPr/>
                  </a:pPr>
                  <a:endParaRPr lang="en-US" b="1" dirty="0">
                    <a:solidFill>
                      <a:schemeClr val="tx1"/>
                    </a:solidFill>
                  </a:endParaRPr>
                </a:p>
                <a:p>
                  <a:pPr algn="ctr">
                    <a:defRPr/>
                  </a:pPr>
                  <a:r>
                    <a:rPr lang="en-US" b="1" dirty="0">
                      <a:solidFill>
                        <a:schemeClr val="tx1"/>
                      </a:solidFill>
                    </a:rPr>
                    <a:t>Prompt()</a:t>
                  </a:r>
                </a:p>
                <a:p>
                  <a:pPr algn="ctr">
                    <a:defRPr/>
                  </a:pPr>
                  <a:r>
                    <a:rPr lang="en-US" b="1" dirty="0" err="1">
                      <a:solidFill>
                        <a:schemeClr val="tx1"/>
                      </a:solidFill>
                    </a:rPr>
                    <a:t>AcceptInput</a:t>
                  </a:r>
                  <a:r>
                    <a:rPr lang="en-US" b="1" dirty="0">
                      <a:solidFill>
                        <a:schemeClr val="tx1"/>
                      </a:solidFill>
                    </a:rPr>
                    <a:t>()</a:t>
                  </a:r>
                </a:p>
                <a:p>
                  <a:pPr algn="ctr">
                    <a:defRPr/>
                  </a:pPr>
                  <a:endParaRPr lang="en-US" b="1" dirty="0">
                    <a:solidFill>
                      <a:schemeClr val="tx1"/>
                    </a:solidFill>
                  </a:endParaRPr>
                </a:p>
                <a:p>
                  <a:pPr algn="ctr">
                    <a:defRPr/>
                  </a:pPr>
                  <a:endParaRPr lang="en-US" b="1" dirty="0">
                    <a:solidFill>
                      <a:schemeClr val="tx1"/>
                    </a:solidFill>
                  </a:endParaRPr>
                </a:p>
                <a:p>
                  <a:pPr algn="ctr">
                    <a:defRPr/>
                  </a:pPr>
                  <a:endParaRPr lang="en-US" b="1" dirty="0">
                    <a:solidFill>
                      <a:schemeClr val="tx1"/>
                    </a:solidFill>
                  </a:endParaRPr>
                </a:p>
              </p:txBody>
            </p:sp>
            <p:cxnSp>
              <p:nvCxnSpPr>
                <p:cNvPr id="44" name="Straight Connector 43"/>
                <p:cNvCxnSpPr/>
                <p:nvPr/>
              </p:nvCxnSpPr>
              <p:spPr>
                <a:xfrm>
                  <a:off x="4038510" y="3962083"/>
                  <a:ext cx="2286407" cy="2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8" name="Straight Connector 37"/>
            <p:cNvCxnSpPr>
              <a:stCxn id="49" idx="1"/>
            </p:cNvCxnSpPr>
            <p:nvPr/>
          </p:nvCxnSpPr>
          <p:spPr>
            <a:xfrm rot="5400000">
              <a:off x="1408113" y="3389313"/>
              <a:ext cx="993775" cy="3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5" idx="2"/>
              <a:endCxn id="53" idx="0"/>
            </p:cNvCxnSpPr>
            <p:nvPr/>
          </p:nvCxnSpPr>
          <p:spPr>
            <a:xfrm>
              <a:off x="3654425" y="5143500"/>
              <a:ext cx="1843088"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76600" y="2362200"/>
              <a:ext cx="2819400" cy="1828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981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Object Modeling</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Proposed by James Rumbaugh.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Rumbaugh </a:t>
            </a:r>
            <a:r>
              <a:rPr lang="en-US" sz="3200" dirty="0">
                <a:latin typeface="Calibri" pitchFamily="34" charset="0"/>
                <a:cs typeface="Calibri" pitchFamily="34" charset="0"/>
              </a:rPr>
              <a:t>discussed the importance of modeling systems in real world components.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OMT notation proposed by him uses simpler graphics as compared to BOOCH.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sampling of the objects and relationships in OMT notation is given below.</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18</a:t>
            </a:fld>
            <a:endParaRPr lang="en-US" sz="2000" b="1" dirty="0">
              <a:solidFill>
                <a:srgbClr val="FF0000"/>
              </a:solidFill>
            </a:endParaRPr>
          </a:p>
        </p:txBody>
      </p:sp>
    </p:spTree>
    <p:extLst>
      <p:ext uri="{BB962C8B-B14F-4D97-AF65-F5344CB8AC3E}">
        <p14:creationId xmlns:p14="http://schemas.microsoft.com/office/powerpoint/2010/main" val="57687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Unified Visual Modeling</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UML notations are the collaborative efforts of Grady Booch, Dr. James Rumbaugh, Ivar Jacobson, Rebecca </a:t>
            </a:r>
            <a:r>
              <a:rPr lang="en-US" sz="3200" dirty="0" smtClean="0">
                <a:latin typeface="Calibri" pitchFamily="34" charset="0"/>
                <a:cs typeface="Calibri" pitchFamily="34" charset="0"/>
              </a:rPr>
              <a:t>Wirf – Brock</a:t>
            </a:r>
            <a:r>
              <a:rPr lang="en-US" sz="3200" dirty="0">
                <a:latin typeface="Calibri" pitchFamily="34" charset="0"/>
                <a:cs typeface="Calibri" pitchFamily="34" charset="0"/>
              </a:rPr>
              <a:t>, Paul Yourdon etc.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UML </a:t>
            </a:r>
            <a:r>
              <a:rPr lang="en-US" sz="3200" dirty="0">
                <a:latin typeface="Calibri" pitchFamily="34" charset="0"/>
                <a:cs typeface="Calibri" pitchFamily="34" charset="0"/>
              </a:rPr>
              <a:t>notation closely match the BOOCH and OMT notations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19</a:t>
            </a:fld>
            <a:endParaRPr lang="en-US" sz="2000" b="1" dirty="0">
              <a:solidFill>
                <a:srgbClr val="FF0000"/>
              </a:solidFill>
            </a:endParaRPr>
          </a:p>
        </p:txBody>
      </p:sp>
    </p:spTree>
    <p:extLst>
      <p:ext uri="{BB962C8B-B14F-4D97-AF65-F5344CB8AC3E}">
        <p14:creationId xmlns:p14="http://schemas.microsoft.com/office/powerpoint/2010/main" val="196093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Object Oriented Paradigm</a:t>
            </a: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Object </a:t>
            </a:r>
            <a:r>
              <a:rPr lang="en-US" sz="3200" dirty="0">
                <a:latin typeface="Calibri" pitchFamily="34" charset="0"/>
                <a:cs typeface="Calibri" pitchFamily="34" charset="0"/>
              </a:rPr>
              <a:t>oriented paradigm is a different way of viewing applications.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With </a:t>
            </a:r>
            <a:r>
              <a:rPr lang="en-US" sz="3200" dirty="0">
                <a:latin typeface="Calibri" pitchFamily="34" charset="0"/>
                <a:cs typeface="Calibri" pitchFamily="34" charset="0"/>
              </a:rPr>
              <a:t>the object oriented approach, we divide an application into small objects that are independent to each other.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One </a:t>
            </a:r>
            <a:r>
              <a:rPr lang="en-US" sz="3200" dirty="0">
                <a:latin typeface="Calibri" pitchFamily="34" charset="0"/>
                <a:cs typeface="Calibri" pitchFamily="34" charset="0"/>
              </a:rPr>
              <a:t>of the primary advantage of  object oriented paradigm is the ability to build components once and reuse them</a:t>
            </a:r>
            <a:r>
              <a:rPr lang="en-US" sz="3200" dirty="0" smtClean="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Now </a:t>
            </a:r>
            <a:r>
              <a:rPr lang="en-US" sz="3200" dirty="0">
                <a:latin typeface="Calibri" pitchFamily="34" charset="0"/>
                <a:cs typeface="Calibri" pitchFamily="34" charset="0"/>
              </a:rPr>
              <a:t>the question comes , how object oriented paradigm is different from traditional approach?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Traditionally the approach to the development  has been to concern with the information that the system will  maintain.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Unified Visual Modeling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20</a:t>
            </a:fld>
            <a:endParaRPr lang="en-US" sz="2000" b="1" dirty="0">
              <a:solidFill>
                <a:srgbClr val="FF0000"/>
              </a:solidFill>
            </a:endParaRPr>
          </a:p>
        </p:txBody>
      </p:sp>
      <p:grpSp>
        <p:nvGrpSpPr>
          <p:cNvPr id="57" name="Group 31"/>
          <p:cNvGrpSpPr>
            <a:grpSpLocks/>
          </p:cNvGrpSpPr>
          <p:nvPr/>
        </p:nvGrpSpPr>
        <p:grpSpPr bwMode="auto">
          <a:xfrm>
            <a:off x="89065" y="1219200"/>
            <a:ext cx="11721935" cy="4928175"/>
            <a:chOff x="813493" y="1219200"/>
            <a:chExt cx="7111307" cy="4928175"/>
          </a:xfrm>
        </p:grpSpPr>
        <p:grpSp>
          <p:nvGrpSpPr>
            <p:cNvPr id="58" name="Group 25"/>
            <p:cNvGrpSpPr>
              <a:grpSpLocks/>
            </p:cNvGrpSpPr>
            <p:nvPr/>
          </p:nvGrpSpPr>
          <p:grpSpPr bwMode="auto">
            <a:xfrm>
              <a:off x="1524000" y="1219200"/>
              <a:ext cx="6096000" cy="4114800"/>
              <a:chOff x="1524000" y="1219200"/>
              <a:chExt cx="6096000" cy="4114800"/>
            </a:xfrm>
          </p:grpSpPr>
          <p:grpSp>
            <p:nvGrpSpPr>
              <p:cNvPr id="64" name="Group 14"/>
              <p:cNvGrpSpPr>
                <a:grpSpLocks/>
              </p:cNvGrpSpPr>
              <p:nvPr/>
            </p:nvGrpSpPr>
            <p:grpSpPr bwMode="auto">
              <a:xfrm>
                <a:off x="4191000" y="2749060"/>
                <a:ext cx="533400" cy="832340"/>
                <a:chOff x="6934200" y="1600200"/>
                <a:chExt cx="533400" cy="832340"/>
              </a:xfrm>
            </p:grpSpPr>
            <p:grpSp>
              <p:nvGrpSpPr>
                <p:cNvPr id="73" name="Group 11"/>
                <p:cNvGrpSpPr>
                  <a:grpSpLocks/>
                </p:cNvGrpSpPr>
                <p:nvPr/>
              </p:nvGrpSpPr>
              <p:grpSpPr bwMode="auto">
                <a:xfrm>
                  <a:off x="6982264" y="1600200"/>
                  <a:ext cx="443132" cy="832340"/>
                  <a:chOff x="6982264" y="1600200"/>
                  <a:chExt cx="443132" cy="832340"/>
                </a:xfrm>
              </p:grpSpPr>
              <p:grpSp>
                <p:nvGrpSpPr>
                  <p:cNvPr id="75" name="Group 10"/>
                  <p:cNvGrpSpPr>
                    <a:grpSpLocks/>
                  </p:cNvGrpSpPr>
                  <p:nvPr/>
                </p:nvGrpSpPr>
                <p:grpSpPr bwMode="auto">
                  <a:xfrm>
                    <a:off x="6982264" y="1600200"/>
                    <a:ext cx="332936" cy="824132"/>
                    <a:chOff x="6982264" y="1600200"/>
                    <a:chExt cx="332936" cy="824132"/>
                  </a:xfrm>
                </p:grpSpPr>
                <p:sp>
                  <p:nvSpPr>
                    <p:cNvPr id="77" name="Oval 76"/>
                    <p:cNvSpPr/>
                    <p:nvPr/>
                  </p:nvSpPr>
                  <p:spPr>
                    <a:xfrm>
                      <a:off x="7086600" y="1600690"/>
                      <a:ext cx="228600" cy="228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8" name="Group 9"/>
                    <p:cNvGrpSpPr>
                      <a:grpSpLocks/>
                    </p:cNvGrpSpPr>
                    <p:nvPr/>
                  </p:nvGrpSpPr>
                  <p:grpSpPr bwMode="auto">
                    <a:xfrm>
                      <a:off x="6982264" y="1828800"/>
                      <a:ext cx="242243" cy="595532"/>
                      <a:chOff x="6982264" y="1828800"/>
                      <a:chExt cx="242243" cy="595532"/>
                    </a:xfrm>
                  </p:grpSpPr>
                  <p:cxnSp>
                    <p:nvCxnSpPr>
                      <p:cNvPr id="79" name="Straight Connector 78"/>
                      <p:cNvCxnSpPr/>
                      <p:nvPr/>
                    </p:nvCxnSpPr>
                    <p:spPr>
                      <a:xfrm rot="4860000">
                        <a:off x="7053263" y="1962640"/>
                        <a:ext cx="3048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943725" y="2157903"/>
                        <a:ext cx="3048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76" name="Straight Connector 75"/>
                  <p:cNvCxnSpPr/>
                  <p:nvPr/>
                </p:nvCxnSpPr>
                <p:spPr>
                  <a:xfrm rot="16200000" flipH="1">
                    <a:off x="7159625" y="2167428"/>
                    <a:ext cx="301625"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6934200" y="1981690"/>
                  <a:ext cx="5334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5" name="Oval 64"/>
              <p:cNvSpPr/>
              <p:nvPr/>
            </p:nvSpPr>
            <p:spPr>
              <a:xfrm>
                <a:off x="1524000" y="1219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1524000" y="47244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6172200" y="4648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6172200" y="1219200"/>
                <a:ext cx="14478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9" name="Straight Connector 68"/>
              <p:cNvCxnSpPr>
                <a:stCxn id="65" idx="5"/>
              </p:cNvCxnSpPr>
              <p:nvPr/>
            </p:nvCxnSpPr>
            <p:spPr>
              <a:xfrm rot="16200000" flipH="1">
                <a:off x="2935288" y="1563687"/>
                <a:ext cx="927100" cy="127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7"/>
              </p:cNvCxnSpPr>
              <p:nvPr/>
            </p:nvCxnSpPr>
            <p:spPr>
              <a:xfrm rot="5400000" flipH="1" flipV="1">
                <a:off x="2668588" y="3519487"/>
                <a:ext cx="1384300" cy="12033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3"/>
              </p:cNvCxnSpPr>
              <p:nvPr/>
            </p:nvCxnSpPr>
            <p:spPr>
              <a:xfrm rot="5400000">
                <a:off x="5053013" y="1487487"/>
                <a:ext cx="1079500" cy="15843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7" idx="1"/>
              </p:cNvCxnSpPr>
              <p:nvPr/>
            </p:nvCxnSpPr>
            <p:spPr>
              <a:xfrm rot="16200000" flipV="1">
                <a:off x="4938713" y="3290887"/>
                <a:ext cx="1384300" cy="1508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 name="TextBox 26"/>
            <p:cNvSpPr txBox="1">
              <a:spLocks noChangeArrowheads="1"/>
            </p:cNvSpPr>
            <p:nvPr/>
          </p:nvSpPr>
          <p:spPr bwMode="auto">
            <a:xfrm>
              <a:off x="3583940" y="41148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Customer</a:t>
              </a:r>
            </a:p>
          </p:txBody>
        </p:sp>
        <p:sp>
          <p:nvSpPr>
            <p:cNvPr id="60" name="TextBox 27"/>
            <p:cNvSpPr txBox="1">
              <a:spLocks noChangeArrowheads="1"/>
            </p:cNvSpPr>
            <p:nvPr/>
          </p:nvSpPr>
          <p:spPr bwMode="auto">
            <a:xfrm>
              <a:off x="6022340" y="55626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View Balance</a:t>
              </a:r>
            </a:p>
          </p:txBody>
        </p:sp>
        <p:sp>
          <p:nvSpPr>
            <p:cNvPr id="61" name="TextBox 28"/>
            <p:cNvSpPr txBox="1">
              <a:spLocks noChangeArrowheads="1"/>
            </p:cNvSpPr>
            <p:nvPr/>
          </p:nvSpPr>
          <p:spPr bwMode="auto">
            <a:xfrm>
              <a:off x="6022340" y="2057400"/>
              <a:ext cx="19024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dirty="0"/>
                <a:t>Transfer </a:t>
              </a:r>
              <a:r>
                <a:rPr lang="en-US" sz="3200" b="1" dirty="0" smtClean="0"/>
                <a:t>Funds</a:t>
              </a:r>
              <a:endParaRPr lang="en-US" sz="3200" b="1" dirty="0"/>
            </a:p>
          </p:txBody>
        </p:sp>
        <p:sp>
          <p:nvSpPr>
            <p:cNvPr id="62" name="TextBox 29"/>
            <p:cNvSpPr txBox="1">
              <a:spLocks noChangeArrowheads="1"/>
            </p:cNvSpPr>
            <p:nvPr/>
          </p:nvSpPr>
          <p:spPr bwMode="auto">
            <a:xfrm>
              <a:off x="813493" y="5562600"/>
              <a:ext cx="2158307"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Withdraw Money</a:t>
              </a:r>
            </a:p>
          </p:txBody>
        </p:sp>
        <p:sp>
          <p:nvSpPr>
            <p:cNvPr id="63" name="TextBox 30"/>
            <p:cNvSpPr txBox="1">
              <a:spLocks noChangeArrowheads="1"/>
            </p:cNvSpPr>
            <p:nvPr/>
          </p:nvSpPr>
          <p:spPr bwMode="auto">
            <a:xfrm>
              <a:off x="1221740" y="20574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a:t>Deposit Funds</a:t>
              </a:r>
            </a:p>
          </p:txBody>
        </p:sp>
      </p:grpSp>
    </p:spTree>
    <p:extLst>
      <p:ext uri="{BB962C8B-B14F-4D97-AF65-F5344CB8AC3E}">
        <p14:creationId xmlns:p14="http://schemas.microsoft.com/office/powerpoint/2010/main" val="407347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Unified Visual Modeling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21</a:t>
            </a:fld>
            <a:endParaRPr lang="en-US" sz="2000" b="1" dirty="0">
              <a:solidFill>
                <a:srgbClr val="FF0000"/>
              </a:solidFill>
            </a:endParaRPr>
          </a:p>
        </p:txBody>
      </p:sp>
      <p:grpSp>
        <p:nvGrpSpPr>
          <p:cNvPr id="29" name="Group 34"/>
          <p:cNvGrpSpPr>
            <a:grpSpLocks/>
          </p:cNvGrpSpPr>
          <p:nvPr/>
        </p:nvGrpSpPr>
        <p:grpSpPr bwMode="auto">
          <a:xfrm>
            <a:off x="381000" y="762001"/>
            <a:ext cx="11430000" cy="5486399"/>
            <a:chOff x="1143000" y="381000"/>
            <a:chExt cx="7295925" cy="5389762"/>
          </a:xfrm>
        </p:grpSpPr>
        <p:grpSp>
          <p:nvGrpSpPr>
            <p:cNvPr id="34" name="Group 73"/>
            <p:cNvGrpSpPr>
              <a:grpSpLocks/>
            </p:cNvGrpSpPr>
            <p:nvPr/>
          </p:nvGrpSpPr>
          <p:grpSpPr bwMode="auto">
            <a:xfrm>
              <a:off x="1143000" y="381000"/>
              <a:ext cx="7295925" cy="5389762"/>
              <a:chOff x="930349" y="611502"/>
              <a:chExt cx="7295925" cy="5389762"/>
            </a:xfrm>
          </p:grpSpPr>
          <p:grpSp>
            <p:nvGrpSpPr>
              <p:cNvPr id="36" name="Group 35"/>
              <p:cNvGrpSpPr>
                <a:grpSpLocks/>
              </p:cNvGrpSpPr>
              <p:nvPr/>
            </p:nvGrpSpPr>
            <p:grpSpPr bwMode="auto">
              <a:xfrm>
                <a:off x="6188149" y="4269102"/>
                <a:ext cx="1885725" cy="1657865"/>
                <a:chOff x="4038600" y="3255754"/>
                <a:chExt cx="2303585" cy="2209800"/>
              </a:xfrm>
            </p:grpSpPr>
            <p:sp>
              <p:nvSpPr>
                <p:cNvPr id="49" name="Rectangle 48"/>
                <p:cNvSpPr/>
                <p:nvPr/>
              </p:nvSpPr>
              <p:spPr>
                <a:xfrm>
                  <a:off x="4055856" y="3255502"/>
                  <a:ext cx="2286335" cy="220899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endParaRPr>
                </a:p>
                <a:p>
                  <a:pPr algn="ctr">
                    <a:defRPr/>
                  </a:pPr>
                  <a:endParaRPr lang="en-US" sz="2000" dirty="0">
                    <a:solidFill>
                      <a:schemeClr val="tx1"/>
                    </a:solidFill>
                  </a:endParaRPr>
                </a:p>
                <a:p>
                  <a:pPr algn="ctr">
                    <a:defRPr/>
                  </a:pPr>
                  <a:r>
                    <a:rPr lang="en-US" sz="2000" dirty="0">
                      <a:solidFill>
                        <a:schemeClr val="tx1"/>
                      </a:solidFill>
                    </a:rPr>
                    <a:t>Cash Dispenser</a:t>
                  </a:r>
                </a:p>
                <a:p>
                  <a:pPr algn="ctr">
                    <a:defRPr/>
                  </a:pPr>
                  <a:endParaRPr lang="en-US" sz="2000" dirty="0">
                    <a:solidFill>
                      <a:schemeClr val="tx1"/>
                    </a:solidFill>
                  </a:endParaRPr>
                </a:p>
                <a:p>
                  <a:pPr algn="ctr">
                    <a:defRPr/>
                  </a:pPr>
                  <a:r>
                    <a:rPr lang="en-US" sz="2000" dirty="0">
                      <a:solidFill>
                        <a:schemeClr val="tx1"/>
                      </a:solidFill>
                    </a:rPr>
                    <a:t>Cash  Balance</a:t>
                  </a:r>
                </a:p>
                <a:p>
                  <a:pPr algn="ctr">
                    <a:defRPr/>
                  </a:pPr>
                  <a:r>
                    <a:rPr lang="en-US" sz="2000" dirty="0" err="1">
                      <a:solidFill>
                        <a:schemeClr val="tx1"/>
                      </a:solidFill>
                    </a:rPr>
                    <a:t>ProvideCash</a:t>
                  </a:r>
                  <a:r>
                    <a:rPr lang="en-US" sz="2000" dirty="0">
                      <a:solidFill>
                        <a:schemeClr val="tx1"/>
                      </a:solidFill>
                    </a:rPr>
                    <a:t>()</a:t>
                  </a:r>
                </a:p>
                <a:p>
                  <a:pPr algn="ctr">
                    <a:defRPr/>
                  </a:pPr>
                  <a:r>
                    <a:rPr lang="en-US" sz="2000" dirty="0">
                      <a:solidFill>
                        <a:schemeClr val="tx1"/>
                      </a:solidFill>
                    </a:rPr>
                    <a:t>Provide Receipt()</a:t>
                  </a:r>
                </a:p>
                <a:p>
                  <a:pPr algn="ctr">
                    <a:defRPr/>
                  </a:pPr>
                  <a:endParaRPr lang="en-US" sz="2000" dirty="0">
                    <a:solidFill>
                      <a:schemeClr val="tx1"/>
                    </a:solidFill>
                  </a:endParaRPr>
                </a:p>
                <a:p>
                  <a:pPr algn="ctr">
                    <a:defRPr/>
                  </a:pPr>
                  <a:endParaRPr lang="en-US" sz="2000" dirty="0">
                    <a:solidFill>
                      <a:schemeClr val="tx1"/>
                    </a:solidFill>
                  </a:endParaRPr>
                </a:p>
                <a:p>
                  <a:pPr algn="ctr">
                    <a:defRPr/>
                  </a:pPr>
                  <a:endParaRPr lang="en-US" sz="2000" dirty="0">
                    <a:solidFill>
                      <a:schemeClr val="tx1"/>
                    </a:solidFill>
                  </a:endParaRPr>
                </a:p>
              </p:txBody>
            </p:sp>
            <p:cxnSp>
              <p:nvCxnSpPr>
                <p:cNvPr id="50" name="Straight Connector 49"/>
                <p:cNvCxnSpPr/>
                <p:nvPr/>
              </p:nvCxnSpPr>
              <p:spPr>
                <a:xfrm>
                  <a:off x="4038402" y="3655408"/>
                  <a:ext cx="2286337" cy="2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Group 35"/>
              <p:cNvGrpSpPr>
                <a:grpSpLocks/>
              </p:cNvGrpSpPr>
              <p:nvPr/>
            </p:nvGrpSpPr>
            <p:grpSpPr bwMode="auto">
              <a:xfrm>
                <a:off x="930349" y="687702"/>
                <a:ext cx="1885725" cy="1657865"/>
                <a:chOff x="4038600" y="3255754"/>
                <a:chExt cx="2303585" cy="2209800"/>
              </a:xfrm>
            </p:grpSpPr>
            <p:sp>
              <p:nvSpPr>
                <p:cNvPr id="47" name="Rectangle 46"/>
                <p:cNvSpPr/>
                <p:nvPr/>
              </p:nvSpPr>
              <p:spPr>
                <a:xfrm>
                  <a:off x="4056054" y="3255749"/>
                  <a:ext cx="2286335" cy="220899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endParaRPr>
                </a:p>
                <a:p>
                  <a:pPr algn="ctr">
                    <a:defRPr/>
                  </a:pPr>
                  <a:endParaRPr lang="en-US" sz="2000" dirty="0">
                    <a:solidFill>
                      <a:schemeClr val="tx1"/>
                    </a:solidFill>
                  </a:endParaRPr>
                </a:p>
                <a:p>
                  <a:pPr algn="ctr">
                    <a:defRPr/>
                  </a:pPr>
                  <a:r>
                    <a:rPr lang="en-US" sz="2000" dirty="0">
                      <a:solidFill>
                        <a:schemeClr val="tx1"/>
                      </a:solidFill>
                    </a:rPr>
                    <a:t>Card Reader</a:t>
                  </a:r>
                </a:p>
                <a:p>
                  <a:pPr algn="ctr">
                    <a:defRPr/>
                  </a:pPr>
                  <a:endParaRPr lang="en-US" sz="2000" dirty="0">
                    <a:solidFill>
                      <a:schemeClr val="tx1"/>
                    </a:solidFill>
                  </a:endParaRPr>
                </a:p>
                <a:p>
                  <a:pPr algn="ctr">
                    <a:defRPr/>
                  </a:pPr>
                  <a:r>
                    <a:rPr lang="en-US" sz="2000" dirty="0">
                      <a:solidFill>
                        <a:schemeClr val="tx1"/>
                      </a:solidFill>
                    </a:rPr>
                    <a:t>Card Number</a:t>
                  </a:r>
                </a:p>
                <a:p>
                  <a:pPr algn="ctr">
                    <a:defRPr/>
                  </a:pPr>
                  <a:r>
                    <a:rPr lang="en-US" sz="2000" dirty="0">
                      <a:solidFill>
                        <a:schemeClr val="tx1"/>
                      </a:solidFill>
                    </a:rPr>
                    <a:t>Accept Card()</a:t>
                  </a:r>
                </a:p>
                <a:p>
                  <a:pPr algn="ctr">
                    <a:defRPr/>
                  </a:pPr>
                  <a:r>
                    <a:rPr lang="en-US" sz="2000" dirty="0">
                      <a:solidFill>
                        <a:schemeClr val="tx1"/>
                      </a:solidFill>
                    </a:rPr>
                    <a:t>Eject Card()</a:t>
                  </a:r>
                </a:p>
                <a:p>
                  <a:pPr algn="ctr">
                    <a:defRPr/>
                  </a:pPr>
                  <a:r>
                    <a:rPr lang="en-US" sz="2000" dirty="0">
                      <a:solidFill>
                        <a:schemeClr val="tx1"/>
                      </a:solidFill>
                    </a:rPr>
                    <a:t>Read Card()</a:t>
                  </a:r>
                </a:p>
                <a:p>
                  <a:pPr algn="ctr">
                    <a:defRPr/>
                  </a:pPr>
                  <a:endParaRPr lang="en-US" sz="2000" dirty="0">
                    <a:solidFill>
                      <a:schemeClr val="tx1"/>
                    </a:solidFill>
                  </a:endParaRPr>
                </a:p>
                <a:p>
                  <a:pPr algn="ctr">
                    <a:defRPr/>
                  </a:pPr>
                  <a:endParaRPr lang="en-US" sz="2000" dirty="0">
                    <a:solidFill>
                      <a:schemeClr val="tx1"/>
                    </a:solidFill>
                  </a:endParaRPr>
                </a:p>
              </p:txBody>
            </p:sp>
            <p:cxnSp>
              <p:nvCxnSpPr>
                <p:cNvPr id="48" name="Straight Connector 47"/>
                <p:cNvCxnSpPr/>
                <p:nvPr/>
              </p:nvCxnSpPr>
              <p:spPr>
                <a:xfrm>
                  <a:off x="4038600" y="3655654"/>
                  <a:ext cx="2286337" cy="2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5"/>
              <p:cNvGrpSpPr>
                <a:grpSpLocks/>
              </p:cNvGrpSpPr>
              <p:nvPr/>
            </p:nvGrpSpPr>
            <p:grpSpPr bwMode="auto">
              <a:xfrm>
                <a:off x="1006550" y="4343399"/>
                <a:ext cx="1889049" cy="1657865"/>
                <a:chOff x="4038600" y="3354787"/>
                <a:chExt cx="2307649" cy="2209800"/>
              </a:xfrm>
            </p:grpSpPr>
            <p:sp>
              <p:nvSpPr>
                <p:cNvPr id="45" name="Rectangle 44"/>
                <p:cNvSpPr/>
                <p:nvPr/>
              </p:nvSpPr>
              <p:spPr>
                <a:xfrm>
                  <a:off x="4059928" y="3354951"/>
                  <a:ext cx="2286339" cy="220899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endParaRPr>
                </a:p>
                <a:p>
                  <a:pPr algn="ctr">
                    <a:defRPr/>
                  </a:pPr>
                  <a:endParaRPr lang="en-US" sz="2000" dirty="0">
                    <a:solidFill>
                      <a:schemeClr val="tx1"/>
                    </a:solidFill>
                  </a:endParaRPr>
                </a:p>
                <a:p>
                  <a:pPr algn="ctr">
                    <a:defRPr/>
                  </a:pPr>
                  <a:r>
                    <a:rPr lang="en-US" sz="2000" dirty="0">
                      <a:solidFill>
                        <a:schemeClr val="tx1"/>
                      </a:solidFill>
                    </a:rPr>
                    <a:t>Account</a:t>
                  </a:r>
                </a:p>
                <a:p>
                  <a:pPr algn="ctr">
                    <a:defRPr/>
                  </a:pPr>
                  <a:r>
                    <a:rPr lang="en-US" sz="2000" dirty="0">
                      <a:solidFill>
                        <a:schemeClr val="tx1"/>
                      </a:solidFill>
                    </a:rPr>
                    <a:t>Acc. Number</a:t>
                  </a:r>
                </a:p>
                <a:p>
                  <a:pPr algn="ctr">
                    <a:defRPr/>
                  </a:pPr>
                  <a:r>
                    <a:rPr lang="en-US" sz="2000" dirty="0">
                      <a:solidFill>
                        <a:schemeClr val="tx1"/>
                      </a:solidFill>
                    </a:rPr>
                    <a:t>PIN </a:t>
                  </a:r>
                </a:p>
                <a:p>
                  <a:pPr algn="ctr">
                    <a:defRPr/>
                  </a:pPr>
                  <a:r>
                    <a:rPr lang="en-US" sz="2000" dirty="0">
                      <a:solidFill>
                        <a:schemeClr val="tx1"/>
                      </a:solidFill>
                    </a:rPr>
                    <a:t>Balance</a:t>
                  </a:r>
                </a:p>
                <a:p>
                  <a:pPr algn="ctr">
                    <a:defRPr/>
                  </a:pPr>
                  <a:r>
                    <a:rPr lang="en-US" sz="2000" dirty="0">
                      <a:solidFill>
                        <a:schemeClr val="tx1"/>
                      </a:solidFill>
                    </a:rPr>
                    <a:t>Open()</a:t>
                  </a:r>
                </a:p>
                <a:p>
                  <a:pPr algn="ctr">
                    <a:defRPr/>
                  </a:pPr>
                  <a:r>
                    <a:rPr lang="en-US" sz="2000" dirty="0" err="1">
                      <a:solidFill>
                        <a:schemeClr val="tx1"/>
                      </a:solidFill>
                    </a:rPr>
                    <a:t>WithdrawFund</a:t>
                  </a:r>
                  <a:r>
                    <a:rPr lang="en-US" sz="2000" dirty="0">
                      <a:solidFill>
                        <a:schemeClr val="tx1"/>
                      </a:solidFill>
                    </a:rPr>
                    <a:t>()</a:t>
                  </a:r>
                </a:p>
                <a:p>
                  <a:pPr algn="ctr">
                    <a:defRPr/>
                  </a:pPr>
                  <a:r>
                    <a:rPr lang="en-US" sz="2000" dirty="0" err="1">
                      <a:solidFill>
                        <a:schemeClr val="tx1"/>
                      </a:solidFill>
                    </a:rPr>
                    <a:t>DepositFund</a:t>
                  </a:r>
                  <a:r>
                    <a:rPr lang="en-US" sz="2000" dirty="0">
                      <a:solidFill>
                        <a:schemeClr val="tx1"/>
                      </a:solidFill>
                    </a:rPr>
                    <a:t>()</a:t>
                  </a:r>
                </a:p>
                <a:p>
                  <a:pPr algn="ctr">
                    <a:defRPr/>
                  </a:pPr>
                  <a:r>
                    <a:rPr lang="en-US" sz="2000" dirty="0" err="1">
                      <a:solidFill>
                        <a:schemeClr val="tx1"/>
                      </a:solidFill>
                    </a:rPr>
                    <a:t>VerifyFund</a:t>
                  </a:r>
                  <a:r>
                    <a:rPr lang="en-US" sz="2000" dirty="0">
                      <a:solidFill>
                        <a:schemeClr val="tx1"/>
                      </a:solidFill>
                    </a:rPr>
                    <a:t>()</a:t>
                  </a:r>
                </a:p>
                <a:p>
                  <a:pPr algn="ctr">
                    <a:defRPr/>
                  </a:pPr>
                  <a:endParaRPr lang="en-US" sz="2000" dirty="0">
                    <a:solidFill>
                      <a:schemeClr val="tx1"/>
                    </a:solidFill>
                  </a:endParaRPr>
                </a:p>
                <a:p>
                  <a:pPr algn="ctr">
                    <a:defRPr/>
                  </a:pPr>
                  <a:endParaRPr lang="en-US" sz="2000" dirty="0">
                    <a:solidFill>
                      <a:schemeClr val="tx1"/>
                    </a:solidFill>
                  </a:endParaRPr>
                </a:p>
              </p:txBody>
            </p:sp>
            <p:cxnSp>
              <p:nvCxnSpPr>
                <p:cNvPr id="46" name="Straight Connector 45"/>
                <p:cNvCxnSpPr/>
                <p:nvPr/>
              </p:nvCxnSpPr>
              <p:spPr>
                <a:xfrm>
                  <a:off x="4038596" y="3693495"/>
                  <a:ext cx="2286340" cy="2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Group 35"/>
              <p:cNvGrpSpPr>
                <a:grpSpLocks/>
              </p:cNvGrpSpPr>
              <p:nvPr/>
            </p:nvGrpSpPr>
            <p:grpSpPr bwMode="auto">
              <a:xfrm>
                <a:off x="6340549" y="611502"/>
                <a:ext cx="1885725" cy="1657865"/>
                <a:chOff x="4038600" y="3255754"/>
                <a:chExt cx="2303585" cy="2209800"/>
              </a:xfrm>
            </p:grpSpPr>
            <p:sp>
              <p:nvSpPr>
                <p:cNvPr id="43" name="Rectangle 42"/>
                <p:cNvSpPr/>
                <p:nvPr/>
              </p:nvSpPr>
              <p:spPr>
                <a:xfrm>
                  <a:off x="4055850" y="3255754"/>
                  <a:ext cx="2286335" cy="220899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endParaRPr>
                </a:p>
                <a:p>
                  <a:pPr algn="ctr">
                    <a:defRPr/>
                  </a:pPr>
                  <a:endParaRPr lang="en-US" sz="2000" dirty="0">
                    <a:solidFill>
                      <a:schemeClr val="tx1"/>
                    </a:solidFill>
                  </a:endParaRPr>
                </a:p>
                <a:p>
                  <a:pPr algn="ctr">
                    <a:defRPr/>
                  </a:pPr>
                  <a:r>
                    <a:rPr lang="en-US" sz="2000" dirty="0">
                      <a:solidFill>
                        <a:schemeClr val="tx1"/>
                      </a:solidFill>
                    </a:rPr>
                    <a:t>ATM Screen</a:t>
                  </a:r>
                </a:p>
                <a:p>
                  <a:pPr algn="ctr">
                    <a:defRPr/>
                  </a:pPr>
                  <a:endParaRPr lang="en-US" sz="2000" dirty="0">
                    <a:solidFill>
                      <a:schemeClr val="tx1"/>
                    </a:solidFill>
                  </a:endParaRPr>
                </a:p>
                <a:p>
                  <a:pPr algn="ctr">
                    <a:defRPr/>
                  </a:pPr>
                  <a:r>
                    <a:rPr lang="en-US" sz="2000" dirty="0">
                      <a:solidFill>
                        <a:schemeClr val="tx1"/>
                      </a:solidFill>
                    </a:rPr>
                    <a:t>Prompt()</a:t>
                  </a:r>
                </a:p>
                <a:p>
                  <a:pPr algn="ctr">
                    <a:defRPr/>
                  </a:pPr>
                  <a:r>
                    <a:rPr lang="en-US" sz="2000" dirty="0" err="1">
                      <a:solidFill>
                        <a:schemeClr val="tx1"/>
                      </a:solidFill>
                    </a:rPr>
                    <a:t>AcceptInput</a:t>
                  </a:r>
                  <a:r>
                    <a:rPr lang="en-US" sz="2000" dirty="0">
                      <a:solidFill>
                        <a:schemeClr val="tx1"/>
                      </a:solidFill>
                    </a:rPr>
                    <a:t>()</a:t>
                  </a:r>
                </a:p>
                <a:p>
                  <a:pPr algn="ctr">
                    <a:defRPr/>
                  </a:pPr>
                  <a:endParaRPr lang="en-US" sz="2000" dirty="0">
                    <a:solidFill>
                      <a:schemeClr val="tx1"/>
                    </a:solidFill>
                  </a:endParaRPr>
                </a:p>
                <a:p>
                  <a:pPr algn="ctr">
                    <a:defRPr/>
                  </a:pPr>
                  <a:endParaRPr lang="en-US" sz="2000" dirty="0">
                    <a:solidFill>
                      <a:schemeClr val="tx1"/>
                    </a:solidFill>
                  </a:endParaRPr>
                </a:p>
                <a:p>
                  <a:pPr algn="ctr">
                    <a:defRPr/>
                  </a:pPr>
                  <a:endParaRPr lang="en-US" sz="2000" dirty="0">
                    <a:solidFill>
                      <a:schemeClr val="tx1"/>
                    </a:solidFill>
                  </a:endParaRPr>
                </a:p>
              </p:txBody>
            </p:sp>
            <p:cxnSp>
              <p:nvCxnSpPr>
                <p:cNvPr id="44" name="Straight Connector 43"/>
                <p:cNvCxnSpPr/>
                <p:nvPr/>
              </p:nvCxnSpPr>
              <p:spPr>
                <a:xfrm>
                  <a:off x="4038396" y="3863018"/>
                  <a:ext cx="2286337" cy="2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rot="5400000">
                <a:off x="943863" y="3323606"/>
                <a:ext cx="1920776"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11488" y="5143580"/>
                <a:ext cx="329237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911488" y="2287815"/>
                <a:ext cx="3428894" cy="20572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1219198" y="4951177"/>
              <a:ext cx="1871605"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00638" y="4876568"/>
              <a:ext cx="1871605"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43000" y="1293766"/>
              <a:ext cx="1871605"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754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UML Diagrams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There are two </a:t>
            </a:r>
            <a:r>
              <a:rPr lang="en-US" sz="3200" dirty="0" smtClean="0">
                <a:latin typeface="Calibri" pitchFamily="34" charset="0"/>
                <a:cs typeface="Calibri" pitchFamily="34" charset="0"/>
              </a:rPr>
              <a:t>types </a:t>
            </a:r>
            <a:r>
              <a:rPr lang="en-US" sz="3200" dirty="0">
                <a:latin typeface="Calibri" pitchFamily="34" charset="0"/>
                <a:cs typeface="Calibri" pitchFamily="34" charset="0"/>
              </a:rPr>
              <a:t>of </a:t>
            </a:r>
            <a:r>
              <a:rPr lang="en-US" sz="3200" dirty="0" smtClean="0">
                <a:latin typeface="Calibri" pitchFamily="34" charset="0"/>
                <a:cs typeface="Calibri" pitchFamily="34" charset="0"/>
              </a:rPr>
              <a:t>UML Diagrams.</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are </a:t>
            </a:r>
            <a:r>
              <a:rPr lang="en-US" sz="3200" dirty="0" smtClean="0">
                <a:latin typeface="Calibri" pitchFamily="34" charset="0"/>
                <a:cs typeface="Calibri" pitchFamily="34" charset="0"/>
              </a:rPr>
              <a:t>: </a:t>
            </a:r>
            <a:r>
              <a:rPr lang="en-US" sz="3200" dirty="0">
                <a:latin typeface="Calibri" pitchFamily="34" charset="0"/>
                <a:cs typeface="Calibri" pitchFamily="34" charset="0"/>
              </a:rPr>
              <a:t>−</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Structural </a:t>
            </a:r>
            <a:r>
              <a:rPr lang="en-US" sz="3200" dirty="0">
                <a:latin typeface="Calibri" pitchFamily="34" charset="0"/>
                <a:cs typeface="Calibri" pitchFamily="34" charset="0"/>
              </a:rPr>
              <a:t>Diagrams</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Behavioral </a:t>
            </a:r>
            <a:r>
              <a:rPr lang="en-US" sz="3200" dirty="0">
                <a:latin typeface="Calibri" pitchFamily="34" charset="0"/>
                <a:cs typeface="Calibri" pitchFamily="34" charset="0"/>
              </a:rPr>
              <a:t>Diagrams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22</a:t>
            </a:fld>
            <a:endParaRPr lang="en-US" sz="2000" b="1" dirty="0">
              <a:solidFill>
                <a:srgbClr val="FF0000"/>
              </a:solidFill>
            </a:endParaRPr>
          </a:p>
        </p:txBody>
      </p:sp>
    </p:spTree>
    <p:extLst>
      <p:ext uri="{BB962C8B-B14F-4D97-AF65-F5344CB8AC3E}">
        <p14:creationId xmlns:p14="http://schemas.microsoft.com/office/powerpoint/2010/main" val="48142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Structural Diagrams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structural diagrams represent the static aspect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static aspects represent those parts of a diagram, which </a:t>
            </a:r>
            <a:r>
              <a:rPr lang="en-US" sz="3200" dirty="0" smtClean="0">
                <a:latin typeface="Calibri" pitchFamily="34" charset="0"/>
                <a:cs typeface="Calibri" pitchFamily="34" charset="0"/>
              </a:rPr>
              <a:t>are stable and forms </a:t>
            </a:r>
            <a:r>
              <a:rPr lang="en-US" sz="3200" dirty="0">
                <a:latin typeface="Calibri" pitchFamily="34" charset="0"/>
                <a:cs typeface="Calibri" pitchFamily="34" charset="0"/>
              </a:rPr>
              <a:t>the main </a:t>
            </a:r>
            <a:r>
              <a:rPr lang="en-US" sz="3200" dirty="0" smtClean="0">
                <a:latin typeface="Calibri" pitchFamily="34" charset="0"/>
                <a:cs typeface="Calibri" pitchFamily="34" charset="0"/>
              </a:rPr>
              <a:t>structure.</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static parts are represented by classes, interfaces, objects, components, and nodes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23</a:t>
            </a:fld>
            <a:endParaRPr lang="en-US" sz="2000" b="1" dirty="0">
              <a:solidFill>
                <a:srgbClr val="FF0000"/>
              </a:solidFill>
            </a:endParaRPr>
          </a:p>
        </p:txBody>
      </p:sp>
    </p:spTree>
    <p:extLst>
      <p:ext uri="{BB962C8B-B14F-4D97-AF65-F5344CB8AC3E}">
        <p14:creationId xmlns:p14="http://schemas.microsoft.com/office/powerpoint/2010/main" val="364295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Structural Diagrams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There are  </a:t>
            </a:r>
            <a:r>
              <a:rPr lang="en-US" sz="3200" dirty="0">
                <a:latin typeface="Calibri" pitchFamily="34" charset="0"/>
                <a:cs typeface="Calibri" pitchFamily="34" charset="0"/>
              </a:rPr>
              <a:t>four </a:t>
            </a:r>
            <a:r>
              <a:rPr lang="en-US" sz="3200" dirty="0" smtClean="0">
                <a:latin typeface="Calibri" pitchFamily="34" charset="0"/>
                <a:cs typeface="Calibri" pitchFamily="34" charset="0"/>
              </a:rPr>
              <a:t>types of structural diagrams in UML.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are :-</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Component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Deployment diagram</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24</a:t>
            </a:fld>
            <a:endParaRPr lang="en-US" sz="2000" b="1" dirty="0">
              <a:solidFill>
                <a:srgbClr val="FF0000"/>
              </a:solidFill>
            </a:endParaRPr>
          </a:p>
        </p:txBody>
      </p:sp>
    </p:spTree>
    <p:extLst>
      <p:ext uri="{BB962C8B-B14F-4D97-AF65-F5344CB8AC3E}">
        <p14:creationId xmlns:p14="http://schemas.microsoft.com/office/powerpoint/2010/main" val="67961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Behavioral Diagrams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a:t>
            </a:r>
            <a:r>
              <a:rPr lang="en-US" sz="3200" dirty="0" smtClean="0">
                <a:latin typeface="Calibri" pitchFamily="34" charset="0"/>
                <a:cs typeface="Calibri" pitchFamily="34" charset="0"/>
              </a:rPr>
              <a:t>behavioral </a:t>
            </a:r>
            <a:r>
              <a:rPr lang="en-US" sz="3200" dirty="0">
                <a:latin typeface="Calibri" pitchFamily="34" charset="0"/>
                <a:cs typeface="Calibri" pitchFamily="34" charset="0"/>
              </a:rPr>
              <a:t>diagrams represent the </a:t>
            </a:r>
            <a:r>
              <a:rPr lang="en-US" sz="3200" dirty="0" smtClean="0">
                <a:latin typeface="Calibri" pitchFamily="34" charset="0"/>
                <a:cs typeface="Calibri" pitchFamily="34" charset="0"/>
              </a:rPr>
              <a:t>dynamic </a:t>
            </a:r>
            <a:r>
              <a:rPr lang="en-US" sz="3200" dirty="0">
                <a:latin typeface="Calibri" pitchFamily="34" charset="0"/>
                <a:cs typeface="Calibri" pitchFamily="34" charset="0"/>
              </a:rPr>
              <a:t>aspect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dynamic </a:t>
            </a:r>
            <a:r>
              <a:rPr lang="en-US" sz="3200" dirty="0">
                <a:latin typeface="Calibri" pitchFamily="34" charset="0"/>
                <a:cs typeface="Calibri" pitchFamily="34" charset="0"/>
              </a:rPr>
              <a:t>aspects represent those parts of </a:t>
            </a:r>
            <a:r>
              <a:rPr lang="en-US" sz="3200" dirty="0" smtClean="0">
                <a:latin typeface="Calibri" pitchFamily="34" charset="0"/>
                <a:cs typeface="Calibri" pitchFamily="34" charset="0"/>
              </a:rPr>
              <a:t>the system that are changing.</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25</a:t>
            </a:fld>
            <a:endParaRPr lang="en-US" sz="2000" b="1" dirty="0">
              <a:solidFill>
                <a:srgbClr val="FF0000"/>
              </a:solidFill>
            </a:endParaRPr>
          </a:p>
        </p:txBody>
      </p:sp>
    </p:spTree>
    <p:extLst>
      <p:ext uri="{BB962C8B-B14F-4D97-AF65-F5344CB8AC3E}">
        <p14:creationId xmlns:p14="http://schemas.microsoft.com/office/powerpoint/2010/main" val="3286167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Behavioral Diagrams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There are five types of behavioral diagrams in UML.</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are : - </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Use </a:t>
            </a:r>
            <a:r>
              <a:rPr lang="en-US" sz="3200" dirty="0">
                <a:latin typeface="Calibri" pitchFamily="34" charset="0"/>
                <a:cs typeface="Calibri" pitchFamily="34" charset="0"/>
              </a:rPr>
              <a:t>case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Sequence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Collaboration diagram</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Statechart </a:t>
            </a:r>
            <a:r>
              <a:rPr lang="en-US" sz="3200" dirty="0">
                <a:latin typeface="Calibri" pitchFamily="34" charset="0"/>
                <a:cs typeface="Calibri" pitchFamily="34" charset="0"/>
              </a:rPr>
              <a:t>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Activity diagram</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26</a:t>
            </a:fld>
            <a:endParaRPr lang="en-US" sz="2000" b="1" dirty="0">
              <a:solidFill>
                <a:srgbClr val="FF0000"/>
              </a:solidFill>
            </a:endParaRPr>
          </a:p>
        </p:txBody>
      </p:sp>
    </p:spTree>
    <p:extLst>
      <p:ext uri="{BB962C8B-B14F-4D97-AF65-F5344CB8AC3E}">
        <p14:creationId xmlns:p14="http://schemas.microsoft.com/office/powerpoint/2010/main" val="3556966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Class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Most </a:t>
            </a:r>
            <a:r>
              <a:rPr lang="en-US" sz="3200" dirty="0">
                <a:latin typeface="Calibri" pitchFamily="34" charset="0"/>
                <a:cs typeface="Calibri" pitchFamily="34" charset="0"/>
              </a:rPr>
              <a:t>common diagrams used in UML.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Class </a:t>
            </a:r>
            <a:r>
              <a:rPr lang="en-US" sz="3200" dirty="0">
                <a:latin typeface="Calibri" pitchFamily="34" charset="0"/>
                <a:cs typeface="Calibri" pitchFamily="34" charset="0"/>
              </a:rPr>
              <a:t>diagram consists of classes, interfaces, associations, and collaboration.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Represent </a:t>
            </a:r>
            <a:r>
              <a:rPr lang="en-US" sz="3200" dirty="0">
                <a:latin typeface="Calibri" pitchFamily="34" charset="0"/>
                <a:cs typeface="Calibri" pitchFamily="34" charset="0"/>
              </a:rPr>
              <a:t>the </a:t>
            </a:r>
            <a:r>
              <a:rPr lang="en-US" sz="3200" dirty="0" smtClean="0">
                <a:latin typeface="Calibri" pitchFamily="34" charset="0"/>
                <a:cs typeface="Calibri" pitchFamily="34" charset="0"/>
              </a:rPr>
              <a:t>Object – Oriented </a:t>
            </a:r>
            <a:r>
              <a:rPr lang="en-US" sz="3200" dirty="0">
                <a:latin typeface="Calibri" pitchFamily="34" charset="0"/>
                <a:cs typeface="Calibri" pitchFamily="34" charset="0"/>
              </a:rPr>
              <a:t>view of a system, which is static in nature.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Active </a:t>
            </a:r>
            <a:r>
              <a:rPr lang="en-US" sz="3200" dirty="0">
                <a:latin typeface="Calibri" pitchFamily="34" charset="0"/>
                <a:cs typeface="Calibri" pitchFamily="34" charset="0"/>
              </a:rPr>
              <a:t>class is used in a class diagram to represent the concurrency of the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As class </a:t>
            </a:r>
            <a:r>
              <a:rPr lang="en-US" sz="3200" dirty="0">
                <a:latin typeface="Calibri" pitchFamily="34" charset="0"/>
                <a:cs typeface="Calibri" pitchFamily="34" charset="0"/>
              </a:rPr>
              <a:t>diagram represents the object orientation of a </a:t>
            </a:r>
            <a:r>
              <a:rPr lang="en-US" sz="3200" dirty="0" smtClean="0">
                <a:latin typeface="Calibri" pitchFamily="34" charset="0"/>
                <a:cs typeface="Calibri" pitchFamily="34" charset="0"/>
              </a:rPr>
              <a:t>system, it </a:t>
            </a:r>
            <a:r>
              <a:rPr lang="en-US" sz="3200" dirty="0">
                <a:latin typeface="Calibri" pitchFamily="34" charset="0"/>
                <a:cs typeface="Calibri" pitchFamily="34" charset="0"/>
              </a:rPr>
              <a:t>is </a:t>
            </a:r>
            <a:r>
              <a:rPr lang="en-US" sz="3200" dirty="0" smtClean="0">
                <a:latin typeface="Calibri" pitchFamily="34" charset="0"/>
                <a:cs typeface="Calibri" pitchFamily="34" charset="0"/>
              </a:rPr>
              <a:t>used </a:t>
            </a:r>
            <a:r>
              <a:rPr lang="en-US" sz="3200" dirty="0">
                <a:latin typeface="Calibri" pitchFamily="34" charset="0"/>
                <a:cs typeface="Calibri" pitchFamily="34" charset="0"/>
              </a:rPr>
              <a:t>for development purpose. This is the most widely used diagram at the time of system construction.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27</a:t>
            </a:fld>
            <a:endParaRPr lang="en-US" sz="2000" b="1" dirty="0">
              <a:solidFill>
                <a:srgbClr val="FF0000"/>
              </a:solidFill>
            </a:endParaRPr>
          </a:p>
        </p:txBody>
      </p:sp>
    </p:spTree>
    <p:extLst>
      <p:ext uri="{BB962C8B-B14F-4D97-AF65-F5344CB8AC3E}">
        <p14:creationId xmlns:p14="http://schemas.microsoft.com/office/powerpoint/2010/main" val="580947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Object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a:t>
            </a:r>
            <a:r>
              <a:rPr lang="en-US" sz="3200" dirty="0" smtClean="0">
                <a:latin typeface="Calibri" pitchFamily="34" charset="0"/>
                <a:cs typeface="Calibri" pitchFamily="34" charset="0"/>
              </a:rPr>
              <a:t>diagram is nothing but the instance </a:t>
            </a:r>
            <a:r>
              <a:rPr lang="en-US" sz="3200" dirty="0">
                <a:latin typeface="Calibri" pitchFamily="34" charset="0"/>
                <a:cs typeface="Calibri" pitchFamily="34" charset="0"/>
              </a:rPr>
              <a:t>of class diagram.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diagrams are </a:t>
            </a:r>
            <a:r>
              <a:rPr lang="en-US" sz="3200" dirty="0" smtClean="0">
                <a:latin typeface="Calibri" pitchFamily="34" charset="0"/>
                <a:cs typeface="Calibri" pitchFamily="34" charset="0"/>
              </a:rPr>
              <a:t>closest </a:t>
            </a:r>
            <a:r>
              <a:rPr lang="en-US" sz="3200" dirty="0">
                <a:latin typeface="Calibri" pitchFamily="34" charset="0"/>
                <a:cs typeface="Calibri" pitchFamily="34" charset="0"/>
              </a:rPr>
              <a:t>to </a:t>
            </a:r>
            <a:r>
              <a:rPr lang="en-US" sz="3200" dirty="0" smtClean="0">
                <a:latin typeface="Calibri" pitchFamily="34" charset="0"/>
                <a:cs typeface="Calibri" pitchFamily="34" charset="0"/>
              </a:rPr>
              <a:t>real–life </a:t>
            </a:r>
            <a:r>
              <a:rPr lang="en-US" sz="3200" dirty="0">
                <a:latin typeface="Calibri" pitchFamily="34" charset="0"/>
                <a:cs typeface="Calibri" pitchFamily="34" charset="0"/>
              </a:rPr>
              <a:t>scenarios where we implement a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Object </a:t>
            </a:r>
            <a:r>
              <a:rPr lang="en-US" sz="3200" dirty="0">
                <a:latin typeface="Calibri" pitchFamily="34" charset="0"/>
                <a:cs typeface="Calibri" pitchFamily="34" charset="0"/>
              </a:rPr>
              <a:t>diagrams are a set of objects and their relationship is just like class diagrams.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represent </a:t>
            </a:r>
            <a:r>
              <a:rPr lang="en-US" sz="3200" dirty="0">
                <a:latin typeface="Calibri" pitchFamily="34" charset="0"/>
                <a:cs typeface="Calibri" pitchFamily="34" charset="0"/>
              </a:rPr>
              <a:t>the static view of the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usage of object diagrams is similar to class diagrams but they are used to build prototype of a system from a practical perspective.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28</a:t>
            </a:fld>
            <a:endParaRPr lang="en-US" sz="2000" b="1" dirty="0">
              <a:solidFill>
                <a:srgbClr val="FF0000"/>
              </a:solidFill>
            </a:endParaRPr>
          </a:p>
        </p:txBody>
      </p:sp>
    </p:spTree>
    <p:extLst>
      <p:ext uri="{BB962C8B-B14F-4D97-AF65-F5344CB8AC3E}">
        <p14:creationId xmlns:p14="http://schemas.microsoft.com/office/powerpoint/2010/main" val="3697142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Component diagrams represent a set of components and </a:t>
            </a:r>
            <a:r>
              <a:rPr lang="en-US" sz="3200" dirty="0" smtClean="0">
                <a:latin typeface="Calibri" pitchFamily="34" charset="0"/>
                <a:cs typeface="Calibri" pitchFamily="34" charset="0"/>
              </a:rPr>
              <a:t>the relationships among them.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components consist of classes, interfaces, or collaborations.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Component </a:t>
            </a:r>
            <a:r>
              <a:rPr lang="en-US" sz="3200" dirty="0">
                <a:latin typeface="Calibri" pitchFamily="34" charset="0"/>
                <a:cs typeface="Calibri" pitchFamily="34" charset="0"/>
              </a:rPr>
              <a:t>diagrams represent the implementation view of a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the design phase, </a:t>
            </a:r>
            <a:r>
              <a:rPr lang="en-US" sz="3200" dirty="0" smtClean="0">
                <a:latin typeface="Calibri" pitchFamily="34" charset="0"/>
                <a:cs typeface="Calibri" pitchFamily="34" charset="0"/>
              </a:rPr>
              <a:t>system components like classes</a:t>
            </a:r>
            <a:r>
              <a:rPr lang="en-US" sz="3200" dirty="0">
                <a:latin typeface="Calibri" pitchFamily="34" charset="0"/>
                <a:cs typeface="Calibri" pitchFamily="34" charset="0"/>
              </a:rPr>
              <a:t>, interfaces, etc</a:t>
            </a:r>
            <a:r>
              <a:rPr lang="en-US" sz="3200" dirty="0" smtClean="0">
                <a:latin typeface="Calibri" pitchFamily="34" charset="0"/>
                <a:cs typeface="Calibri" pitchFamily="34" charset="0"/>
              </a:rPr>
              <a:t>. are placed </a:t>
            </a:r>
            <a:r>
              <a:rPr lang="en-US" sz="3200" dirty="0">
                <a:latin typeface="Calibri" pitchFamily="34" charset="0"/>
                <a:cs typeface="Calibri" pitchFamily="34" charset="0"/>
              </a:rPr>
              <a:t>in different groups depending upon their relationship.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groups are known as components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29</a:t>
            </a:fld>
            <a:endParaRPr lang="en-US" sz="2000" b="1" dirty="0">
              <a:solidFill>
                <a:srgbClr val="FF0000"/>
              </a:solidFill>
            </a:endParaRPr>
          </a:p>
        </p:txBody>
      </p:sp>
    </p:spTree>
    <p:extLst>
      <p:ext uri="{BB962C8B-B14F-4D97-AF65-F5344CB8AC3E}">
        <p14:creationId xmlns:p14="http://schemas.microsoft.com/office/powerpoint/2010/main" val="64407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Object Oriented </a:t>
            </a:r>
            <a:r>
              <a:rPr lang="en-US" b="1" dirty="0" smtClean="0">
                <a:solidFill>
                  <a:srgbClr val="FF0000"/>
                </a:solidFill>
                <a:latin typeface="+mn-lt"/>
              </a:rPr>
              <a:t>Paradigm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With </a:t>
            </a:r>
            <a:r>
              <a:rPr lang="en-US" sz="3200" dirty="0">
                <a:latin typeface="Calibri" pitchFamily="34" charset="0"/>
                <a:cs typeface="Calibri" pitchFamily="34" charset="0"/>
              </a:rPr>
              <a:t>this approach the user is asked what information they will need, design databases to hold the information, provide screens to input the 	information and print the reports to display the information.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other words we can say that the focus is on “Information” and less attention is paid on what is done with the information or the behaviour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approach is called “Data Centric” approach</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2775714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Component </a:t>
            </a:r>
            <a:r>
              <a:rPr lang="en-US" sz="3200" dirty="0">
                <a:latin typeface="Calibri" pitchFamily="34" charset="0"/>
                <a:cs typeface="Calibri" pitchFamily="34" charset="0"/>
              </a:rPr>
              <a:t>diagrams are used to visualize the implementation.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30</a:t>
            </a:fld>
            <a:endParaRPr lang="en-US" sz="2000" b="1" dirty="0">
              <a:solidFill>
                <a:srgbClr val="FF0000"/>
              </a:solidFill>
            </a:endParaRPr>
          </a:p>
        </p:txBody>
      </p:sp>
    </p:spTree>
    <p:extLst>
      <p:ext uri="{BB962C8B-B14F-4D97-AF65-F5344CB8AC3E}">
        <p14:creationId xmlns:p14="http://schemas.microsoft.com/office/powerpoint/2010/main" val="763458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Use Case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Use case diagrams are a set of use cases, actors, and their relationships.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represent the use case view of a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use case represents a particular functionality of a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means that, </a:t>
            </a:r>
            <a:r>
              <a:rPr lang="en-US" sz="3200" dirty="0">
                <a:latin typeface="Calibri" pitchFamily="34" charset="0"/>
                <a:cs typeface="Calibri" pitchFamily="34" charset="0"/>
              </a:rPr>
              <a:t>use case diagram is used to describe the relationships among the functionalities and their </a:t>
            </a:r>
            <a:r>
              <a:rPr lang="en-US" sz="3200" dirty="0" smtClean="0">
                <a:latin typeface="Calibri" pitchFamily="34" charset="0"/>
                <a:cs typeface="Calibri" pitchFamily="34" charset="0"/>
              </a:rPr>
              <a:t>internal / external </a:t>
            </a:r>
            <a:r>
              <a:rPr lang="en-US" sz="3200" dirty="0">
                <a:latin typeface="Calibri" pitchFamily="34" charset="0"/>
                <a:cs typeface="Calibri" pitchFamily="34" charset="0"/>
              </a:rPr>
              <a:t>controllers.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controllers are known as </a:t>
            </a:r>
            <a:r>
              <a:rPr lang="en-US" sz="3200" b="1" dirty="0">
                <a:solidFill>
                  <a:srgbClr val="FF0000"/>
                </a:solidFill>
                <a:latin typeface="Calibri" pitchFamily="34" charset="0"/>
                <a:cs typeface="Calibri" pitchFamily="34" charset="0"/>
              </a:rPr>
              <a:t>actors</a:t>
            </a:r>
            <a:r>
              <a:rPr lang="en-US" sz="3200" dirty="0">
                <a:latin typeface="Calibri" pitchFamily="34" charset="0"/>
                <a:cs typeface="Calibri" pitchFamily="34" charset="0"/>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31</a:t>
            </a:fld>
            <a:endParaRPr lang="en-US" sz="2000" b="1" dirty="0">
              <a:solidFill>
                <a:srgbClr val="FF0000"/>
              </a:solidFill>
            </a:endParaRPr>
          </a:p>
        </p:txBody>
      </p:sp>
    </p:spTree>
    <p:extLst>
      <p:ext uri="{BB962C8B-B14F-4D97-AF65-F5344CB8AC3E}">
        <p14:creationId xmlns:p14="http://schemas.microsoft.com/office/powerpoint/2010/main" val="2252909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sequence diagram is an interaction diagram.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name itself suggests that, the </a:t>
            </a:r>
            <a:r>
              <a:rPr lang="en-US" sz="3200" dirty="0">
                <a:latin typeface="Calibri" pitchFamily="34" charset="0"/>
                <a:cs typeface="Calibri" pitchFamily="34" charset="0"/>
              </a:rPr>
              <a:t>diagram deals with some sequences, which are the sequence of messages flowing from one object to another.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Interaction </a:t>
            </a:r>
            <a:r>
              <a:rPr lang="en-US" sz="3200" dirty="0">
                <a:latin typeface="Calibri" pitchFamily="34" charset="0"/>
                <a:cs typeface="Calibri" pitchFamily="34" charset="0"/>
              </a:rPr>
              <a:t>among the components of a system is very important from implementation and execution perspective.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Sequence </a:t>
            </a:r>
            <a:r>
              <a:rPr lang="en-US" sz="3200" dirty="0">
                <a:latin typeface="Calibri" pitchFamily="34" charset="0"/>
                <a:cs typeface="Calibri" pitchFamily="34" charset="0"/>
              </a:rPr>
              <a:t>diagram is used to visualize the sequence of calls in a system to perform a specific functionality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32</a:t>
            </a:fld>
            <a:endParaRPr lang="en-US" sz="2000" b="1" dirty="0">
              <a:solidFill>
                <a:srgbClr val="FF0000"/>
              </a:solidFill>
            </a:endParaRPr>
          </a:p>
        </p:txBody>
      </p:sp>
    </p:spTree>
    <p:extLst>
      <p:ext uri="{BB962C8B-B14F-4D97-AF65-F5344CB8AC3E}">
        <p14:creationId xmlns:p14="http://schemas.microsoft.com/office/powerpoint/2010/main" val="38743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Collaboration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Collaboration diagram is </a:t>
            </a:r>
            <a:r>
              <a:rPr lang="en-US" sz="3200" dirty="0" smtClean="0">
                <a:latin typeface="Calibri" pitchFamily="34" charset="0"/>
                <a:cs typeface="Calibri" pitchFamily="34" charset="0"/>
              </a:rPr>
              <a:t>a type of </a:t>
            </a:r>
            <a:r>
              <a:rPr lang="en-US" sz="3200" dirty="0">
                <a:latin typeface="Calibri" pitchFamily="34" charset="0"/>
                <a:cs typeface="Calibri" pitchFamily="34" charset="0"/>
              </a:rPr>
              <a:t>interaction diagram.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represents the structural organization of a system and the messages </a:t>
            </a:r>
            <a:r>
              <a:rPr lang="en-US" sz="3200" dirty="0" smtClean="0">
                <a:latin typeface="Calibri" pitchFamily="34" charset="0"/>
                <a:cs typeface="Calibri" pitchFamily="34" charset="0"/>
              </a:rPr>
              <a:t>sent / received</a:t>
            </a:r>
            <a:r>
              <a:rPr lang="en-US" sz="3200" dirty="0">
                <a:latin typeface="Calibri" pitchFamily="34" charset="0"/>
                <a:cs typeface="Calibri" pitchFamily="34" charset="0"/>
              </a:rPr>
              <a:t>.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Structural </a:t>
            </a:r>
            <a:r>
              <a:rPr lang="en-US" sz="3200" dirty="0">
                <a:latin typeface="Calibri" pitchFamily="34" charset="0"/>
                <a:cs typeface="Calibri" pitchFamily="34" charset="0"/>
              </a:rPr>
              <a:t>organization consists of objects and links.</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purpose of collaboration diagram is </a:t>
            </a:r>
            <a:r>
              <a:rPr lang="en-US" sz="3200" dirty="0" smtClean="0">
                <a:latin typeface="Calibri" pitchFamily="34" charset="0"/>
                <a:cs typeface="Calibri" pitchFamily="34" charset="0"/>
              </a:rPr>
              <a:t>very much similar to that of  </a:t>
            </a:r>
            <a:r>
              <a:rPr lang="en-US" sz="3200" dirty="0">
                <a:latin typeface="Calibri" pitchFamily="34" charset="0"/>
                <a:cs typeface="Calibri" pitchFamily="34" charset="0"/>
              </a:rPr>
              <a:t>sequence diagram.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Although, </a:t>
            </a:r>
            <a:r>
              <a:rPr lang="en-US" sz="3200" dirty="0">
                <a:latin typeface="Calibri" pitchFamily="34" charset="0"/>
                <a:cs typeface="Calibri" pitchFamily="34" charset="0"/>
              </a:rPr>
              <a:t>the specific purpose of collaboration diagram is to visualize the organization of objects and their interaction.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33</a:t>
            </a:fld>
            <a:endParaRPr lang="en-US" sz="2000" b="1" dirty="0">
              <a:solidFill>
                <a:srgbClr val="FF0000"/>
              </a:solidFill>
            </a:endParaRPr>
          </a:p>
        </p:txBody>
      </p:sp>
    </p:spTree>
    <p:extLst>
      <p:ext uri="{BB962C8B-B14F-4D97-AF65-F5344CB8AC3E}">
        <p14:creationId xmlns:p14="http://schemas.microsoft.com/office/powerpoint/2010/main" val="426994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Statechart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Any </a:t>
            </a:r>
            <a:r>
              <a:rPr lang="en-US" sz="3200" dirty="0" smtClean="0">
                <a:latin typeface="Calibri" pitchFamily="34" charset="0"/>
                <a:cs typeface="Calibri" pitchFamily="34" charset="0"/>
              </a:rPr>
              <a:t>real – time </a:t>
            </a:r>
            <a:r>
              <a:rPr lang="en-US" sz="3200" dirty="0">
                <a:latin typeface="Calibri" pitchFamily="34" charset="0"/>
                <a:cs typeface="Calibri" pitchFamily="34" charset="0"/>
              </a:rPr>
              <a:t>system is expected to be reacted by some kind of </a:t>
            </a:r>
            <a:r>
              <a:rPr lang="en-US" sz="3200" dirty="0" smtClean="0">
                <a:latin typeface="Calibri" pitchFamily="34" charset="0"/>
                <a:cs typeface="Calibri" pitchFamily="34" charset="0"/>
              </a:rPr>
              <a:t>internal / external </a:t>
            </a:r>
            <a:r>
              <a:rPr lang="en-US" sz="3200" dirty="0">
                <a:latin typeface="Calibri" pitchFamily="34" charset="0"/>
                <a:cs typeface="Calibri" pitchFamily="34" charset="0"/>
              </a:rPr>
              <a:t>events.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events are responsible for state change of the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Statechart </a:t>
            </a:r>
            <a:r>
              <a:rPr lang="en-US" sz="3200" dirty="0">
                <a:latin typeface="Calibri" pitchFamily="34" charset="0"/>
                <a:cs typeface="Calibri" pitchFamily="34" charset="0"/>
              </a:rPr>
              <a:t>diagram is used to represent the event driven state change of a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basically describes the state change of a class, interface, etc.</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State </a:t>
            </a:r>
            <a:r>
              <a:rPr lang="en-US" sz="3200" dirty="0">
                <a:latin typeface="Calibri" pitchFamily="34" charset="0"/>
                <a:cs typeface="Calibri" pitchFamily="34" charset="0"/>
              </a:rPr>
              <a:t>chart diagram is used to visualize the reaction of a system by </a:t>
            </a:r>
            <a:r>
              <a:rPr lang="en-US" sz="3200" dirty="0" smtClean="0">
                <a:latin typeface="Calibri" pitchFamily="34" charset="0"/>
                <a:cs typeface="Calibri" pitchFamily="34" charset="0"/>
              </a:rPr>
              <a:t>internal / external </a:t>
            </a:r>
            <a:r>
              <a:rPr lang="en-US" sz="3200" dirty="0">
                <a:latin typeface="Calibri" pitchFamily="34" charset="0"/>
                <a:cs typeface="Calibri" pitchFamily="34" charset="0"/>
              </a:rPr>
              <a:t>factors.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34</a:t>
            </a:fld>
            <a:endParaRPr lang="en-US" sz="2000" b="1" dirty="0">
              <a:solidFill>
                <a:srgbClr val="FF0000"/>
              </a:solidFill>
            </a:endParaRPr>
          </a:p>
        </p:txBody>
      </p:sp>
    </p:spTree>
    <p:extLst>
      <p:ext uri="{BB962C8B-B14F-4D97-AF65-F5344CB8AC3E}">
        <p14:creationId xmlns:p14="http://schemas.microsoft.com/office/powerpoint/2010/main" val="3323509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Activity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Activity diagram describes the flow of control in a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consists of activities and links.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flow can be sequential, concurrent, or branched.</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Activities </a:t>
            </a:r>
            <a:r>
              <a:rPr lang="en-US" sz="3200" dirty="0">
                <a:latin typeface="Calibri" pitchFamily="34" charset="0"/>
                <a:cs typeface="Calibri" pitchFamily="34" charset="0"/>
              </a:rPr>
              <a:t>are nothing but the functions of a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We have to prepare numbers </a:t>
            </a:r>
            <a:r>
              <a:rPr lang="en-US" sz="3200" dirty="0">
                <a:latin typeface="Calibri" pitchFamily="34" charset="0"/>
                <a:cs typeface="Calibri" pitchFamily="34" charset="0"/>
              </a:rPr>
              <a:t>of activity diagrams </a:t>
            </a:r>
            <a:r>
              <a:rPr lang="en-US" sz="3200" dirty="0" smtClean="0">
                <a:latin typeface="Calibri" pitchFamily="34" charset="0"/>
                <a:cs typeface="Calibri" pitchFamily="34" charset="0"/>
              </a:rPr>
              <a:t>to </a:t>
            </a:r>
            <a:r>
              <a:rPr lang="en-US" sz="3200" dirty="0">
                <a:latin typeface="Calibri" pitchFamily="34" charset="0"/>
                <a:cs typeface="Calibri" pitchFamily="34" charset="0"/>
              </a:rPr>
              <a:t>capture the entire flow in a system.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Activity </a:t>
            </a:r>
            <a:r>
              <a:rPr lang="en-US" sz="3200" dirty="0">
                <a:latin typeface="Calibri" pitchFamily="34" charset="0"/>
                <a:cs typeface="Calibri" pitchFamily="34" charset="0"/>
              </a:rPr>
              <a:t>diagrams are used to visualize the flow of controls in a system.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35</a:t>
            </a:fld>
            <a:endParaRPr lang="en-US" sz="2000" b="1" dirty="0">
              <a:solidFill>
                <a:srgbClr val="FF0000"/>
              </a:solidFill>
            </a:endParaRPr>
          </a:p>
        </p:txBody>
      </p:sp>
    </p:spTree>
    <p:extLst>
      <p:ext uri="{BB962C8B-B14F-4D97-AF65-F5344CB8AC3E}">
        <p14:creationId xmlns:p14="http://schemas.microsoft.com/office/powerpoint/2010/main" val="2605809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Activity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Activity diagram helps </a:t>
            </a:r>
            <a:r>
              <a:rPr lang="en-US" sz="3200" dirty="0">
                <a:latin typeface="Calibri" pitchFamily="34" charset="0"/>
                <a:cs typeface="Calibri" pitchFamily="34" charset="0"/>
              </a:rPr>
              <a:t>to have an idea of how the system will work when executed.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36</a:t>
            </a:fld>
            <a:endParaRPr lang="en-US" sz="2000" b="1" dirty="0">
              <a:solidFill>
                <a:srgbClr val="FF0000"/>
              </a:solidFill>
            </a:endParaRPr>
          </a:p>
        </p:txBody>
      </p:sp>
    </p:spTree>
    <p:extLst>
      <p:ext uri="{BB962C8B-B14F-4D97-AF65-F5344CB8AC3E}">
        <p14:creationId xmlns:p14="http://schemas.microsoft.com/office/powerpoint/2010/main" val="201152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ROSE stands for Rational Object-oriented Software Engineering.</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Rational Rose is developed by Rational Corporation which is under IBM.</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Rational Rose is a tool for modeling software systems.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Rational Rose supports UML.</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Rational Rose is a tool that supports </a:t>
            </a:r>
            <a:r>
              <a:rPr lang="en-US" sz="3200" dirty="0" smtClean="0">
                <a:latin typeface="Calibri" pitchFamily="34" charset="0"/>
                <a:cs typeface="Calibri" pitchFamily="34" charset="0"/>
              </a:rPr>
              <a:t>round – trip </a:t>
            </a:r>
            <a:r>
              <a:rPr lang="en-US" sz="3200" dirty="0">
                <a:latin typeface="Calibri" pitchFamily="34" charset="0"/>
                <a:cs typeface="Calibri" pitchFamily="34" charset="0"/>
              </a:rPr>
              <a:t>engineering means a tool that supports conversion of a model to code and from code to a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37</a:t>
            </a:fld>
            <a:endParaRPr lang="en-US" sz="2000" b="1" dirty="0">
              <a:solidFill>
                <a:srgbClr val="FF0000"/>
              </a:solidFill>
            </a:endParaRPr>
          </a:p>
        </p:txBody>
      </p:sp>
    </p:spTree>
    <p:extLst>
      <p:ext uri="{BB962C8B-B14F-4D97-AF65-F5344CB8AC3E}">
        <p14:creationId xmlns:p14="http://schemas.microsoft.com/office/powerpoint/2010/main" val="1945542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Menubar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Toolbar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Statusbar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Browser Window</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Diagram Toolbar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Diagram Window</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Log Window</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Documentation Window</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38</a:t>
            </a:fld>
            <a:endParaRPr lang="en-US" sz="2000" b="1" dirty="0">
              <a:solidFill>
                <a:srgbClr val="FF0000"/>
              </a:solidFill>
            </a:endParaRPr>
          </a:p>
        </p:txBody>
      </p:sp>
    </p:spTree>
    <p:extLst>
      <p:ext uri="{BB962C8B-B14F-4D97-AF65-F5344CB8AC3E}">
        <p14:creationId xmlns:p14="http://schemas.microsoft.com/office/powerpoint/2010/main" val="268782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39</a:t>
            </a:fld>
            <a:endParaRPr lang="en-US" sz="2000" b="1" dirty="0">
              <a:solidFill>
                <a:srgbClr val="FF0000"/>
              </a:solidFill>
            </a:endParaRPr>
          </a:p>
        </p:txBody>
      </p:sp>
      <p:pic>
        <p:nvPicPr>
          <p:cNvPr id="1026" name="Picture 2" descr="Rational Rose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1"/>
            <a:ext cx="114300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57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Object Oriented </a:t>
            </a:r>
            <a:r>
              <a:rPr lang="en-US" b="1" dirty="0" smtClean="0">
                <a:solidFill>
                  <a:srgbClr val="FF0000"/>
                </a:solidFill>
                <a:latin typeface="+mn-lt"/>
              </a:rPr>
              <a:t>Paradigm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Data </a:t>
            </a:r>
            <a:r>
              <a:rPr lang="en-US" sz="3200" dirty="0">
                <a:latin typeface="Calibri" pitchFamily="34" charset="0"/>
                <a:cs typeface="Calibri" pitchFamily="34" charset="0"/>
              </a:rPr>
              <a:t>Centric approach is good for database design and information gathering but this approach when used in designing business application presents some problems.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requirement for the system will change with time.  </a:t>
            </a:r>
            <a:endParaRPr lang="en-US" sz="3200" dirty="0" smtClean="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data centric system is suited to handle the changes in database but a change to business rule or </a:t>
            </a:r>
            <a:r>
              <a:rPr lang="en-US" sz="3200" dirty="0" smtClean="0">
                <a:latin typeface="Calibri" pitchFamily="34" charset="0"/>
                <a:cs typeface="Calibri" pitchFamily="34" charset="0"/>
              </a:rPr>
              <a:t>behaviour </a:t>
            </a:r>
            <a:r>
              <a:rPr lang="en-US" sz="3200" dirty="0">
                <a:latin typeface="Calibri" pitchFamily="34" charset="0"/>
                <a:cs typeface="Calibri" pitchFamily="34" charset="0"/>
              </a:rPr>
              <a:t>of the system is not easy to implement.</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object oriented paradigm is developed with main stress on information and behaviour.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3608788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Menubar</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err="1">
                <a:latin typeface="Calibri" pitchFamily="34" charset="0"/>
                <a:cs typeface="Calibri" pitchFamily="34" charset="0"/>
              </a:rPr>
              <a:t>menubar</a:t>
            </a:r>
            <a:r>
              <a:rPr lang="en-US" sz="3200" dirty="0">
                <a:latin typeface="Calibri" pitchFamily="34" charset="0"/>
                <a:cs typeface="Calibri" pitchFamily="34" charset="0"/>
              </a:rPr>
              <a:t> consists of several menus like the file menu, edit menu, view menu etc. All these menus contain several options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40</a:t>
            </a:fld>
            <a:endParaRPr lang="en-US" sz="2000" b="1" dirty="0">
              <a:solidFill>
                <a:srgbClr val="FF0000"/>
              </a:solidFill>
            </a:endParaRPr>
          </a:p>
        </p:txBody>
      </p:sp>
    </p:spTree>
    <p:extLst>
      <p:ext uri="{BB962C8B-B14F-4D97-AF65-F5344CB8AC3E}">
        <p14:creationId xmlns:p14="http://schemas.microsoft.com/office/powerpoint/2010/main" val="2099586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Toolbar</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toolbar contains the most frequently used actions like New, Open, Save etc</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41</a:t>
            </a:fld>
            <a:endParaRPr lang="en-US" sz="2000" b="1" dirty="0">
              <a:solidFill>
                <a:srgbClr val="FF0000"/>
              </a:solidFill>
            </a:endParaRPr>
          </a:p>
        </p:txBody>
      </p:sp>
    </p:spTree>
    <p:extLst>
      <p:ext uri="{BB962C8B-B14F-4D97-AF65-F5344CB8AC3E}">
        <p14:creationId xmlns:p14="http://schemas.microsoft.com/office/powerpoint/2010/main" val="1132118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Statusbar</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err="1">
                <a:latin typeface="Calibri" pitchFamily="34" charset="0"/>
                <a:cs typeface="Calibri" pitchFamily="34" charset="0"/>
              </a:rPr>
              <a:t>statusbar</a:t>
            </a:r>
            <a:r>
              <a:rPr lang="en-US" sz="3200" dirty="0">
                <a:latin typeface="Calibri" pitchFamily="34" charset="0"/>
                <a:cs typeface="Calibri" pitchFamily="34" charset="0"/>
              </a:rPr>
              <a:t> at the bottom displays status messages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42</a:t>
            </a:fld>
            <a:endParaRPr lang="en-US" sz="2000" b="1" dirty="0">
              <a:solidFill>
                <a:srgbClr val="FF0000"/>
              </a:solidFill>
            </a:endParaRPr>
          </a:p>
        </p:txBody>
      </p:sp>
    </p:spTree>
    <p:extLst>
      <p:ext uri="{BB962C8B-B14F-4D97-AF65-F5344CB8AC3E}">
        <p14:creationId xmlns:p14="http://schemas.microsoft.com/office/powerpoint/2010/main" val="2993422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Browser Window</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browser window displays the views: Use Case View, Logical View, Component View and Deployment View. Each of these views contains the diagrams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43</a:t>
            </a:fld>
            <a:endParaRPr lang="en-US" sz="2000" b="1" dirty="0">
              <a:solidFill>
                <a:srgbClr val="FF0000"/>
              </a:solidFill>
            </a:endParaRPr>
          </a:p>
        </p:txBody>
      </p:sp>
    </p:spTree>
    <p:extLst>
      <p:ext uri="{BB962C8B-B14F-4D97-AF65-F5344CB8AC3E}">
        <p14:creationId xmlns:p14="http://schemas.microsoft.com/office/powerpoint/2010/main" val="3226161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Diagram Toolbar</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diagram toolbar displays the symbols of the respective type of diagram</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44</a:t>
            </a:fld>
            <a:endParaRPr lang="en-US" sz="2000" b="1" dirty="0">
              <a:solidFill>
                <a:srgbClr val="FF0000"/>
              </a:solidFill>
            </a:endParaRPr>
          </a:p>
        </p:txBody>
      </p:sp>
    </p:spTree>
    <p:extLst>
      <p:ext uri="{BB962C8B-B14F-4D97-AF65-F5344CB8AC3E}">
        <p14:creationId xmlns:p14="http://schemas.microsoft.com/office/powerpoint/2010/main" val="3260698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Diagram Window</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diagram window is the place where the user draws the diagrams using the symbols from the diagram toolbar</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45</a:t>
            </a:fld>
            <a:endParaRPr lang="en-US" sz="2000" b="1" dirty="0">
              <a:solidFill>
                <a:srgbClr val="FF0000"/>
              </a:solidFill>
            </a:endParaRPr>
          </a:p>
        </p:txBody>
      </p:sp>
    </p:spTree>
    <p:extLst>
      <p:ext uri="{BB962C8B-B14F-4D97-AF65-F5344CB8AC3E}">
        <p14:creationId xmlns:p14="http://schemas.microsoft.com/office/powerpoint/2010/main" val="3594765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Log Window</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window is used to display error messages, warnings and information messages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46</a:t>
            </a:fld>
            <a:endParaRPr lang="en-US" sz="2000" b="1" dirty="0">
              <a:solidFill>
                <a:srgbClr val="FF0000"/>
              </a:solidFill>
            </a:endParaRPr>
          </a:p>
        </p:txBody>
      </p:sp>
    </p:spTree>
    <p:extLst>
      <p:ext uri="{BB962C8B-B14F-4D97-AF65-F5344CB8AC3E}">
        <p14:creationId xmlns:p14="http://schemas.microsoft.com/office/powerpoint/2010/main" val="216132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Documentation Window</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window is used to display the documentation related to the symbols and other aspects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47</a:t>
            </a:fld>
            <a:endParaRPr lang="en-US" sz="2000" b="1" dirty="0">
              <a:solidFill>
                <a:srgbClr val="FF0000"/>
              </a:solidFill>
            </a:endParaRPr>
          </a:p>
        </p:txBody>
      </p:sp>
    </p:spTree>
    <p:extLst>
      <p:ext uri="{BB962C8B-B14F-4D97-AF65-F5344CB8AC3E}">
        <p14:creationId xmlns:p14="http://schemas.microsoft.com/office/powerpoint/2010/main" val="1759499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Rational Rose Interface: Documentation Window</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window is used to display the documentation related to the symbols and other aspects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48</a:t>
            </a:fld>
            <a:endParaRPr lang="en-US" sz="2000" b="1" dirty="0">
              <a:solidFill>
                <a:srgbClr val="FF0000"/>
              </a:solidFill>
            </a:endParaRPr>
          </a:p>
        </p:txBody>
      </p:sp>
    </p:spTree>
    <p:extLst>
      <p:ext uri="{BB962C8B-B14F-4D97-AF65-F5344CB8AC3E}">
        <p14:creationId xmlns:p14="http://schemas.microsoft.com/office/powerpoint/2010/main" val="3474384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UML Diagrams</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UML allows to develop different types of visual diagrams that represent various aspects of the system.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Rational Rose supports the development of majority of these models.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Use Case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Sequence 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Collaboration </a:t>
            </a:r>
            <a:r>
              <a:rPr lang="en-US" sz="3200" dirty="0" smtClean="0">
                <a:latin typeface="Calibri" pitchFamily="34" charset="0"/>
                <a:cs typeface="Calibri" pitchFamily="34" charset="0"/>
              </a:rPr>
              <a:t>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State Transition </a:t>
            </a:r>
            <a:r>
              <a:rPr lang="en-US" sz="3200" dirty="0" smtClean="0">
                <a:latin typeface="Calibri" pitchFamily="34" charset="0"/>
                <a:cs typeface="Calibri" pitchFamily="34" charset="0"/>
              </a:rPr>
              <a:t>Diagram</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49</a:t>
            </a:fld>
            <a:endParaRPr lang="en-US" sz="2000" b="1" dirty="0">
              <a:solidFill>
                <a:srgbClr val="FF0000"/>
              </a:solidFill>
            </a:endParaRPr>
          </a:p>
        </p:txBody>
      </p:sp>
    </p:spTree>
    <p:extLst>
      <p:ext uri="{BB962C8B-B14F-4D97-AF65-F5344CB8AC3E}">
        <p14:creationId xmlns:p14="http://schemas.microsoft.com/office/powerpoint/2010/main" val="281884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Introduction to Object Oriented </a:t>
            </a:r>
            <a:r>
              <a:rPr lang="en-US" b="1" dirty="0" smtClean="0">
                <a:solidFill>
                  <a:srgbClr val="FF0000"/>
                </a:solidFill>
                <a:latin typeface="+mn-lt"/>
              </a:rPr>
              <a:t>Paradigm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And </a:t>
            </a:r>
            <a:r>
              <a:rPr lang="en-US" sz="3200" dirty="0">
                <a:latin typeface="Calibri" pitchFamily="34" charset="0"/>
                <a:cs typeface="Calibri" pitchFamily="34" charset="0"/>
              </a:rPr>
              <a:t>hence we can develop system that are resilient and flexible to changes in information and/or behaviour</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1010352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UML Diagrams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Component </a:t>
            </a:r>
            <a:r>
              <a:rPr lang="en-US" sz="3200" dirty="0">
                <a:latin typeface="Calibri" pitchFamily="34" charset="0"/>
                <a:cs typeface="Calibri" pitchFamily="34" charset="0"/>
              </a:rPr>
              <a:t>Diagram</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Deployment Diagram</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model diagrams explain different aspects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collaboration diagram shows the desired interaction between the objects in order to perform some specific functionality.</a:t>
            </a: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50</a:t>
            </a:fld>
            <a:endParaRPr lang="en-US" sz="2000" b="1" dirty="0">
              <a:solidFill>
                <a:srgbClr val="FF0000"/>
              </a:solidFill>
            </a:endParaRPr>
          </a:p>
        </p:txBody>
      </p:sp>
    </p:spTree>
    <p:extLst>
      <p:ext uri="{BB962C8B-B14F-4D97-AF65-F5344CB8AC3E}">
        <p14:creationId xmlns:p14="http://schemas.microsoft.com/office/powerpoint/2010/main" val="4289489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Use case Diagram</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Use case diagram is used to show the interaction between the use cases(which represents system functionality) and actors ( which represents the people or system that provide or receive information from the system).</a:t>
            </a: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51</a:t>
            </a:fld>
            <a:endParaRPr lang="en-US" sz="2000" b="1" dirty="0">
              <a:solidFill>
                <a:srgbClr val="FF0000"/>
              </a:solidFill>
            </a:endParaRPr>
          </a:p>
        </p:txBody>
      </p:sp>
    </p:spTree>
    <p:extLst>
      <p:ext uri="{BB962C8B-B14F-4D97-AF65-F5344CB8AC3E}">
        <p14:creationId xmlns:p14="http://schemas.microsoft.com/office/powerpoint/2010/main" val="2238425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Use case Diagram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52</a:t>
            </a:fld>
            <a:endParaRPr lang="en-US" sz="2000" b="1" dirty="0">
              <a:solidFill>
                <a:srgbClr val="FF0000"/>
              </a:solidFill>
            </a:endParaRPr>
          </a:p>
        </p:txBody>
      </p:sp>
      <p:grpSp>
        <p:nvGrpSpPr>
          <p:cNvPr id="59" name="Group 31"/>
          <p:cNvGrpSpPr>
            <a:grpSpLocks/>
          </p:cNvGrpSpPr>
          <p:nvPr/>
        </p:nvGrpSpPr>
        <p:grpSpPr bwMode="auto">
          <a:xfrm>
            <a:off x="381000" y="1219200"/>
            <a:ext cx="11430000" cy="4953000"/>
            <a:chOff x="990600" y="1219200"/>
            <a:chExt cx="6934200" cy="4114800"/>
          </a:xfrm>
        </p:grpSpPr>
        <p:grpSp>
          <p:nvGrpSpPr>
            <p:cNvPr id="60" name="Group 25"/>
            <p:cNvGrpSpPr>
              <a:grpSpLocks/>
            </p:cNvGrpSpPr>
            <p:nvPr/>
          </p:nvGrpSpPr>
          <p:grpSpPr bwMode="auto">
            <a:xfrm>
              <a:off x="990600" y="1219200"/>
              <a:ext cx="6934200" cy="4114800"/>
              <a:chOff x="990600" y="1219200"/>
              <a:chExt cx="6934200" cy="4114800"/>
            </a:xfrm>
          </p:grpSpPr>
          <p:grpSp>
            <p:nvGrpSpPr>
              <p:cNvPr id="66" name="Group 14"/>
              <p:cNvGrpSpPr>
                <a:grpSpLocks/>
              </p:cNvGrpSpPr>
              <p:nvPr/>
            </p:nvGrpSpPr>
            <p:grpSpPr bwMode="auto">
              <a:xfrm>
                <a:off x="4191000" y="2749060"/>
                <a:ext cx="533400" cy="832340"/>
                <a:chOff x="6934200" y="1600200"/>
                <a:chExt cx="533400" cy="832340"/>
              </a:xfrm>
            </p:grpSpPr>
            <p:grpSp>
              <p:nvGrpSpPr>
                <p:cNvPr id="75" name="Group 11"/>
                <p:cNvGrpSpPr>
                  <a:grpSpLocks/>
                </p:cNvGrpSpPr>
                <p:nvPr/>
              </p:nvGrpSpPr>
              <p:grpSpPr bwMode="auto">
                <a:xfrm>
                  <a:off x="6982264" y="1600200"/>
                  <a:ext cx="443132" cy="832340"/>
                  <a:chOff x="6982264" y="1600200"/>
                  <a:chExt cx="443132" cy="832340"/>
                </a:xfrm>
              </p:grpSpPr>
              <p:grpSp>
                <p:nvGrpSpPr>
                  <p:cNvPr id="77" name="Group 10"/>
                  <p:cNvGrpSpPr>
                    <a:grpSpLocks/>
                  </p:cNvGrpSpPr>
                  <p:nvPr/>
                </p:nvGrpSpPr>
                <p:grpSpPr bwMode="auto">
                  <a:xfrm>
                    <a:off x="6982264" y="1600200"/>
                    <a:ext cx="332936" cy="824132"/>
                    <a:chOff x="6982264" y="1600200"/>
                    <a:chExt cx="332936" cy="824132"/>
                  </a:xfrm>
                </p:grpSpPr>
                <p:sp>
                  <p:nvSpPr>
                    <p:cNvPr id="79" name="Oval 78"/>
                    <p:cNvSpPr/>
                    <p:nvPr/>
                  </p:nvSpPr>
                  <p:spPr>
                    <a:xfrm>
                      <a:off x="7086600" y="1600690"/>
                      <a:ext cx="228600" cy="228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0" name="Group 9"/>
                    <p:cNvGrpSpPr>
                      <a:grpSpLocks/>
                    </p:cNvGrpSpPr>
                    <p:nvPr/>
                  </p:nvGrpSpPr>
                  <p:grpSpPr bwMode="auto">
                    <a:xfrm>
                      <a:off x="6982264" y="1828800"/>
                      <a:ext cx="242243" cy="595532"/>
                      <a:chOff x="6982264" y="1828800"/>
                      <a:chExt cx="242243" cy="595532"/>
                    </a:xfrm>
                  </p:grpSpPr>
                  <p:cxnSp>
                    <p:nvCxnSpPr>
                      <p:cNvPr id="81" name="Straight Connector 80"/>
                      <p:cNvCxnSpPr/>
                      <p:nvPr/>
                    </p:nvCxnSpPr>
                    <p:spPr>
                      <a:xfrm rot="4860000">
                        <a:off x="7053263" y="1962640"/>
                        <a:ext cx="3048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943725" y="2157903"/>
                        <a:ext cx="3048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Connector 77"/>
                  <p:cNvCxnSpPr/>
                  <p:nvPr/>
                </p:nvCxnSpPr>
                <p:spPr>
                  <a:xfrm rot="16200000" flipH="1">
                    <a:off x="7159625" y="2167428"/>
                    <a:ext cx="301625"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6934200" y="1981690"/>
                  <a:ext cx="5334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990600" y="1219200"/>
                <a:ext cx="2172715"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rPr>
                  <a:t>Deposit Funds</a:t>
                </a:r>
                <a:endParaRPr lang="en-US" sz="2400" b="1" dirty="0">
                  <a:solidFill>
                    <a:schemeClr val="tx1"/>
                  </a:solidFill>
                </a:endParaRPr>
              </a:p>
            </p:txBody>
          </p:sp>
          <p:sp>
            <p:nvSpPr>
              <p:cNvPr id="68" name="Oval 67"/>
              <p:cNvSpPr/>
              <p:nvPr/>
            </p:nvSpPr>
            <p:spPr>
              <a:xfrm>
                <a:off x="990600" y="4724400"/>
                <a:ext cx="2172715"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rPr>
                  <a:t>Withdraw Money</a:t>
                </a:r>
                <a:endParaRPr lang="en-US" sz="2400" b="1" dirty="0">
                  <a:solidFill>
                    <a:schemeClr val="tx1"/>
                  </a:solidFill>
                </a:endParaRPr>
              </a:p>
            </p:txBody>
          </p:sp>
          <p:sp>
            <p:nvSpPr>
              <p:cNvPr id="69" name="Oval 68"/>
              <p:cNvSpPr/>
              <p:nvPr/>
            </p:nvSpPr>
            <p:spPr>
              <a:xfrm>
                <a:off x="6172200" y="4648200"/>
                <a:ext cx="16764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rPr>
                  <a:t>View Balance</a:t>
                </a:r>
                <a:endParaRPr lang="en-US" sz="2400" b="1" dirty="0">
                  <a:solidFill>
                    <a:schemeClr val="tx1"/>
                  </a:solidFill>
                </a:endParaRPr>
              </a:p>
            </p:txBody>
          </p:sp>
          <p:sp>
            <p:nvSpPr>
              <p:cNvPr id="70" name="Oval 69"/>
              <p:cNvSpPr/>
              <p:nvPr/>
            </p:nvSpPr>
            <p:spPr>
              <a:xfrm>
                <a:off x="6172200" y="1219200"/>
                <a:ext cx="1752600" cy="6096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rPr>
                  <a:t>Transfer Funds</a:t>
                </a:r>
                <a:endParaRPr lang="en-US" sz="2400" b="1" dirty="0">
                  <a:solidFill>
                    <a:schemeClr val="tx1"/>
                  </a:solidFill>
                </a:endParaRPr>
              </a:p>
            </p:txBody>
          </p:sp>
          <p:cxnSp>
            <p:nvCxnSpPr>
              <p:cNvPr id="71" name="Straight Connector 70"/>
              <p:cNvCxnSpPr>
                <a:stCxn id="67" idx="4"/>
              </p:cNvCxnSpPr>
              <p:nvPr/>
            </p:nvCxnSpPr>
            <p:spPr>
              <a:xfrm>
                <a:off x="2076957" y="1828800"/>
                <a:ext cx="2114043" cy="1301750"/>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8" idx="0"/>
              </p:cNvCxnSpPr>
              <p:nvPr/>
            </p:nvCxnSpPr>
            <p:spPr>
              <a:xfrm flipV="1">
                <a:off x="2076957" y="3130550"/>
                <a:ext cx="2114042" cy="1593850"/>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4"/>
              </p:cNvCxnSpPr>
              <p:nvPr/>
            </p:nvCxnSpPr>
            <p:spPr>
              <a:xfrm flipH="1">
                <a:off x="4724400" y="1828800"/>
                <a:ext cx="2324100" cy="129481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9" idx="0"/>
              </p:cNvCxnSpPr>
              <p:nvPr/>
            </p:nvCxnSpPr>
            <p:spPr>
              <a:xfrm flipH="1" flipV="1">
                <a:off x="4724400" y="3130550"/>
                <a:ext cx="2286001" cy="1517650"/>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grpSp>
        <p:sp>
          <p:nvSpPr>
            <p:cNvPr id="61" name="TextBox 26"/>
            <p:cNvSpPr txBox="1">
              <a:spLocks noChangeArrowheads="1"/>
            </p:cNvSpPr>
            <p:nvPr/>
          </p:nvSpPr>
          <p:spPr bwMode="auto">
            <a:xfrm>
              <a:off x="3583940" y="4114800"/>
              <a:ext cx="1826260" cy="5847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b="1" dirty="0"/>
                <a:t>Customer</a:t>
              </a:r>
            </a:p>
          </p:txBody>
        </p:sp>
      </p:grpSp>
    </p:spTree>
    <p:extLst>
      <p:ext uri="{BB962C8B-B14F-4D97-AF65-F5344CB8AC3E}">
        <p14:creationId xmlns:p14="http://schemas.microsoft.com/office/powerpoint/2010/main" val="4279739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Use case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Use case diagram is shows the interaction between the use cases and the actors.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Use </a:t>
            </a:r>
            <a:r>
              <a:rPr lang="en-US" sz="3200" dirty="0">
                <a:latin typeface="Calibri" pitchFamily="34" charset="0"/>
                <a:cs typeface="Calibri" pitchFamily="34" charset="0"/>
              </a:rPr>
              <a:t>cases represent the requirements of the system from the user’s perspective.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means use cases are the functionality that the system provides.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Actors </a:t>
            </a:r>
            <a:r>
              <a:rPr lang="en-US" sz="3200" dirty="0">
                <a:latin typeface="Calibri" pitchFamily="34" charset="0"/>
                <a:cs typeface="Calibri" pitchFamily="34" charset="0"/>
              </a:rPr>
              <a:t>are the stakeholders of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diagram shows that the actors initiate the use cases.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53</a:t>
            </a:fld>
            <a:endParaRPr lang="en-US" sz="2000" b="1" dirty="0">
              <a:solidFill>
                <a:srgbClr val="FF0000"/>
              </a:solidFill>
            </a:endParaRPr>
          </a:p>
        </p:txBody>
      </p:sp>
    </p:spTree>
    <p:extLst>
      <p:ext uri="{BB962C8B-B14F-4D97-AF65-F5344CB8AC3E}">
        <p14:creationId xmlns:p14="http://schemas.microsoft.com/office/powerpoint/2010/main" val="1014115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Sequence Diagram is used to show the flow of functionality through a use case.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Considering </a:t>
            </a:r>
            <a:r>
              <a:rPr lang="en-US" sz="3200" dirty="0">
                <a:latin typeface="Calibri" pitchFamily="34" charset="0"/>
                <a:cs typeface="Calibri" pitchFamily="34" charset="0"/>
              </a:rPr>
              <a:t>the case of withdrawing a sum of say Rs. 1000 using ATM has  following sequence of functions.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Accept Card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Read Card </a:t>
            </a:r>
            <a:r>
              <a:rPr lang="en-US" sz="3200" dirty="0" smtClean="0">
                <a:latin typeface="Calibri" pitchFamily="34" charset="0"/>
                <a:cs typeface="Calibri" pitchFamily="34" charset="0"/>
              </a:rPr>
              <a:t>Number</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Initialize the screen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Open </a:t>
            </a:r>
            <a:r>
              <a:rPr lang="en-US" sz="3200" dirty="0" smtClean="0">
                <a:latin typeface="Calibri" pitchFamily="34" charset="0"/>
                <a:cs typeface="Calibri" pitchFamily="34" charset="0"/>
              </a:rPr>
              <a:t>Account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54</a:t>
            </a:fld>
            <a:endParaRPr lang="en-US" sz="2000" b="1" dirty="0">
              <a:solidFill>
                <a:srgbClr val="FF0000"/>
              </a:solidFill>
            </a:endParaRPr>
          </a:p>
        </p:txBody>
      </p:sp>
    </p:spTree>
    <p:extLst>
      <p:ext uri="{BB962C8B-B14F-4D97-AF65-F5344CB8AC3E}">
        <p14:creationId xmlns:p14="http://schemas.microsoft.com/office/powerpoint/2010/main" val="2169735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Prompt </a:t>
            </a:r>
            <a:r>
              <a:rPr lang="en-US" sz="3200" dirty="0">
                <a:latin typeface="Calibri" pitchFamily="34" charset="0"/>
                <a:cs typeface="Calibri" pitchFamily="34" charset="0"/>
              </a:rPr>
              <a:t>for the PIN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Enter PIN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Verify PIN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Prompt for the Transaction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Select the Transaction (in our case Withdrawal</a:t>
            </a:r>
            <a:r>
              <a:rPr lang="en-US" sz="3200" dirty="0" smtClean="0">
                <a:latin typeface="Calibri" pitchFamily="34" charset="0"/>
                <a:cs typeface="Calibri" pitchFamily="34" charset="0"/>
              </a:rPr>
              <a: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Prompt for the Amount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Enter the amount (in our case it is Rs. 1000)</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Withdraw funds (in our case it is Rs. 1000)</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Verify funds (in our case it is Rs. 1000</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55</a:t>
            </a:fld>
            <a:endParaRPr lang="en-US" sz="2000" b="1" dirty="0">
              <a:solidFill>
                <a:srgbClr val="FF0000"/>
              </a:solidFill>
            </a:endParaRPr>
          </a:p>
        </p:txBody>
      </p:sp>
    </p:spTree>
    <p:extLst>
      <p:ext uri="{BB962C8B-B14F-4D97-AF65-F5344CB8AC3E}">
        <p14:creationId xmlns:p14="http://schemas.microsoft.com/office/powerpoint/2010/main" val="2729971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Deduct </a:t>
            </a:r>
            <a:r>
              <a:rPr lang="en-US" sz="3200" dirty="0">
                <a:latin typeface="Calibri" pitchFamily="34" charset="0"/>
                <a:cs typeface="Calibri" pitchFamily="34" charset="0"/>
              </a:rPr>
              <a:t>funds (in our case it is Rs. 1000)</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Provide cash (in our case it is Rs. 1000)</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Provide receipt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Eject card</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sequence diagram to illustrate the above sequence of functions is given below.</a:t>
            </a: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56</a:t>
            </a:fld>
            <a:endParaRPr lang="en-US" sz="2000" b="1" dirty="0">
              <a:solidFill>
                <a:srgbClr val="FF0000"/>
              </a:solidFill>
            </a:endParaRPr>
          </a:p>
        </p:txBody>
      </p:sp>
    </p:spTree>
    <p:extLst>
      <p:ext uri="{BB962C8B-B14F-4D97-AF65-F5344CB8AC3E}">
        <p14:creationId xmlns:p14="http://schemas.microsoft.com/office/powerpoint/2010/main" val="2064559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57</a:t>
            </a:fld>
            <a:endParaRPr lang="en-US" sz="2000" b="1" dirty="0">
              <a:solidFill>
                <a:srgbClr val="FF0000"/>
              </a:solidFill>
            </a:endParaRPr>
          </a:p>
        </p:txBody>
      </p:sp>
      <p:grpSp>
        <p:nvGrpSpPr>
          <p:cNvPr id="7" name="Group 76"/>
          <p:cNvGrpSpPr>
            <a:grpSpLocks/>
          </p:cNvGrpSpPr>
          <p:nvPr/>
        </p:nvGrpSpPr>
        <p:grpSpPr bwMode="auto">
          <a:xfrm>
            <a:off x="381000" y="762001"/>
            <a:ext cx="11430000" cy="5594349"/>
            <a:chOff x="76200" y="304006"/>
            <a:chExt cx="8686800" cy="6249194"/>
          </a:xfrm>
        </p:grpSpPr>
        <p:grpSp>
          <p:nvGrpSpPr>
            <p:cNvPr id="8" name="Group 74"/>
            <p:cNvGrpSpPr>
              <a:grpSpLocks/>
            </p:cNvGrpSpPr>
            <p:nvPr/>
          </p:nvGrpSpPr>
          <p:grpSpPr bwMode="auto">
            <a:xfrm>
              <a:off x="304800" y="304006"/>
              <a:ext cx="8458200" cy="6249194"/>
              <a:chOff x="304800" y="304006"/>
              <a:chExt cx="8458200" cy="6249194"/>
            </a:xfrm>
          </p:grpSpPr>
          <p:grpSp>
            <p:nvGrpSpPr>
              <p:cNvPr id="10" name="Group 71"/>
              <p:cNvGrpSpPr>
                <a:grpSpLocks/>
              </p:cNvGrpSpPr>
              <p:nvPr/>
            </p:nvGrpSpPr>
            <p:grpSpPr bwMode="auto">
              <a:xfrm>
                <a:off x="304800" y="304006"/>
                <a:ext cx="8458200" cy="6249194"/>
                <a:chOff x="304800" y="304006"/>
                <a:chExt cx="8458200" cy="6249194"/>
              </a:xfrm>
            </p:grpSpPr>
            <p:grpSp>
              <p:nvGrpSpPr>
                <p:cNvPr id="13" name="Group 62"/>
                <p:cNvGrpSpPr>
                  <a:grpSpLocks/>
                </p:cNvGrpSpPr>
                <p:nvPr/>
              </p:nvGrpSpPr>
              <p:grpSpPr bwMode="auto">
                <a:xfrm>
                  <a:off x="304800" y="304006"/>
                  <a:ext cx="8458200" cy="6249194"/>
                  <a:chOff x="304800" y="304006"/>
                  <a:chExt cx="8458200" cy="6249194"/>
                </a:xfrm>
              </p:grpSpPr>
              <p:grpSp>
                <p:nvGrpSpPr>
                  <p:cNvPr id="20" name="Group 56"/>
                  <p:cNvGrpSpPr>
                    <a:grpSpLocks/>
                  </p:cNvGrpSpPr>
                  <p:nvPr/>
                </p:nvGrpSpPr>
                <p:grpSpPr bwMode="auto">
                  <a:xfrm>
                    <a:off x="304800" y="304006"/>
                    <a:ext cx="8458200" cy="6249194"/>
                    <a:chOff x="304800" y="228600"/>
                    <a:chExt cx="8458200" cy="6249194"/>
                  </a:xfrm>
                </p:grpSpPr>
                <p:grpSp>
                  <p:nvGrpSpPr>
                    <p:cNvPr id="25" name="Group 45"/>
                    <p:cNvGrpSpPr>
                      <a:grpSpLocks/>
                    </p:cNvGrpSpPr>
                    <p:nvPr/>
                  </p:nvGrpSpPr>
                  <p:grpSpPr bwMode="auto">
                    <a:xfrm>
                      <a:off x="304800" y="228600"/>
                      <a:ext cx="8458200" cy="6249194"/>
                      <a:chOff x="304800" y="228600"/>
                      <a:chExt cx="8458200" cy="6249194"/>
                    </a:xfrm>
                  </p:grpSpPr>
                  <p:grpSp>
                    <p:nvGrpSpPr>
                      <p:cNvPr id="30" name="Group 43"/>
                      <p:cNvGrpSpPr>
                        <a:grpSpLocks/>
                      </p:cNvGrpSpPr>
                      <p:nvPr/>
                    </p:nvGrpSpPr>
                    <p:grpSpPr bwMode="auto">
                      <a:xfrm>
                        <a:off x="2286000" y="2286000"/>
                        <a:ext cx="1462662" cy="243462"/>
                        <a:chOff x="2286000" y="2286000"/>
                        <a:chExt cx="1462662" cy="243462"/>
                      </a:xfrm>
                    </p:grpSpPr>
                    <p:cxnSp>
                      <p:nvCxnSpPr>
                        <p:cNvPr id="59" name="Straight Connector 58"/>
                        <p:cNvCxnSpPr/>
                        <p:nvPr/>
                      </p:nvCxnSpPr>
                      <p:spPr>
                        <a:xfrm>
                          <a:off x="2286000" y="2285739"/>
                          <a:ext cx="14478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280000">
                          <a:off x="3632215" y="2414310"/>
                          <a:ext cx="230159"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44"/>
                      <p:cNvGrpSpPr>
                        <a:grpSpLocks/>
                      </p:cNvGrpSpPr>
                      <p:nvPr/>
                    </p:nvGrpSpPr>
                    <p:grpSpPr bwMode="auto">
                      <a:xfrm>
                        <a:off x="304800" y="228600"/>
                        <a:ext cx="8458200" cy="6249194"/>
                        <a:chOff x="304800" y="228600"/>
                        <a:chExt cx="8458200" cy="6249194"/>
                      </a:xfrm>
                    </p:grpSpPr>
                    <p:grpSp>
                      <p:nvGrpSpPr>
                        <p:cNvPr id="32" name="Group 30"/>
                        <p:cNvGrpSpPr>
                          <a:grpSpLocks/>
                        </p:cNvGrpSpPr>
                        <p:nvPr/>
                      </p:nvGrpSpPr>
                      <p:grpSpPr bwMode="auto">
                        <a:xfrm>
                          <a:off x="304800" y="228600"/>
                          <a:ext cx="8458200" cy="6249194"/>
                          <a:chOff x="304800" y="228600"/>
                          <a:chExt cx="8458200" cy="6249194"/>
                        </a:xfrm>
                      </p:grpSpPr>
                      <p:grpSp>
                        <p:nvGrpSpPr>
                          <p:cNvPr id="35" name="Group 26"/>
                          <p:cNvGrpSpPr>
                            <a:grpSpLocks/>
                          </p:cNvGrpSpPr>
                          <p:nvPr/>
                        </p:nvGrpSpPr>
                        <p:grpSpPr bwMode="auto">
                          <a:xfrm>
                            <a:off x="304800" y="228600"/>
                            <a:ext cx="8458200" cy="6249194"/>
                            <a:chOff x="304800" y="228600"/>
                            <a:chExt cx="8458200" cy="6249194"/>
                          </a:xfrm>
                        </p:grpSpPr>
                        <p:grpSp>
                          <p:nvGrpSpPr>
                            <p:cNvPr id="38" name="Group 19"/>
                            <p:cNvGrpSpPr>
                              <a:grpSpLocks/>
                            </p:cNvGrpSpPr>
                            <p:nvPr/>
                          </p:nvGrpSpPr>
                          <p:grpSpPr bwMode="auto">
                            <a:xfrm>
                              <a:off x="304800" y="228600"/>
                              <a:ext cx="8458200" cy="832340"/>
                              <a:chOff x="304800" y="228600"/>
                              <a:chExt cx="8458200" cy="832340"/>
                            </a:xfrm>
                          </p:grpSpPr>
                          <p:grpSp>
                            <p:nvGrpSpPr>
                              <p:cNvPr id="44" name="Group 9"/>
                              <p:cNvGrpSpPr>
                                <a:grpSpLocks/>
                              </p:cNvGrpSpPr>
                              <p:nvPr/>
                            </p:nvGrpSpPr>
                            <p:grpSpPr bwMode="auto">
                              <a:xfrm>
                                <a:off x="1600200" y="381000"/>
                                <a:ext cx="7162800" cy="533400"/>
                                <a:chOff x="1600200" y="381000"/>
                                <a:chExt cx="7162800" cy="533400"/>
                              </a:xfrm>
                            </p:grpSpPr>
                            <p:grpSp>
                              <p:nvGrpSpPr>
                                <p:cNvPr id="54" name="Group 8"/>
                                <p:cNvGrpSpPr>
                                  <a:grpSpLocks/>
                                </p:cNvGrpSpPr>
                                <p:nvPr/>
                              </p:nvGrpSpPr>
                              <p:grpSpPr bwMode="auto">
                                <a:xfrm>
                                  <a:off x="1600200" y="381000"/>
                                  <a:ext cx="5181600" cy="533400"/>
                                  <a:chOff x="1600200" y="381000"/>
                                  <a:chExt cx="5181600" cy="533400"/>
                                </a:xfrm>
                              </p:grpSpPr>
                              <p:sp>
                                <p:nvSpPr>
                                  <p:cNvPr id="56" name="Rectangle 55"/>
                                  <p:cNvSpPr/>
                                  <p:nvPr/>
                                </p:nvSpPr>
                                <p:spPr>
                                  <a:xfrm>
                                    <a:off x="16002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Card Reader</a:t>
                                    </a:r>
                                  </a:p>
                                </p:txBody>
                              </p:sp>
                              <p:sp>
                                <p:nvSpPr>
                                  <p:cNvPr id="57" name="Rectangle 56"/>
                                  <p:cNvSpPr/>
                                  <p:nvPr/>
                                </p:nvSpPr>
                                <p:spPr>
                                  <a:xfrm>
                                    <a:off x="35814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ATM Screen</a:t>
                                    </a:r>
                                  </a:p>
                                </p:txBody>
                              </p:sp>
                              <p:sp>
                                <p:nvSpPr>
                                  <p:cNvPr id="58" name="Rectangle 57"/>
                                  <p:cNvSpPr/>
                                  <p:nvPr/>
                                </p:nvSpPr>
                                <p:spPr>
                                  <a:xfrm>
                                    <a:off x="54864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Actor’s Account</a:t>
                                    </a:r>
                                  </a:p>
                                </p:txBody>
                              </p:sp>
                            </p:grpSp>
                            <p:sp>
                              <p:nvSpPr>
                                <p:cNvPr id="55" name="Rectangle 54"/>
                                <p:cNvSpPr/>
                                <p:nvPr/>
                              </p:nvSpPr>
                              <p:spPr>
                                <a:xfrm>
                                  <a:off x="74676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Cash Dispenser</a:t>
                                  </a:r>
                                </a:p>
                              </p:txBody>
                            </p:sp>
                          </p:grpSp>
                          <p:grpSp>
                            <p:nvGrpSpPr>
                              <p:cNvPr id="45" name="Group 14"/>
                              <p:cNvGrpSpPr>
                                <a:grpSpLocks/>
                              </p:cNvGrpSpPr>
                              <p:nvPr/>
                            </p:nvGrpSpPr>
                            <p:grpSpPr bwMode="auto">
                              <a:xfrm>
                                <a:off x="304800" y="228600"/>
                                <a:ext cx="533400" cy="832340"/>
                                <a:chOff x="6934200" y="1600200"/>
                                <a:chExt cx="533400" cy="832340"/>
                              </a:xfrm>
                            </p:grpSpPr>
                            <p:grpSp>
                              <p:nvGrpSpPr>
                                <p:cNvPr id="46" name="Group 11"/>
                                <p:cNvGrpSpPr>
                                  <a:grpSpLocks/>
                                </p:cNvGrpSpPr>
                                <p:nvPr/>
                              </p:nvGrpSpPr>
                              <p:grpSpPr bwMode="auto">
                                <a:xfrm>
                                  <a:off x="6982264" y="1600200"/>
                                  <a:ext cx="443132" cy="832340"/>
                                  <a:chOff x="6982264" y="1600200"/>
                                  <a:chExt cx="443132" cy="832340"/>
                                </a:xfrm>
                              </p:grpSpPr>
                              <p:grpSp>
                                <p:nvGrpSpPr>
                                  <p:cNvPr id="48" name="Group 10"/>
                                  <p:cNvGrpSpPr>
                                    <a:grpSpLocks/>
                                  </p:cNvGrpSpPr>
                                  <p:nvPr/>
                                </p:nvGrpSpPr>
                                <p:grpSpPr bwMode="auto">
                                  <a:xfrm>
                                    <a:off x="6982264" y="1600200"/>
                                    <a:ext cx="332936" cy="824132"/>
                                    <a:chOff x="6982264" y="1600200"/>
                                    <a:chExt cx="332936" cy="824132"/>
                                  </a:xfrm>
                                </p:grpSpPr>
                                <p:sp>
                                  <p:nvSpPr>
                                    <p:cNvPr id="50" name="Oval 2"/>
                                    <p:cNvSpPr/>
                                    <p:nvPr/>
                                  </p:nvSpPr>
                                  <p:spPr>
                                    <a:xfrm>
                                      <a:off x="7086600" y="1600200"/>
                                      <a:ext cx="228600" cy="22857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grpSp>
                                  <p:nvGrpSpPr>
                                    <p:cNvPr id="51" name="Group 9"/>
                                    <p:cNvGrpSpPr>
                                      <a:grpSpLocks/>
                                    </p:cNvGrpSpPr>
                                    <p:nvPr/>
                                  </p:nvGrpSpPr>
                                  <p:grpSpPr bwMode="auto">
                                    <a:xfrm>
                                      <a:off x="6982264" y="1828800"/>
                                      <a:ext cx="242243" cy="595532"/>
                                      <a:chOff x="6982264" y="1828800"/>
                                      <a:chExt cx="242243" cy="595532"/>
                                    </a:xfrm>
                                  </p:grpSpPr>
                                  <p:cxnSp>
                                    <p:nvCxnSpPr>
                                      <p:cNvPr id="52" name="Straight Connector 4"/>
                                      <p:cNvCxnSpPr/>
                                      <p:nvPr/>
                                    </p:nvCxnSpPr>
                                    <p:spPr>
                                      <a:xfrm rot="4860000">
                                        <a:off x="7053282" y="1962102"/>
                                        <a:ext cx="304761"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6943744" y="2157326"/>
                                        <a:ext cx="304761"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49" name="Straight Connector 48"/>
                                  <p:cNvCxnSpPr/>
                                  <p:nvPr/>
                                </p:nvCxnSpPr>
                                <p:spPr>
                                  <a:xfrm rot="16200000" flipH="1">
                                    <a:off x="7159644" y="2166851"/>
                                    <a:ext cx="301587"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6934200" y="1981151"/>
                                  <a:ext cx="5334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9" name="Straight Connector 38"/>
                            <p:cNvCxnSpPr/>
                            <p:nvPr/>
                          </p:nvCxnSpPr>
                          <p:spPr>
                            <a:xfrm rot="5400000">
                              <a:off x="-2171375" y="3923830"/>
                              <a:ext cx="5104752" cy="3175"/>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65582"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7156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6968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6780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a:off x="381000" y="1677803"/>
                            <a:ext cx="1905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29"/>
                          <p:cNvSpPr txBox="1">
                            <a:spLocks noChangeArrowheads="1"/>
                          </p:cNvSpPr>
                          <p:nvPr/>
                        </p:nvSpPr>
                        <p:spPr bwMode="auto">
                          <a:xfrm>
                            <a:off x="457200" y="1250796"/>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 Accept Card</a:t>
                            </a:r>
                          </a:p>
                        </p:txBody>
                      </p:sp>
                    </p:grpSp>
                    <p:sp>
                      <p:nvSpPr>
                        <p:cNvPr id="33" name="TextBox 31"/>
                        <p:cNvSpPr txBox="1">
                          <a:spLocks noChangeArrowheads="1"/>
                        </p:cNvSpPr>
                        <p:nvPr/>
                      </p:nvSpPr>
                      <p:spPr bwMode="auto">
                        <a:xfrm>
                          <a:off x="2362200" y="1840468"/>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2. </a:t>
                          </a:r>
                          <a:r>
                            <a:rPr lang="en-US" sz="1600" b="1"/>
                            <a:t>Read Card No</a:t>
                          </a:r>
                          <a:r>
                            <a:rPr lang="en-US" b="1"/>
                            <a:t>.</a:t>
                          </a:r>
                        </a:p>
                      </p:txBody>
                    </p:sp>
                    <p:cxnSp>
                      <p:nvCxnSpPr>
                        <p:cNvPr id="34" name="Straight Arrow Connector 33"/>
                        <p:cNvCxnSpPr/>
                        <p:nvPr/>
                      </p:nvCxnSpPr>
                      <p:spPr>
                        <a:xfrm rot="10800000">
                          <a:off x="2438400" y="2514310"/>
                          <a:ext cx="12954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6" name="Straight Arrow Connector 25"/>
                    <p:cNvCxnSpPr/>
                    <p:nvPr/>
                  </p:nvCxnSpPr>
                  <p:spPr>
                    <a:xfrm>
                      <a:off x="2286000" y="3731767"/>
                      <a:ext cx="3962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52"/>
                    <p:cNvSpPr txBox="1">
                      <a:spLocks noChangeArrowheads="1"/>
                    </p:cNvSpPr>
                    <p:nvPr/>
                  </p:nvSpPr>
                  <p:spPr bwMode="auto">
                    <a:xfrm>
                      <a:off x="3429000" y="3288268"/>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4.Open Account</a:t>
                      </a:r>
                    </a:p>
                  </p:txBody>
                </p:sp>
                <p:cxnSp>
                  <p:nvCxnSpPr>
                    <p:cNvPr id="28" name="Straight Arrow Connector 27"/>
                    <p:cNvCxnSpPr/>
                    <p:nvPr/>
                  </p:nvCxnSpPr>
                  <p:spPr>
                    <a:xfrm>
                      <a:off x="2286000" y="3177801"/>
                      <a:ext cx="18288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55"/>
                    <p:cNvSpPr txBox="1">
                      <a:spLocks noChangeArrowheads="1"/>
                    </p:cNvSpPr>
                    <p:nvPr/>
                  </p:nvSpPr>
                  <p:spPr bwMode="auto">
                    <a:xfrm>
                      <a:off x="2362200" y="2667000"/>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3. </a:t>
                      </a:r>
                      <a:r>
                        <a:rPr lang="en-US" sz="1400" b="1"/>
                        <a:t>Initialize Screen</a:t>
                      </a:r>
                    </a:p>
                  </p:txBody>
                </p:sp>
              </p:grpSp>
              <p:cxnSp>
                <p:nvCxnSpPr>
                  <p:cNvPr id="21" name="Straight Arrow Connector 20"/>
                  <p:cNvCxnSpPr/>
                  <p:nvPr/>
                </p:nvCxnSpPr>
                <p:spPr>
                  <a:xfrm>
                    <a:off x="381000" y="4342094"/>
                    <a:ext cx="38862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1000" y="4875426"/>
                    <a:ext cx="38862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60"/>
                  <p:cNvSpPr txBox="1">
                    <a:spLocks noChangeArrowheads="1"/>
                  </p:cNvSpPr>
                  <p:nvPr/>
                </p:nvSpPr>
                <p:spPr bwMode="auto">
                  <a:xfrm>
                    <a:off x="1371600" y="3886199"/>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5.</a:t>
                    </a:r>
                    <a:r>
                      <a:rPr lang="en-US" sz="1600" b="1"/>
                      <a:t>Prompt for PIN</a:t>
                    </a:r>
                    <a:endParaRPr lang="en-US" b="1"/>
                  </a:p>
                </p:txBody>
              </p:sp>
              <p:sp>
                <p:nvSpPr>
                  <p:cNvPr id="24" name="TextBox 61"/>
                  <p:cNvSpPr txBox="1">
                    <a:spLocks noChangeArrowheads="1"/>
                  </p:cNvSpPr>
                  <p:nvPr/>
                </p:nvSpPr>
                <p:spPr bwMode="auto">
                  <a:xfrm>
                    <a:off x="1371600" y="4431269"/>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6.Enter PIN</a:t>
                    </a:r>
                  </a:p>
                </p:txBody>
              </p:sp>
            </p:grpSp>
            <p:cxnSp>
              <p:nvCxnSpPr>
                <p:cNvPr id="14" name="Straight Arrow Connector 13"/>
                <p:cNvCxnSpPr/>
                <p:nvPr/>
              </p:nvCxnSpPr>
              <p:spPr>
                <a:xfrm>
                  <a:off x="4267200" y="5103997"/>
                  <a:ext cx="19050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65"/>
                <p:cNvSpPr txBox="1">
                  <a:spLocks noChangeArrowheads="1"/>
                </p:cNvSpPr>
                <p:nvPr/>
              </p:nvSpPr>
              <p:spPr bwMode="auto">
                <a:xfrm>
                  <a:off x="4343400" y="4659868"/>
                  <a:ext cx="18288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7.Verify PIN</a:t>
                  </a:r>
                </a:p>
              </p:txBody>
            </p:sp>
            <p:cxnSp>
              <p:nvCxnSpPr>
                <p:cNvPr id="16" name="Straight Arrow Connector 15"/>
                <p:cNvCxnSpPr/>
                <p:nvPr/>
              </p:nvCxnSpPr>
              <p:spPr>
                <a:xfrm rot="10800000">
                  <a:off x="381000" y="5410345"/>
                  <a:ext cx="3886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68"/>
                <p:cNvSpPr txBox="1">
                  <a:spLocks noChangeArrowheads="1"/>
                </p:cNvSpPr>
                <p:nvPr/>
              </p:nvSpPr>
              <p:spPr bwMode="auto">
                <a:xfrm>
                  <a:off x="1371600" y="4978736"/>
                  <a:ext cx="28194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8.Prompt for Transaction</a:t>
                  </a:r>
                </a:p>
              </p:txBody>
            </p:sp>
            <p:cxnSp>
              <p:nvCxnSpPr>
                <p:cNvPr id="18" name="Straight Arrow Connector 17"/>
                <p:cNvCxnSpPr/>
                <p:nvPr/>
              </p:nvCxnSpPr>
              <p:spPr>
                <a:xfrm>
                  <a:off x="381000" y="5950027"/>
                  <a:ext cx="3886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70"/>
                <p:cNvSpPr txBox="1">
                  <a:spLocks noChangeArrowheads="1"/>
                </p:cNvSpPr>
                <p:nvPr/>
              </p:nvSpPr>
              <p:spPr bwMode="auto">
                <a:xfrm>
                  <a:off x="1371600" y="5486400"/>
                  <a:ext cx="28194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9.Select Transaction</a:t>
                  </a:r>
                </a:p>
              </p:txBody>
            </p:sp>
          </p:grpSp>
          <p:cxnSp>
            <p:nvCxnSpPr>
              <p:cNvPr id="11" name="Straight Arrow Connector 10"/>
              <p:cNvCxnSpPr/>
              <p:nvPr/>
            </p:nvCxnSpPr>
            <p:spPr>
              <a:xfrm>
                <a:off x="381000" y="6481772"/>
                <a:ext cx="38862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73"/>
              <p:cNvSpPr txBox="1">
                <a:spLocks noChangeArrowheads="1"/>
              </p:cNvSpPr>
              <p:nvPr/>
            </p:nvSpPr>
            <p:spPr bwMode="auto">
              <a:xfrm>
                <a:off x="1371600" y="6031468"/>
                <a:ext cx="2819400"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10.Prompt for Amount</a:t>
                </a:r>
              </a:p>
            </p:txBody>
          </p:sp>
        </p:grpSp>
        <p:sp>
          <p:nvSpPr>
            <p:cNvPr id="9" name="TextBox 75"/>
            <p:cNvSpPr txBox="1">
              <a:spLocks noChangeArrowheads="1"/>
            </p:cNvSpPr>
            <p:nvPr/>
          </p:nvSpPr>
          <p:spPr bwMode="auto">
            <a:xfrm>
              <a:off x="76200" y="1050689"/>
              <a:ext cx="984504" cy="412564"/>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t>Customer</a:t>
              </a:r>
            </a:p>
          </p:txBody>
        </p:sp>
      </p:grpSp>
    </p:spTree>
    <p:extLst>
      <p:ext uri="{BB962C8B-B14F-4D97-AF65-F5344CB8AC3E}">
        <p14:creationId xmlns:p14="http://schemas.microsoft.com/office/powerpoint/2010/main" val="1526914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58</a:t>
            </a:fld>
            <a:endParaRPr lang="en-US" sz="2000" b="1" dirty="0">
              <a:solidFill>
                <a:srgbClr val="FF0000"/>
              </a:solidFill>
            </a:endParaRPr>
          </a:p>
        </p:txBody>
      </p:sp>
      <p:grpSp>
        <p:nvGrpSpPr>
          <p:cNvPr id="61" name="Group 91"/>
          <p:cNvGrpSpPr>
            <a:grpSpLocks/>
          </p:cNvGrpSpPr>
          <p:nvPr/>
        </p:nvGrpSpPr>
        <p:grpSpPr bwMode="auto">
          <a:xfrm>
            <a:off x="381000" y="609600"/>
            <a:ext cx="11430000" cy="5746750"/>
            <a:chOff x="18481" y="304006"/>
            <a:chExt cx="8744519" cy="6249194"/>
          </a:xfrm>
        </p:grpSpPr>
        <p:grpSp>
          <p:nvGrpSpPr>
            <p:cNvPr id="62" name="Group 76"/>
            <p:cNvGrpSpPr>
              <a:grpSpLocks/>
            </p:cNvGrpSpPr>
            <p:nvPr/>
          </p:nvGrpSpPr>
          <p:grpSpPr bwMode="auto">
            <a:xfrm>
              <a:off x="18481" y="304006"/>
              <a:ext cx="8744519" cy="6249194"/>
              <a:chOff x="18481" y="304006"/>
              <a:chExt cx="8744519" cy="6249194"/>
            </a:xfrm>
          </p:grpSpPr>
          <p:grpSp>
            <p:nvGrpSpPr>
              <p:cNvPr id="80" name="Group 71"/>
              <p:cNvGrpSpPr>
                <a:grpSpLocks/>
              </p:cNvGrpSpPr>
              <p:nvPr/>
            </p:nvGrpSpPr>
            <p:grpSpPr bwMode="auto">
              <a:xfrm>
                <a:off x="304800" y="304006"/>
                <a:ext cx="8458200" cy="6249194"/>
                <a:chOff x="304800" y="304006"/>
                <a:chExt cx="8458200" cy="6249194"/>
              </a:xfrm>
            </p:grpSpPr>
            <p:grpSp>
              <p:nvGrpSpPr>
                <p:cNvPr id="82" name="Group 62"/>
                <p:cNvGrpSpPr>
                  <a:grpSpLocks/>
                </p:cNvGrpSpPr>
                <p:nvPr/>
              </p:nvGrpSpPr>
              <p:grpSpPr bwMode="auto">
                <a:xfrm>
                  <a:off x="304800" y="304006"/>
                  <a:ext cx="8458200" cy="6249194"/>
                  <a:chOff x="304800" y="304006"/>
                  <a:chExt cx="8458200" cy="6249194"/>
                </a:xfrm>
              </p:grpSpPr>
              <p:grpSp>
                <p:nvGrpSpPr>
                  <p:cNvPr id="86" name="Group 26"/>
                  <p:cNvGrpSpPr>
                    <a:grpSpLocks/>
                  </p:cNvGrpSpPr>
                  <p:nvPr/>
                </p:nvGrpSpPr>
                <p:grpSpPr bwMode="auto">
                  <a:xfrm>
                    <a:off x="304800" y="304006"/>
                    <a:ext cx="8458200" cy="6249194"/>
                    <a:chOff x="304800" y="228600"/>
                    <a:chExt cx="8458200" cy="6249194"/>
                  </a:xfrm>
                </p:grpSpPr>
                <p:grpSp>
                  <p:nvGrpSpPr>
                    <p:cNvPr id="89" name="Group 19"/>
                    <p:cNvGrpSpPr>
                      <a:grpSpLocks/>
                    </p:cNvGrpSpPr>
                    <p:nvPr/>
                  </p:nvGrpSpPr>
                  <p:grpSpPr bwMode="auto">
                    <a:xfrm>
                      <a:off x="304800" y="228600"/>
                      <a:ext cx="8458200" cy="832340"/>
                      <a:chOff x="304800" y="228600"/>
                      <a:chExt cx="8458200" cy="832340"/>
                    </a:xfrm>
                  </p:grpSpPr>
                  <p:grpSp>
                    <p:nvGrpSpPr>
                      <p:cNvPr id="95" name="Group 9"/>
                      <p:cNvGrpSpPr>
                        <a:grpSpLocks/>
                      </p:cNvGrpSpPr>
                      <p:nvPr/>
                    </p:nvGrpSpPr>
                    <p:grpSpPr bwMode="auto">
                      <a:xfrm>
                        <a:off x="1600200" y="381000"/>
                        <a:ext cx="7162800" cy="533400"/>
                        <a:chOff x="1600200" y="381000"/>
                        <a:chExt cx="7162800" cy="533400"/>
                      </a:xfrm>
                    </p:grpSpPr>
                    <p:grpSp>
                      <p:nvGrpSpPr>
                        <p:cNvPr id="105" name="Group 8"/>
                        <p:cNvGrpSpPr>
                          <a:grpSpLocks/>
                        </p:cNvGrpSpPr>
                        <p:nvPr/>
                      </p:nvGrpSpPr>
                      <p:grpSpPr bwMode="auto">
                        <a:xfrm>
                          <a:off x="1600200" y="381000"/>
                          <a:ext cx="5181600" cy="533400"/>
                          <a:chOff x="1600200" y="381000"/>
                          <a:chExt cx="5181600" cy="533400"/>
                        </a:xfrm>
                      </p:grpSpPr>
                      <p:sp>
                        <p:nvSpPr>
                          <p:cNvPr id="107" name="Rectangle 106"/>
                          <p:cNvSpPr/>
                          <p:nvPr/>
                        </p:nvSpPr>
                        <p:spPr>
                          <a:xfrm>
                            <a:off x="16002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Card Reader</a:t>
                            </a:r>
                          </a:p>
                        </p:txBody>
                      </p:sp>
                      <p:sp>
                        <p:nvSpPr>
                          <p:cNvPr id="108" name="Rectangle 107"/>
                          <p:cNvSpPr/>
                          <p:nvPr/>
                        </p:nvSpPr>
                        <p:spPr>
                          <a:xfrm>
                            <a:off x="35814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ATM Screen</a:t>
                            </a:r>
                          </a:p>
                        </p:txBody>
                      </p:sp>
                      <p:sp>
                        <p:nvSpPr>
                          <p:cNvPr id="109" name="Rectangle 108"/>
                          <p:cNvSpPr/>
                          <p:nvPr/>
                        </p:nvSpPr>
                        <p:spPr>
                          <a:xfrm>
                            <a:off x="54864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Actor’s Account</a:t>
                            </a:r>
                          </a:p>
                        </p:txBody>
                      </p:sp>
                    </p:grpSp>
                    <p:sp>
                      <p:nvSpPr>
                        <p:cNvPr id="106" name="Rectangle 105"/>
                        <p:cNvSpPr/>
                        <p:nvPr/>
                      </p:nvSpPr>
                      <p:spPr>
                        <a:xfrm>
                          <a:off x="7467600" y="380981"/>
                          <a:ext cx="1295400" cy="5333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Cash Dispenser</a:t>
                          </a:r>
                        </a:p>
                      </p:txBody>
                    </p:sp>
                  </p:grpSp>
                  <p:grpSp>
                    <p:nvGrpSpPr>
                      <p:cNvPr id="96" name="Group 14"/>
                      <p:cNvGrpSpPr>
                        <a:grpSpLocks/>
                      </p:cNvGrpSpPr>
                      <p:nvPr/>
                    </p:nvGrpSpPr>
                    <p:grpSpPr bwMode="auto">
                      <a:xfrm>
                        <a:off x="304800" y="228600"/>
                        <a:ext cx="533400" cy="832340"/>
                        <a:chOff x="6934200" y="1600200"/>
                        <a:chExt cx="533400" cy="832340"/>
                      </a:xfrm>
                    </p:grpSpPr>
                    <p:grpSp>
                      <p:nvGrpSpPr>
                        <p:cNvPr id="97" name="Group 11"/>
                        <p:cNvGrpSpPr>
                          <a:grpSpLocks/>
                        </p:cNvGrpSpPr>
                        <p:nvPr/>
                      </p:nvGrpSpPr>
                      <p:grpSpPr bwMode="auto">
                        <a:xfrm>
                          <a:off x="6982264" y="1600200"/>
                          <a:ext cx="443132" cy="832340"/>
                          <a:chOff x="6982264" y="1600200"/>
                          <a:chExt cx="443132" cy="832340"/>
                        </a:xfrm>
                      </p:grpSpPr>
                      <p:grpSp>
                        <p:nvGrpSpPr>
                          <p:cNvPr id="99" name="Group 10"/>
                          <p:cNvGrpSpPr>
                            <a:grpSpLocks/>
                          </p:cNvGrpSpPr>
                          <p:nvPr/>
                        </p:nvGrpSpPr>
                        <p:grpSpPr bwMode="auto">
                          <a:xfrm>
                            <a:off x="6982264" y="1600200"/>
                            <a:ext cx="332936" cy="824132"/>
                            <a:chOff x="6982264" y="1600200"/>
                            <a:chExt cx="332936" cy="824132"/>
                          </a:xfrm>
                        </p:grpSpPr>
                        <p:sp>
                          <p:nvSpPr>
                            <p:cNvPr id="101" name="Oval 2"/>
                            <p:cNvSpPr/>
                            <p:nvPr/>
                          </p:nvSpPr>
                          <p:spPr>
                            <a:xfrm>
                              <a:off x="7086600" y="1600200"/>
                              <a:ext cx="228600" cy="22857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grpSp>
                          <p:nvGrpSpPr>
                            <p:cNvPr id="102" name="Group 9"/>
                            <p:cNvGrpSpPr>
                              <a:grpSpLocks/>
                            </p:cNvGrpSpPr>
                            <p:nvPr/>
                          </p:nvGrpSpPr>
                          <p:grpSpPr bwMode="auto">
                            <a:xfrm>
                              <a:off x="6982264" y="1828800"/>
                              <a:ext cx="242243" cy="595532"/>
                              <a:chOff x="6982264" y="1828800"/>
                              <a:chExt cx="242243" cy="595532"/>
                            </a:xfrm>
                          </p:grpSpPr>
                          <p:cxnSp>
                            <p:nvCxnSpPr>
                              <p:cNvPr id="103" name="Straight Connector 4"/>
                              <p:cNvCxnSpPr/>
                              <p:nvPr/>
                            </p:nvCxnSpPr>
                            <p:spPr>
                              <a:xfrm rot="4860000">
                                <a:off x="7053282" y="1962102"/>
                                <a:ext cx="304761"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6943744" y="2157326"/>
                                <a:ext cx="304761"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00" name="Straight Connector 99"/>
                          <p:cNvCxnSpPr/>
                          <p:nvPr/>
                        </p:nvCxnSpPr>
                        <p:spPr>
                          <a:xfrm rot="16200000" flipH="1">
                            <a:off x="7159644" y="2166851"/>
                            <a:ext cx="301587"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a:off x="6934200" y="1981151"/>
                          <a:ext cx="5334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90" name="Straight Connector 89"/>
                    <p:cNvCxnSpPr/>
                    <p:nvPr/>
                  </p:nvCxnSpPr>
                  <p:spPr>
                    <a:xfrm rot="5400000">
                      <a:off x="-2171375" y="3923830"/>
                      <a:ext cx="5104752" cy="3175"/>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265582"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7156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36968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678018" y="3923037"/>
                      <a:ext cx="5104752"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87" name="Straight Arrow Connector 86"/>
                  <p:cNvCxnSpPr/>
                  <p:nvPr/>
                </p:nvCxnSpPr>
                <p:spPr>
                  <a:xfrm>
                    <a:off x="381000" y="1980193"/>
                    <a:ext cx="38862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61"/>
                  <p:cNvSpPr txBox="1">
                    <a:spLocks noChangeArrowheads="1"/>
                  </p:cNvSpPr>
                  <p:nvPr/>
                </p:nvSpPr>
                <p:spPr bwMode="auto">
                  <a:xfrm>
                    <a:off x="1371600" y="1524000"/>
                    <a:ext cx="19812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11.Enter Amount</a:t>
                    </a:r>
                  </a:p>
                </p:txBody>
              </p:sp>
            </p:grpSp>
            <p:cxnSp>
              <p:nvCxnSpPr>
                <p:cNvPr id="83" name="Straight Arrow Connector 82"/>
                <p:cNvCxnSpPr/>
                <p:nvPr/>
              </p:nvCxnSpPr>
              <p:spPr>
                <a:xfrm>
                  <a:off x="4267200" y="2515112"/>
                  <a:ext cx="2011363"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65"/>
                <p:cNvSpPr txBox="1">
                  <a:spLocks noChangeArrowheads="1"/>
                </p:cNvSpPr>
                <p:nvPr/>
              </p:nvSpPr>
              <p:spPr bwMode="auto">
                <a:xfrm>
                  <a:off x="4343400" y="2069069"/>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12.</a:t>
                  </a:r>
                  <a:r>
                    <a:rPr lang="en-US" sz="1400" b="1"/>
                    <a:t>Withdraw Funds</a:t>
                  </a:r>
                  <a:endParaRPr lang="en-US" b="1"/>
                </a:p>
              </p:txBody>
            </p:sp>
            <p:cxnSp>
              <p:nvCxnSpPr>
                <p:cNvPr id="85" name="Straight Arrow Connector 84"/>
                <p:cNvCxnSpPr/>
                <p:nvPr/>
              </p:nvCxnSpPr>
              <p:spPr>
                <a:xfrm rot="10800000">
                  <a:off x="2286000" y="6019868"/>
                  <a:ext cx="3886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1" name="TextBox 75"/>
              <p:cNvSpPr txBox="1">
                <a:spLocks noChangeArrowheads="1"/>
              </p:cNvSpPr>
              <p:nvPr/>
            </p:nvSpPr>
            <p:spPr bwMode="auto">
              <a:xfrm>
                <a:off x="18481" y="1090767"/>
                <a:ext cx="1100136"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t>Customer</a:t>
                </a:r>
              </a:p>
            </p:txBody>
          </p:sp>
        </p:grpSp>
        <p:grpSp>
          <p:nvGrpSpPr>
            <p:cNvPr id="63" name="Group 77"/>
            <p:cNvGrpSpPr>
              <a:grpSpLocks/>
            </p:cNvGrpSpPr>
            <p:nvPr/>
          </p:nvGrpSpPr>
          <p:grpSpPr bwMode="auto">
            <a:xfrm>
              <a:off x="6248400" y="3048000"/>
              <a:ext cx="1524794" cy="230188"/>
              <a:chOff x="6248400" y="3276600"/>
              <a:chExt cx="1524794" cy="230188"/>
            </a:xfrm>
          </p:grpSpPr>
          <p:grpSp>
            <p:nvGrpSpPr>
              <p:cNvPr id="76" name="Group 76"/>
              <p:cNvGrpSpPr>
                <a:grpSpLocks/>
              </p:cNvGrpSpPr>
              <p:nvPr/>
            </p:nvGrpSpPr>
            <p:grpSpPr bwMode="auto">
              <a:xfrm>
                <a:off x="6248400" y="3276600"/>
                <a:ext cx="1524794" cy="229394"/>
                <a:chOff x="6248400" y="3276600"/>
                <a:chExt cx="1524794" cy="229394"/>
              </a:xfrm>
            </p:grpSpPr>
            <p:cxnSp>
              <p:nvCxnSpPr>
                <p:cNvPr id="78" name="Straight Connector 77"/>
                <p:cNvCxnSpPr/>
                <p:nvPr/>
              </p:nvCxnSpPr>
              <p:spPr>
                <a:xfrm>
                  <a:off x="6248400" y="3277045"/>
                  <a:ext cx="15240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7658908" y="3390536"/>
                  <a:ext cx="228571"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7" name="Straight Arrow Connector 76"/>
              <p:cNvCxnSpPr/>
              <p:nvPr/>
            </p:nvCxnSpPr>
            <p:spPr>
              <a:xfrm rot="10800000">
                <a:off x="6477000" y="3505616"/>
                <a:ext cx="1295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TextBox 78"/>
            <p:cNvSpPr txBox="1">
              <a:spLocks noChangeArrowheads="1"/>
            </p:cNvSpPr>
            <p:nvPr/>
          </p:nvSpPr>
          <p:spPr bwMode="auto">
            <a:xfrm>
              <a:off x="6324600" y="2590800"/>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13.</a:t>
              </a:r>
              <a:r>
                <a:rPr lang="en-US" sz="1600" b="1"/>
                <a:t>Verify Funds</a:t>
              </a:r>
              <a:endParaRPr lang="en-US" sz="2000" b="1"/>
            </a:p>
          </p:txBody>
        </p:sp>
        <p:grpSp>
          <p:nvGrpSpPr>
            <p:cNvPr id="65" name="Group 79"/>
            <p:cNvGrpSpPr>
              <a:grpSpLocks/>
            </p:cNvGrpSpPr>
            <p:nvPr/>
          </p:nvGrpSpPr>
          <p:grpSpPr bwMode="auto">
            <a:xfrm>
              <a:off x="6248400" y="4037012"/>
              <a:ext cx="1524794" cy="230188"/>
              <a:chOff x="6248400" y="3276600"/>
              <a:chExt cx="1524794" cy="230188"/>
            </a:xfrm>
          </p:grpSpPr>
          <p:grpSp>
            <p:nvGrpSpPr>
              <p:cNvPr id="72" name="Group 76"/>
              <p:cNvGrpSpPr>
                <a:grpSpLocks/>
              </p:cNvGrpSpPr>
              <p:nvPr/>
            </p:nvGrpSpPr>
            <p:grpSpPr bwMode="auto">
              <a:xfrm>
                <a:off x="6248400" y="3276600"/>
                <a:ext cx="1524794" cy="229394"/>
                <a:chOff x="6248400" y="3276600"/>
                <a:chExt cx="1524794" cy="229394"/>
              </a:xfrm>
            </p:grpSpPr>
            <p:cxnSp>
              <p:nvCxnSpPr>
                <p:cNvPr id="74" name="Straight Connector 73"/>
                <p:cNvCxnSpPr/>
                <p:nvPr/>
              </p:nvCxnSpPr>
              <p:spPr>
                <a:xfrm>
                  <a:off x="6248400" y="3276920"/>
                  <a:ext cx="15240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7658908" y="3390412"/>
                  <a:ext cx="228571"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rot="10800000">
                <a:off x="6477000" y="3505491"/>
                <a:ext cx="12954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6" name="TextBox 84"/>
            <p:cNvSpPr txBox="1">
              <a:spLocks noChangeArrowheads="1"/>
            </p:cNvSpPr>
            <p:nvPr/>
          </p:nvSpPr>
          <p:spPr bwMode="auto">
            <a:xfrm>
              <a:off x="6324600" y="3516868"/>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14.</a:t>
              </a:r>
              <a:r>
                <a:rPr lang="en-US" sz="1600" b="1"/>
                <a:t>Deduct Funds</a:t>
              </a:r>
              <a:endParaRPr lang="en-US" sz="2000" b="1"/>
            </a:p>
          </p:txBody>
        </p:sp>
        <p:cxnSp>
          <p:nvCxnSpPr>
            <p:cNvPr id="67" name="Straight Arrow Connector 66"/>
            <p:cNvCxnSpPr/>
            <p:nvPr/>
          </p:nvCxnSpPr>
          <p:spPr>
            <a:xfrm>
              <a:off x="6218238" y="5015108"/>
              <a:ext cx="1828800"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248400" y="5591297"/>
              <a:ext cx="18288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88"/>
            <p:cNvSpPr txBox="1">
              <a:spLocks noChangeArrowheads="1"/>
            </p:cNvSpPr>
            <p:nvPr/>
          </p:nvSpPr>
          <p:spPr bwMode="auto">
            <a:xfrm>
              <a:off x="6324600" y="4507468"/>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15.</a:t>
              </a:r>
              <a:r>
                <a:rPr lang="en-US" sz="1600" b="1"/>
                <a:t>Provide Cash</a:t>
              </a:r>
              <a:endParaRPr lang="en-US" sz="2000" b="1"/>
            </a:p>
          </p:txBody>
        </p:sp>
        <p:sp>
          <p:nvSpPr>
            <p:cNvPr id="70" name="TextBox 89"/>
            <p:cNvSpPr txBox="1">
              <a:spLocks noChangeArrowheads="1"/>
            </p:cNvSpPr>
            <p:nvPr/>
          </p:nvSpPr>
          <p:spPr bwMode="auto">
            <a:xfrm>
              <a:off x="6324600" y="5181600"/>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16.</a:t>
              </a:r>
              <a:r>
                <a:rPr lang="en-US" sz="1400" b="1"/>
                <a:t>Provide Receipt</a:t>
              </a:r>
              <a:endParaRPr lang="en-US" sz="2000" b="1"/>
            </a:p>
          </p:txBody>
        </p:sp>
        <p:sp>
          <p:nvSpPr>
            <p:cNvPr id="71" name="TextBox 90"/>
            <p:cNvSpPr txBox="1">
              <a:spLocks noChangeArrowheads="1"/>
            </p:cNvSpPr>
            <p:nvPr/>
          </p:nvSpPr>
          <p:spPr bwMode="auto">
            <a:xfrm>
              <a:off x="3352800" y="5638800"/>
              <a:ext cx="1828800" cy="40162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17.</a:t>
              </a:r>
              <a:r>
                <a:rPr lang="en-US" sz="1600" b="1"/>
                <a:t>Eject Card</a:t>
              </a:r>
              <a:endParaRPr lang="en-US" sz="2000" b="1"/>
            </a:p>
          </p:txBody>
        </p:sp>
      </p:grpSp>
    </p:spTree>
    <p:extLst>
      <p:ext uri="{BB962C8B-B14F-4D97-AF65-F5344CB8AC3E}">
        <p14:creationId xmlns:p14="http://schemas.microsoft.com/office/powerpoint/2010/main" val="367775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Sequence Diagram …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possible causes of fallouts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Attempting to withdraw without available funds.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Attempting to withdraw with wrong PIN</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59</a:t>
            </a:fld>
            <a:endParaRPr lang="en-US" sz="2000" b="1" dirty="0">
              <a:solidFill>
                <a:srgbClr val="FF0000"/>
              </a:solidFill>
            </a:endParaRPr>
          </a:p>
        </p:txBody>
      </p:sp>
    </p:spTree>
    <p:extLst>
      <p:ext uri="{BB962C8B-B14F-4D97-AF65-F5344CB8AC3E}">
        <p14:creationId xmlns:p14="http://schemas.microsoft.com/office/powerpoint/2010/main" val="425188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Principles of Object Orientation</a:t>
            </a: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Following </a:t>
            </a:r>
            <a:r>
              <a:rPr lang="en-US" sz="3200" dirty="0">
                <a:latin typeface="Calibri" pitchFamily="34" charset="0"/>
                <a:cs typeface="Calibri" pitchFamily="34" charset="0"/>
              </a:rPr>
              <a:t>are the bare minimum requirement for the development of systems using Object Oriented Paradigm.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They </a:t>
            </a:r>
            <a:r>
              <a:rPr lang="en-US" sz="3200" dirty="0">
                <a:latin typeface="Calibri" pitchFamily="34" charset="0"/>
                <a:cs typeface="Calibri" pitchFamily="34" charset="0"/>
              </a:rPr>
              <a:t>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Encapsulation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Inheritance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Polymorphism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81797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Encapsulation</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We </a:t>
            </a:r>
            <a:r>
              <a:rPr lang="en-US" sz="3200" dirty="0">
                <a:latin typeface="Calibri" pitchFamily="34" charset="0"/>
                <a:cs typeface="Calibri" pitchFamily="34" charset="0"/>
              </a:rPr>
              <a:t>combine a piece of information with the specific behaviour that acts upon the information and then the information is packaged into object.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is called Encapsulation.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other words we can say that encapsulation is that we divide the application into smaller units of related functionality</a:t>
            </a:r>
            <a:r>
              <a:rPr lang="en-US" sz="3200" dirty="0" smtClean="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major benefit of encapsulation is that it limits the effect of change to the system.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Information </a:t>
            </a:r>
            <a:r>
              <a:rPr lang="en-US" sz="3200" dirty="0">
                <a:latin typeface="Calibri" pitchFamily="34" charset="0"/>
                <a:cs typeface="Calibri" pitchFamily="34" charset="0"/>
              </a:rPr>
              <a:t>hiding is very much similar to encapsulation.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Information </a:t>
            </a:r>
            <a:r>
              <a:rPr lang="en-US" sz="3200" dirty="0">
                <a:latin typeface="Calibri" pitchFamily="34" charset="0"/>
                <a:cs typeface="Calibri" pitchFamily="34" charset="0"/>
              </a:rPr>
              <a:t>hiding is the ability to hide the details of the object from rest of the world. In case of an object, rest of the world means anything outside the object itself.</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11908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Encapsulation …</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Information </a:t>
            </a:r>
            <a:r>
              <a:rPr lang="en-US" sz="3200" dirty="0">
                <a:latin typeface="Calibri" pitchFamily="34" charset="0"/>
                <a:cs typeface="Calibri" pitchFamily="34" charset="0"/>
              </a:rPr>
              <a:t>hiding is the ability to hide the details of the object from rest of the world.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case of an object, rest of the world means anything outside the object itself.</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spTree>
    <p:extLst>
      <p:ext uri="{BB962C8B-B14F-4D97-AF65-F5344CB8AC3E}">
        <p14:creationId xmlns:p14="http://schemas.microsoft.com/office/powerpoint/2010/main" val="264886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Inheritance</a:t>
            </a:r>
            <a:endParaRPr lang="en-US" b="1" dirty="0">
              <a:solidFill>
                <a:srgbClr val="FF0000"/>
              </a:solidFill>
              <a:latin typeface="+mn-lt"/>
            </a:endParaRPr>
          </a:p>
        </p:txBody>
      </p:sp>
      <p:sp>
        <p:nvSpPr>
          <p:cNvPr id="3" name="Content Placeholder 2"/>
          <p:cNvSpPr>
            <a:spLocks noGrp="1"/>
          </p:cNvSpPr>
          <p:nvPr>
            <p:ph idx="1"/>
          </p:nvPr>
        </p:nvSpPr>
        <p:spPr>
          <a:xfrm>
            <a:off x="381000" y="1325563"/>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Object Oriented Systems, inheritance is the mechanism through which new objects based on old class can be created.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 </a:t>
            </a:r>
            <a:r>
              <a:rPr lang="en-US" sz="3200" dirty="0">
                <a:latin typeface="Calibri" pitchFamily="34" charset="0"/>
                <a:cs typeface="Calibri" pitchFamily="34" charset="0"/>
              </a:rPr>
              <a:t>child object inherits the qualities of the parent object.</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One </a:t>
            </a:r>
            <a:r>
              <a:rPr lang="en-US" sz="3200" dirty="0">
                <a:latin typeface="Calibri" pitchFamily="34" charset="0"/>
                <a:cs typeface="Calibri" pitchFamily="34" charset="0"/>
              </a:rPr>
              <a:t>of the major benefit of inheritance is ease of maintenance.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When </a:t>
            </a:r>
            <a:r>
              <a:rPr lang="en-US" sz="3200" dirty="0">
                <a:latin typeface="Calibri" pitchFamily="34" charset="0"/>
                <a:cs typeface="Calibri" pitchFamily="34" charset="0"/>
              </a:rPr>
              <a:t>something changes the base or parent class, the </a:t>
            </a:r>
            <a:r>
              <a:rPr lang="en-US" sz="3200" dirty="0" smtClean="0">
                <a:latin typeface="Calibri" pitchFamily="34" charset="0"/>
                <a:cs typeface="Calibri" pitchFamily="34" charset="0"/>
              </a:rPr>
              <a:t>child </a:t>
            </a:r>
            <a:r>
              <a:rPr lang="en-US" sz="3200" dirty="0">
                <a:latin typeface="Calibri" pitchFamily="34" charset="0"/>
                <a:cs typeface="Calibri" pitchFamily="34" charset="0"/>
              </a:rPr>
              <a:t>class automatically inherits the changes.</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spTree>
    <p:extLst>
      <p:ext uri="{BB962C8B-B14F-4D97-AF65-F5344CB8AC3E}">
        <p14:creationId xmlns:p14="http://schemas.microsoft.com/office/powerpoint/2010/main" val="3159585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3156</TotalTime>
  <Words>2986</Words>
  <Application>Microsoft Office PowerPoint</Application>
  <PresentationFormat>Widescreen</PresentationFormat>
  <Paragraphs>480</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Introduction to Unified Resource Modeling</vt:lpstr>
      <vt:lpstr>Introduction to Object Oriented Paradigm</vt:lpstr>
      <vt:lpstr>Introduction to Object Oriented Paradigm …</vt:lpstr>
      <vt:lpstr>Introduction to Object Oriented Paradigm …</vt:lpstr>
      <vt:lpstr>Introduction to Object Oriented Paradigm …</vt:lpstr>
      <vt:lpstr>Principles of Object Orientation</vt:lpstr>
      <vt:lpstr>Encapsulation</vt:lpstr>
      <vt:lpstr>Encapsulation …</vt:lpstr>
      <vt:lpstr>Inheritance</vt:lpstr>
      <vt:lpstr>Polymorphism</vt:lpstr>
      <vt:lpstr>Visual Modeling</vt:lpstr>
      <vt:lpstr>Visual Modeling …</vt:lpstr>
      <vt:lpstr>Visual Modeling …</vt:lpstr>
      <vt:lpstr>Modeling Tools</vt:lpstr>
      <vt:lpstr>Booch Method of Visual Modeling</vt:lpstr>
      <vt:lpstr>Booch Method of Visual Modeling …</vt:lpstr>
      <vt:lpstr>Booch Method of Visual Modeling …</vt:lpstr>
      <vt:lpstr>Object Modeling</vt:lpstr>
      <vt:lpstr>Unified Visual Modeling</vt:lpstr>
      <vt:lpstr>Unified Visual Modeling …</vt:lpstr>
      <vt:lpstr>Unified Visual Modeling …</vt:lpstr>
      <vt:lpstr>UML Diagrams</vt:lpstr>
      <vt:lpstr>Structural Diagrams</vt:lpstr>
      <vt:lpstr>Types of Structural Diagrams</vt:lpstr>
      <vt:lpstr>Behavioral Diagrams</vt:lpstr>
      <vt:lpstr>Behavioral Diagrams …</vt:lpstr>
      <vt:lpstr>Class Diagram</vt:lpstr>
      <vt:lpstr>Object Diagram</vt:lpstr>
      <vt:lpstr>Component Diagram</vt:lpstr>
      <vt:lpstr>Component Diagram …</vt:lpstr>
      <vt:lpstr>Use Case Diagram</vt:lpstr>
      <vt:lpstr>Sequence Diagram</vt:lpstr>
      <vt:lpstr>Collaboration Diagram</vt:lpstr>
      <vt:lpstr>Statechart Diagram</vt:lpstr>
      <vt:lpstr>Activity Diagram</vt:lpstr>
      <vt:lpstr>Activity Diagram …</vt:lpstr>
      <vt:lpstr>Rational Rose</vt:lpstr>
      <vt:lpstr>Rational Rose Interface</vt:lpstr>
      <vt:lpstr>Rational Rose Interface …</vt:lpstr>
      <vt:lpstr>Rational Rose Interface: Menubar</vt:lpstr>
      <vt:lpstr>Rational Rose Interface: Toolbar</vt:lpstr>
      <vt:lpstr>Rational Rose Interface: Statusbar</vt:lpstr>
      <vt:lpstr>Rational Rose Interface: Browser Window</vt:lpstr>
      <vt:lpstr>Rational Rose Interface: Diagram Toolbar</vt:lpstr>
      <vt:lpstr>Rational Rose Interface: Diagram Window</vt:lpstr>
      <vt:lpstr>Rational Rose Interface: Log Window</vt:lpstr>
      <vt:lpstr>Rational Rose Interface: Documentation Window</vt:lpstr>
      <vt:lpstr>Rational Rose Interface: Documentation Window</vt:lpstr>
      <vt:lpstr>UML Diagrams</vt:lpstr>
      <vt:lpstr>UML Diagrams …</vt:lpstr>
      <vt:lpstr>Use case Diagram</vt:lpstr>
      <vt:lpstr>Use case Diagram …</vt:lpstr>
      <vt:lpstr>Use case Diagram …</vt:lpstr>
      <vt:lpstr>Sequence Diagram </vt:lpstr>
      <vt:lpstr>Sequence Diagram … </vt:lpstr>
      <vt:lpstr>Sequence Diagram … </vt:lpstr>
      <vt:lpstr>Sequence Diagram … </vt:lpstr>
      <vt:lpstr>Sequence Diagram … </vt:lpstr>
      <vt:lpstr>Sequence Diagram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Microsoft account</cp:lastModifiedBy>
  <cp:revision>212</cp:revision>
  <dcterms:created xsi:type="dcterms:W3CDTF">2017-05-10T04:53:35Z</dcterms:created>
  <dcterms:modified xsi:type="dcterms:W3CDTF">2021-06-27T15:42:06Z</dcterms:modified>
</cp:coreProperties>
</file>