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256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68" d="100"/>
          <a:sy n="68" d="100"/>
        </p:scale>
        <p:origin x="72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79BB-A530-4C53-8F20-B4D287E523B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107C-65CC-42AE-9D60-576D3A0D6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4F4E-9F52-4B12-AE48-0FFF3205D400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2080-5E66-4777-9402-051D96DBF206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2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C6B2-5689-4B1D-A0CF-D284EEA0F2C1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4D5E-447D-431D-9289-2D879B218FC0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877A-57EC-4A4C-8F69-3144147F65FC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B90-AFA3-48A4-BB4D-BBB9332CDF9A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0E1-6F2A-434C-AA60-FF4498DF01DB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7411-1CF9-4439-ADD7-72731D298F9A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5226-D31B-45ED-A7E3-D12D5B26EF93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BC88-77FA-4CF6-93C5-C905DD54AF8B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67585-8F2F-494D-BB90-964B6E9DB8C8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81DE-BFD9-4896-A0B0-37BF727C68AE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On "Software Engineering " by Surya Narayan Prasad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000F-B7AE-4C50-AD18-6C1BB388A7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1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71800"/>
            <a:ext cx="12192000" cy="838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itchFamily="34" charset="0"/>
              </a:rPr>
              <a:t>Activity Diagram</a:t>
            </a:r>
            <a:endParaRPr lang="en-US" sz="4800" b="1" dirty="0">
              <a:solidFill>
                <a:srgbClr val="FF0000"/>
              </a:solidFill>
              <a:latin typeface="Calibri" panose="020F0502020204030204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Swimlanes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Swimlanes are helpful when modeling a business workflow because they can represent organizational units or roles within a business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10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0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Swimlanes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Swimlanes are helpful when modeling a business workflow because they can represent organizational units or roles within a business model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Swimlanes provide a way to tell who is performing a certain role.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Swimlanes only appear on activity diagram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11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5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Transition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Transition is the movement from one activity to another.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Transition can also be reflexive.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Reflexive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transitions are shown by drawing an arrow on the same activity.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12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24400" y="2895600"/>
            <a:ext cx="1981200" cy="3048000"/>
            <a:chOff x="3352800" y="1143000"/>
            <a:chExt cx="1981200" cy="3962400"/>
          </a:xfrm>
        </p:grpSpPr>
        <p:sp>
          <p:nvSpPr>
            <p:cNvPr id="7" name="Rounded Rectangle 6"/>
            <p:cNvSpPr/>
            <p:nvPr/>
          </p:nvSpPr>
          <p:spPr>
            <a:xfrm>
              <a:off x="3352800" y="1143000"/>
              <a:ext cx="1981200" cy="9144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Activity 1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52800" y="4191000"/>
              <a:ext cx="1981200" cy="9144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Activity 2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rot="5400000">
              <a:off x="3276601" y="3124200"/>
              <a:ext cx="2133600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 rot="5400000">
              <a:off x="3690144" y="2916395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b="1" dirty="0">
                  <a:latin typeface="+mn-lt"/>
                </a:rPr>
                <a:t>Transition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2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Library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13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>
            <a:stCxn id="36" idx="2"/>
          </p:cNvCxnSpPr>
          <p:nvPr/>
        </p:nvCxnSpPr>
        <p:spPr bwMode="auto">
          <a:xfrm flipH="1">
            <a:off x="10919790" y="6067204"/>
            <a:ext cx="1067" cy="3917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81000" y="762000"/>
            <a:ext cx="11401860" cy="5562600"/>
            <a:chOff x="381000" y="914399"/>
            <a:chExt cx="11401860" cy="5562600"/>
          </a:xfrm>
        </p:grpSpPr>
        <p:grpSp>
          <p:nvGrpSpPr>
            <p:cNvPr id="12" name="Group 68"/>
            <p:cNvGrpSpPr>
              <a:grpSpLocks/>
            </p:cNvGrpSpPr>
            <p:nvPr/>
          </p:nvGrpSpPr>
          <p:grpSpPr bwMode="auto">
            <a:xfrm>
              <a:off x="381000" y="914399"/>
              <a:ext cx="11401860" cy="5540560"/>
              <a:chOff x="208672" y="76199"/>
              <a:chExt cx="8567181" cy="6353175"/>
            </a:xfrm>
          </p:grpSpPr>
          <p:grpSp>
            <p:nvGrpSpPr>
              <p:cNvPr id="13" name="Group 65"/>
              <p:cNvGrpSpPr>
                <a:grpSpLocks/>
              </p:cNvGrpSpPr>
              <p:nvPr/>
            </p:nvGrpSpPr>
            <p:grpSpPr bwMode="auto">
              <a:xfrm>
                <a:off x="208672" y="990600"/>
                <a:ext cx="8567181" cy="5438774"/>
                <a:chOff x="208672" y="228600"/>
                <a:chExt cx="8567181" cy="6173744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3886887" y="228600"/>
                  <a:ext cx="1295392" cy="609085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Library</a:t>
                  </a:r>
                </a:p>
              </p:txBody>
            </p:sp>
            <p:grpSp>
              <p:nvGrpSpPr>
                <p:cNvPr id="17" name="Group 13"/>
                <p:cNvGrpSpPr>
                  <a:grpSpLocks/>
                </p:cNvGrpSpPr>
                <p:nvPr/>
              </p:nvGrpSpPr>
              <p:grpSpPr bwMode="auto">
                <a:xfrm>
                  <a:off x="4227127" y="837685"/>
                  <a:ext cx="614001" cy="1295658"/>
                  <a:chOff x="4227127" y="837685"/>
                  <a:chExt cx="614001" cy="1295658"/>
                </a:xfrm>
              </p:grpSpPr>
              <p:cxnSp>
                <p:nvCxnSpPr>
                  <p:cNvPr id="61" name="Straight Connector 60"/>
                  <p:cNvCxnSpPr>
                    <a:stCxn id="16" idx="2"/>
                    <a:endCxn id="62" idx="0"/>
                  </p:cNvCxnSpPr>
                  <p:nvPr/>
                </p:nvCxnSpPr>
                <p:spPr>
                  <a:xfrm>
                    <a:off x="4534584" y="837685"/>
                    <a:ext cx="1746" cy="53340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Flowchart: Decision 61"/>
                  <p:cNvSpPr/>
                  <p:nvPr/>
                </p:nvSpPr>
                <p:spPr>
                  <a:xfrm>
                    <a:off x="4231532" y="1371085"/>
                    <a:ext cx="609596" cy="762258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4227130" y="1178851"/>
                    <a:ext cx="609596" cy="180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4227127" y="1012559"/>
                    <a:ext cx="609596" cy="180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Rounded Rectangle 19"/>
                <p:cNvSpPr/>
                <p:nvPr/>
              </p:nvSpPr>
              <p:spPr>
                <a:xfrm>
                  <a:off x="6401472" y="2286515"/>
                  <a:ext cx="1295392" cy="609085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Return Book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1399290" y="2286515"/>
                  <a:ext cx="1295392" cy="609085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Request for Book</a:t>
                  </a:r>
                </a:p>
              </p:txBody>
            </p:sp>
            <p:cxnSp>
              <p:nvCxnSpPr>
                <p:cNvPr id="22" name="Straight Connector 21"/>
                <p:cNvCxnSpPr>
                  <a:stCxn id="21" idx="2"/>
                  <a:endCxn id="24" idx="0"/>
                </p:cNvCxnSpPr>
                <p:nvPr/>
              </p:nvCxnSpPr>
              <p:spPr>
                <a:xfrm>
                  <a:off x="2046987" y="2895599"/>
                  <a:ext cx="0" cy="53340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0" idx="2"/>
                  <a:endCxn id="25" idx="0"/>
                </p:cNvCxnSpPr>
                <p:nvPr/>
              </p:nvCxnSpPr>
              <p:spPr>
                <a:xfrm>
                  <a:off x="7049168" y="2895599"/>
                  <a:ext cx="6854" cy="53340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ounded Rectangle 23"/>
                <p:cNvSpPr/>
                <p:nvPr/>
              </p:nvSpPr>
              <p:spPr>
                <a:xfrm>
                  <a:off x="1399290" y="3429000"/>
                  <a:ext cx="1295392" cy="609085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Check 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Availability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408326" y="3429000"/>
                  <a:ext cx="1295392" cy="609085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Check 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ID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7"/>
                <p:cNvGrpSpPr>
                  <a:grpSpLocks/>
                </p:cNvGrpSpPr>
                <p:nvPr/>
              </p:nvGrpSpPr>
              <p:grpSpPr bwMode="auto">
                <a:xfrm>
                  <a:off x="1744001" y="4038085"/>
                  <a:ext cx="618895" cy="1295658"/>
                  <a:chOff x="4258601" y="837685"/>
                  <a:chExt cx="618895" cy="1295658"/>
                </a:xfrm>
              </p:grpSpPr>
              <p:cxnSp>
                <p:nvCxnSpPr>
                  <p:cNvPr id="53" name="Straight Connector 52"/>
                  <p:cNvCxnSpPr>
                    <a:stCxn id="24" idx="2"/>
                    <a:endCxn id="54" idx="0"/>
                  </p:cNvCxnSpPr>
                  <p:nvPr/>
                </p:nvCxnSpPr>
                <p:spPr>
                  <a:xfrm>
                    <a:off x="4561587" y="837685"/>
                    <a:ext cx="1812" cy="53340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Flowchart: Decision 53"/>
                  <p:cNvSpPr/>
                  <p:nvPr/>
                </p:nvSpPr>
                <p:spPr>
                  <a:xfrm>
                    <a:off x="4258601" y="1371085"/>
                    <a:ext cx="609596" cy="762258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4267900" y="1142228"/>
                    <a:ext cx="609596" cy="180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4267900" y="1245160"/>
                    <a:ext cx="609596" cy="180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32"/>
                <p:cNvGrpSpPr>
                  <a:grpSpLocks/>
                </p:cNvGrpSpPr>
                <p:nvPr/>
              </p:nvGrpSpPr>
              <p:grpSpPr bwMode="auto">
                <a:xfrm>
                  <a:off x="6733258" y="4038085"/>
                  <a:ext cx="627018" cy="1295658"/>
                  <a:chOff x="4266722" y="837685"/>
                  <a:chExt cx="627018" cy="1295658"/>
                </a:xfrm>
              </p:grpSpPr>
              <p:cxnSp>
                <p:nvCxnSpPr>
                  <p:cNvPr id="49" name="Straight Connector 48"/>
                  <p:cNvCxnSpPr>
                    <a:stCxn id="25" idx="2"/>
                    <a:endCxn id="50" idx="0"/>
                  </p:cNvCxnSpPr>
                  <p:nvPr/>
                </p:nvCxnSpPr>
                <p:spPr>
                  <a:xfrm flipH="1">
                    <a:off x="4588943" y="837685"/>
                    <a:ext cx="544" cy="53340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Flowchart: Decision 49"/>
                  <p:cNvSpPr/>
                  <p:nvPr/>
                </p:nvSpPr>
                <p:spPr>
                  <a:xfrm>
                    <a:off x="4284144" y="1371085"/>
                    <a:ext cx="609596" cy="762258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4266722" y="1142228"/>
                    <a:ext cx="609596" cy="180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4266722" y="1245160"/>
                    <a:ext cx="609596" cy="180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ounded Rectangle 29"/>
                <p:cNvSpPr/>
                <p:nvPr/>
              </p:nvSpPr>
              <p:spPr>
                <a:xfrm>
                  <a:off x="208672" y="5486915"/>
                  <a:ext cx="1295392" cy="609085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Available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2548633" y="5486915"/>
                  <a:ext cx="1295392" cy="609085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Not Available</a:t>
                  </a:r>
                </a:p>
              </p:txBody>
            </p:sp>
            <p:sp>
              <p:nvSpPr>
                <p:cNvPr id="34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562600" y="4572000"/>
                  <a:ext cx="1143000" cy="3693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/>
                    <a:t>On Time</a:t>
                  </a:r>
                </a:p>
              </p:txBody>
            </p:sp>
            <p:sp>
              <p:nvSpPr>
                <p:cNvPr id="35" name="TextBox 52"/>
                <p:cNvSpPr txBox="1">
                  <a:spLocks noChangeArrowheads="1"/>
                </p:cNvSpPr>
                <p:nvPr/>
              </p:nvSpPr>
              <p:spPr bwMode="auto">
                <a:xfrm>
                  <a:off x="7315200" y="4572000"/>
                  <a:ext cx="1143000" cy="3693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/>
                    <a:t>Late</a:t>
                  </a: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7480461" y="5486915"/>
                  <a:ext cx="1295392" cy="609085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Fine</a:t>
                  </a:r>
                </a:p>
              </p:txBody>
            </p:sp>
            <p:grpSp>
              <p:nvGrpSpPr>
                <p:cNvPr id="37" name="Group 54"/>
                <p:cNvGrpSpPr>
                  <a:grpSpLocks/>
                </p:cNvGrpSpPr>
                <p:nvPr/>
              </p:nvGrpSpPr>
              <p:grpSpPr bwMode="auto">
                <a:xfrm>
                  <a:off x="7843867" y="6232665"/>
                  <a:ext cx="609597" cy="169679"/>
                  <a:chOff x="4248399" y="974865"/>
                  <a:chExt cx="609597" cy="169679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4248399" y="1142743"/>
                    <a:ext cx="609596" cy="180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248400" y="974865"/>
                    <a:ext cx="609596" cy="180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" name="Oval 13"/>
              <p:cNvSpPr/>
              <p:nvPr/>
            </p:nvSpPr>
            <p:spPr>
              <a:xfrm>
                <a:off x="4362780" y="76199"/>
                <a:ext cx="343533" cy="524256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15" name="Straight Connector 14"/>
              <p:cNvCxnSpPr>
                <a:stCxn id="14" idx="4"/>
                <a:endCxn id="16" idx="0"/>
              </p:cNvCxnSpPr>
              <p:nvPr/>
            </p:nvCxnSpPr>
            <p:spPr>
              <a:xfrm>
                <a:off x="4534546" y="600455"/>
                <a:ext cx="38" cy="39014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243005" y="2882391"/>
              <a:ext cx="9677852" cy="3594608"/>
              <a:chOff x="1243005" y="2882391"/>
              <a:chExt cx="9677852" cy="359460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827570" y="2882391"/>
                <a:ext cx="6657287" cy="410490"/>
                <a:chOff x="2827570" y="2882391"/>
                <a:chExt cx="6657287" cy="410490"/>
              </a:xfrm>
            </p:grpSpPr>
            <p:cxnSp>
              <p:nvCxnSpPr>
                <p:cNvPr id="8" name="Elbow Connector 7"/>
                <p:cNvCxnSpPr>
                  <a:stCxn id="62" idx="3"/>
                  <a:endCxn id="20" idx="0"/>
                </p:cNvCxnSpPr>
                <p:nvPr/>
              </p:nvCxnSpPr>
              <p:spPr>
                <a:xfrm>
                  <a:off x="6546227" y="2882392"/>
                  <a:ext cx="2938630" cy="410489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Elbow Connector 9"/>
                <p:cNvCxnSpPr>
                  <a:stCxn id="62" idx="1"/>
                  <a:endCxn id="21" idx="0"/>
                </p:cNvCxnSpPr>
                <p:nvPr/>
              </p:nvCxnSpPr>
              <p:spPr>
                <a:xfrm rot="10800000" flipV="1">
                  <a:off x="2827570" y="2882391"/>
                  <a:ext cx="2907360" cy="410489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7662204" y="5341171"/>
                <a:ext cx="3258653" cy="1135828"/>
                <a:chOff x="7662204" y="5341171"/>
                <a:chExt cx="3258653" cy="1135828"/>
              </a:xfrm>
            </p:grpSpPr>
            <p:cxnSp>
              <p:nvCxnSpPr>
                <p:cNvPr id="72" name="Elbow Connector 71"/>
                <p:cNvCxnSpPr>
                  <a:stCxn id="50" idx="3"/>
                  <a:endCxn id="36" idx="0"/>
                </p:cNvCxnSpPr>
                <p:nvPr/>
              </p:nvCxnSpPr>
              <p:spPr>
                <a:xfrm>
                  <a:off x="9898902" y="5341171"/>
                  <a:ext cx="1021955" cy="410489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lbow Connector 73"/>
                <p:cNvCxnSpPr>
                  <a:stCxn id="50" idx="1"/>
                </p:cNvCxnSpPr>
                <p:nvPr/>
              </p:nvCxnSpPr>
              <p:spPr>
                <a:xfrm rot="10800000" flipV="1">
                  <a:off x="7662204" y="5341171"/>
                  <a:ext cx="1425404" cy="1135828"/>
                </a:xfrm>
                <a:prstGeom prst="bentConnector3">
                  <a:avLst>
                    <a:gd name="adj1" fmla="val 99346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1243005" y="5341170"/>
                <a:ext cx="3114198" cy="410490"/>
                <a:chOff x="1243005" y="5341170"/>
                <a:chExt cx="3114198" cy="410490"/>
              </a:xfrm>
            </p:grpSpPr>
            <p:cxnSp>
              <p:nvCxnSpPr>
                <p:cNvPr id="82" name="Elbow Connector 81"/>
                <p:cNvCxnSpPr>
                  <a:stCxn id="54" idx="3"/>
                  <a:endCxn id="31" idx="0"/>
                </p:cNvCxnSpPr>
                <p:nvPr/>
              </p:nvCxnSpPr>
              <p:spPr>
                <a:xfrm>
                  <a:off x="3235630" y="5341171"/>
                  <a:ext cx="1121573" cy="410489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Elbow Connector 83"/>
                <p:cNvCxnSpPr>
                  <a:stCxn id="54" idx="1"/>
                  <a:endCxn id="30" idx="0"/>
                </p:cNvCxnSpPr>
                <p:nvPr/>
              </p:nvCxnSpPr>
              <p:spPr>
                <a:xfrm rot="10800000" flipV="1">
                  <a:off x="1243005" y="5341170"/>
                  <a:ext cx="1181329" cy="410489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019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Library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93899" y="772360"/>
            <a:ext cx="11287440" cy="5655207"/>
            <a:chOff x="593899" y="772360"/>
            <a:chExt cx="11287440" cy="5655207"/>
          </a:xfrm>
        </p:grpSpPr>
        <p:grpSp>
          <p:nvGrpSpPr>
            <p:cNvPr id="32" name="Group 31"/>
            <p:cNvGrpSpPr/>
            <p:nvPr/>
          </p:nvGrpSpPr>
          <p:grpSpPr>
            <a:xfrm>
              <a:off x="593899" y="772360"/>
              <a:ext cx="11287440" cy="5655207"/>
              <a:chOff x="593899" y="772360"/>
              <a:chExt cx="11287440" cy="565520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93899" y="772360"/>
                <a:ext cx="11287440" cy="5655207"/>
                <a:chOff x="593899" y="772360"/>
                <a:chExt cx="11287440" cy="5655207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93899" y="772360"/>
                  <a:ext cx="11287440" cy="5655207"/>
                  <a:chOff x="593899" y="772360"/>
                  <a:chExt cx="11287440" cy="5655207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93899" y="772360"/>
                    <a:ext cx="11287440" cy="5655207"/>
                    <a:chOff x="593899" y="772360"/>
                    <a:chExt cx="11287440" cy="5655207"/>
                  </a:xfrm>
                </p:grpSpPr>
                <p:grpSp>
                  <p:nvGrpSpPr>
                    <p:cNvPr id="65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93899" y="772360"/>
                      <a:ext cx="11287440" cy="5655207"/>
                      <a:chOff x="685792" y="13123"/>
                      <a:chExt cx="8079494" cy="7163690"/>
                    </a:xfrm>
                  </p:grpSpPr>
                  <p:grpSp>
                    <p:nvGrpSpPr>
                      <p:cNvPr id="77" name="Group 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5792" y="13123"/>
                        <a:ext cx="8079494" cy="4940935"/>
                        <a:chOff x="685791" y="545"/>
                        <a:chExt cx="8079494" cy="5943239"/>
                      </a:xfrm>
                    </p:grpSpPr>
                    <p:sp>
                      <p:nvSpPr>
                        <p:cNvPr id="78" name="Rounded Rectangle 77"/>
                        <p:cNvSpPr/>
                        <p:nvPr/>
                      </p:nvSpPr>
                      <p:spPr>
                        <a:xfrm>
                          <a:off x="1328694" y="5411024"/>
                          <a:ext cx="1295331" cy="532760"/>
                        </a:xfrm>
                        <a:prstGeom prst="round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hangingPunct="1"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Book Delivered</a:t>
                          </a:r>
                        </a:p>
                      </p:txBody>
                    </p:sp>
                    <p:cxnSp>
                      <p:nvCxnSpPr>
                        <p:cNvPr id="79" name="Straight Arrow Connector 78"/>
                        <p:cNvCxnSpPr>
                          <a:stCxn id="101" idx="2"/>
                          <a:endCxn id="78" idx="0"/>
                        </p:cNvCxnSpPr>
                        <p:nvPr/>
                      </p:nvCxnSpPr>
                      <p:spPr>
                        <a:xfrm rot="16200000" flipH="1">
                          <a:off x="1821057" y="5255720"/>
                          <a:ext cx="305843" cy="4763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1" name="Group 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5791" y="545"/>
                          <a:ext cx="8079494" cy="5104635"/>
                          <a:chOff x="685791" y="545"/>
                          <a:chExt cx="8079494" cy="5104636"/>
                        </a:xfrm>
                      </p:grpSpPr>
                      <p:grpSp>
                        <p:nvGrpSpPr>
                          <p:cNvPr id="82" name="Group 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5791" y="91314"/>
                            <a:ext cx="4317174" cy="5013867"/>
                            <a:chOff x="685791" y="102213"/>
                            <a:chExt cx="4317174" cy="5732187"/>
                          </a:xfrm>
                        </p:grpSpPr>
                        <p:grpSp>
                          <p:nvGrpSpPr>
                            <p:cNvPr id="87" name="Group 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1186" y="102213"/>
                              <a:ext cx="623854" cy="1270059"/>
                              <a:chOff x="4252786" y="864213"/>
                              <a:chExt cx="623854" cy="1270059"/>
                            </a:xfrm>
                          </p:grpSpPr>
                          <p:cxnSp>
                            <p:nvCxnSpPr>
                              <p:cNvPr id="117" name="Straight Connector 116"/>
                              <p:cNvCxnSpPr/>
                              <p:nvPr/>
                            </p:nvCxnSpPr>
                            <p:spPr>
                              <a:xfrm rot="21300000" flipH="1">
                                <a:off x="4564148" y="864213"/>
                                <a:ext cx="13487" cy="510155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18" name="Flowchart: Decision 117"/>
                              <p:cNvSpPr/>
                              <p:nvPr/>
                            </p:nvSpPr>
                            <p:spPr>
                              <a:xfrm>
                                <a:off x="4252786" y="1371785"/>
                                <a:ext cx="609568" cy="762487"/>
                              </a:xfrm>
                              <a:prstGeom prst="flowChartDecision">
                                <a:avLst/>
                              </a:prstGeom>
                              <a:noFill/>
                              <a:ln w="38100"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 eaLnBrk="1" hangingPunct="1">
                                  <a:defRPr/>
                                </a:pPr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119" name="Straight Connector 118"/>
                              <p:cNvCxnSpPr/>
                              <p:nvPr/>
                            </p:nvCxnSpPr>
                            <p:spPr>
                              <a:xfrm>
                                <a:off x="4267072" y="1141686"/>
                                <a:ext cx="609568" cy="2255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0" name="Straight Connector 119"/>
                              <p:cNvCxnSpPr/>
                              <p:nvPr/>
                            </p:nvCxnSpPr>
                            <p:spPr>
                              <a:xfrm>
                                <a:off x="4267072" y="1271102"/>
                                <a:ext cx="609568" cy="2254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90" name="Rounded Rectangle 89"/>
                            <p:cNvSpPr/>
                            <p:nvPr/>
                          </p:nvSpPr>
                          <p:spPr>
                            <a:xfrm>
                              <a:off x="1323932" y="1523416"/>
                              <a:ext cx="1295331" cy="611344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dirty="0">
                                  <a:solidFill>
                                    <a:schemeClr val="tx1"/>
                                  </a:solidFill>
                                </a:rPr>
                                <a:t>Order Book</a:t>
                              </a:r>
                            </a:p>
                          </p:txBody>
                        </p:sp>
                        <p:grpSp>
                          <p:nvGrpSpPr>
                            <p:cNvPr id="92" name="Group 1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62051" y="2267753"/>
                              <a:ext cx="623854" cy="1161881"/>
                              <a:chOff x="4252851" y="972353"/>
                              <a:chExt cx="623854" cy="1161881"/>
                            </a:xfrm>
                          </p:grpSpPr>
                          <p:sp>
                            <p:nvSpPr>
                              <p:cNvPr id="110" name="Flowchart: Decision 109"/>
                              <p:cNvSpPr/>
                              <p:nvPr/>
                            </p:nvSpPr>
                            <p:spPr>
                              <a:xfrm>
                                <a:off x="4252851" y="1371747"/>
                                <a:ext cx="609568" cy="762487"/>
                              </a:xfrm>
                              <a:prstGeom prst="flowChartDecision">
                                <a:avLst/>
                              </a:prstGeom>
                              <a:noFill/>
                              <a:ln w="38100"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anchor="ctr"/>
                              <a:lstStyle/>
                              <a:p>
                                <a:pPr algn="ctr" eaLnBrk="1" hangingPunct="1">
                                  <a:defRPr/>
                                </a:pPr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111" name="Straight Connector 110"/>
                              <p:cNvCxnSpPr/>
                              <p:nvPr/>
                            </p:nvCxnSpPr>
                            <p:spPr>
                              <a:xfrm>
                                <a:off x="4267137" y="972353"/>
                                <a:ext cx="609568" cy="2258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2" name="Straight Connector 111"/>
                              <p:cNvCxnSpPr/>
                              <p:nvPr/>
                            </p:nvCxnSpPr>
                            <p:spPr>
                              <a:xfrm>
                                <a:off x="4267137" y="1166004"/>
                                <a:ext cx="609568" cy="2258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94" name="Rounded Rectangle 93"/>
                            <p:cNvSpPr/>
                            <p:nvPr/>
                          </p:nvSpPr>
                          <p:spPr>
                            <a:xfrm>
                              <a:off x="685791" y="3580777"/>
                              <a:ext cx="1295331" cy="611344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dirty="0">
                                  <a:solidFill>
                                    <a:schemeClr val="tx1"/>
                                  </a:solidFill>
                                </a:rPr>
                                <a:t>Receive Book</a:t>
                              </a:r>
                            </a:p>
                          </p:txBody>
                        </p:sp>
                        <p:sp>
                          <p:nvSpPr>
                            <p:cNvPr id="96" name="Rounded Rectangle 95"/>
                            <p:cNvSpPr/>
                            <p:nvPr/>
                          </p:nvSpPr>
                          <p:spPr>
                            <a:xfrm>
                              <a:off x="2424011" y="3580778"/>
                              <a:ext cx="1436546" cy="611343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dirty="0">
                                  <a:solidFill>
                                    <a:schemeClr val="tx1"/>
                                  </a:solidFill>
                                </a:rPr>
                                <a:t>Request Declined</a:t>
                              </a:r>
                            </a:p>
                          </p:txBody>
                        </p:sp>
                        <p:sp>
                          <p:nvSpPr>
                            <p:cNvPr id="97" name="Rounded Rectangle 96"/>
                            <p:cNvSpPr/>
                            <p:nvPr/>
                          </p:nvSpPr>
                          <p:spPr>
                            <a:xfrm>
                              <a:off x="3637788" y="1523416"/>
                              <a:ext cx="1365177" cy="611343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dirty="0">
                                  <a:solidFill>
                                    <a:schemeClr val="tx1"/>
                                  </a:solidFill>
                                </a:rPr>
                                <a:t>Request Declined</a:t>
                              </a:r>
                            </a:p>
                          </p:txBody>
                        </p:sp>
                        <p:grpSp>
                          <p:nvGrpSpPr>
                            <p:cNvPr id="100" name="Group 3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11535" y="4759065"/>
                              <a:ext cx="609571" cy="144890"/>
                              <a:chOff x="4302335" y="644265"/>
                              <a:chExt cx="609571" cy="144890"/>
                            </a:xfrm>
                          </p:grpSpPr>
                          <p:cxnSp>
                            <p:nvCxnSpPr>
                              <p:cNvPr id="103" name="Straight Connector 102"/>
                              <p:cNvCxnSpPr/>
                              <p:nvPr/>
                            </p:nvCxnSpPr>
                            <p:spPr>
                              <a:xfrm>
                                <a:off x="4302335" y="789155"/>
                                <a:ext cx="609567" cy="0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04" name="Straight Connector 103"/>
                              <p:cNvCxnSpPr/>
                              <p:nvPr/>
                            </p:nvCxnSpPr>
                            <p:spPr>
                              <a:xfrm>
                                <a:off x="4302339" y="644265"/>
                                <a:ext cx="609567" cy="2254"/>
                              </a:xfrm>
                              <a:prstGeom prst="line">
                                <a:avLst/>
                              </a:prstGeom>
                              <a:ln w="38100"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01" name="Rounded Rectangle 100"/>
                            <p:cNvSpPr/>
                            <p:nvPr/>
                          </p:nvSpPr>
                          <p:spPr>
                            <a:xfrm>
                              <a:off x="1323932" y="5225313"/>
                              <a:ext cx="1295331" cy="609087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dirty="0">
                                  <a:solidFill>
                                    <a:schemeClr val="tx1"/>
                                  </a:solidFill>
                                </a:rPr>
                                <a:t>Check ID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84" name="Straight Connector 83"/>
                          <p:cNvCxnSpPr/>
                          <p:nvPr/>
                        </p:nvCxnSpPr>
                        <p:spPr>
                          <a:xfrm rot="16200000" flipH="1">
                            <a:off x="6012605" y="2050450"/>
                            <a:ext cx="4114095" cy="14286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5" name="Rounded Rectangle 84"/>
                          <p:cNvSpPr/>
                          <p:nvPr/>
                        </p:nvSpPr>
                        <p:spPr>
                          <a:xfrm>
                            <a:off x="7401695" y="4114641"/>
                            <a:ext cx="1363590" cy="534732"/>
                          </a:xfrm>
                          <a:prstGeom prst="roundRect">
                            <a:avLst/>
                          </a:prstGeom>
                          <a:noFill/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hangingPunct="1">
                              <a:defRPr/>
                            </a:pPr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Request Declined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67" name="Group 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73819" y="5466327"/>
                        <a:ext cx="609570" cy="139424"/>
                        <a:chOff x="4269019" y="970527"/>
                        <a:chExt cx="609570" cy="139424"/>
                      </a:xfrm>
                    </p:grpSpPr>
                    <p:cxnSp>
                      <p:nvCxnSpPr>
                        <p:cNvPr id="74" name="Straight Connector 73"/>
                        <p:cNvCxnSpPr/>
                        <p:nvPr/>
                      </p:nvCxnSpPr>
                      <p:spPr>
                        <a:xfrm>
                          <a:off x="4269019" y="1108311"/>
                          <a:ext cx="609567" cy="164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>
                          <a:off x="4269022" y="970527"/>
                          <a:ext cx="609567" cy="1640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8" name="Rounded Rectangle 67"/>
                      <p:cNvSpPr/>
                      <p:nvPr/>
                    </p:nvSpPr>
                    <p:spPr>
                      <a:xfrm>
                        <a:off x="4205091" y="5867771"/>
                        <a:ext cx="1295331" cy="442912"/>
                      </a:xfrm>
                      <a:prstGeom prst="round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Close Library</a:t>
                        </a:r>
                      </a:p>
                    </p:txBody>
                  </p:sp>
                  <p:grpSp>
                    <p:nvGrpSpPr>
                      <p:cNvPr id="69" name="Group 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18416" y="6720786"/>
                        <a:ext cx="257686" cy="456027"/>
                        <a:chOff x="4521882" y="1142864"/>
                        <a:chExt cx="644217" cy="1140067"/>
                      </a:xfrm>
                    </p:grpSpPr>
                    <p:sp>
                      <p:nvSpPr>
                        <p:cNvPr id="71" name="Oval 70"/>
                        <p:cNvSpPr/>
                        <p:nvPr/>
                      </p:nvSpPr>
                      <p:spPr>
                        <a:xfrm>
                          <a:off x="4521882" y="1142864"/>
                          <a:ext cx="644217" cy="114006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" name="Oval 71"/>
                        <p:cNvSpPr/>
                        <p:nvPr/>
                      </p:nvSpPr>
                      <p:spPr>
                        <a:xfrm>
                          <a:off x="4651356" y="1372527"/>
                          <a:ext cx="386530" cy="684040"/>
                        </a:xfrm>
                        <a:prstGeom prst="ellipse">
                          <a:avLst/>
                        </a:prstGeom>
                        <a:solidFill>
                          <a:srgbClr val="00B0F0"/>
                        </a:solidFill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defRPr/>
                          </a:pPr>
                          <a:endParaRPr lang="en-US"/>
                        </a:p>
                      </p:txBody>
                    </p:sp>
                  </p:grpSp>
                  <p:cxnSp>
                    <p:nvCxnSpPr>
                      <p:cNvPr id="70" name="Straight Connector 69"/>
                      <p:cNvCxnSpPr>
                        <a:stCxn id="68" idx="2"/>
                        <a:endCxn id="71" idx="0"/>
                      </p:cNvCxnSpPr>
                      <p:nvPr/>
                    </p:nvCxnSpPr>
                    <p:spPr>
                      <a:xfrm flipH="1">
                        <a:off x="4847259" y="6310683"/>
                        <a:ext cx="5497" cy="410103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Elbow Connector 10"/>
                    <p:cNvCxnSpPr>
                      <a:stCxn id="94" idx="2"/>
                      <a:endCxn id="101" idx="0"/>
                    </p:cNvCxnSpPr>
                    <p:nvPr/>
                  </p:nvCxnSpPr>
                  <p:spPr>
                    <a:xfrm rot="16200000" flipH="1">
                      <a:off x="1647924" y="3030540"/>
                      <a:ext cx="593104" cy="891514"/>
                    </a:xfrm>
                    <a:prstGeom prst="bentConnector3">
                      <a:avLst>
                        <a:gd name="adj1" fmla="val 33397"/>
                      </a:avLst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Elbow Connector 12"/>
                    <p:cNvCxnSpPr>
                      <a:stCxn id="96" idx="2"/>
                      <a:endCxn id="101" idx="0"/>
                    </p:cNvCxnSpPr>
                    <p:nvPr/>
                  </p:nvCxnSpPr>
                  <p:spPr>
                    <a:xfrm rot="5400000">
                      <a:off x="2911434" y="2658545"/>
                      <a:ext cx="593104" cy="1635505"/>
                    </a:xfrm>
                    <a:prstGeom prst="bentConnector3">
                      <a:avLst>
                        <a:gd name="adj1" fmla="val 33397"/>
                      </a:avLst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" name="Elbow Connector 16"/>
                  <p:cNvCxnSpPr>
                    <a:stCxn id="110" idx="3"/>
                    <a:endCxn id="96" idx="0"/>
                  </p:cNvCxnSpPr>
                  <p:nvPr/>
                </p:nvCxnSpPr>
                <p:spPr>
                  <a:xfrm>
                    <a:off x="2809377" y="2523186"/>
                    <a:ext cx="1216361" cy="305617"/>
                  </a:xfrm>
                  <a:prstGeom prst="bentConnector2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Elbow Connector 18"/>
                  <p:cNvCxnSpPr>
                    <a:stCxn id="110" idx="1"/>
                    <a:endCxn id="94" idx="0"/>
                  </p:cNvCxnSpPr>
                  <p:nvPr/>
                </p:nvCxnSpPr>
                <p:spPr>
                  <a:xfrm rot="10800000" flipV="1">
                    <a:off x="1498719" y="2523185"/>
                    <a:ext cx="459062" cy="305617"/>
                  </a:xfrm>
                  <a:prstGeom prst="bentConnector2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390233" y="1342155"/>
                  <a:ext cx="8538606" cy="3330711"/>
                  <a:chOff x="2390233" y="1342155"/>
                  <a:chExt cx="8538606" cy="3330711"/>
                </a:xfrm>
              </p:grpSpPr>
              <p:cxnSp>
                <p:nvCxnSpPr>
                  <p:cNvPr id="6" name="Elbow Connector 5"/>
                  <p:cNvCxnSpPr>
                    <a:stCxn id="78" idx="2"/>
                    <a:endCxn id="85" idx="2"/>
                  </p:cNvCxnSpPr>
                  <p:nvPr/>
                </p:nvCxnSpPr>
                <p:spPr>
                  <a:xfrm rot="5400000" flipH="1" flipV="1">
                    <a:off x="6238105" y="-17867"/>
                    <a:ext cx="849513" cy="8531954"/>
                  </a:xfrm>
                  <a:prstGeom prst="bentConnector3">
                    <a:avLst>
                      <a:gd name="adj1" fmla="val -33534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390233" y="1342155"/>
                    <a:ext cx="3281356" cy="305618"/>
                    <a:chOff x="2390233" y="1342155"/>
                    <a:chExt cx="3281356" cy="305618"/>
                  </a:xfrm>
                </p:grpSpPr>
                <p:cxnSp>
                  <p:nvCxnSpPr>
                    <p:cNvPr id="22" name="Elbow Connector 21"/>
                    <p:cNvCxnSpPr>
                      <a:stCxn id="118" idx="3"/>
                      <a:endCxn id="97" idx="0"/>
                    </p:cNvCxnSpPr>
                    <p:nvPr/>
                  </p:nvCxnSpPr>
                  <p:spPr>
                    <a:xfrm>
                      <a:off x="4512567" y="1342156"/>
                      <a:ext cx="1159022" cy="305617"/>
                    </a:xfrm>
                    <a:prstGeom prst="bentConnector2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Elbow Connector 23"/>
                    <p:cNvCxnSpPr>
                      <a:stCxn id="118" idx="1"/>
                      <a:endCxn id="90" idx="0"/>
                    </p:cNvCxnSpPr>
                    <p:nvPr/>
                  </p:nvCxnSpPr>
                  <p:spPr>
                    <a:xfrm rot="10800000" flipV="1">
                      <a:off x="2390233" y="1342155"/>
                      <a:ext cx="1270738" cy="305617"/>
                    </a:xfrm>
                    <a:prstGeom prst="bentConnector2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31" name="Elbow Connector 30"/>
              <p:cNvCxnSpPr>
                <a:stCxn id="97" idx="2"/>
                <a:endCxn id="68" idx="0"/>
              </p:cNvCxnSpPr>
              <p:nvPr/>
            </p:nvCxnSpPr>
            <p:spPr>
              <a:xfrm rot="16200000" flipH="1">
                <a:off x="4345738" y="3324565"/>
                <a:ext cx="3395460" cy="743759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/>
            <p:cNvCxnSpPr>
              <a:stCxn id="90" idx="2"/>
              <a:endCxn id="110" idx="0"/>
            </p:cNvCxnSpPr>
            <p:nvPr/>
          </p:nvCxnSpPr>
          <p:spPr>
            <a:xfrm rot="5400000">
              <a:off x="2234098" y="2148196"/>
              <a:ext cx="305617" cy="6654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62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Railway Reservation System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62" name="Group 54"/>
          <p:cNvGrpSpPr>
            <a:grpSpLocks/>
          </p:cNvGrpSpPr>
          <p:nvPr/>
        </p:nvGrpSpPr>
        <p:grpSpPr bwMode="auto">
          <a:xfrm>
            <a:off x="394167" y="762000"/>
            <a:ext cx="11416836" cy="5638800"/>
            <a:chOff x="1829289" y="0"/>
            <a:chExt cx="5505839" cy="7219713"/>
          </a:xfrm>
        </p:grpSpPr>
        <p:grpSp>
          <p:nvGrpSpPr>
            <p:cNvPr id="64" name="Group 15"/>
            <p:cNvGrpSpPr>
              <a:grpSpLocks/>
            </p:cNvGrpSpPr>
            <p:nvPr/>
          </p:nvGrpSpPr>
          <p:grpSpPr bwMode="auto">
            <a:xfrm>
              <a:off x="3916397" y="0"/>
              <a:ext cx="1301467" cy="3352588"/>
              <a:chOff x="3916397" y="76200"/>
              <a:chExt cx="1301467" cy="3352588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4470486" y="76200"/>
                <a:ext cx="176390" cy="468306"/>
              </a:xfrm>
              <a:prstGeom prst="ellipse">
                <a:avLst/>
              </a:prstGeom>
              <a:solidFill>
                <a:srgbClr val="00B0F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/>
              </a:p>
            </p:txBody>
          </p:sp>
          <p:grpSp>
            <p:nvGrpSpPr>
              <p:cNvPr id="147" name="Group 8"/>
              <p:cNvGrpSpPr>
                <a:grpSpLocks/>
              </p:cNvGrpSpPr>
              <p:nvPr/>
            </p:nvGrpSpPr>
            <p:grpSpPr bwMode="auto">
              <a:xfrm>
                <a:off x="3916397" y="544506"/>
                <a:ext cx="1301467" cy="955964"/>
                <a:chOff x="3916397" y="544506"/>
                <a:chExt cx="1301467" cy="955964"/>
              </a:xfrm>
            </p:grpSpPr>
            <p:cxnSp>
              <p:nvCxnSpPr>
                <p:cNvPr id="154" name="Straight Arrow Connector 153"/>
                <p:cNvCxnSpPr>
                  <a:stCxn id="146" idx="4"/>
                  <a:endCxn id="155" idx="0"/>
                </p:cNvCxnSpPr>
                <p:nvPr/>
              </p:nvCxnSpPr>
              <p:spPr>
                <a:xfrm>
                  <a:off x="4558681" y="544506"/>
                  <a:ext cx="8450" cy="52818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Rounded Rectangle 154"/>
                <p:cNvSpPr/>
                <p:nvPr/>
              </p:nvSpPr>
              <p:spPr>
                <a:xfrm>
                  <a:off x="3916397" y="1072692"/>
                  <a:ext cx="1301467" cy="427778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</a:rPr>
                    <a:t>Open Account</a:t>
                  </a:r>
                </a:p>
              </p:txBody>
            </p:sp>
          </p:grpSp>
          <p:grpSp>
            <p:nvGrpSpPr>
              <p:cNvPr id="148" name="Group 9"/>
              <p:cNvGrpSpPr>
                <a:grpSpLocks/>
              </p:cNvGrpSpPr>
              <p:nvPr/>
            </p:nvGrpSpPr>
            <p:grpSpPr bwMode="auto">
              <a:xfrm>
                <a:off x="3919571" y="1500470"/>
                <a:ext cx="1296705" cy="951725"/>
                <a:chOff x="3916060" y="549182"/>
                <a:chExt cx="1296705" cy="951725"/>
              </a:xfrm>
            </p:grpSpPr>
            <p:cxnSp>
              <p:nvCxnSpPr>
                <p:cNvPr id="152" name="Straight Arrow Connector 151"/>
                <p:cNvCxnSpPr>
                  <a:stCxn id="155" idx="2"/>
                  <a:endCxn id="153" idx="0"/>
                </p:cNvCxnSpPr>
                <p:nvPr/>
              </p:nvCxnSpPr>
              <p:spPr>
                <a:xfrm>
                  <a:off x="4563619" y="549182"/>
                  <a:ext cx="793" cy="5222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Rounded Rectangle 152"/>
                <p:cNvSpPr/>
                <p:nvPr/>
              </p:nvSpPr>
              <p:spPr>
                <a:xfrm>
                  <a:off x="3916060" y="1071470"/>
                  <a:ext cx="1296705" cy="429437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</a:rPr>
                    <a:t>Ask for Form</a:t>
                  </a:r>
                </a:p>
              </p:txBody>
            </p:sp>
          </p:grpSp>
          <p:grpSp>
            <p:nvGrpSpPr>
              <p:cNvPr id="149" name="Group 12"/>
              <p:cNvGrpSpPr>
                <a:grpSpLocks/>
              </p:cNvGrpSpPr>
              <p:nvPr/>
            </p:nvGrpSpPr>
            <p:grpSpPr bwMode="auto">
              <a:xfrm>
                <a:off x="3919571" y="2452195"/>
                <a:ext cx="1296705" cy="976593"/>
                <a:chOff x="3916060" y="524375"/>
                <a:chExt cx="1296705" cy="976593"/>
              </a:xfrm>
            </p:grpSpPr>
            <p:cxnSp>
              <p:nvCxnSpPr>
                <p:cNvPr id="150" name="Straight Arrow Connector 149"/>
                <p:cNvCxnSpPr>
                  <a:stCxn id="153" idx="2"/>
                  <a:endCxn id="151" idx="0"/>
                </p:cNvCxnSpPr>
                <p:nvPr/>
              </p:nvCxnSpPr>
              <p:spPr>
                <a:xfrm>
                  <a:off x="4564413" y="524375"/>
                  <a:ext cx="0" cy="54715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ounded Rectangle 150"/>
                <p:cNvSpPr/>
                <p:nvPr/>
              </p:nvSpPr>
              <p:spPr>
                <a:xfrm>
                  <a:off x="3916060" y="1071532"/>
                  <a:ext cx="1296705" cy="429436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400" dirty="0">
                      <a:solidFill>
                        <a:schemeClr val="tx1"/>
                      </a:solidFill>
                    </a:rPr>
                    <a:t>Fill and Submit</a:t>
                  </a:r>
                </a:p>
              </p:txBody>
            </p:sp>
          </p:grpSp>
        </p:grpSp>
        <p:grpSp>
          <p:nvGrpSpPr>
            <p:cNvPr id="121" name="Group 20"/>
            <p:cNvGrpSpPr>
              <a:grpSpLocks/>
            </p:cNvGrpSpPr>
            <p:nvPr/>
          </p:nvGrpSpPr>
          <p:grpSpPr bwMode="auto">
            <a:xfrm>
              <a:off x="4266442" y="3352588"/>
              <a:ext cx="628076" cy="1127478"/>
              <a:chOff x="4266442" y="3444670"/>
              <a:chExt cx="628076" cy="1127478"/>
            </a:xfrm>
          </p:grpSpPr>
          <p:cxnSp>
            <p:nvCxnSpPr>
              <p:cNvPr id="142" name="Straight Connector 141"/>
              <p:cNvCxnSpPr>
                <a:stCxn id="151" idx="2"/>
                <a:endCxn id="143" idx="0"/>
              </p:cNvCxnSpPr>
              <p:nvPr/>
            </p:nvCxnSpPr>
            <p:spPr>
              <a:xfrm>
                <a:off x="4567924" y="3444670"/>
                <a:ext cx="3251" cy="4559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Flowchart: Decision 142"/>
              <p:cNvSpPr/>
              <p:nvPr/>
            </p:nvSpPr>
            <p:spPr>
              <a:xfrm>
                <a:off x="4266442" y="3900636"/>
                <a:ext cx="609467" cy="671512"/>
              </a:xfrm>
              <a:prstGeom prst="flowChartDecision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2400"/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4285051" y="3604375"/>
                <a:ext cx="609467" cy="16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285051" y="3797843"/>
                <a:ext cx="609467" cy="16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Rounded Rectangle 125"/>
            <p:cNvSpPr/>
            <p:nvPr/>
          </p:nvSpPr>
          <p:spPr>
            <a:xfrm>
              <a:off x="1829289" y="4647530"/>
              <a:ext cx="1295118" cy="42943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Reservation</a:t>
              </a: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6033661" y="4647530"/>
              <a:ext cx="1295118" cy="42943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Cancellation</a:t>
              </a:r>
            </a:p>
          </p:txBody>
        </p:sp>
        <p:cxnSp>
          <p:nvCxnSpPr>
            <p:cNvPr id="128" name="Straight Arrow Connector 127"/>
            <p:cNvCxnSpPr>
              <a:stCxn id="127" idx="2"/>
              <a:endCxn id="131" idx="0"/>
            </p:cNvCxnSpPr>
            <p:nvPr/>
          </p:nvCxnSpPr>
          <p:spPr>
            <a:xfrm>
              <a:off x="6681220" y="5076966"/>
              <a:ext cx="6349" cy="5139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6" idx="2"/>
              <a:endCxn id="130" idx="0"/>
            </p:cNvCxnSpPr>
            <p:nvPr/>
          </p:nvCxnSpPr>
          <p:spPr>
            <a:xfrm>
              <a:off x="2476848" y="5076966"/>
              <a:ext cx="435" cy="5139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/>
            <p:cNvSpPr/>
            <p:nvPr/>
          </p:nvSpPr>
          <p:spPr>
            <a:xfrm>
              <a:off x="1829724" y="5590963"/>
              <a:ext cx="1295118" cy="42943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Check Availability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6040010" y="5590963"/>
              <a:ext cx="1295118" cy="42943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View Ticket Details</a:t>
              </a:r>
            </a:p>
          </p:txBody>
        </p:sp>
        <p:grpSp>
          <p:nvGrpSpPr>
            <p:cNvPr id="132" name="Group 44"/>
            <p:cNvGrpSpPr>
              <a:grpSpLocks/>
            </p:cNvGrpSpPr>
            <p:nvPr/>
          </p:nvGrpSpPr>
          <p:grpSpPr bwMode="auto">
            <a:xfrm>
              <a:off x="6379681" y="6020400"/>
              <a:ext cx="616509" cy="1142400"/>
              <a:chOff x="4232013" y="3429600"/>
              <a:chExt cx="616509" cy="1142400"/>
            </a:xfrm>
          </p:grpSpPr>
          <p:cxnSp>
            <p:nvCxnSpPr>
              <p:cNvPr id="138" name="Straight Connector 137"/>
              <p:cNvCxnSpPr>
                <a:stCxn id="131" idx="2"/>
                <a:endCxn id="139" idx="0"/>
              </p:cNvCxnSpPr>
              <p:nvPr/>
            </p:nvCxnSpPr>
            <p:spPr>
              <a:xfrm>
                <a:off x="4539901" y="3429600"/>
                <a:ext cx="3888" cy="4708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Flowchart: Decision 138"/>
              <p:cNvSpPr/>
              <p:nvPr/>
            </p:nvSpPr>
            <p:spPr>
              <a:xfrm>
                <a:off x="4239055" y="3900488"/>
                <a:ext cx="609467" cy="671512"/>
              </a:xfrm>
              <a:prstGeom prst="flowChartDecision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sz="2400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232013" y="3573931"/>
                <a:ext cx="609467" cy="124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4232013" y="3738672"/>
                <a:ext cx="609467" cy="16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49"/>
            <p:cNvGrpSpPr>
              <a:grpSpLocks/>
            </p:cNvGrpSpPr>
            <p:nvPr/>
          </p:nvGrpSpPr>
          <p:grpSpPr bwMode="auto">
            <a:xfrm>
              <a:off x="2190418" y="6020400"/>
              <a:ext cx="609467" cy="1199313"/>
              <a:chOff x="4281814" y="3429600"/>
              <a:chExt cx="609467" cy="1199313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rot="60000">
                <a:off x="4568679" y="3429600"/>
                <a:ext cx="7119" cy="119931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281814" y="3849463"/>
                <a:ext cx="609467" cy="16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281814" y="4041871"/>
                <a:ext cx="609467" cy="16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1736935" y="3998822"/>
            <a:ext cx="8718130" cy="393030"/>
            <a:chOff x="1736935" y="3998822"/>
            <a:chExt cx="8718130" cy="393030"/>
          </a:xfrm>
        </p:grpSpPr>
        <p:cxnSp>
          <p:nvCxnSpPr>
            <p:cNvPr id="16" name="Elbow Connector 15"/>
            <p:cNvCxnSpPr>
              <a:stCxn id="143" idx="3"/>
              <a:endCxn id="127" idx="0"/>
            </p:cNvCxnSpPr>
            <p:nvPr/>
          </p:nvCxnSpPr>
          <p:spPr>
            <a:xfrm>
              <a:off x="6711596" y="3998823"/>
              <a:ext cx="3743469" cy="393029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43" idx="1"/>
              <a:endCxn id="126" idx="0"/>
            </p:cNvCxnSpPr>
            <p:nvPr/>
          </p:nvCxnSpPr>
          <p:spPr>
            <a:xfrm rot="10800000" flipV="1">
              <a:off x="1736935" y="3998822"/>
              <a:ext cx="3710878" cy="393029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37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Railway Reservation System …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 bwMode="auto">
          <a:xfrm>
            <a:off x="5181600" y="5791200"/>
            <a:ext cx="1306027" cy="1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279802" y="618530"/>
            <a:ext cx="11531198" cy="5959419"/>
            <a:chOff x="279802" y="618530"/>
            <a:chExt cx="11531198" cy="5959419"/>
          </a:xfrm>
        </p:grpSpPr>
        <p:sp>
          <p:nvSpPr>
            <p:cNvPr id="61" name="Flowchart: Decision 60"/>
            <p:cNvSpPr/>
            <p:nvPr/>
          </p:nvSpPr>
          <p:spPr bwMode="auto">
            <a:xfrm>
              <a:off x="2362200" y="618530"/>
              <a:ext cx="1263783" cy="524470"/>
            </a:xfrm>
            <a:prstGeom prst="flowChartDecision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79802" y="685800"/>
              <a:ext cx="11531198" cy="5892149"/>
              <a:chOff x="279802" y="685800"/>
              <a:chExt cx="11531198" cy="589214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79802" y="685800"/>
                <a:ext cx="11531198" cy="5892149"/>
                <a:chOff x="279802" y="654049"/>
                <a:chExt cx="11531198" cy="589214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279802" y="654049"/>
                  <a:ext cx="11531198" cy="5892149"/>
                  <a:chOff x="279802" y="654049"/>
                  <a:chExt cx="11531198" cy="5892149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79802" y="654049"/>
                    <a:ext cx="11531198" cy="5892149"/>
                    <a:chOff x="279802" y="533400"/>
                    <a:chExt cx="11531198" cy="5892149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279802" y="728364"/>
                      <a:ext cx="11531198" cy="5697185"/>
                      <a:chOff x="279802" y="728364"/>
                      <a:chExt cx="11531198" cy="5697185"/>
                    </a:xfrm>
                  </p:grpSpPr>
                  <p:grpSp>
                    <p:nvGrpSpPr>
                      <p:cNvPr id="46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9802" y="1157126"/>
                        <a:ext cx="11531198" cy="5268423"/>
                        <a:chOff x="578595" y="529376"/>
                        <a:chExt cx="8074209" cy="6412853"/>
                      </a:xfrm>
                    </p:grpSpPr>
                    <p:sp>
                      <p:nvSpPr>
                        <p:cNvPr id="103" name="Rounded Rectangle 102"/>
                        <p:cNvSpPr/>
                        <p:nvPr/>
                      </p:nvSpPr>
                      <p:spPr bwMode="auto">
                        <a:xfrm>
                          <a:off x="3019819" y="530963"/>
                          <a:ext cx="1295523" cy="384131"/>
                        </a:xfrm>
                        <a:prstGeom prst="round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hangingPunct="1"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Not Available</a:t>
                          </a:r>
                        </a:p>
                      </p:txBody>
                    </p:sp>
                    <p:grpSp>
                      <p:nvGrpSpPr>
                        <p:cNvPr id="80" name="Group 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78595" y="532551"/>
                          <a:ext cx="1432664" cy="5334965"/>
                          <a:chOff x="578595" y="580718"/>
                          <a:chExt cx="1432664" cy="5896410"/>
                        </a:xfrm>
                      </p:grpSpPr>
                      <p:sp>
                        <p:nvSpPr>
                          <p:cNvPr id="101" name="Rounded Rectangle 100"/>
                          <p:cNvSpPr/>
                          <p:nvPr/>
                        </p:nvSpPr>
                        <p:spPr bwMode="auto">
                          <a:xfrm>
                            <a:off x="649456" y="580718"/>
                            <a:ext cx="1301874" cy="410521"/>
                          </a:xfrm>
                          <a:prstGeom prst="roundRect">
                            <a:avLst/>
                          </a:prstGeom>
                          <a:noFill/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hangingPunct="1">
                              <a:defRPr/>
                            </a:pPr>
                            <a:r>
                              <a:rPr lang="en-US" b="1" dirty="0">
                                <a:solidFill>
                                  <a:schemeClr val="tx1"/>
                                </a:solidFill>
                              </a:rPr>
                              <a:t>Available</a:t>
                            </a:r>
                          </a:p>
                        </p:txBody>
                      </p:sp>
                      <p:grpSp>
                        <p:nvGrpSpPr>
                          <p:cNvPr id="82" name="Group 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78595" y="991237"/>
                            <a:ext cx="1432664" cy="899647"/>
                            <a:chOff x="570387" y="76837"/>
                            <a:chExt cx="1432664" cy="899647"/>
                          </a:xfrm>
                        </p:grpSpPr>
                        <p:cxnSp>
                          <p:nvCxnSpPr>
                            <p:cNvPr id="98" name="Straight Arrow Connector 97"/>
                            <p:cNvCxnSpPr/>
                            <p:nvPr/>
                          </p:nvCxnSpPr>
                          <p:spPr>
                            <a:xfrm rot="16380000" flipH="1">
                              <a:off x="1022637" y="314633"/>
                              <a:ext cx="510519" cy="34928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9" name="Rounded Rectangle 98"/>
                            <p:cNvSpPr/>
                            <p:nvPr/>
                          </p:nvSpPr>
                          <p:spPr>
                            <a:xfrm>
                              <a:off x="570387" y="580342"/>
                              <a:ext cx="1432664" cy="396142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a:t>Passenger Details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83" name="Group 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47545" y="1890884"/>
                            <a:ext cx="1301874" cy="928400"/>
                            <a:chOff x="639337" y="62624"/>
                            <a:chExt cx="1301874" cy="928400"/>
                          </a:xfrm>
                        </p:grpSpPr>
                        <p:cxnSp>
                          <p:nvCxnSpPr>
                            <p:cNvPr id="96" name="Straight Arrow Connector 95"/>
                            <p:cNvCxnSpPr>
                              <a:stCxn id="99" idx="2"/>
                              <a:endCxn id="97" idx="0"/>
                            </p:cNvCxnSpPr>
                            <p:nvPr/>
                          </p:nvCxnSpPr>
                          <p:spPr>
                            <a:xfrm>
                              <a:off x="1286719" y="62624"/>
                              <a:ext cx="3555" cy="517878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7" name="Rounded Rectangle 96"/>
                            <p:cNvSpPr/>
                            <p:nvPr/>
                          </p:nvSpPr>
                          <p:spPr>
                            <a:xfrm>
                              <a:off x="639337" y="580502"/>
                              <a:ext cx="1301874" cy="410522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a:t>Train Details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84" name="Group 1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47545" y="2819284"/>
                            <a:ext cx="1301874" cy="914022"/>
                            <a:chOff x="639337" y="76084"/>
                            <a:chExt cx="1301874" cy="914022"/>
                          </a:xfrm>
                        </p:grpSpPr>
                        <p:cxnSp>
                          <p:nvCxnSpPr>
                            <p:cNvPr id="94" name="Straight Arrow Connector 93"/>
                            <p:cNvCxnSpPr>
                              <a:stCxn id="97" idx="2"/>
                              <a:endCxn id="95" idx="0"/>
                            </p:cNvCxnSpPr>
                            <p:nvPr/>
                          </p:nvCxnSpPr>
                          <p:spPr>
                            <a:xfrm>
                              <a:off x="1290274" y="76084"/>
                              <a:ext cx="0" cy="503501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5" name="Rounded Rectangle 94"/>
                            <p:cNvSpPr/>
                            <p:nvPr/>
                          </p:nvSpPr>
                          <p:spPr>
                            <a:xfrm>
                              <a:off x="639337" y="579585"/>
                              <a:ext cx="1301874" cy="410521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a:t>Ticket Confirm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85" name="Group 1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47545" y="3733307"/>
                            <a:ext cx="1301874" cy="921040"/>
                            <a:chOff x="639337" y="75707"/>
                            <a:chExt cx="1301874" cy="921040"/>
                          </a:xfrm>
                        </p:grpSpPr>
                        <p:cxnSp>
                          <p:nvCxnSpPr>
                            <p:cNvPr id="92" name="Straight Arrow Connector 91"/>
                            <p:cNvCxnSpPr>
                              <a:stCxn id="95" idx="2"/>
                              <a:endCxn id="93" idx="0"/>
                            </p:cNvCxnSpPr>
                            <p:nvPr/>
                          </p:nvCxnSpPr>
                          <p:spPr>
                            <a:xfrm>
                              <a:off x="1290274" y="75707"/>
                              <a:ext cx="0" cy="505255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3" name="Rounded Rectangle 92"/>
                            <p:cNvSpPr/>
                            <p:nvPr/>
                          </p:nvSpPr>
                          <p:spPr>
                            <a:xfrm>
                              <a:off x="639337" y="580962"/>
                              <a:ext cx="1301874" cy="415785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a:t>Make Payment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86" name="Group 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47545" y="4654346"/>
                            <a:ext cx="1301874" cy="908760"/>
                            <a:chOff x="639337" y="82346"/>
                            <a:chExt cx="1301874" cy="908760"/>
                          </a:xfrm>
                        </p:grpSpPr>
                        <p:cxnSp>
                          <p:nvCxnSpPr>
                            <p:cNvPr id="90" name="Straight Arrow Connector 89"/>
                            <p:cNvCxnSpPr>
                              <a:stCxn id="93" idx="2"/>
                              <a:endCxn id="91" idx="0"/>
                            </p:cNvCxnSpPr>
                            <p:nvPr/>
                          </p:nvCxnSpPr>
                          <p:spPr>
                            <a:xfrm>
                              <a:off x="1290274" y="82346"/>
                              <a:ext cx="0" cy="498240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1" name="Rounded Rectangle 90"/>
                            <p:cNvSpPr/>
                            <p:nvPr/>
                          </p:nvSpPr>
                          <p:spPr>
                            <a:xfrm>
                              <a:off x="639337" y="580586"/>
                              <a:ext cx="1301874" cy="410520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a:t>Update Database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87" name="Group 2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45633" y="5563105"/>
                            <a:ext cx="1301874" cy="914023"/>
                            <a:chOff x="629217" y="76705"/>
                            <a:chExt cx="1301874" cy="914023"/>
                          </a:xfrm>
                        </p:grpSpPr>
                        <p:cxnSp>
                          <p:nvCxnSpPr>
                            <p:cNvPr id="88" name="Straight Arrow Connector 87"/>
                            <p:cNvCxnSpPr>
                              <a:stCxn id="91" idx="2"/>
                              <a:endCxn id="89" idx="0"/>
                            </p:cNvCxnSpPr>
                            <p:nvPr/>
                          </p:nvCxnSpPr>
                          <p:spPr>
                            <a:xfrm flipH="1">
                              <a:off x="1280154" y="76705"/>
                              <a:ext cx="1912" cy="503503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89" name="Rounded Rectangle 88"/>
                            <p:cNvSpPr/>
                            <p:nvPr/>
                          </p:nvSpPr>
                          <p:spPr>
                            <a:xfrm>
                              <a:off x="629217" y="580208"/>
                              <a:ext cx="1301874" cy="410520"/>
                            </a:xfrm>
                            <a:prstGeom prst="roundRect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r>
                                <a:rPr lang="en-US" b="1" dirty="0">
                                  <a:solidFill>
                                    <a:schemeClr val="tx1"/>
                                  </a:solidFill>
                                </a:rPr>
                                <a:t>Ticket Issued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55" name="Rounded Rectangle 54"/>
                        <p:cNvSpPr/>
                        <p:nvPr/>
                      </p:nvSpPr>
                      <p:spPr>
                        <a:xfrm>
                          <a:off x="4780523" y="534137"/>
                          <a:ext cx="1295523" cy="384130"/>
                        </a:xfrm>
                        <a:prstGeom prst="round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hangingPunct="1"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Cash Refund</a:t>
                          </a:r>
                        </a:p>
                      </p:txBody>
                    </p:sp>
                    <p:grpSp>
                      <p:nvGrpSpPr>
                        <p:cNvPr id="56" name="Group 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855438" y="529376"/>
                          <a:ext cx="7797366" cy="5826214"/>
                          <a:chOff x="855438" y="529376"/>
                          <a:chExt cx="7797366" cy="5826214"/>
                        </a:xfrm>
                      </p:grpSpPr>
                      <p:cxnSp>
                        <p:nvCxnSpPr>
                          <p:cNvPr id="77" name="Straight Connector 76"/>
                          <p:cNvCxnSpPr/>
                          <p:nvPr/>
                        </p:nvCxnSpPr>
                        <p:spPr>
                          <a:xfrm>
                            <a:off x="855438" y="6355590"/>
                            <a:ext cx="914487" cy="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8" name="Rounded Rectangle 77"/>
                          <p:cNvSpPr/>
                          <p:nvPr/>
                        </p:nvSpPr>
                        <p:spPr>
                          <a:xfrm>
                            <a:off x="7357281" y="529376"/>
                            <a:ext cx="1295523" cy="384130"/>
                          </a:xfrm>
                          <a:prstGeom prst="roundRect">
                            <a:avLst/>
                          </a:prstGeom>
                          <a:noFill/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hangingPunct="1">
                              <a:defRPr/>
                            </a:pPr>
                            <a:r>
                              <a:rPr lang="en-US" b="1" dirty="0">
                                <a:solidFill>
                                  <a:schemeClr val="tx1"/>
                                </a:solidFill>
                              </a:rPr>
                              <a:t>No Cash Refund</a:t>
                            </a:r>
                          </a:p>
                        </p:txBody>
                      </p:sp>
                    </p:grp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 bwMode="auto">
                        <a:xfrm>
                          <a:off x="6358511" y="1571107"/>
                          <a:ext cx="912899" cy="1587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5" name="Rounded Rectangle 64"/>
                        <p:cNvSpPr/>
                        <p:nvPr/>
                      </p:nvSpPr>
                      <p:spPr>
                        <a:xfrm>
                          <a:off x="6105887" y="1836244"/>
                          <a:ext cx="1295523" cy="384130"/>
                        </a:xfrm>
                        <a:prstGeom prst="round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hangingPunct="1"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Cancel Ticket</a:t>
                          </a:r>
                        </a:p>
                      </p:txBody>
                    </p:sp>
                    <p:cxnSp>
                      <p:nvCxnSpPr>
                        <p:cNvPr id="66" name="Straight Arrow Connector 65"/>
                        <p:cNvCxnSpPr>
                          <a:stCxn id="65" idx="2"/>
                          <a:endCxn id="67" idx="0"/>
                        </p:cNvCxnSpPr>
                        <p:nvPr/>
                      </p:nvCxnSpPr>
                      <p:spPr>
                        <a:xfrm>
                          <a:off x="6753649" y="2220375"/>
                          <a:ext cx="3500" cy="51590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7" name="Rounded Rectangle 66"/>
                        <p:cNvSpPr/>
                        <p:nvPr/>
                      </p:nvSpPr>
                      <p:spPr>
                        <a:xfrm>
                          <a:off x="6109387" y="2736275"/>
                          <a:ext cx="1295523" cy="384130"/>
                        </a:xfrm>
                        <a:prstGeom prst="round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hangingPunct="1">
                            <a:defRPr/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Update Database</a:t>
                          </a:r>
                        </a:p>
                      </p:txBody>
                    </p:sp>
                    <p:grpSp>
                      <p:nvGrpSpPr>
                        <p:cNvPr id="69" name="Group 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43920" y="6504028"/>
                          <a:ext cx="252074" cy="438201"/>
                          <a:chOff x="4343920" y="6504028"/>
                          <a:chExt cx="252074" cy="438201"/>
                        </a:xfrm>
                      </p:grpSpPr>
                      <p:sp>
                        <p:nvSpPr>
                          <p:cNvPr id="72" name="Oval 71"/>
                          <p:cNvSpPr/>
                          <p:nvPr/>
                        </p:nvSpPr>
                        <p:spPr>
                          <a:xfrm>
                            <a:off x="4343920" y="6504028"/>
                            <a:ext cx="252074" cy="438201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defRPr/>
                            </a:pPr>
                            <a:endParaRPr lang="en-US" b="1"/>
                          </a:p>
                        </p:txBody>
                      </p:sp>
                      <p:sp>
                        <p:nvSpPr>
                          <p:cNvPr id="73" name="Oval 72"/>
                          <p:cNvSpPr/>
                          <p:nvPr/>
                        </p:nvSpPr>
                        <p:spPr>
                          <a:xfrm>
                            <a:off x="4395013" y="6595756"/>
                            <a:ext cx="151245" cy="262921"/>
                          </a:xfrm>
                          <a:prstGeom prst="ellipse">
                            <a:avLst/>
                          </a:prstGeom>
                          <a:solidFill>
                            <a:srgbClr val="00B0F0"/>
                          </a:solidFill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defRPr/>
                            </a:pPr>
                            <a:endParaRPr lang="en-US" b="1"/>
                          </a:p>
                        </p:txBody>
                      </p:sp>
                    </p:grpSp>
                    <p:cxnSp>
                      <p:nvCxnSpPr>
                        <p:cNvPr id="71" name="Straight Connector 70"/>
                        <p:cNvCxnSpPr/>
                        <p:nvPr/>
                      </p:nvCxnSpPr>
                      <p:spPr>
                        <a:xfrm>
                          <a:off x="4010862" y="5837722"/>
                          <a:ext cx="914487" cy="1587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" name="Elbow Connector 5"/>
                      <p:cNvCxnSpPr>
                        <a:stCxn id="61" idx="3"/>
                        <a:endCxn id="103" idx="0"/>
                      </p:cNvCxnSpPr>
                      <p:nvPr/>
                    </p:nvCxnSpPr>
                    <p:spPr>
                      <a:xfrm>
                        <a:off x="3625983" y="728365"/>
                        <a:ext cx="1065360" cy="430065"/>
                      </a:xfrm>
                      <a:prstGeom prst="bentConnector2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" name="Elbow Connector 7"/>
                      <p:cNvCxnSpPr>
                        <a:stCxn id="61" idx="1"/>
                        <a:endCxn id="101" idx="0"/>
                      </p:cNvCxnSpPr>
                      <p:nvPr/>
                    </p:nvCxnSpPr>
                    <p:spPr>
                      <a:xfrm rot="10800000" flipV="1">
                        <a:off x="1310640" y="728364"/>
                        <a:ext cx="1051561" cy="431369"/>
                      </a:xfrm>
                      <a:prstGeom prst="bentConnector2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" name="Flowchart: Decision 103"/>
                    <p:cNvSpPr/>
                    <p:nvPr/>
                  </p:nvSpPr>
                  <p:spPr bwMode="auto">
                    <a:xfrm>
                      <a:off x="8337417" y="533400"/>
                      <a:ext cx="1263783" cy="524470"/>
                    </a:xfrm>
                    <a:prstGeom prst="flowChartDecision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 sz="2400"/>
                    </a:p>
                  </p:txBody>
                </p:sp>
                <p:cxnSp>
                  <p:nvCxnSpPr>
                    <p:cNvPr id="11" name="Elbow Connector 10"/>
                    <p:cNvCxnSpPr>
                      <a:stCxn id="104" idx="3"/>
                      <a:endCxn id="78" idx="0"/>
                    </p:cNvCxnSpPr>
                    <p:nvPr/>
                  </p:nvCxnSpPr>
                  <p:spPr>
                    <a:xfrm>
                      <a:off x="9601200" y="795635"/>
                      <a:ext cx="1284698" cy="361491"/>
                    </a:xfrm>
                    <a:prstGeom prst="bentConnector2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Elbow Connector 12"/>
                    <p:cNvCxnSpPr>
                      <a:stCxn id="104" idx="1"/>
                      <a:endCxn id="55" idx="0"/>
                    </p:cNvCxnSpPr>
                    <p:nvPr/>
                  </p:nvCxnSpPr>
                  <p:spPr>
                    <a:xfrm rot="10800000" flipV="1">
                      <a:off x="7205895" y="795635"/>
                      <a:ext cx="1131522" cy="365402"/>
                    </a:xfrm>
                    <a:prstGeom prst="bentConnector2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Elbow Connector 14"/>
                    <p:cNvCxnSpPr>
                      <a:stCxn id="55" idx="2"/>
                      <a:endCxn id="65" idx="0"/>
                    </p:cNvCxnSpPr>
                    <p:nvPr/>
                  </p:nvCxnSpPr>
                  <p:spPr>
                    <a:xfrm rot="16200000" flipH="1">
                      <a:off x="7775228" y="907283"/>
                      <a:ext cx="754156" cy="1892822"/>
                    </a:xfrm>
                    <a:prstGeom prst="bentConnector3">
                      <a:avLst>
                        <a:gd name="adj1" fmla="val 35077"/>
                      </a:avLst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Elbow Connector 16"/>
                    <p:cNvCxnSpPr>
                      <a:stCxn id="78" idx="2"/>
                      <a:endCxn id="65" idx="0"/>
                    </p:cNvCxnSpPr>
                    <p:nvPr/>
                  </p:nvCxnSpPr>
                  <p:spPr>
                    <a:xfrm rot="5400000">
                      <a:off x="9613275" y="958148"/>
                      <a:ext cx="758067" cy="1787181"/>
                    </a:xfrm>
                    <a:prstGeom prst="bentConnector3">
                      <a:avLst>
                        <a:gd name="adj1" fmla="val 35154"/>
                      </a:avLst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5" name="Straight Connector 104"/>
                  <p:cNvCxnSpPr/>
                  <p:nvPr/>
                </p:nvCxnSpPr>
                <p:spPr bwMode="auto">
                  <a:xfrm>
                    <a:off x="8534400" y="2029264"/>
                    <a:ext cx="1303759" cy="1304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1305180" y="1594658"/>
                  <a:ext cx="7798536" cy="4771539"/>
                  <a:chOff x="1305180" y="1589116"/>
                  <a:chExt cx="7798536" cy="4771539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691343" y="1589116"/>
                    <a:ext cx="4412373" cy="4591541"/>
                    <a:chOff x="4691343" y="1589116"/>
                    <a:chExt cx="4412373" cy="4591541"/>
                  </a:xfrm>
                </p:grpSpPr>
                <p:cxnSp>
                  <p:nvCxnSpPr>
                    <p:cNvPr id="22" name="Elbow Connector 21"/>
                    <p:cNvCxnSpPr>
                      <a:stCxn id="67" idx="2"/>
                      <a:endCxn id="72" idx="0"/>
                    </p:cNvCxnSpPr>
                    <p:nvPr/>
                  </p:nvCxnSpPr>
                  <p:spPr>
                    <a:xfrm rot="5400000">
                      <a:off x="6080595" y="3157535"/>
                      <a:ext cx="2779786" cy="3266457"/>
                    </a:xfrm>
                    <a:prstGeom prst="bent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Elbow Connector 30"/>
                    <p:cNvCxnSpPr>
                      <a:stCxn id="103" idx="2"/>
                      <a:endCxn id="72" idx="0"/>
                    </p:cNvCxnSpPr>
                    <p:nvPr/>
                  </p:nvCxnSpPr>
                  <p:spPr>
                    <a:xfrm rot="16200000" flipH="1">
                      <a:off x="2968531" y="3311928"/>
                      <a:ext cx="4591540" cy="1145916"/>
                    </a:xfrm>
                    <a:prstGeom prst="bentConnector3">
                      <a:avLst>
                        <a:gd name="adj1" fmla="val 69302"/>
                      </a:avLst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Elbow Connector 37"/>
                  <p:cNvCxnSpPr>
                    <a:stCxn id="89" idx="2"/>
                    <a:endCxn id="72" idx="2"/>
                  </p:cNvCxnSpPr>
                  <p:nvPr/>
                </p:nvCxnSpPr>
                <p:spPr>
                  <a:xfrm rot="16200000" flipH="1">
                    <a:off x="3129759" y="3833155"/>
                    <a:ext cx="702921" cy="4352080"/>
                  </a:xfrm>
                  <a:prstGeom prst="bentConnector2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Straight Connector 106"/>
              <p:cNvCxnSpPr/>
              <p:nvPr/>
            </p:nvCxnSpPr>
            <p:spPr bwMode="auto">
              <a:xfrm>
                <a:off x="685800" y="5943600"/>
                <a:ext cx="130602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731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ATM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768932"/>
            <a:ext cx="11430000" cy="5784268"/>
            <a:chOff x="381000" y="768932"/>
            <a:chExt cx="11430000" cy="5784268"/>
          </a:xfrm>
        </p:grpSpPr>
        <p:grpSp>
          <p:nvGrpSpPr>
            <p:cNvPr id="61" name="Group 46"/>
            <p:cNvGrpSpPr>
              <a:grpSpLocks/>
            </p:cNvGrpSpPr>
            <p:nvPr/>
          </p:nvGrpSpPr>
          <p:grpSpPr bwMode="auto">
            <a:xfrm>
              <a:off x="381000" y="839272"/>
              <a:ext cx="11430000" cy="5713928"/>
              <a:chOff x="1474349" y="95651"/>
              <a:chExt cx="7136251" cy="7073134"/>
            </a:xfrm>
          </p:grpSpPr>
          <p:grpSp>
            <p:nvGrpSpPr>
              <p:cNvPr id="62" name="Group 43"/>
              <p:cNvGrpSpPr>
                <a:grpSpLocks/>
              </p:cNvGrpSpPr>
              <p:nvPr/>
            </p:nvGrpSpPr>
            <p:grpSpPr bwMode="auto">
              <a:xfrm>
                <a:off x="1474349" y="95651"/>
                <a:ext cx="7136251" cy="6507175"/>
                <a:chOff x="331349" y="95651"/>
                <a:chExt cx="7136251" cy="6507175"/>
              </a:xfrm>
            </p:grpSpPr>
            <p:sp>
              <p:nvSpPr>
                <p:cNvPr id="104" name="Oval 103"/>
                <p:cNvSpPr/>
                <p:nvPr/>
              </p:nvSpPr>
              <p:spPr bwMode="auto">
                <a:xfrm>
                  <a:off x="4481077" y="95651"/>
                  <a:ext cx="134858" cy="267381"/>
                </a:xfrm>
                <a:prstGeom prst="ellipse">
                  <a:avLst/>
                </a:prstGeom>
                <a:solidFill>
                  <a:srgbClr val="00B0F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2400" b="1"/>
                </a:p>
              </p:txBody>
            </p:sp>
            <p:grpSp>
              <p:nvGrpSpPr>
                <p:cNvPr id="105" name="Group 4"/>
                <p:cNvGrpSpPr>
                  <a:grpSpLocks/>
                </p:cNvGrpSpPr>
                <p:nvPr/>
              </p:nvGrpSpPr>
              <p:grpSpPr bwMode="auto">
                <a:xfrm>
                  <a:off x="3916145" y="454214"/>
                  <a:ext cx="1297067" cy="909534"/>
                  <a:chOff x="3916145" y="454214"/>
                  <a:chExt cx="1297067" cy="909534"/>
                </a:xfrm>
              </p:grpSpPr>
              <p:cxnSp>
                <p:nvCxnSpPr>
                  <p:cNvPr id="141" name="Straight Arrow Connector 140"/>
                  <p:cNvCxnSpPr>
                    <a:stCxn id="48" idx="4"/>
                    <a:endCxn id="142" idx="0"/>
                  </p:cNvCxnSpPr>
                  <p:nvPr/>
                </p:nvCxnSpPr>
                <p:spPr bwMode="auto">
                  <a:xfrm>
                    <a:off x="4544634" y="454214"/>
                    <a:ext cx="20045" cy="4999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Rounded Rectangle 141"/>
                  <p:cNvSpPr/>
                  <p:nvPr/>
                </p:nvSpPr>
                <p:spPr bwMode="auto">
                  <a:xfrm>
                    <a:off x="3916145" y="954147"/>
                    <a:ext cx="1297067" cy="409601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Open ATM</a:t>
                    </a:r>
                  </a:p>
                </p:txBody>
              </p:sp>
            </p:grpSp>
            <p:grpSp>
              <p:nvGrpSpPr>
                <p:cNvPr id="106" name="Group 5"/>
                <p:cNvGrpSpPr>
                  <a:grpSpLocks/>
                </p:cNvGrpSpPr>
                <p:nvPr/>
              </p:nvGrpSpPr>
              <p:grpSpPr bwMode="auto">
                <a:xfrm>
                  <a:off x="3920062" y="1363748"/>
                  <a:ext cx="1297067" cy="922395"/>
                  <a:chOff x="3908021" y="441411"/>
                  <a:chExt cx="1297067" cy="922395"/>
                </a:xfrm>
              </p:grpSpPr>
              <p:cxnSp>
                <p:nvCxnSpPr>
                  <p:cNvPr id="139" name="Straight Arrow Connector 138"/>
                  <p:cNvCxnSpPr>
                    <a:stCxn id="142" idx="2"/>
                    <a:endCxn id="140" idx="0"/>
                  </p:cNvCxnSpPr>
                  <p:nvPr/>
                </p:nvCxnSpPr>
                <p:spPr bwMode="auto">
                  <a:xfrm>
                    <a:off x="4552637" y="441411"/>
                    <a:ext cx="3917" cy="51279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Rounded Rectangle 139"/>
                  <p:cNvSpPr/>
                  <p:nvPr/>
                </p:nvSpPr>
                <p:spPr bwMode="auto">
                  <a:xfrm>
                    <a:off x="3908021" y="954205"/>
                    <a:ext cx="1297067" cy="409601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Insert Card</a:t>
                    </a:r>
                  </a:p>
                </p:txBody>
              </p:sp>
            </p:grpSp>
            <p:grpSp>
              <p:nvGrpSpPr>
                <p:cNvPr id="107" name="Group 8"/>
                <p:cNvGrpSpPr>
                  <a:grpSpLocks/>
                </p:cNvGrpSpPr>
                <p:nvPr/>
              </p:nvGrpSpPr>
              <p:grpSpPr bwMode="auto">
                <a:xfrm>
                  <a:off x="3919959" y="2286143"/>
                  <a:ext cx="1297068" cy="914458"/>
                  <a:chOff x="3889577" y="449406"/>
                  <a:chExt cx="1297068" cy="914458"/>
                </a:xfrm>
              </p:grpSpPr>
              <p:cxnSp>
                <p:nvCxnSpPr>
                  <p:cNvPr id="137" name="Straight Arrow Connector 136"/>
                  <p:cNvCxnSpPr>
                    <a:stCxn id="140" idx="2"/>
                    <a:endCxn id="138" idx="0"/>
                  </p:cNvCxnSpPr>
                  <p:nvPr/>
                </p:nvCxnSpPr>
                <p:spPr bwMode="auto">
                  <a:xfrm flipH="1">
                    <a:off x="4538111" y="449406"/>
                    <a:ext cx="102" cy="50485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Rounded Rectangle 137"/>
                  <p:cNvSpPr/>
                  <p:nvPr/>
                </p:nvSpPr>
                <p:spPr bwMode="auto">
                  <a:xfrm>
                    <a:off x="3889577" y="954263"/>
                    <a:ext cx="1297068" cy="409601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Insert PIN</a:t>
                    </a:r>
                  </a:p>
                </p:txBody>
              </p:sp>
            </p:grpSp>
            <p:grpSp>
              <p:nvGrpSpPr>
                <p:cNvPr id="108" name="Group 29"/>
                <p:cNvGrpSpPr>
                  <a:grpSpLocks/>
                </p:cNvGrpSpPr>
                <p:nvPr/>
              </p:nvGrpSpPr>
              <p:grpSpPr bwMode="auto">
                <a:xfrm>
                  <a:off x="4267003" y="3200602"/>
                  <a:ext cx="612914" cy="1089092"/>
                  <a:chOff x="4267003" y="3200602"/>
                  <a:chExt cx="612914" cy="1089092"/>
                </a:xfrm>
              </p:grpSpPr>
              <p:cxnSp>
                <p:nvCxnSpPr>
                  <p:cNvPr id="133" name="Straight Connector 132"/>
                  <p:cNvCxnSpPr>
                    <a:stCxn id="138" idx="2"/>
                    <a:endCxn id="134" idx="0"/>
                  </p:cNvCxnSpPr>
                  <p:nvPr/>
                </p:nvCxnSpPr>
                <p:spPr bwMode="auto">
                  <a:xfrm>
                    <a:off x="4568493" y="3200602"/>
                    <a:ext cx="6606" cy="446114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Flowchart: Decision 133"/>
                  <p:cNvSpPr/>
                  <p:nvPr/>
                </p:nvSpPr>
                <p:spPr bwMode="auto">
                  <a:xfrm>
                    <a:off x="4270280" y="3646716"/>
                    <a:ext cx="609637" cy="642978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 sz="2400" b="1"/>
                  </a:p>
                </p:txBody>
              </p:sp>
              <p:cxnSp>
                <p:nvCxnSpPr>
                  <p:cNvPr id="135" name="Straight Connector 134"/>
                  <p:cNvCxnSpPr/>
                  <p:nvPr/>
                </p:nvCxnSpPr>
                <p:spPr bwMode="auto">
                  <a:xfrm>
                    <a:off x="4267003" y="3454617"/>
                    <a:ext cx="609637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 bwMode="auto">
                  <a:xfrm>
                    <a:off x="4267003" y="3336242"/>
                    <a:ext cx="609637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Rounded Rectangle 131"/>
                <p:cNvSpPr/>
                <p:nvPr/>
              </p:nvSpPr>
              <p:spPr bwMode="auto">
                <a:xfrm>
                  <a:off x="6170533" y="4478619"/>
                  <a:ext cx="1297067" cy="409601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</a:rPr>
                    <a:t>Rejected</a:t>
                  </a: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 bwMode="auto">
                <a:xfrm>
                  <a:off x="1674457" y="4467505"/>
                  <a:ext cx="1297067" cy="409601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</a:rPr>
                    <a:t>Accepted</a:t>
                  </a:r>
                </a:p>
              </p:txBody>
            </p:sp>
            <p:grpSp>
              <p:nvGrpSpPr>
                <p:cNvPr id="113" name="Group 26"/>
                <p:cNvGrpSpPr>
                  <a:grpSpLocks/>
                </p:cNvGrpSpPr>
                <p:nvPr/>
              </p:nvGrpSpPr>
              <p:grpSpPr bwMode="auto">
                <a:xfrm>
                  <a:off x="6170533" y="4888219"/>
                  <a:ext cx="1297067" cy="903344"/>
                  <a:chOff x="3916283" y="460682"/>
                  <a:chExt cx="1297067" cy="903344"/>
                </a:xfrm>
              </p:grpSpPr>
              <p:cxnSp>
                <p:nvCxnSpPr>
                  <p:cNvPr id="127" name="Straight Arrow Connector 126"/>
                  <p:cNvCxnSpPr>
                    <a:stCxn id="132" idx="2"/>
                  </p:cNvCxnSpPr>
                  <p:nvPr/>
                </p:nvCxnSpPr>
                <p:spPr bwMode="auto">
                  <a:xfrm>
                    <a:off x="4564817" y="460682"/>
                    <a:ext cx="2648" cy="48839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Rounded Rectangle 127"/>
                  <p:cNvSpPr/>
                  <p:nvPr/>
                </p:nvSpPr>
                <p:spPr bwMode="auto">
                  <a:xfrm>
                    <a:off x="3916283" y="954425"/>
                    <a:ext cx="1297067" cy="409601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Try Again</a:t>
                    </a:r>
                  </a:p>
                </p:txBody>
              </p:sp>
            </p:grpSp>
            <p:grpSp>
              <p:nvGrpSpPr>
                <p:cNvPr id="114" name="Group 30"/>
                <p:cNvGrpSpPr>
                  <a:grpSpLocks/>
                </p:cNvGrpSpPr>
                <p:nvPr/>
              </p:nvGrpSpPr>
              <p:grpSpPr bwMode="auto">
                <a:xfrm>
                  <a:off x="2023728" y="4877106"/>
                  <a:ext cx="612914" cy="1081155"/>
                  <a:chOff x="4267305" y="3208863"/>
                  <a:chExt cx="612914" cy="1081155"/>
                </a:xfrm>
              </p:grpSpPr>
              <p:cxnSp>
                <p:nvCxnSpPr>
                  <p:cNvPr id="123" name="Straight Connector 122"/>
                  <p:cNvCxnSpPr>
                    <a:stCxn id="130" idx="2"/>
                    <a:endCxn id="124" idx="0"/>
                  </p:cNvCxnSpPr>
                  <p:nvPr/>
                </p:nvCxnSpPr>
                <p:spPr bwMode="auto">
                  <a:xfrm>
                    <a:off x="4566567" y="3208863"/>
                    <a:ext cx="8833" cy="43817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Flowchart: Decision 123"/>
                  <p:cNvSpPr/>
                  <p:nvPr/>
                </p:nvSpPr>
                <p:spPr bwMode="auto">
                  <a:xfrm>
                    <a:off x="4270582" y="3647040"/>
                    <a:ext cx="609637" cy="642978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 sz="2400" b="1"/>
                  </a:p>
                </p:txBody>
              </p:sp>
              <p:cxnSp>
                <p:nvCxnSpPr>
                  <p:cNvPr id="125" name="Straight Connector 124"/>
                  <p:cNvCxnSpPr/>
                  <p:nvPr/>
                </p:nvCxnSpPr>
                <p:spPr bwMode="auto">
                  <a:xfrm>
                    <a:off x="4267305" y="3454941"/>
                    <a:ext cx="609637" cy="158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 bwMode="auto">
                  <a:xfrm>
                    <a:off x="4267305" y="3518445"/>
                    <a:ext cx="609637" cy="158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2" name="Rounded Rectangle 121"/>
                <p:cNvSpPr/>
                <p:nvPr/>
              </p:nvSpPr>
              <p:spPr bwMode="auto">
                <a:xfrm>
                  <a:off x="331349" y="6144009"/>
                  <a:ext cx="1617550" cy="458817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Prompt  for Transaction</a:t>
                  </a: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 bwMode="auto">
                <a:xfrm>
                  <a:off x="3031852" y="6140835"/>
                  <a:ext cx="1297068" cy="409601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2400" b="1" dirty="0">
                      <a:solidFill>
                        <a:schemeClr val="tx1"/>
                      </a:solidFill>
                    </a:rPr>
                    <a:t>Bal. Enquiry</a:t>
                  </a:r>
                </a:p>
              </p:txBody>
            </p:sp>
          </p:grpSp>
          <p:cxnSp>
            <p:nvCxnSpPr>
              <p:cNvPr id="63" name="Straight Connector 62"/>
              <p:cNvCxnSpPr>
                <a:stCxn id="120" idx="2"/>
              </p:cNvCxnSpPr>
              <p:nvPr/>
            </p:nvCxnSpPr>
            <p:spPr bwMode="auto">
              <a:xfrm>
                <a:off x="4823386" y="6550435"/>
                <a:ext cx="674" cy="3768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auto">
              <a:xfrm rot="21480000" flipH="1">
                <a:off x="7944550" y="5791563"/>
                <a:ext cx="17517" cy="137722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/>
            <p:cNvSpPr/>
            <p:nvPr/>
          </p:nvSpPr>
          <p:spPr bwMode="auto">
            <a:xfrm>
              <a:off x="6949340" y="768932"/>
              <a:ext cx="360000" cy="36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70975" y="3967657"/>
            <a:ext cx="7201281" cy="412332"/>
            <a:chOff x="3570975" y="3967657"/>
            <a:chExt cx="7201281" cy="412332"/>
          </a:xfrm>
        </p:grpSpPr>
        <p:cxnSp>
          <p:nvCxnSpPr>
            <p:cNvPr id="14" name="Elbow Connector 13"/>
            <p:cNvCxnSpPr>
              <a:stCxn id="134" idx="3"/>
              <a:endCxn id="132" idx="0"/>
            </p:cNvCxnSpPr>
            <p:nvPr/>
          </p:nvCxnSpPr>
          <p:spPr>
            <a:xfrm>
              <a:off x="7666357" y="3967658"/>
              <a:ext cx="3105899" cy="41233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34" idx="1"/>
              <a:endCxn id="130" idx="0"/>
            </p:cNvCxnSpPr>
            <p:nvPr/>
          </p:nvCxnSpPr>
          <p:spPr>
            <a:xfrm rot="10800000" flipV="1">
              <a:off x="3570975" y="3967657"/>
              <a:ext cx="3118938" cy="403353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6401" y="5315584"/>
            <a:ext cx="4068689" cy="409765"/>
            <a:chOff x="1676401" y="5315584"/>
            <a:chExt cx="4068689" cy="409765"/>
          </a:xfrm>
        </p:grpSpPr>
        <p:cxnSp>
          <p:nvCxnSpPr>
            <p:cNvPr id="22" name="Elbow Connector 21"/>
            <p:cNvCxnSpPr>
              <a:stCxn id="124" idx="3"/>
              <a:endCxn id="120" idx="0"/>
            </p:cNvCxnSpPr>
            <p:nvPr/>
          </p:nvCxnSpPr>
          <p:spPr>
            <a:xfrm>
              <a:off x="4073345" y="5315586"/>
              <a:ext cx="1671745" cy="40720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24" idx="1"/>
              <a:endCxn id="122" idx="0"/>
            </p:cNvCxnSpPr>
            <p:nvPr/>
          </p:nvCxnSpPr>
          <p:spPr>
            <a:xfrm rot="10800000" flipV="1">
              <a:off x="1676401" y="5315584"/>
              <a:ext cx="1420501" cy="409765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59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ATM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 bwMode="auto">
          <a:xfrm flipH="1" flipV="1">
            <a:off x="3276600" y="2209800"/>
            <a:ext cx="1320" cy="534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 bwMode="auto">
          <a:xfrm flipH="1" flipV="1">
            <a:off x="3318804" y="685800"/>
            <a:ext cx="1320" cy="396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 bwMode="auto">
          <a:xfrm flipH="1" flipV="1">
            <a:off x="7909412" y="5852400"/>
            <a:ext cx="1320" cy="396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04800" y="304800"/>
            <a:ext cx="11125200" cy="6351065"/>
            <a:chOff x="304800" y="304800"/>
            <a:chExt cx="11125200" cy="6351065"/>
          </a:xfrm>
        </p:grpSpPr>
        <p:grpSp>
          <p:nvGrpSpPr>
            <p:cNvPr id="26" name="Group 25"/>
            <p:cNvGrpSpPr/>
            <p:nvPr/>
          </p:nvGrpSpPr>
          <p:grpSpPr>
            <a:xfrm>
              <a:off x="304800" y="640584"/>
              <a:ext cx="8559134" cy="6015281"/>
              <a:chOff x="304799" y="636973"/>
              <a:chExt cx="8559134" cy="601528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04799" y="636973"/>
                <a:ext cx="8559134" cy="6015281"/>
                <a:chOff x="304799" y="635389"/>
                <a:chExt cx="8559134" cy="6015281"/>
              </a:xfrm>
            </p:grpSpPr>
            <p:grpSp>
              <p:nvGrpSpPr>
                <p:cNvPr id="48" name="Group 67"/>
                <p:cNvGrpSpPr>
                  <a:grpSpLocks/>
                </p:cNvGrpSpPr>
                <p:nvPr/>
              </p:nvGrpSpPr>
              <p:grpSpPr bwMode="auto">
                <a:xfrm>
                  <a:off x="304799" y="635389"/>
                  <a:ext cx="8559134" cy="6015281"/>
                  <a:chOff x="66064" y="-165161"/>
                  <a:chExt cx="5879030" cy="7846693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 bwMode="auto">
                  <a:xfrm>
                    <a:off x="1804932" y="2180018"/>
                    <a:ext cx="609659" cy="17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 bwMode="auto">
                  <a:xfrm>
                    <a:off x="1793272" y="2335276"/>
                    <a:ext cx="609659" cy="17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 bwMode="auto">
                  <a:xfrm>
                    <a:off x="3259736" y="4353175"/>
                    <a:ext cx="609659" cy="172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 bwMode="auto">
                  <a:xfrm>
                    <a:off x="3258783" y="4490081"/>
                    <a:ext cx="609659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66064" y="-165161"/>
                    <a:ext cx="5879030" cy="7846693"/>
                    <a:chOff x="66064" y="-165161"/>
                    <a:chExt cx="5879030" cy="7846693"/>
                  </a:xfrm>
                </p:grpSpPr>
                <p:grpSp>
                  <p:nvGrpSpPr>
                    <p:cNvPr id="54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064" y="-165161"/>
                      <a:ext cx="5879030" cy="6794170"/>
                      <a:chOff x="66064" y="-273985"/>
                      <a:chExt cx="5879030" cy="8136184"/>
                    </a:xfrm>
                  </p:grpSpPr>
                  <p:grpSp>
                    <p:nvGrpSpPr>
                      <p:cNvPr id="60" name="Group 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6064" y="-273985"/>
                        <a:ext cx="4735921" cy="6617490"/>
                        <a:chOff x="66064" y="-273985"/>
                        <a:chExt cx="4735921" cy="6617490"/>
                      </a:xfrm>
                    </p:grpSpPr>
                    <p:grpSp>
                      <p:nvGrpSpPr>
                        <p:cNvPr id="68" name="Group 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6064" y="114415"/>
                          <a:ext cx="4147905" cy="1705807"/>
                          <a:chOff x="66064" y="114415"/>
                          <a:chExt cx="4147905" cy="1705807"/>
                        </a:xfrm>
                      </p:grpSpPr>
                      <p:grpSp>
                        <p:nvGrpSpPr>
                          <p:cNvPr id="90" name="Group 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28307" y="114415"/>
                            <a:ext cx="623948" cy="901768"/>
                            <a:chOff x="4252420" y="3387840"/>
                            <a:chExt cx="623948" cy="901768"/>
                          </a:xfrm>
                        </p:grpSpPr>
                        <p:sp>
                          <p:nvSpPr>
                            <p:cNvPr id="100" name="Flowchart: Decision 99"/>
                            <p:cNvSpPr/>
                            <p:nvPr/>
                          </p:nvSpPr>
                          <p:spPr bwMode="auto">
                            <a:xfrm>
                              <a:off x="4252420" y="3646178"/>
                              <a:ext cx="609659" cy="643430"/>
                            </a:xfrm>
                            <a:prstGeom prst="flowChartDecision">
                              <a:avLst/>
                            </a:prstGeom>
                            <a:noFill/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 eaLnBrk="1" hangingPunct="1">
                                <a:defRPr/>
                              </a:pPr>
                              <a:endParaRPr lang="en-US" sz="2000" b="1"/>
                            </a:p>
                          </p:txBody>
                        </p:sp>
                        <p:cxnSp>
                          <p:nvCxnSpPr>
                            <p:cNvPr id="101" name="Straight Connector 100"/>
                            <p:cNvCxnSpPr/>
                            <p:nvPr/>
                          </p:nvCxnSpPr>
                          <p:spPr bwMode="auto">
                            <a:xfrm>
                              <a:off x="4266709" y="3387840"/>
                              <a:ext cx="609659" cy="207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Straight Connector 101"/>
                            <p:cNvCxnSpPr/>
                            <p:nvPr/>
                          </p:nvCxnSpPr>
                          <p:spPr bwMode="auto">
                            <a:xfrm>
                              <a:off x="4266709" y="3561857"/>
                              <a:ext cx="609659" cy="2068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98" name="Rounded Rectangle 97"/>
                          <p:cNvSpPr/>
                          <p:nvPr/>
                        </p:nvSpPr>
                        <p:spPr bwMode="auto">
                          <a:xfrm>
                            <a:off x="66064" y="1192039"/>
                            <a:ext cx="1343155" cy="628183"/>
                          </a:xfrm>
                          <a:prstGeom prst="roundRect">
                            <a:avLst/>
                          </a:prstGeom>
                          <a:noFill/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hangingPunct="1">
                              <a:defRPr/>
                            </a:pPr>
                            <a: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a:t>Savings Account</a:t>
                            </a:r>
                          </a:p>
                        </p:txBody>
                      </p:sp>
                      <p:sp>
                        <p:nvSpPr>
                          <p:cNvPr id="96" name="Rounded Rectangle 95"/>
                          <p:cNvSpPr/>
                          <p:nvPr/>
                        </p:nvSpPr>
                        <p:spPr bwMode="auto">
                          <a:xfrm>
                            <a:off x="2787726" y="1202384"/>
                            <a:ext cx="1426243" cy="617838"/>
                          </a:xfrm>
                          <a:prstGeom prst="roundRect">
                            <a:avLst/>
                          </a:prstGeom>
                          <a:noFill/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hangingPunct="1">
                              <a:defRPr/>
                            </a:pPr>
                            <a: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a:t>Current Account</a:t>
                            </a:r>
                          </a:p>
                        </p:txBody>
                      </p:sp>
                    </p:grpSp>
                    <p:grpSp>
                      <p:nvGrpSpPr>
                        <p:cNvPr id="70" name="Group 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461559" y="2991989"/>
                          <a:ext cx="1297113" cy="1118949"/>
                          <a:chOff x="1461559" y="2991989"/>
                          <a:chExt cx="1297113" cy="1118949"/>
                        </a:xfrm>
                      </p:grpSpPr>
                      <p:cxnSp>
                        <p:nvCxnSpPr>
                          <p:cNvPr id="85" name="Straight Connector 84"/>
                          <p:cNvCxnSpPr/>
                          <p:nvPr/>
                        </p:nvCxnSpPr>
                        <p:spPr>
                          <a:xfrm flipH="1" flipV="1">
                            <a:off x="2112147" y="3492337"/>
                            <a:ext cx="907" cy="618601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6" name="Rounded Rectangle 85"/>
                          <p:cNvSpPr/>
                          <p:nvPr/>
                        </p:nvSpPr>
                        <p:spPr bwMode="auto">
                          <a:xfrm>
                            <a:off x="1461559" y="2991989"/>
                            <a:ext cx="1297113" cy="486680"/>
                          </a:xfrm>
                          <a:prstGeom prst="roundRect">
                            <a:avLst/>
                          </a:prstGeom>
                          <a:noFill/>
                          <a:ln w="3810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 eaLnBrk="1" hangingPunct="1">
                              <a:defRPr/>
                            </a:pPr>
                            <a:r>
                              <a:rPr lang="en-US" sz="2000" b="1" dirty="0">
                                <a:solidFill>
                                  <a:schemeClr val="tx1"/>
                                </a:solidFill>
                              </a:rPr>
                              <a:t>Enter Amount</a:t>
                            </a:r>
                          </a:p>
                        </p:txBody>
                      </p:sp>
                    </p:grpSp>
                    <p:sp>
                      <p:nvSpPr>
                        <p:cNvPr id="84" name="Rounded Rectangle 83"/>
                        <p:cNvSpPr/>
                        <p:nvPr/>
                      </p:nvSpPr>
                      <p:spPr bwMode="auto">
                        <a:xfrm>
                          <a:off x="1461559" y="4109199"/>
                          <a:ext cx="1297113" cy="409643"/>
                        </a:xfrm>
                        <a:prstGeom prst="round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hangingPunct="1">
                            <a:defRPr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Cash </a:t>
                          </a:r>
                        </a:p>
                      </p:txBody>
                    </p: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 bwMode="auto">
                        <a:xfrm rot="16200000" flipV="1">
                          <a:off x="2164368" y="2362044"/>
                          <a:ext cx="5273645" cy="1588"/>
                        </a:xfrm>
                        <a:prstGeom prst="line">
                          <a:avLst/>
                        </a:prstGeom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9" name="Rounded Rectangle 78"/>
                        <p:cNvSpPr/>
                        <p:nvPr/>
                      </p:nvSpPr>
                      <p:spPr bwMode="auto">
                        <a:xfrm>
                          <a:off x="2895210" y="5685706"/>
                          <a:ext cx="1297114" cy="657799"/>
                        </a:xfrm>
                        <a:prstGeom prst="roundRect">
                          <a:avLst/>
                        </a:prstGeom>
                        <a:noFill/>
                        <a:ln w="3810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 eaLnBrk="1" hangingPunct="1">
                            <a:defRPr/>
                          </a:pP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Receipt</a:t>
                          </a:r>
                        </a:p>
                      </p:txBody>
                    </p:sp>
                  </p:grpSp>
                  <p:sp>
                    <p:nvSpPr>
                      <p:cNvPr id="67" name="Rounded Rectangle 66"/>
                      <p:cNvSpPr/>
                      <p:nvPr/>
                    </p:nvSpPr>
                    <p:spPr bwMode="auto">
                      <a:xfrm>
                        <a:off x="4647980" y="7295776"/>
                        <a:ext cx="1297114" cy="566423"/>
                      </a:xfrm>
                      <a:prstGeom prst="round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hangingPunct="1">
                          <a:defRPr/>
                        </a:pPr>
                        <a:r>
                          <a:rPr lang="en-US" sz="2000" b="1" dirty="0">
                            <a:solidFill>
                              <a:schemeClr val="tx1"/>
                            </a:solidFill>
                          </a:rPr>
                          <a:t>Eject Card</a:t>
                        </a:r>
                      </a:p>
                    </p:txBody>
                  </p:sp>
                </p:grpSp>
                <p:sp>
                  <p:nvSpPr>
                    <p:cNvPr id="55" name="Oval 54"/>
                    <p:cNvSpPr/>
                    <p:nvPr/>
                  </p:nvSpPr>
                  <p:spPr bwMode="auto">
                    <a:xfrm>
                      <a:off x="5172803" y="7211926"/>
                      <a:ext cx="247274" cy="46960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000" b="1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 bwMode="auto">
                    <a:xfrm>
                      <a:off x="5224715" y="7310268"/>
                      <a:ext cx="148364" cy="28176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2000" b="1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 bwMode="auto">
                    <a:xfrm>
                      <a:off x="4985799" y="6812579"/>
                      <a:ext cx="609659" cy="172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 bwMode="auto">
                    <a:xfrm>
                      <a:off x="4996359" y="6967836"/>
                      <a:ext cx="609659" cy="172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" name="Elbow Connector 8"/>
                <p:cNvCxnSpPr>
                  <a:stCxn id="96" idx="2"/>
                  <a:endCxn id="98" idx="2"/>
                </p:cNvCxnSpPr>
                <p:nvPr/>
              </p:nvCxnSpPr>
              <p:spPr>
                <a:xfrm rot="5400000">
                  <a:off x="3293974" y="-35436"/>
                  <a:ext cx="12700" cy="4022883"/>
                </a:xfrm>
                <a:prstGeom prst="bentConnector3">
                  <a:avLst>
                    <a:gd name="adj1" fmla="val 180000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Elbow Connector 11"/>
                <p:cNvCxnSpPr/>
                <p:nvPr/>
              </p:nvCxnSpPr>
              <p:spPr>
                <a:xfrm rot="10800000" flipV="1">
                  <a:off x="1282532" y="1255348"/>
                  <a:ext cx="1587873" cy="31852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Elbow Connector 13"/>
                <p:cNvCxnSpPr>
                  <a:stCxn id="100" idx="3"/>
                  <a:endCxn id="96" idx="0"/>
                </p:cNvCxnSpPr>
                <p:nvPr/>
              </p:nvCxnSpPr>
              <p:spPr>
                <a:xfrm>
                  <a:off x="3757992" y="1255349"/>
                  <a:ext cx="1547423" cy="325144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Elbow Connector 15"/>
                <p:cNvCxnSpPr>
                  <a:stCxn id="79" idx="2"/>
                  <a:endCxn id="67" idx="0"/>
                </p:cNvCxnSpPr>
                <p:nvPr/>
              </p:nvCxnSpPr>
              <p:spPr>
                <a:xfrm rot="16200000" flipH="1">
                  <a:off x="6339008" y="3900498"/>
                  <a:ext cx="609601" cy="2551814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Elbow Connector 20"/>
              <p:cNvCxnSpPr/>
              <p:nvPr/>
            </p:nvCxnSpPr>
            <p:spPr>
              <a:xfrm rot="16200000" flipH="1">
                <a:off x="3950805" y="3043749"/>
                <a:ext cx="746972" cy="2087219"/>
              </a:xfrm>
              <a:prstGeom prst="bentConnector3">
                <a:avLst>
                  <a:gd name="adj1" fmla="val 34934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10800000" flipV="1">
                <a:off x="5353833" y="3972157"/>
                <a:ext cx="1829496" cy="494006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Elbow Connector 10"/>
            <p:cNvCxnSpPr>
              <a:endCxn id="67" idx="0"/>
            </p:cNvCxnSpPr>
            <p:nvPr/>
          </p:nvCxnSpPr>
          <p:spPr>
            <a:xfrm rot="5400000">
              <a:off x="7084057" y="1140459"/>
              <a:ext cx="5181602" cy="3510284"/>
            </a:xfrm>
            <a:prstGeom prst="bentConnector3">
              <a:avLst>
                <a:gd name="adj1" fmla="val 9425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1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 – Commerce System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19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1001" y="762000"/>
            <a:ext cx="11430000" cy="5622487"/>
            <a:chOff x="381001" y="733864"/>
            <a:chExt cx="11430000" cy="5622487"/>
          </a:xfrm>
        </p:grpSpPr>
        <p:grpSp>
          <p:nvGrpSpPr>
            <p:cNvPr id="44" name="Group 52"/>
            <p:cNvGrpSpPr>
              <a:grpSpLocks/>
            </p:cNvGrpSpPr>
            <p:nvPr/>
          </p:nvGrpSpPr>
          <p:grpSpPr bwMode="auto">
            <a:xfrm>
              <a:off x="381001" y="733864"/>
              <a:ext cx="11430000" cy="5622487"/>
              <a:chOff x="1475936" y="-34493"/>
              <a:chExt cx="7134664" cy="6892534"/>
            </a:xfrm>
          </p:grpSpPr>
          <p:grpSp>
            <p:nvGrpSpPr>
              <p:cNvPr id="45" name="Group 50"/>
              <p:cNvGrpSpPr>
                <a:grpSpLocks/>
              </p:cNvGrpSpPr>
              <p:nvPr/>
            </p:nvGrpSpPr>
            <p:grpSpPr bwMode="auto">
              <a:xfrm>
                <a:off x="1475936" y="-34493"/>
                <a:ext cx="7134664" cy="6892534"/>
                <a:chOff x="1475936" y="-37559"/>
                <a:chExt cx="7134664" cy="7505204"/>
              </a:xfrm>
            </p:grpSpPr>
            <p:sp>
              <p:nvSpPr>
                <p:cNvPr id="47" name="Oval 46"/>
                <p:cNvSpPr/>
                <p:nvPr/>
              </p:nvSpPr>
              <p:spPr bwMode="auto">
                <a:xfrm>
                  <a:off x="5575989" y="-37559"/>
                  <a:ext cx="228309" cy="48823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grpSp>
              <p:nvGrpSpPr>
                <p:cNvPr id="57" name="Group 4"/>
                <p:cNvGrpSpPr>
                  <a:grpSpLocks/>
                </p:cNvGrpSpPr>
                <p:nvPr/>
              </p:nvGrpSpPr>
              <p:grpSpPr bwMode="auto">
                <a:xfrm>
                  <a:off x="5059144" y="437339"/>
                  <a:ext cx="1297067" cy="926544"/>
                  <a:chOff x="3916144" y="437339"/>
                  <a:chExt cx="1297067" cy="926544"/>
                </a:xfrm>
              </p:grpSpPr>
              <p:cxnSp>
                <p:nvCxnSpPr>
                  <p:cNvPr id="112" name="Straight Arrow Connector 111"/>
                  <p:cNvCxnSpPr/>
                  <p:nvPr/>
                </p:nvCxnSpPr>
                <p:spPr bwMode="auto">
                  <a:xfrm rot="16620000" flipH="1">
                    <a:off x="4300181" y="675641"/>
                    <a:ext cx="509944" cy="3333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Rounded Rectangle 112"/>
                  <p:cNvSpPr/>
                  <p:nvPr/>
                </p:nvSpPr>
                <p:spPr bwMode="auto">
                  <a:xfrm>
                    <a:off x="3916144" y="954199"/>
                    <a:ext cx="1297067" cy="409684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sz="1400" dirty="0">
                        <a:solidFill>
                          <a:schemeClr val="tx1"/>
                        </a:solidFill>
                      </a:rPr>
                      <a:t>Enter Site</a:t>
                    </a:r>
                  </a:p>
                </p:txBody>
              </p:sp>
            </p:grpSp>
            <p:sp>
              <p:nvSpPr>
                <p:cNvPr id="111" name="Rounded Rectangle 110"/>
                <p:cNvSpPr/>
                <p:nvPr/>
              </p:nvSpPr>
              <p:spPr bwMode="auto">
                <a:xfrm>
                  <a:off x="5071845" y="1875555"/>
                  <a:ext cx="1297067" cy="409683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Log in</a:t>
                  </a: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 bwMode="auto">
                <a:xfrm>
                  <a:off x="2817457" y="4466758"/>
                  <a:ext cx="1297067" cy="409684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Select Item</a:t>
                  </a:r>
                </a:p>
              </p:txBody>
            </p:sp>
            <p:grpSp>
              <p:nvGrpSpPr>
                <p:cNvPr id="63" name="Group 29"/>
                <p:cNvGrpSpPr>
                  <a:grpSpLocks/>
                </p:cNvGrpSpPr>
                <p:nvPr/>
              </p:nvGrpSpPr>
              <p:grpSpPr bwMode="auto">
                <a:xfrm>
                  <a:off x="5395715" y="2422401"/>
                  <a:ext cx="623925" cy="955325"/>
                  <a:chOff x="4252715" y="3333626"/>
                  <a:chExt cx="623925" cy="955325"/>
                </a:xfrm>
              </p:grpSpPr>
              <p:sp>
                <p:nvSpPr>
                  <p:cNvPr id="105" name="Flowchart: Decision 104"/>
                  <p:cNvSpPr/>
                  <p:nvPr/>
                </p:nvSpPr>
                <p:spPr bwMode="auto">
                  <a:xfrm>
                    <a:off x="4252715" y="3645904"/>
                    <a:ext cx="609637" cy="643047"/>
                  </a:xfrm>
                  <a:prstGeom prst="flowChartDecision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/>
                  <p:cNvCxnSpPr/>
                  <p:nvPr/>
                </p:nvCxnSpPr>
                <p:spPr bwMode="auto">
                  <a:xfrm>
                    <a:off x="4267003" y="3435250"/>
                    <a:ext cx="609637" cy="1729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 bwMode="auto">
                  <a:xfrm>
                    <a:off x="4267003" y="3333626"/>
                    <a:ext cx="609637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Rounded Rectangle 102"/>
                <p:cNvSpPr/>
                <p:nvPr/>
              </p:nvSpPr>
              <p:spPr bwMode="auto">
                <a:xfrm>
                  <a:off x="7313533" y="3564417"/>
                  <a:ext cx="1297067" cy="409684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Try Again</a:t>
                  </a:r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 bwMode="auto">
                <a:xfrm>
                  <a:off x="2817457" y="3564417"/>
                  <a:ext cx="1297067" cy="409684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Browse</a:t>
                  </a:r>
                </a:p>
              </p:txBody>
            </p:sp>
            <p:grpSp>
              <p:nvGrpSpPr>
                <p:cNvPr id="71" name="Group 46"/>
                <p:cNvGrpSpPr>
                  <a:grpSpLocks/>
                </p:cNvGrpSpPr>
                <p:nvPr/>
              </p:nvGrpSpPr>
              <p:grpSpPr bwMode="auto">
                <a:xfrm>
                  <a:off x="1475936" y="5899524"/>
                  <a:ext cx="3997571" cy="1568121"/>
                  <a:chOff x="1474349" y="4985124"/>
                  <a:chExt cx="3997571" cy="1568121"/>
                </a:xfrm>
              </p:grpSpPr>
              <p:grpSp>
                <p:nvGrpSpPr>
                  <p:cNvPr id="75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152440" y="4985124"/>
                    <a:ext cx="623925" cy="976932"/>
                    <a:chOff x="4253017" y="3316881"/>
                    <a:chExt cx="623925" cy="976932"/>
                  </a:xfrm>
                </p:grpSpPr>
                <p:sp>
                  <p:nvSpPr>
                    <p:cNvPr id="92" name="Flowchart: Decision 91"/>
                    <p:cNvSpPr/>
                    <p:nvPr/>
                  </p:nvSpPr>
                  <p:spPr bwMode="auto">
                    <a:xfrm>
                      <a:off x="4253017" y="3647309"/>
                      <a:ext cx="609637" cy="646504"/>
                    </a:xfrm>
                    <a:prstGeom prst="flowChartDecision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/>
                    </a:p>
                  </p:txBody>
                </p:sp>
                <p:cxnSp>
                  <p:nvCxnSpPr>
                    <p:cNvPr id="93" name="Straight Connector 92"/>
                    <p:cNvCxnSpPr/>
                    <p:nvPr/>
                  </p:nvCxnSpPr>
                  <p:spPr bwMode="auto">
                    <a:xfrm>
                      <a:off x="4267305" y="3417876"/>
                      <a:ext cx="609637" cy="1729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 bwMode="auto">
                    <a:xfrm>
                      <a:off x="4267305" y="3316881"/>
                      <a:ext cx="609637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Rounded Rectangle 88"/>
                  <p:cNvSpPr/>
                  <p:nvPr/>
                </p:nvSpPr>
                <p:spPr bwMode="auto">
                  <a:xfrm>
                    <a:off x="1474349" y="6143562"/>
                    <a:ext cx="1297068" cy="409683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sz="1400" dirty="0">
                        <a:solidFill>
                          <a:schemeClr val="tx1"/>
                        </a:solidFill>
                      </a:rPr>
                      <a:t>Available</a:t>
                    </a:r>
                  </a:p>
                </p:txBody>
              </p:sp>
              <p:sp>
                <p:nvSpPr>
                  <p:cNvPr id="87" name="Rounded Rectangle 86"/>
                  <p:cNvSpPr/>
                  <p:nvPr/>
                </p:nvSpPr>
                <p:spPr bwMode="auto">
                  <a:xfrm>
                    <a:off x="4174853" y="6140105"/>
                    <a:ext cx="1297067" cy="409683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sz="1400" dirty="0">
                        <a:solidFill>
                          <a:schemeClr val="tx1"/>
                        </a:solidFill>
                      </a:rPr>
                      <a:t>Not Available</a:t>
                    </a:r>
                  </a:p>
                </p:txBody>
              </p:sp>
            </p:grpSp>
            <p:sp>
              <p:nvSpPr>
                <p:cNvPr id="74" name="Rounded Rectangle 73"/>
                <p:cNvSpPr/>
                <p:nvPr/>
              </p:nvSpPr>
              <p:spPr bwMode="auto">
                <a:xfrm>
                  <a:off x="2819044" y="5381199"/>
                  <a:ext cx="1297068" cy="409683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sz="1400" dirty="0">
                      <a:solidFill>
                        <a:schemeClr val="tx1"/>
                      </a:solidFill>
                    </a:rPr>
                    <a:t>Check for Availability</a:t>
                  </a:r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 rot="5340000" flipH="1" flipV="1">
                <a:off x="6395197" y="5245925"/>
                <a:ext cx="3200419" cy="2381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Elbow Connector 5"/>
            <p:cNvCxnSpPr>
              <a:stCxn id="105" idx="3"/>
              <a:endCxn id="103" idx="0"/>
            </p:cNvCxnSpPr>
            <p:nvPr/>
          </p:nvCxnSpPr>
          <p:spPr>
            <a:xfrm>
              <a:off x="7637296" y="3051541"/>
              <a:ext cx="3134730" cy="380726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105" idx="1"/>
              <a:endCxn id="97" idx="0"/>
            </p:cNvCxnSpPr>
            <p:nvPr/>
          </p:nvCxnSpPr>
          <p:spPr>
            <a:xfrm rot="10800000" flipV="1">
              <a:off x="3569143" y="3051541"/>
              <a:ext cx="3091492" cy="380726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92" idx="3"/>
              <a:endCxn id="87" idx="0"/>
            </p:cNvCxnSpPr>
            <p:nvPr/>
          </p:nvCxnSpPr>
          <p:spPr>
            <a:xfrm>
              <a:off x="4046027" y="5671303"/>
              <a:ext cx="1700258" cy="375547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92" idx="1"/>
              <a:endCxn id="89" idx="0"/>
            </p:cNvCxnSpPr>
            <p:nvPr/>
          </p:nvCxnSpPr>
          <p:spPr>
            <a:xfrm rot="10800000" flipV="1">
              <a:off x="1419978" y="5671301"/>
              <a:ext cx="1649389" cy="378137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 bwMode="auto">
            <a:xfrm rot="16620000" flipH="1">
              <a:off x="6959442" y="1942189"/>
              <a:ext cx="382022" cy="53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 bwMode="auto">
            <a:xfrm rot="16620000" flipH="1">
              <a:off x="6945374" y="2622129"/>
              <a:ext cx="382022" cy="53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 bwMode="auto">
            <a:xfrm rot="16620000" flipH="1">
              <a:off x="3365416" y="3936985"/>
              <a:ext cx="382022" cy="53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 bwMode="auto">
            <a:xfrm rot="16620000" flipH="1">
              <a:off x="3365414" y="4614411"/>
              <a:ext cx="382022" cy="53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 bwMode="auto">
            <a:xfrm rot="16620000" flipH="1">
              <a:off x="3365414" y="5258802"/>
              <a:ext cx="382022" cy="53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48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Activity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Activity diagrams provide a  way to model the work flow of a business process.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Activity diagrams are very similar to a flow chart because one can model a work flow from activity to activity.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0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 – Commerce System …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20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81000" y="533400"/>
            <a:ext cx="11201400" cy="5899957"/>
            <a:chOff x="381000" y="472327"/>
            <a:chExt cx="11201400" cy="5899957"/>
          </a:xfrm>
        </p:grpSpPr>
        <p:grpSp>
          <p:nvGrpSpPr>
            <p:cNvPr id="38" name="Group 53"/>
            <p:cNvGrpSpPr>
              <a:grpSpLocks/>
            </p:cNvGrpSpPr>
            <p:nvPr/>
          </p:nvGrpSpPr>
          <p:grpSpPr bwMode="auto">
            <a:xfrm>
              <a:off x="381000" y="897512"/>
              <a:ext cx="8297598" cy="5474772"/>
              <a:chOff x="116817" y="366569"/>
              <a:chExt cx="5789894" cy="6970468"/>
            </a:xfrm>
          </p:grpSpPr>
          <p:grpSp>
            <p:nvGrpSpPr>
              <p:cNvPr id="39" name="Group 47"/>
              <p:cNvGrpSpPr>
                <a:grpSpLocks/>
              </p:cNvGrpSpPr>
              <p:nvPr/>
            </p:nvGrpSpPr>
            <p:grpSpPr bwMode="auto">
              <a:xfrm>
                <a:off x="116817" y="366569"/>
                <a:ext cx="5593055" cy="6950180"/>
                <a:chOff x="116817" y="365020"/>
                <a:chExt cx="5593055" cy="6950180"/>
              </a:xfrm>
            </p:grpSpPr>
            <p:grpSp>
              <p:nvGrpSpPr>
                <p:cNvPr id="43" name="Group 1"/>
                <p:cNvGrpSpPr>
                  <a:grpSpLocks/>
                </p:cNvGrpSpPr>
                <p:nvPr/>
              </p:nvGrpSpPr>
              <p:grpSpPr bwMode="auto">
                <a:xfrm>
                  <a:off x="116817" y="1896868"/>
                  <a:ext cx="4606939" cy="1608352"/>
                  <a:chOff x="1474349" y="4944868"/>
                  <a:chExt cx="4606939" cy="1608352"/>
                </a:xfrm>
              </p:grpSpPr>
              <p:grpSp>
                <p:nvGrpSpPr>
                  <p:cNvPr id="85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152342" y="4944868"/>
                    <a:ext cx="623889" cy="1013042"/>
                    <a:chOff x="4252919" y="3276625"/>
                    <a:chExt cx="623889" cy="1013042"/>
                  </a:xfrm>
                </p:grpSpPr>
                <p:sp>
                  <p:nvSpPr>
                    <p:cNvPr id="101" name="Flowchart: Decision 100"/>
                    <p:cNvSpPr/>
                    <p:nvPr/>
                  </p:nvSpPr>
                  <p:spPr bwMode="auto">
                    <a:xfrm>
                      <a:off x="4252919" y="3646734"/>
                      <a:ext cx="609602" cy="642933"/>
                    </a:xfrm>
                    <a:prstGeom prst="flowChartDecision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endParaRPr lang="en-US"/>
                    </a:p>
                  </p:txBody>
                </p:sp>
                <p:cxnSp>
                  <p:nvCxnSpPr>
                    <p:cNvPr id="102" name="Straight Connector 101"/>
                    <p:cNvCxnSpPr/>
                    <p:nvPr/>
                  </p:nvCxnSpPr>
                  <p:spPr bwMode="auto">
                    <a:xfrm>
                      <a:off x="4267206" y="3418825"/>
                      <a:ext cx="609602" cy="1588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 bwMode="auto">
                    <a:xfrm>
                      <a:off x="4267206" y="3276625"/>
                      <a:ext cx="609602" cy="1588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9" name="Rounded Rectangle 98"/>
                  <p:cNvSpPr/>
                  <p:nvPr/>
                </p:nvSpPr>
                <p:spPr bwMode="auto">
                  <a:xfrm>
                    <a:off x="1474349" y="6143648"/>
                    <a:ext cx="1296992" cy="409572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b="1" dirty="0">
                        <a:solidFill>
                          <a:schemeClr val="tx1"/>
                        </a:solidFill>
                      </a:rPr>
                      <a:t>Credit Card</a:t>
                    </a: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 bwMode="auto">
                  <a:xfrm>
                    <a:off x="4174695" y="6140474"/>
                    <a:ext cx="1906593" cy="412744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b="1" dirty="0">
                        <a:solidFill>
                          <a:schemeClr val="tx1"/>
                        </a:solidFill>
                      </a:rPr>
                      <a:t>Cash or Cheque or Draft</a:t>
                    </a:r>
                  </a:p>
                </p:txBody>
              </p:sp>
            </p:grpSp>
            <p:sp>
              <p:nvSpPr>
                <p:cNvPr id="84" name="Rounded Rectangle 83"/>
                <p:cNvSpPr/>
                <p:nvPr/>
              </p:nvSpPr>
              <p:spPr bwMode="auto">
                <a:xfrm>
                  <a:off x="1447146" y="427347"/>
                  <a:ext cx="1296992" cy="409572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Enter Quantity</a:t>
                  </a: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 bwMode="auto">
                <a:xfrm>
                  <a:off x="1447146" y="1356699"/>
                  <a:ext cx="1296992" cy="409572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Payment</a:t>
                  </a: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 bwMode="auto">
                <a:xfrm>
                  <a:off x="4114443" y="365020"/>
                  <a:ext cx="1595429" cy="347651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Search for New Item</a:t>
                  </a: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 bwMode="auto">
                <a:xfrm>
                  <a:off x="1447146" y="5491171"/>
                  <a:ext cx="1296992" cy="409572"/>
                </a:xfrm>
                <a:prstGeom prst="round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en-US" b="1" dirty="0">
                      <a:solidFill>
                        <a:schemeClr val="tx1"/>
                      </a:solidFill>
                    </a:rPr>
                    <a:t>Update DB</a:t>
                  </a:r>
                </a:p>
              </p:txBody>
            </p:sp>
            <p:grpSp>
              <p:nvGrpSpPr>
                <p:cNvPr id="54" name="Group 46"/>
                <p:cNvGrpSpPr>
                  <a:grpSpLocks/>
                </p:cNvGrpSpPr>
                <p:nvPr/>
              </p:nvGrpSpPr>
              <p:grpSpPr bwMode="auto">
                <a:xfrm>
                  <a:off x="1445559" y="4202129"/>
                  <a:ext cx="3582998" cy="3113071"/>
                  <a:chOff x="1445559" y="4202129"/>
                  <a:chExt cx="3582998" cy="311307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 bwMode="auto">
                  <a:xfrm>
                    <a:off x="1445559" y="4543440"/>
                    <a:ext cx="1296991" cy="409574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r>
                      <a:rPr lang="en-US" b="1" dirty="0">
                        <a:solidFill>
                          <a:schemeClr val="tx1"/>
                        </a:solidFill>
                      </a:rPr>
                      <a:t>Item Purchased</a:t>
                    </a:r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 bwMode="auto">
                  <a:xfrm>
                    <a:off x="1828147" y="4202129"/>
                    <a:ext cx="609602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 bwMode="auto">
                  <a:xfrm>
                    <a:off x="1828147" y="4346096"/>
                    <a:ext cx="609602" cy="15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3731566" y="6553204"/>
                    <a:ext cx="1296991" cy="761996"/>
                    <a:chOff x="3731566" y="6553204"/>
                    <a:chExt cx="1296991" cy="761996"/>
                  </a:xfrm>
                </p:grpSpPr>
                <p:sp>
                  <p:nvSpPr>
                    <p:cNvPr id="65" name="Rounded Rectangle 64"/>
                    <p:cNvSpPr/>
                    <p:nvPr/>
                  </p:nvSpPr>
                  <p:spPr bwMode="auto">
                    <a:xfrm>
                      <a:off x="3731566" y="6905628"/>
                      <a:ext cx="1296991" cy="409572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hangingPunct="1"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Log out</a:t>
                      </a:r>
                    </a:p>
                  </p:txBody>
                </p:sp>
                <p:cxnSp>
                  <p:nvCxnSpPr>
                    <p:cNvPr id="61" name="Straight Connector 60"/>
                    <p:cNvCxnSpPr/>
                    <p:nvPr/>
                  </p:nvCxnSpPr>
                  <p:spPr bwMode="auto">
                    <a:xfrm>
                      <a:off x="4114154" y="6553204"/>
                      <a:ext cx="609602" cy="1587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 bwMode="auto">
                    <a:xfrm>
                      <a:off x="4114154" y="6688349"/>
                      <a:ext cx="609602" cy="1586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40" name="Straight Arrow Connector 39"/>
              <p:cNvCxnSpPr/>
              <p:nvPr/>
            </p:nvCxnSpPr>
            <p:spPr bwMode="auto">
              <a:xfrm flipV="1">
                <a:off x="5028524" y="7088684"/>
                <a:ext cx="638195" cy="50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 bwMode="auto">
              <a:xfrm>
                <a:off x="5651491" y="6871352"/>
                <a:ext cx="255220" cy="465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5700884" y="6951865"/>
                <a:ext cx="159512" cy="2910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cxnSp>
          <p:nvCxnSpPr>
            <p:cNvPr id="7" name="Elbow Connector 6"/>
            <p:cNvCxnSpPr>
              <a:endCxn id="65" idx="0"/>
            </p:cNvCxnSpPr>
            <p:nvPr/>
          </p:nvCxnSpPr>
          <p:spPr>
            <a:xfrm rot="5400000">
              <a:off x="6362133" y="814395"/>
              <a:ext cx="5348862" cy="5091673"/>
            </a:xfrm>
            <a:prstGeom prst="bentConnector3">
              <a:avLst>
                <a:gd name="adj1" fmla="val 9155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73" idx="2"/>
              <a:endCxn id="65" idx="0"/>
            </p:cNvCxnSpPr>
            <p:nvPr/>
          </p:nvCxnSpPr>
          <p:spPr>
            <a:xfrm rot="16200000" flipH="1">
              <a:off x="4459177" y="4003111"/>
              <a:ext cx="789261" cy="3273839"/>
            </a:xfrm>
            <a:prstGeom prst="bentConnector3">
              <a:avLst>
                <a:gd name="adj1" fmla="val 4287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01" idx="3"/>
              <a:endCxn id="96" idx="0"/>
            </p:cNvCxnSpPr>
            <p:nvPr/>
          </p:nvCxnSpPr>
          <p:spPr>
            <a:xfrm>
              <a:off x="3659392" y="2643842"/>
              <a:ext cx="1957707" cy="395878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01" idx="1"/>
              <a:endCxn id="99" idx="0"/>
            </p:cNvCxnSpPr>
            <p:nvPr/>
          </p:nvCxnSpPr>
          <p:spPr>
            <a:xfrm rot="10800000" flipV="1">
              <a:off x="1310372" y="2643842"/>
              <a:ext cx="1475389" cy="39837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99" idx="2"/>
              <a:endCxn id="67" idx="0"/>
            </p:cNvCxnSpPr>
            <p:nvPr/>
          </p:nvCxnSpPr>
          <p:spPr>
            <a:xfrm rot="16200000" flipH="1">
              <a:off x="1854770" y="2819500"/>
              <a:ext cx="815443" cy="190424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96" idx="2"/>
              <a:endCxn id="67" idx="0"/>
            </p:cNvCxnSpPr>
            <p:nvPr/>
          </p:nvCxnSpPr>
          <p:spPr>
            <a:xfrm rot="5400000">
              <a:off x="4008134" y="2570378"/>
              <a:ext cx="815444" cy="2402486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7" idx="2"/>
              <a:endCxn id="73" idx="0"/>
            </p:cNvCxnSpPr>
            <p:nvPr/>
          </p:nvCxnSpPr>
          <p:spPr>
            <a:xfrm>
              <a:off x="3214612" y="4501032"/>
              <a:ext cx="2276" cy="422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7252876" y="472327"/>
              <a:ext cx="2276" cy="422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200960" y="519332"/>
              <a:ext cx="2276" cy="422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3222575" y="1247124"/>
              <a:ext cx="2276" cy="422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3212335" y="1992362"/>
              <a:ext cx="2276" cy="422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68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Elements of Activity Diagram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Notations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Work Flow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Swim Lanes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Transition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3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7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Notations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represents the start state of an activity diagram.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is mandatory.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4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57600" y="1676400"/>
            <a:ext cx="457200" cy="4572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Notations …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represents the end state of an activity diagram. 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is optional.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5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72020" y="1586132"/>
            <a:ext cx="640080" cy="640080"/>
            <a:chOff x="3572020" y="1586132"/>
            <a:chExt cx="640080" cy="640080"/>
          </a:xfrm>
        </p:grpSpPr>
        <p:sp>
          <p:nvSpPr>
            <p:cNvPr id="6" name="Oval 5"/>
            <p:cNvSpPr/>
            <p:nvPr/>
          </p:nvSpPr>
          <p:spPr>
            <a:xfrm>
              <a:off x="3657600" y="1676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72020" y="1586132"/>
              <a:ext cx="640080" cy="6400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78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Notations …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represents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an activity.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6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53000" y="1371600"/>
            <a:ext cx="2971800" cy="838200"/>
            <a:chOff x="2286000" y="1219200"/>
            <a:chExt cx="2971800" cy="838200"/>
          </a:xfrm>
        </p:grpSpPr>
        <p:sp>
          <p:nvSpPr>
            <p:cNvPr id="10" name="Rounded Rectangle 9"/>
            <p:cNvSpPr/>
            <p:nvPr/>
          </p:nvSpPr>
          <p:spPr>
            <a:xfrm>
              <a:off x="2286000" y="1219200"/>
              <a:ext cx="1905000" cy="8382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-180000">
              <a:off x="4495800" y="1600200"/>
              <a:ext cx="762000" cy="381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28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Notations …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It represents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 decision.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7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4419600" y="2133600"/>
            <a:ext cx="2209800" cy="1066800"/>
            <a:chOff x="3657600" y="1066800"/>
            <a:chExt cx="2209800" cy="1066800"/>
          </a:xfrm>
        </p:grpSpPr>
        <p:cxnSp>
          <p:nvCxnSpPr>
            <p:cNvPr id="13" name="Straight Arrow Connector 12"/>
            <p:cNvCxnSpPr/>
            <p:nvPr/>
          </p:nvCxnSpPr>
          <p:spPr>
            <a:xfrm rot="21420000">
              <a:off x="5105400" y="1600200"/>
              <a:ext cx="762000" cy="381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cision 13"/>
            <p:cNvSpPr/>
            <p:nvPr/>
          </p:nvSpPr>
          <p:spPr>
            <a:xfrm>
              <a:off x="3657600" y="1066800"/>
              <a:ext cx="990600" cy="1066800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98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Notations … 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represents the start i.e. split or end i.e. join of concurrent activities.</a:t>
            </a: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8</a:t>
            </a:fld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724400" y="2667000"/>
            <a:ext cx="2438400" cy="38100"/>
            <a:chOff x="4191000" y="2667000"/>
            <a:chExt cx="2438400" cy="381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21420000">
              <a:off x="5867400" y="2667000"/>
              <a:ext cx="762000" cy="381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91000" y="2686928"/>
              <a:ext cx="1295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917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 anchor="t" anchorCtr="0"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Workflow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430000" cy="4851400"/>
          </a:xfrm>
        </p:spPr>
        <p:txBody>
          <a:bodyPr>
            <a:noAutofit/>
          </a:bodyPr>
          <a:lstStyle/>
          <a:p>
            <a:pPr algn="just">
              <a:buClr>
                <a:srgbClr val="FF0000"/>
              </a:buClr>
              <a:buSzPct val="81000"/>
              <a:buFont typeface="Calibri" panose="020F0502020204030204" pitchFamily="34" charset="0"/>
              <a:buChar char="●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work flow is a well defined sequence of activities that produces an observable value or objective to an individual or entity when performed.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2"/>
            <a:ext cx="3810000" cy="365125"/>
          </a:xfrm>
        </p:spPr>
        <p:txBody>
          <a:bodyPr/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Lecture by Surya Narayan Prasad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514600" cy="365125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Slide Number </a:t>
            </a:r>
            <a:fld id="{8A11000F-B7AE-4C50-AD18-6C1BB388A715}" type="slidenum">
              <a:rPr lang="en-US" sz="2000" b="1">
                <a:solidFill>
                  <a:srgbClr val="FF0000"/>
                </a:solidFill>
              </a:rPr>
              <a:pPr/>
              <a:t>9</a:t>
            </a:fld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3481</TotalTime>
  <Words>549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Activity Diagram</vt:lpstr>
      <vt:lpstr>Activity Diagram</vt:lpstr>
      <vt:lpstr>Elements of Activity Diagram</vt:lpstr>
      <vt:lpstr>Notations </vt:lpstr>
      <vt:lpstr>Notations … </vt:lpstr>
      <vt:lpstr>Notations … </vt:lpstr>
      <vt:lpstr>Notations … </vt:lpstr>
      <vt:lpstr>Notations … </vt:lpstr>
      <vt:lpstr>Workflow</vt:lpstr>
      <vt:lpstr>Swimlanes</vt:lpstr>
      <vt:lpstr>Swimlanes</vt:lpstr>
      <vt:lpstr>Transition</vt:lpstr>
      <vt:lpstr>Library System</vt:lpstr>
      <vt:lpstr>Library System …</vt:lpstr>
      <vt:lpstr>Railway Reservation System </vt:lpstr>
      <vt:lpstr>Railway Reservation System … </vt:lpstr>
      <vt:lpstr>ATM System</vt:lpstr>
      <vt:lpstr>ATM System …</vt:lpstr>
      <vt:lpstr>E – Commerce System</vt:lpstr>
      <vt:lpstr>E – Commerce System 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Design</dc:title>
  <dc:creator>satyam</dc:creator>
  <cp:lastModifiedBy>Microsoft account</cp:lastModifiedBy>
  <cp:revision>268</cp:revision>
  <dcterms:created xsi:type="dcterms:W3CDTF">2017-05-10T04:53:35Z</dcterms:created>
  <dcterms:modified xsi:type="dcterms:W3CDTF">2021-06-30T04:59:05Z</dcterms:modified>
</cp:coreProperties>
</file>