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8"/>
  </p:notesMasterIdLst>
  <p:sldIdLst>
    <p:sldId id="256" r:id="rId2"/>
    <p:sldId id="510" r:id="rId3"/>
    <p:sldId id="511" r:id="rId4"/>
    <p:sldId id="512" r:id="rId5"/>
    <p:sldId id="513" r:id="rId6"/>
    <p:sldId id="514" r:id="rId7"/>
    <p:sldId id="515" r:id="rId8"/>
    <p:sldId id="516" r:id="rId9"/>
    <p:sldId id="517" r:id="rId10"/>
    <p:sldId id="518" r:id="rId11"/>
    <p:sldId id="519" r:id="rId12"/>
    <p:sldId id="520" r:id="rId13"/>
    <p:sldId id="521" r:id="rId14"/>
    <p:sldId id="563" r:id="rId15"/>
    <p:sldId id="564" r:id="rId16"/>
    <p:sldId id="565" r:id="rId17"/>
    <p:sldId id="566" r:id="rId18"/>
    <p:sldId id="567" r:id="rId19"/>
    <p:sldId id="568"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57" r:id="rId44"/>
    <p:sldId id="558" r:id="rId45"/>
    <p:sldId id="549" r:id="rId46"/>
    <p:sldId id="551" r:id="rId47"/>
    <p:sldId id="550" r:id="rId48"/>
    <p:sldId id="552" r:id="rId49"/>
    <p:sldId id="553" r:id="rId50"/>
    <p:sldId id="554" r:id="rId51"/>
    <p:sldId id="555" r:id="rId52"/>
    <p:sldId id="556" r:id="rId53"/>
    <p:sldId id="559" r:id="rId54"/>
    <p:sldId id="560" r:id="rId55"/>
    <p:sldId id="561" r:id="rId56"/>
    <p:sldId id="56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08" autoAdjust="0"/>
  </p:normalViewPr>
  <p:slideViewPr>
    <p:cSldViewPr>
      <p:cViewPr varScale="1">
        <p:scale>
          <a:sx n="66" d="100"/>
          <a:sy n="66" d="100"/>
        </p:scale>
        <p:origin x="876"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D79BB-A530-4C53-8F20-B4D287E523B2}"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107C-65CC-42AE-9D60-576D3A0D684A}" type="slidenum">
              <a:rPr lang="en-US" smtClean="0"/>
              <a:t>‹#›</a:t>
            </a:fld>
            <a:endParaRPr lang="en-US"/>
          </a:p>
        </p:txBody>
      </p:sp>
    </p:spTree>
    <p:extLst>
      <p:ext uri="{BB962C8B-B14F-4D97-AF65-F5344CB8AC3E}">
        <p14:creationId xmlns:p14="http://schemas.microsoft.com/office/powerpoint/2010/main" val="107767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724F4E-9F52-4B12-AE48-0FFF3205D400}"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2468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62080-5E66-4777-9402-051D96DBF206}"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307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C6B2-5689-4B1D-A0CF-D284EEA0F2C1}"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8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4D5E-447D-431D-9289-2D879B218FC0}"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4815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D877A-57EC-4A4C-8F69-3144147F65FC}"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2071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33B90-AFA3-48A4-BB4D-BBB9332CDF9A}"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3360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E0E1-6F2A-434C-AA60-FF4498DF01DB}" type="datetime1">
              <a:rPr lang="en-US" smtClean="0"/>
              <a:t>5/6/2021</a:t>
            </a:fld>
            <a:endParaRPr lang="en-US"/>
          </a:p>
        </p:txBody>
      </p:sp>
      <p:sp>
        <p:nvSpPr>
          <p:cNvPr id="8" name="Footer Placeholder 7"/>
          <p:cNvSpPr>
            <a:spLocks noGrp="1"/>
          </p:cNvSpPr>
          <p:nvPr>
            <p:ph type="ftr" sz="quarter" idx="11"/>
          </p:nvPr>
        </p:nvSpPr>
        <p:spPr/>
        <p:txBody>
          <a:bodyPr/>
          <a:lstStyle/>
          <a:p>
            <a:r>
              <a:rPr lang="en-US" smtClean="0"/>
              <a:t>Lecture On "Software Engineering " by Surya Narayan Prasad</a:t>
            </a:r>
            <a:endParaRPr lang="en-US"/>
          </a:p>
        </p:txBody>
      </p:sp>
      <p:sp>
        <p:nvSpPr>
          <p:cNvPr id="9" name="Slide Number Placeholder 8"/>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60854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07411-1CF9-4439-ADD7-72731D298F9A}" type="datetime1">
              <a:rPr lang="en-US" smtClean="0"/>
              <a:t>5/6/2021</a:t>
            </a:fld>
            <a:endParaRPr lang="en-US"/>
          </a:p>
        </p:txBody>
      </p:sp>
      <p:sp>
        <p:nvSpPr>
          <p:cNvPr id="4" name="Footer Placeholder 3"/>
          <p:cNvSpPr>
            <a:spLocks noGrp="1"/>
          </p:cNvSpPr>
          <p:nvPr>
            <p:ph type="ftr" sz="quarter" idx="11"/>
          </p:nvPr>
        </p:nvSpPr>
        <p:spPr/>
        <p:txBody>
          <a:bodyPr/>
          <a:lstStyle/>
          <a:p>
            <a:r>
              <a:rPr lang="en-US" smtClean="0"/>
              <a:t>Lecture On "Software Engineering " by Surya Narayan Prasad</a:t>
            </a:r>
            <a:endParaRPr lang="en-US"/>
          </a:p>
        </p:txBody>
      </p:sp>
      <p:sp>
        <p:nvSpPr>
          <p:cNvPr id="5" name="Slide Number Placeholder 4"/>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372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5226-D31B-45ED-A7E3-D12D5B26EF93}" type="datetime1">
              <a:rPr lang="en-US" smtClean="0"/>
              <a:t>5/6/2021</a:t>
            </a:fld>
            <a:endParaRPr lang="en-US"/>
          </a:p>
        </p:txBody>
      </p:sp>
      <p:sp>
        <p:nvSpPr>
          <p:cNvPr id="3" name="Footer Placeholder 2"/>
          <p:cNvSpPr>
            <a:spLocks noGrp="1"/>
          </p:cNvSpPr>
          <p:nvPr>
            <p:ph type="ftr" sz="quarter" idx="11"/>
          </p:nvPr>
        </p:nvSpPr>
        <p:spPr/>
        <p:txBody>
          <a:bodyPr/>
          <a:lstStyle/>
          <a:p>
            <a:r>
              <a:rPr lang="en-US" smtClean="0"/>
              <a:t>Lecture On "Software Engineering " by Surya Narayan Prasad</a:t>
            </a:r>
            <a:endParaRPr lang="en-US"/>
          </a:p>
        </p:txBody>
      </p:sp>
      <p:sp>
        <p:nvSpPr>
          <p:cNvPr id="4" name="Slide Number Placeholder 3"/>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96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9BC88-77FA-4CF6-93C5-C905DD54AF8B}"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5776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67585-8F2F-494D-BB90-964B6E9DB8C8}"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958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81DE-BFD9-4896-A0B0-37BF727C68AE}" type="datetime1">
              <a:rPr lang="en-US" smtClean="0"/>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On "Software Engineering " by Surya Narayan Prasad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000F-B7AE-4C50-AD18-6C1BB388A715}" type="slidenum">
              <a:rPr lang="en-US" smtClean="0"/>
              <a:pPr/>
              <a:t>‹#›</a:t>
            </a:fld>
            <a:endParaRPr lang="en-US"/>
          </a:p>
        </p:txBody>
      </p:sp>
    </p:spTree>
    <p:extLst>
      <p:ext uri="{BB962C8B-B14F-4D97-AF65-F5344CB8AC3E}">
        <p14:creationId xmlns:p14="http://schemas.microsoft.com/office/powerpoint/2010/main" val="4118310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2000" cy="838200"/>
          </a:xfrm>
        </p:spPr>
        <p:txBody>
          <a:bodyPr>
            <a:noAutofit/>
          </a:bodyPr>
          <a:lstStyle/>
          <a:p>
            <a:r>
              <a:rPr lang="en-US" sz="4800" b="1" dirty="0" smtClean="0">
                <a:solidFill>
                  <a:srgbClr val="FF0000"/>
                </a:solidFill>
                <a:latin typeface="Calibri" panose="020F0502020204030204" pitchFamily="34" charset="0"/>
                <a:cs typeface="Calibri" pitchFamily="34" charset="0"/>
              </a:rPr>
              <a:t>Entity Relationship Diagram</a:t>
            </a:r>
            <a:endParaRPr lang="en-US" sz="4800" b="1" dirty="0">
              <a:solidFill>
                <a:srgbClr val="FF0000"/>
              </a:solidFill>
              <a:latin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Single Valued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Single – valued </a:t>
            </a:r>
            <a:r>
              <a:rPr lang="en-US" sz="3200" dirty="0">
                <a:latin typeface="Calibri" pitchFamily="34" charset="0"/>
                <a:cs typeface="Calibri" pitchFamily="34" charset="0"/>
              </a:rPr>
              <a:t>attributes contain single value.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Example is </a:t>
            </a:r>
            <a:r>
              <a:rPr lang="en-US" sz="3200" dirty="0" err="1">
                <a:latin typeface="Calibri" pitchFamily="34" charset="0"/>
                <a:cs typeface="Calibri" pitchFamily="34" charset="0"/>
              </a:rPr>
              <a:t>Aadhar</a:t>
            </a:r>
            <a:r>
              <a:rPr lang="en-US" sz="3200" dirty="0">
                <a:latin typeface="Calibri" pitchFamily="34" charset="0"/>
                <a:cs typeface="Calibri" pitchFamily="34" charset="0"/>
              </a:rPr>
              <a:t> Number.</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Single value attribute contains only one value.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example is, a student can have only one classRoll, only one name etc.</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a:t>
            </a:fld>
            <a:endParaRPr lang="en-US" sz="2000" b="1" dirty="0">
              <a:solidFill>
                <a:srgbClr val="FF0000"/>
              </a:solidFill>
            </a:endParaRPr>
          </a:p>
        </p:txBody>
      </p:sp>
    </p:spTree>
    <p:extLst>
      <p:ext uri="{BB962C8B-B14F-4D97-AF65-F5344CB8AC3E}">
        <p14:creationId xmlns:p14="http://schemas.microsoft.com/office/powerpoint/2010/main" val="246816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Multi Valued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Multi – valued </a:t>
            </a:r>
            <a:r>
              <a:rPr lang="en-US" sz="3200" dirty="0">
                <a:latin typeface="Calibri" pitchFamily="34" charset="0"/>
                <a:cs typeface="Calibri" pitchFamily="34" charset="0"/>
              </a:rPr>
              <a:t>attributes may contain more than one values.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example is, a person can have more than one phone number, </a:t>
            </a:r>
            <a:r>
              <a:rPr lang="en-US" sz="3200" dirty="0" err="1" smtClean="0">
                <a:latin typeface="Calibri" pitchFamily="34" charset="0"/>
                <a:cs typeface="Calibri" pitchFamily="34" charset="0"/>
              </a:rPr>
              <a:t>EmailAddress</a:t>
            </a:r>
            <a:r>
              <a:rPr lang="en-US" sz="3200" dirty="0">
                <a:latin typeface="Calibri" pitchFamily="34" charset="0"/>
                <a:cs typeface="Calibri" pitchFamily="34" charset="0"/>
              </a:rPr>
              <a:t>, etc.</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a:t>
            </a:fld>
            <a:endParaRPr lang="en-US" sz="2000" b="1" dirty="0">
              <a:solidFill>
                <a:srgbClr val="FF0000"/>
              </a:solidFill>
            </a:endParaRPr>
          </a:p>
        </p:txBody>
      </p:sp>
    </p:spTree>
    <p:extLst>
      <p:ext uri="{BB962C8B-B14F-4D97-AF65-F5344CB8AC3E}">
        <p14:creationId xmlns:p14="http://schemas.microsoft.com/office/powerpoint/2010/main" val="273578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Multi Valued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Multi – valued </a:t>
            </a:r>
            <a:r>
              <a:rPr lang="en-US" sz="3200" dirty="0">
                <a:latin typeface="Calibri" pitchFamily="34" charset="0"/>
                <a:cs typeface="Calibri" pitchFamily="34" charset="0"/>
              </a:rPr>
              <a:t>attributes may contain more than one values.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example is, a person can have more than one phone number, </a:t>
            </a:r>
            <a:r>
              <a:rPr lang="en-US" sz="3200" dirty="0" err="1" smtClean="0">
                <a:latin typeface="Calibri" pitchFamily="34" charset="0"/>
                <a:cs typeface="Calibri" pitchFamily="34" charset="0"/>
              </a:rPr>
              <a:t>EmailAddress</a:t>
            </a:r>
            <a:r>
              <a:rPr lang="en-US" sz="3200" dirty="0">
                <a:latin typeface="Calibri" pitchFamily="34" charset="0"/>
                <a:cs typeface="Calibri" pitchFamily="34" charset="0"/>
              </a:rPr>
              <a:t>, etc.</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a:t>
            </a:fld>
            <a:endParaRPr lang="en-US" sz="2000" b="1" dirty="0">
              <a:solidFill>
                <a:srgbClr val="FF0000"/>
              </a:solidFill>
            </a:endParaRPr>
          </a:p>
        </p:txBody>
      </p:sp>
    </p:spTree>
    <p:extLst>
      <p:ext uri="{BB962C8B-B14F-4D97-AF65-F5344CB8AC3E}">
        <p14:creationId xmlns:p14="http://schemas.microsoft.com/office/powerpoint/2010/main" val="303538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Set and Key(s)</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Key is an attribute or collection of attributes that uniquely identifies an entity among entity set.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a:t>
            </a:fld>
            <a:endParaRPr lang="en-US" sz="2000" b="1" dirty="0">
              <a:solidFill>
                <a:srgbClr val="FF0000"/>
              </a:solidFill>
            </a:endParaRPr>
          </a:p>
        </p:txBody>
      </p:sp>
    </p:spTree>
    <p:extLst>
      <p:ext uri="{BB962C8B-B14F-4D97-AF65-F5344CB8AC3E}">
        <p14:creationId xmlns:p14="http://schemas.microsoft.com/office/powerpoint/2010/main" val="80657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Relational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Primary Key</a:t>
            </a:r>
          </a:p>
          <a:p>
            <a:pPr algn="just">
              <a:buClr>
                <a:srgbClr val="FF0000"/>
              </a:buClr>
              <a:buSzPct val="80000"/>
              <a:buFont typeface="Calibri" panose="020F0502020204030204" pitchFamily="34" charset="0"/>
              <a:buChar char="●"/>
            </a:pPr>
            <a:r>
              <a:rPr lang="en-US" sz="3200" dirty="0"/>
              <a:t>Candidate key</a:t>
            </a:r>
          </a:p>
          <a:p>
            <a:pPr algn="just">
              <a:buClr>
                <a:srgbClr val="FF0000"/>
              </a:buClr>
              <a:buSzPct val="80000"/>
              <a:buFont typeface="Calibri" panose="020F0502020204030204" pitchFamily="34" charset="0"/>
              <a:buChar char="●"/>
            </a:pPr>
            <a:r>
              <a:rPr lang="en-US" sz="3200" dirty="0"/>
              <a:t>Alternate Key</a:t>
            </a:r>
          </a:p>
          <a:p>
            <a:pPr algn="just">
              <a:buClr>
                <a:srgbClr val="FF0000"/>
              </a:buClr>
              <a:buSzPct val="80000"/>
              <a:buFont typeface="Calibri" panose="020F0502020204030204" pitchFamily="34" charset="0"/>
              <a:buChar char="●"/>
            </a:pPr>
            <a:r>
              <a:rPr lang="en-US" sz="3200" dirty="0"/>
              <a:t>Foreign Key</a:t>
            </a:r>
          </a:p>
          <a:p>
            <a:pPr algn="just">
              <a:buClr>
                <a:srgbClr val="FF0000"/>
              </a:buClr>
              <a:buSzPct val="80000"/>
              <a:buFont typeface="Calibri" panose="020F0502020204030204" pitchFamily="34" charset="0"/>
              <a:buChar char="●"/>
            </a:pPr>
            <a:r>
              <a:rPr lang="en-US" sz="3200" dirty="0"/>
              <a:t>Super Key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a:t>
            </a:fld>
            <a:endParaRPr lang="en-US" sz="2000" b="1" dirty="0">
              <a:solidFill>
                <a:srgbClr val="FF0000"/>
              </a:solidFill>
            </a:endParaRPr>
          </a:p>
        </p:txBody>
      </p:sp>
    </p:spTree>
    <p:extLst>
      <p:ext uri="{BB962C8B-B14F-4D97-AF65-F5344CB8AC3E}">
        <p14:creationId xmlns:p14="http://schemas.microsoft.com/office/powerpoint/2010/main" val="3509034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Super Key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set of attributes that collectively identifies an entity in an entity set.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a:t>
            </a:fld>
            <a:endParaRPr lang="en-US" sz="2000" b="1" dirty="0">
              <a:solidFill>
                <a:srgbClr val="FF0000"/>
              </a:solidFill>
            </a:endParaRPr>
          </a:p>
        </p:txBody>
      </p:sp>
    </p:spTree>
    <p:extLst>
      <p:ext uri="{BB962C8B-B14F-4D97-AF65-F5344CB8AC3E}">
        <p14:creationId xmlns:p14="http://schemas.microsoft.com/office/powerpoint/2010/main" val="209735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Primary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primary key a set of  one or more attributes that can uniquely identify tuples within the relation.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16</a:t>
            </a:fld>
            <a:endParaRPr lang="en-US" sz="2000" b="1" dirty="0">
              <a:solidFill>
                <a:srgbClr val="FF0000"/>
              </a:solidFill>
            </a:endParaRPr>
          </a:p>
        </p:txBody>
      </p:sp>
    </p:spTree>
    <p:extLst>
      <p:ext uri="{BB962C8B-B14F-4D97-AF65-F5344CB8AC3E}">
        <p14:creationId xmlns:p14="http://schemas.microsoft.com/office/powerpoint/2010/main" val="333921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Candidate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All the attribute  combinations inside a relation that can serve as primary key are termed as candidate keys because they are the candidates for the primary key position.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17</a:t>
            </a:fld>
            <a:endParaRPr lang="en-US" sz="2000" b="1" dirty="0">
              <a:solidFill>
                <a:srgbClr val="FF0000"/>
              </a:solidFill>
            </a:endParaRPr>
          </a:p>
        </p:txBody>
      </p:sp>
    </p:spTree>
    <p:extLst>
      <p:ext uri="{BB962C8B-B14F-4D97-AF65-F5344CB8AC3E}">
        <p14:creationId xmlns:p14="http://schemas.microsoft.com/office/powerpoint/2010/main" val="4028249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Alternate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candidate key that is not the primary key is termed as Alternate Key.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18</a:t>
            </a:fld>
            <a:endParaRPr lang="en-US" sz="2000" b="1" dirty="0">
              <a:solidFill>
                <a:srgbClr val="FF0000"/>
              </a:solidFill>
            </a:endParaRPr>
          </a:p>
        </p:txBody>
      </p:sp>
    </p:spTree>
    <p:extLst>
      <p:ext uri="{BB962C8B-B14F-4D97-AF65-F5344CB8AC3E}">
        <p14:creationId xmlns:p14="http://schemas.microsoft.com/office/powerpoint/2010/main" val="395366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Foreign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Non Key Attribute, whose values are derived from the primary key of some other table is known as foreign key in its current table.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19</a:t>
            </a:fld>
            <a:endParaRPr lang="en-US" sz="2000" b="1" dirty="0">
              <a:solidFill>
                <a:srgbClr val="FF0000"/>
              </a:solidFill>
            </a:endParaRPr>
          </a:p>
        </p:txBody>
      </p:sp>
    </p:spTree>
    <p:extLst>
      <p:ext uri="{BB962C8B-B14F-4D97-AF65-F5344CB8AC3E}">
        <p14:creationId xmlns:p14="http://schemas.microsoft.com/office/powerpoint/2010/main" val="221949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Relationship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ER model defines the conceptual view of a database.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works around </a:t>
            </a:r>
            <a:r>
              <a:rPr lang="en-US" sz="3200" dirty="0" smtClean="0">
                <a:latin typeface="Calibri" pitchFamily="34" charset="0"/>
                <a:cs typeface="Calibri" pitchFamily="34" charset="0"/>
              </a:rPr>
              <a:t>real – world </a:t>
            </a:r>
            <a:r>
              <a:rPr lang="en-US" sz="3200" dirty="0">
                <a:latin typeface="Calibri" pitchFamily="34" charset="0"/>
                <a:cs typeface="Calibri" pitchFamily="34" charset="0"/>
              </a:rPr>
              <a:t>entities and the associations among </a:t>
            </a:r>
            <a:r>
              <a:rPr lang="en-US" sz="3200" dirty="0" smtClean="0">
                <a:latin typeface="Calibri" pitchFamily="34" charset="0"/>
                <a:cs typeface="Calibri" pitchFamily="34" charset="0"/>
              </a:rPr>
              <a:t>them</a:t>
            </a:r>
            <a:r>
              <a:rPr lang="en-US" sz="3200" dirty="0">
                <a:latin typeface="Calibri" pitchFamily="34" charset="0"/>
                <a:cs typeface="Calibri" pitchFamily="34" charset="0"/>
              </a:rPr>
              <a:t>.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At view level, the ER model is considered a good option for designing databases.</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a:t>
            </a:fld>
            <a:endParaRPr lang="en-US" sz="2000" b="1" dirty="0">
              <a:solidFill>
                <a:srgbClr val="FF0000"/>
              </a:solidFill>
            </a:endParaRPr>
          </a:p>
        </p:txBody>
      </p:sp>
    </p:spTree>
    <p:extLst>
      <p:ext uri="{BB962C8B-B14F-4D97-AF65-F5344CB8AC3E}">
        <p14:creationId xmlns:p14="http://schemas.microsoft.com/office/powerpoint/2010/main" val="166243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Relationship</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association among entities is called a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Example is	“A student enrolls in a course.”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Thus “enrolls” is a relationships.</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20</a:t>
            </a:fld>
            <a:endParaRPr lang="en-US" sz="2000" b="1" dirty="0">
              <a:solidFill>
                <a:srgbClr val="FF0000"/>
              </a:solidFill>
            </a:endParaRPr>
          </a:p>
        </p:txBody>
      </p:sp>
    </p:spTree>
    <p:extLst>
      <p:ext uri="{BB962C8B-B14F-4D97-AF65-F5344CB8AC3E}">
        <p14:creationId xmlns:p14="http://schemas.microsoft.com/office/powerpoint/2010/main" val="63857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Relationship Set</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set of relationships of similar type is called a relationship set.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Just like entities, a relationship too can have attributes.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These attributes are called descriptive attributes.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21</a:t>
            </a:fld>
            <a:endParaRPr lang="en-US" sz="2000" b="1" dirty="0">
              <a:solidFill>
                <a:srgbClr val="FF0000"/>
              </a:solidFill>
            </a:endParaRPr>
          </a:p>
        </p:txBody>
      </p:sp>
    </p:spTree>
    <p:extLst>
      <p:ext uri="{BB962C8B-B14F-4D97-AF65-F5344CB8AC3E}">
        <p14:creationId xmlns:p14="http://schemas.microsoft.com/office/powerpoint/2010/main" val="2636047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Degree of Relationship</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number of participating entities in a relationship defines the degree of the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relationship can be classified as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Binary </a:t>
            </a:r>
          </a:p>
          <a:p>
            <a:pPr marL="457200" lvl="1" indent="0" algn="just">
              <a:buClr>
                <a:srgbClr val="FF0000"/>
              </a:buClr>
              <a:buSzPct val="81000"/>
              <a:buNone/>
            </a:pPr>
            <a:r>
              <a:rPr lang="en-US" sz="3200" dirty="0" smtClean="0">
                <a:latin typeface="Calibri" pitchFamily="34" charset="0"/>
                <a:cs typeface="Calibri" pitchFamily="34" charset="0"/>
              </a:rPr>
              <a:t>  Having </a:t>
            </a:r>
            <a:r>
              <a:rPr lang="en-US" sz="3200" dirty="0">
                <a:latin typeface="Calibri" pitchFamily="34" charset="0"/>
                <a:cs typeface="Calibri" pitchFamily="34" charset="0"/>
              </a:rPr>
              <a:t>degree 2.</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Ternary</a:t>
            </a:r>
          </a:p>
          <a:p>
            <a:pPr marL="457200" lvl="1" indent="0" algn="just">
              <a:buClr>
                <a:srgbClr val="FF0000"/>
              </a:buClr>
              <a:buSzPct val="81000"/>
              <a:buNone/>
            </a:pPr>
            <a:r>
              <a:rPr lang="en-US" sz="3200" dirty="0" smtClean="0">
                <a:latin typeface="Calibri" pitchFamily="34" charset="0"/>
                <a:cs typeface="Calibri" pitchFamily="34" charset="0"/>
              </a:rPr>
              <a:t>  Having </a:t>
            </a:r>
            <a:r>
              <a:rPr lang="en-US" sz="3200" dirty="0">
                <a:latin typeface="Calibri" pitchFamily="34" charset="0"/>
                <a:cs typeface="Calibri" pitchFamily="34" charset="0"/>
              </a:rPr>
              <a:t>degree 3.</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n-</a:t>
            </a:r>
            <a:r>
              <a:rPr lang="en-US" sz="3200" dirty="0" err="1">
                <a:latin typeface="Calibri" pitchFamily="34" charset="0"/>
                <a:cs typeface="Calibri" pitchFamily="34" charset="0"/>
              </a:rPr>
              <a:t>ary</a:t>
            </a:r>
            <a:endParaRPr lang="en-US" sz="3200" dirty="0">
              <a:latin typeface="Calibri" pitchFamily="34" charset="0"/>
              <a:cs typeface="Calibri" pitchFamily="34" charset="0"/>
            </a:endParaRPr>
          </a:p>
          <a:p>
            <a:pPr marL="457200" lvl="1" indent="0" algn="just">
              <a:buClr>
                <a:srgbClr val="FF0000"/>
              </a:buClr>
              <a:buSzPct val="81000"/>
              <a:buNone/>
            </a:pPr>
            <a:r>
              <a:rPr lang="en-US" sz="3200" dirty="0" smtClean="0">
                <a:latin typeface="Calibri" pitchFamily="34" charset="0"/>
                <a:cs typeface="Calibri" pitchFamily="34" charset="0"/>
              </a:rPr>
              <a:t>  Having </a:t>
            </a:r>
            <a:r>
              <a:rPr lang="en-US" sz="3200" dirty="0">
                <a:latin typeface="Calibri" pitchFamily="34" charset="0"/>
                <a:cs typeface="Calibri" pitchFamily="34" charset="0"/>
              </a:rPr>
              <a:t>degree n.</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22</a:t>
            </a:fld>
            <a:endParaRPr lang="en-US" sz="2000" b="1" dirty="0">
              <a:solidFill>
                <a:srgbClr val="FF0000"/>
              </a:solidFill>
            </a:endParaRPr>
          </a:p>
        </p:txBody>
      </p:sp>
    </p:spTree>
    <p:extLst>
      <p:ext uri="{BB962C8B-B14F-4D97-AF65-F5344CB8AC3E}">
        <p14:creationId xmlns:p14="http://schemas.microsoft.com/office/powerpoint/2010/main" val="262727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Cardinality defines the number of entities in one entity set, which can be associated with the number of entities of other set via relationship set.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23</a:t>
            </a:fld>
            <a:endParaRPr lang="en-US" sz="2000" b="1" dirty="0">
              <a:solidFill>
                <a:srgbClr val="FF0000"/>
              </a:solidFill>
            </a:endParaRPr>
          </a:p>
        </p:txBody>
      </p:sp>
    </p:spTree>
    <p:extLst>
      <p:ext uri="{BB962C8B-B14F-4D97-AF65-F5344CB8AC3E}">
        <p14:creationId xmlns:p14="http://schemas.microsoft.com/office/powerpoint/2010/main" val="409460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One to One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One to Many</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Many to One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Many to Many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24</a:t>
            </a:fld>
            <a:endParaRPr lang="en-US" sz="2000" b="1" dirty="0">
              <a:solidFill>
                <a:srgbClr val="FF0000"/>
              </a:solidFill>
            </a:endParaRPr>
          </a:p>
        </p:txBody>
      </p:sp>
    </p:spTree>
    <p:extLst>
      <p:ext uri="{BB962C8B-B14F-4D97-AF65-F5344CB8AC3E}">
        <p14:creationId xmlns:p14="http://schemas.microsoft.com/office/powerpoint/2010/main" val="2489405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One to One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One entity from entity set A can be associated with at most one entity of entity set B and vice versa.</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25</a:t>
            </a:fld>
            <a:endParaRPr lang="en-US" sz="2000" b="1" dirty="0">
              <a:solidFill>
                <a:srgbClr val="FF0000"/>
              </a:solidFill>
            </a:endParaRPr>
          </a:p>
        </p:txBody>
      </p:sp>
    </p:spTree>
    <p:extLst>
      <p:ext uri="{BB962C8B-B14F-4D97-AF65-F5344CB8AC3E}">
        <p14:creationId xmlns:p14="http://schemas.microsoft.com/office/powerpoint/2010/main" val="278733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One to Many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One entity from entity set A can be associated with more than one entities of entity set B however an entity from entity set B, can be associated with at most one entity of set A.</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26</a:t>
            </a:fld>
            <a:endParaRPr lang="en-US" sz="2000" b="1" dirty="0">
              <a:solidFill>
                <a:srgbClr val="FF0000"/>
              </a:solidFill>
            </a:endParaRPr>
          </a:p>
        </p:txBody>
      </p:sp>
    </p:spTree>
    <p:extLst>
      <p:ext uri="{BB962C8B-B14F-4D97-AF65-F5344CB8AC3E}">
        <p14:creationId xmlns:p14="http://schemas.microsoft.com/office/powerpoint/2010/main" val="2418053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Many to One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More than one entities from entity set A can be associated with at most one entity of entity set B, however an entity from entity set B can be associated with more than one entity from entity set A.</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27</a:t>
            </a:fld>
            <a:endParaRPr lang="en-US" sz="2000" b="1" dirty="0">
              <a:solidFill>
                <a:srgbClr val="FF0000"/>
              </a:solidFill>
            </a:endParaRPr>
          </a:p>
        </p:txBody>
      </p:sp>
    </p:spTree>
    <p:extLst>
      <p:ext uri="{BB962C8B-B14F-4D97-AF65-F5344CB8AC3E}">
        <p14:creationId xmlns:p14="http://schemas.microsoft.com/office/powerpoint/2010/main" val="847846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Many to Many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One entity from A can be associated with more than one entity from B and vice versa.</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28</a:t>
            </a:fld>
            <a:endParaRPr lang="en-US" sz="2000" b="1" dirty="0">
              <a:solidFill>
                <a:srgbClr val="FF0000"/>
              </a:solidFill>
            </a:endParaRPr>
          </a:p>
        </p:txBody>
      </p:sp>
    </p:spTree>
    <p:extLst>
      <p:ext uri="{BB962C8B-B14F-4D97-AF65-F5344CB8AC3E}">
        <p14:creationId xmlns:p14="http://schemas.microsoft.com/office/powerpoint/2010/main" val="1525870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Relationship Diagram</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ER Model is represented by means of an ER diagram. Objects, like entities, attributes of an entity, relationship sets, and attributes of relationship sets, can be represented with the help of an ER diagram.</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29</a:t>
            </a:fld>
            <a:endParaRPr lang="en-US" sz="2000" b="1" dirty="0">
              <a:solidFill>
                <a:srgbClr val="FF0000"/>
              </a:solidFill>
            </a:endParaRPr>
          </a:p>
        </p:txBody>
      </p:sp>
    </p:spTree>
    <p:extLst>
      <p:ext uri="{BB962C8B-B14F-4D97-AF65-F5344CB8AC3E}">
        <p14:creationId xmlns:p14="http://schemas.microsoft.com/office/powerpoint/2010/main" val="163648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entity can be a </a:t>
            </a:r>
            <a:r>
              <a:rPr lang="en-US" sz="3200" dirty="0" smtClean="0">
                <a:latin typeface="Calibri" pitchFamily="34" charset="0"/>
                <a:cs typeface="Calibri" pitchFamily="34" charset="0"/>
              </a:rPr>
              <a:t>real – world </a:t>
            </a:r>
            <a:r>
              <a:rPr lang="en-US" sz="3200" dirty="0">
                <a:latin typeface="Calibri" pitchFamily="34" charset="0"/>
                <a:cs typeface="Calibri" pitchFamily="34" charset="0"/>
              </a:rPr>
              <a:t>object, either animate or inanimate, that can be easily identifiable.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in a school 	database, students, teachers, classes, and courses offered can be considered as entities.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All these entities have some attributes or properties that give them their identity. </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a:t>
            </a:fld>
            <a:endParaRPr lang="en-US" sz="2000" b="1" dirty="0">
              <a:solidFill>
                <a:srgbClr val="FF0000"/>
              </a:solidFill>
            </a:endParaRPr>
          </a:p>
        </p:txBody>
      </p:sp>
    </p:spTree>
    <p:extLst>
      <p:ext uri="{BB962C8B-B14F-4D97-AF65-F5344CB8AC3E}">
        <p14:creationId xmlns:p14="http://schemas.microsoft.com/office/powerpoint/2010/main" val="1012830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Relationship Diagram</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Entity is </a:t>
            </a:r>
            <a:r>
              <a:rPr lang="en-US" sz="3200" dirty="0">
                <a:latin typeface="Calibri" pitchFamily="34" charset="0"/>
                <a:cs typeface="Calibri" pitchFamily="34" charset="0"/>
              </a:rPr>
              <a:t>represented by </a:t>
            </a:r>
            <a:r>
              <a:rPr lang="en-US" sz="3200" dirty="0" smtClean="0">
                <a:latin typeface="Calibri" pitchFamily="34" charset="0"/>
                <a:cs typeface="Calibri" pitchFamily="34" charset="0"/>
              </a:rPr>
              <a:t>rectangle. </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Rectangles are named with the entity set they represent.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30</a:t>
            </a:fld>
            <a:endParaRPr lang="en-US" sz="2000" b="1" dirty="0">
              <a:solidFill>
                <a:srgbClr val="FF0000"/>
              </a:solidFill>
            </a:endParaRPr>
          </a:p>
        </p:txBody>
      </p:sp>
    </p:spTree>
    <p:extLst>
      <p:ext uri="{BB962C8B-B14F-4D97-AF65-F5344CB8AC3E}">
        <p14:creationId xmlns:p14="http://schemas.microsoft.com/office/powerpoint/2010/main" val="102548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Entity is </a:t>
            </a:r>
            <a:r>
              <a:rPr lang="en-US" sz="3200" dirty="0">
                <a:latin typeface="Calibri" pitchFamily="34" charset="0"/>
                <a:cs typeface="Calibri" pitchFamily="34" charset="0"/>
              </a:rPr>
              <a:t>represented by </a:t>
            </a:r>
            <a:r>
              <a:rPr lang="en-US" sz="3200" dirty="0" smtClean="0">
                <a:latin typeface="Calibri" pitchFamily="34" charset="0"/>
                <a:cs typeface="Calibri" pitchFamily="34" charset="0"/>
              </a:rPr>
              <a:t>rectangle. </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Rectangles are named with the entity set they represent.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31</a:t>
            </a:fld>
            <a:endParaRPr lang="en-US" sz="2000" b="1" dirty="0">
              <a:solidFill>
                <a:srgbClr val="FF0000"/>
              </a:solidFill>
            </a:endParaRPr>
          </a:p>
        </p:txBody>
      </p:sp>
      <p:grpSp>
        <p:nvGrpSpPr>
          <p:cNvPr id="6" name="Group 5"/>
          <p:cNvGrpSpPr/>
          <p:nvPr/>
        </p:nvGrpSpPr>
        <p:grpSpPr>
          <a:xfrm>
            <a:off x="4724400" y="2133600"/>
            <a:ext cx="2590800" cy="3962400"/>
            <a:chOff x="3276600" y="1371600"/>
            <a:chExt cx="2590800" cy="4953000"/>
          </a:xfrm>
        </p:grpSpPr>
        <p:sp>
          <p:nvSpPr>
            <p:cNvPr id="7" name="Rectangle 6"/>
            <p:cNvSpPr/>
            <p:nvPr/>
          </p:nvSpPr>
          <p:spPr>
            <a:xfrm>
              <a:off x="3276600" y="1371600"/>
              <a:ext cx="25908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Student</a:t>
              </a:r>
              <a:endParaRPr lang="en-US" sz="3600" b="1" dirty="0">
                <a:solidFill>
                  <a:schemeClr val="tx1"/>
                </a:solidFill>
              </a:endParaRPr>
            </a:p>
          </p:txBody>
        </p:sp>
        <p:sp>
          <p:nvSpPr>
            <p:cNvPr id="8" name="Rectangle 7"/>
            <p:cNvSpPr/>
            <p:nvPr/>
          </p:nvSpPr>
          <p:spPr>
            <a:xfrm>
              <a:off x="3276600" y="3429000"/>
              <a:ext cx="25908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Project</a:t>
              </a:r>
              <a:endParaRPr lang="en-US" sz="3600" b="1" dirty="0">
                <a:solidFill>
                  <a:schemeClr val="tx1"/>
                </a:solidFill>
              </a:endParaRPr>
            </a:p>
          </p:txBody>
        </p:sp>
        <p:sp>
          <p:nvSpPr>
            <p:cNvPr id="9" name="Rectangle 8"/>
            <p:cNvSpPr/>
            <p:nvPr/>
          </p:nvSpPr>
          <p:spPr>
            <a:xfrm>
              <a:off x="3276600" y="5562600"/>
              <a:ext cx="25908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Employee</a:t>
              </a:r>
              <a:endParaRPr lang="en-US" sz="3600" b="1" dirty="0">
                <a:solidFill>
                  <a:schemeClr val="tx1"/>
                </a:solidFill>
              </a:endParaRPr>
            </a:p>
          </p:txBody>
        </p:sp>
      </p:grpSp>
    </p:spTree>
    <p:extLst>
      <p:ext uri="{BB962C8B-B14F-4D97-AF65-F5344CB8AC3E}">
        <p14:creationId xmlns:p14="http://schemas.microsoft.com/office/powerpoint/2010/main" val="336094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Attributes are the properties of entities.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Attributes are represented by means of ellipses.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Every ellipse represents one </a:t>
            </a:r>
            <a:r>
              <a:rPr lang="en-US" sz="3200" dirty="0" smtClean="0">
                <a:latin typeface="Calibri" pitchFamily="34" charset="0"/>
                <a:cs typeface="Calibri" pitchFamily="34" charset="0"/>
              </a:rPr>
              <a:t>attribute </a:t>
            </a:r>
            <a:r>
              <a:rPr lang="en-US" sz="3200" dirty="0">
                <a:latin typeface="Calibri" pitchFamily="34" charset="0"/>
                <a:cs typeface="Calibri" pitchFamily="34" charset="0"/>
              </a:rPr>
              <a:t>and is directly connected to its entity (rectangle).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32</a:t>
            </a:fld>
            <a:endParaRPr lang="en-US" sz="2000" b="1" dirty="0">
              <a:solidFill>
                <a:srgbClr val="FF0000"/>
              </a:solidFill>
            </a:endParaRPr>
          </a:p>
        </p:txBody>
      </p:sp>
      <p:grpSp>
        <p:nvGrpSpPr>
          <p:cNvPr id="10" name="Group 9"/>
          <p:cNvGrpSpPr/>
          <p:nvPr/>
        </p:nvGrpSpPr>
        <p:grpSpPr>
          <a:xfrm>
            <a:off x="1676400" y="3352800"/>
            <a:ext cx="8077200" cy="2667000"/>
            <a:chOff x="1447800" y="838200"/>
            <a:chExt cx="6629400" cy="2667000"/>
          </a:xfrm>
        </p:grpSpPr>
        <p:sp>
          <p:nvSpPr>
            <p:cNvPr id="11" name="Rectangle 10"/>
            <p:cNvSpPr/>
            <p:nvPr/>
          </p:nvSpPr>
          <p:spPr>
            <a:xfrm>
              <a:off x="3505200" y="2667000"/>
              <a:ext cx="21336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Student</a:t>
              </a:r>
              <a:endParaRPr lang="en-US" sz="2400" b="1" dirty="0">
                <a:solidFill>
                  <a:schemeClr val="tx1"/>
                </a:solidFill>
              </a:endParaRPr>
            </a:p>
          </p:txBody>
        </p:sp>
        <p:sp>
          <p:nvSpPr>
            <p:cNvPr id="12" name="Oval 11"/>
            <p:cNvSpPr/>
            <p:nvPr/>
          </p:nvSpPr>
          <p:spPr>
            <a:xfrm>
              <a:off x="1447800" y="838200"/>
              <a:ext cx="2057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Roll Number</a:t>
              </a:r>
              <a:endParaRPr lang="en-US" sz="2400" b="1" dirty="0">
                <a:solidFill>
                  <a:schemeClr val="tx1"/>
                </a:solidFill>
              </a:endParaRPr>
            </a:p>
          </p:txBody>
        </p:sp>
        <p:cxnSp>
          <p:nvCxnSpPr>
            <p:cNvPr id="13" name="Straight Connector 12"/>
            <p:cNvCxnSpPr>
              <a:stCxn id="12" idx="4"/>
              <a:endCxn id="11" idx="0"/>
            </p:cNvCxnSpPr>
            <p:nvPr/>
          </p:nvCxnSpPr>
          <p:spPr>
            <a:xfrm rot="16200000" flipH="1">
              <a:off x="2914650" y="1009650"/>
              <a:ext cx="1219200" cy="2095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19800" y="838200"/>
              <a:ext cx="2057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Name</a:t>
              </a:r>
              <a:endParaRPr lang="en-US" sz="2400" b="1" dirty="0">
                <a:solidFill>
                  <a:schemeClr val="tx1"/>
                </a:solidFill>
              </a:endParaRPr>
            </a:p>
          </p:txBody>
        </p:sp>
        <p:cxnSp>
          <p:nvCxnSpPr>
            <p:cNvPr id="15" name="Straight Connector 14"/>
            <p:cNvCxnSpPr>
              <a:stCxn id="14" idx="4"/>
              <a:endCxn id="11" idx="0"/>
            </p:cNvCxnSpPr>
            <p:nvPr/>
          </p:nvCxnSpPr>
          <p:spPr>
            <a:xfrm rot="5400000">
              <a:off x="5200650" y="819150"/>
              <a:ext cx="1219200" cy="2476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0300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Composite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If the attributes are composite, they are further divided in a tree like structure.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Every node is then connected to its attribute.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Thus, composite </a:t>
            </a:r>
            <a:r>
              <a:rPr lang="en-US" sz="3200" dirty="0">
                <a:latin typeface="Calibri" pitchFamily="34" charset="0"/>
                <a:cs typeface="Calibri" pitchFamily="34" charset="0"/>
              </a:rPr>
              <a:t>attributes are represented by ellipses that are connected with an ellipse.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33</a:t>
            </a:fld>
            <a:endParaRPr lang="en-US" sz="2000" b="1" dirty="0">
              <a:solidFill>
                <a:srgbClr val="FF0000"/>
              </a:solidFill>
            </a:endParaRPr>
          </a:p>
        </p:txBody>
      </p:sp>
    </p:spTree>
    <p:extLst>
      <p:ext uri="{BB962C8B-B14F-4D97-AF65-F5344CB8AC3E}">
        <p14:creationId xmlns:p14="http://schemas.microsoft.com/office/powerpoint/2010/main" val="4121394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Composite Attribute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34</a:t>
            </a:fld>
            <a:endParaRPr lang="en-US" sz="2000" b="1" dirty="0">
              <a:solidFill>
                <a:srgbClr val="FF0000"/>
              </a:solidFill>
            </a:endParaRPr>
          </a:p>
        </p:txBody>
      </p:sp>
      <p:grpSp>
        <p:nvGrpSpPr>
          <p:cNvPr id="16" name="Group 15"/>
          <p:cNvGrpSpPr/>
          <p:nvPr/>
        </p:nvGrpSpPr>
        <p:grpSpPr>
          <a:xfrm>
            <a:off x="381000" y="1600200"/>
            <a:ext cx="11430000" cy="4267200"/>
            <a:chOff x="1447800" y="0"/>
            <a:chExt cx="7696200" cy="4267200"/>
          </a:xfrm>
          <a:solidFill>
            <a:schemeClr val="accent1"/>
          </a:solidFill>
        </p:grpSpPr>
        <p:grpSp>
          <p:nvGrpSpPr>
            <p:cNvPr id="17" name="Group 16"/>
            <p:cNvGrpSpPr/>
            <p:nvPr/>
          </p:nvGrpSpPr>
          <p:grpSpPr>
            <a:xfrm>
              <a:off x="1447800" y="1600200"/>
              <a:ext cx="6629400" cy="2667000"/>
              <a:chOff x="1447800" y="838200"/>
              <a:chExt cx="6629400" cy="2667000"/>
            </a:xfrm>
            <a:grpFill/>
          </p:grpSpPr>
          <p:sp>
            <p:nvSpPr>
              <p:cNvPr id="22" name="Rectangle 21"/>
              <p:cNvSpPr/>
              <p:nvPr/>
            </p:nvSpPr>
            <p:spPr>
              <a:xfrm>
                <a:off x="3505200" y="2667000"/>
                <a:ext cx="21336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Student</a:t>
                </a:r>
                <a:endParaRPr lang="en-US" sz="2800" b="1" dirty="0">
                  <a:solidFill>
                    <a:schemeClr val="tx1"/>
                  </a:solidFill>
                </a:endParaRPr>
              </a:p>
            </p:txBody>
          </p:sp>
          <p:sp>
            <p:nvSpPr>
              <p:cNvPr id="23" name="Oval 22"/>
              <p:cNvSpPr/>
              <p:nvPr/>
            </p:nvSpPr>
            <p:spPr>
              <a:xfrm>
                <a:off x="1447800" y="838200"/>
                <a:ext cx="2057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Roll Number</a:t>
                </a:r>
                <a:endParaRPr lang="en-US" sz="2800" b="1" dirty="0">
                  <a:solidFill>
                    <a:schemeClr val="tx1"/>
                  </a:solidFill>
                </a:endParaRPr>
              </a:p>
            </p:txBody>
          </p:sp>
          <p:cxnSp>
            <p:nvCxnSpPr>
              <p:cNvPr id="24" name="Straight Connector 23"/>
              <p:cNvCxnSpPr>
                <a:stCxn id="23" idx="4"/>
                <a:endCxn id="22" idx="0"/>
              </p:cNvCxnSpPr>
              <p:nvPr/>
            </p:nvCxnSpPr>
            <p:spPr>
              <a:xfrm rot="16200000" flipH="1">
                <a:off x="2914650" y="1009650"/>
                <a:ext cx="1219200" cy="20955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19800" y="838200"/>
                <a:ext cx="2057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Name</a:t>
                </a:r>
                <a:endParaRPr lang="en-US" sz="2800" b="1" dirty="0">
                  <a:solidFill>
                    <a:schemeClr val="tx1"/>
                  </a:solidFill>
                </a:endParaRPr>
              </a:p>
            </p:txBody>
          </p:sp>
          <p:cxnSp>
            <p:nvCxnSpPr>
              <p:cNvPr id="26" name="Straight Connector 25"/>
              <p:cNvCxnSpPr>
                <a:stCxn id="25" idx="4"/>
                <a:endCxn id="22" idx="0"/>
              </p:cNvCxnSpPr>
              <p:nvPr/>
            </p:nvCxnSpPr>
            <p:spPr>
              <a:xfrm rot="5400000">
                <a:off x="5200650" y="819150"/>
                <a:ext cx="1219200" cy="24765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7086600" y="0"/>
              <a:ext cx="2057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LastName</a:t>
              </a:r>
              <a:endParaRPr lang="en-US" sz="2800" b="1" dirty="0">
                <a:solidFill>
                  <a:schemeClr val="tx1"/>
                </a:solidFill>
              </a:endParaRPr>
            </a:p>
          </p:txBody>
        </p:sp>
        <p:sp>
          <p:nvSpPr>
            <p:cNvPr id="19" name="Oval 18"/>
            <p:cNvSpPr/>
            <p:nvPr/>
          </p:nvSpPr>
          <p:spPr>
            <a:xfrm>
              <a:off x="3733800" y="0"/>
              <a:ext cx="2057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FirstName</a:t>
              </a:r>
              <a:endParaRPr lang="en-US" sz="2800" b="1" dirty="0">
                <a:solidFill>
                  <a:schemeClr val="tx1"/>
                </a:solidFill>
              </a:endParaRPr>
            </a:p>
          </p:txBody>
        </p:sp>
        <p:cxnSp>
          <p:nvCxnSpPr>
            <p:cNvPr id="20" name="Straight Connector 19"/>
            <p:cNvCxnSpPr>
              <a:stCxn id="19" idx="4"/>
              <a:endCxn id="25" idx="0"/>
            </p:cNvCxnSpPr>
            <p:nvPr/>
          </p:nvCxnSpPr>
          <p:spPr>
            <a:xfrm rot="16200000" flipH="1">
              <a:off x="5410200" y="-38100"/>
              <a:ext cx="990600" cy="22860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5" idx="0"/>
              <a:endCxn id="18" idx="4"/>
            </p:cNvCxnSpPr>
            <p:nvPr/>
          </p:nvCxnSpPr>
          <p:spPr>
            <a:xfrm rot="5400000" flipH="1" flipV="1">
              <a:off x="7086600" y="571500"/>
              <a:ext cx="990600" cy="10668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3296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Multi Valued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Multi valued attributes are depicted by double ellipse.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35</a:t>
            </a:fld>
            <a:endParaRPr lang="en-US" sz="2000" b="1" dirty="0">
              <a:solidFill>
                <a:srgbClr val="FF0000"/>
              </a:solidFill>
            </a:endParaRPr>
          </a:p>
        </p:txBody>
      </p:sp>
      <p:grpSp>
        <p:nvGrpSpPr>
          <p:cNvPr id="6" name="Group 5"/>
          <p:cNvGrpSpPr/>
          <p:nvPr/>
        </p:nvGrpSpPr>
        <p:grpSpPr>
          <a:xfrm>
            <a:off x="381000" y="1752600"/>
            <a:ext cx="11430000" cy="4267200"/>
            <a:chOff x="533400" y="1524000"/>
            <a:chExt cx="8153400" cy="4267200"/>
          </a:xfrm>
        </p:grpSpPr>
        <p:grpSp>
          <p:nvGrpSpPr>
            <p:cNvPr id="7" name="Group 6"/>
            <p:cNvGrpSpPr/>
            <p:nvPr/>
          </p:nvGrpSpPr>
          <p:grpSpPr>
            <a:xfrm>
              <a:off x="533400" y="1524000"/>
              <a:ext cx="8153400" cy="4267200"/>
              <a:chOff x="762000" y="1371600"/>
              <a:chExt cx="8153400" cy="4267200"/>
            </a:xfrm>
            <a:noFill/>
          </p:grpSpPr>
          <p:grpSp>
            <p:nvGrpSpPr>
              <p:cNvPr id="9" name="Group 17"/>
              <p:cNvGrpSpPr/>
              <p:nvPr/>
            </p:nvGrpSpPr>
            <p:grpSpPr>
              <a:xfrm>
                <a:off x="762000" y="1371600"/>
                <a:ext cx="7696200" cy="4267200"/>
                <a:chOff x="1447800" y="0"/>
                <a:chExt cx="7696200" cy="4267200"/>
              </a:xfrm>
              <a:grpFill/>
            </p:grpSpPr>
            <p:grpSp>
              <p:nvGrpSpPr>
                <p:cNvPr id="13" name="Group 10"/>
                <p:cNvGrpSpPr/>
                <p:nvPr/>
              </p:nvGrpSpPr>
              <p:grpSpPr>
                <a:xfrm>
                  <a:off x="1447800" y="1600200"/>
                  <a:ext cx="6629400" cy="2667000"/>
                  <a:chOff x="1447800" y="838200"/>
                  <a:chExt cx="6629400" cy="2667000"/>
                </a:xfrm>
                <a:grpFill/>
              </p:grpSpPr>
              <p:sp>
                <p:nvSpPr>
                  <p:cNvPr id="18" name="Rectangle 17"/>
                  <p:cNvSpPr/>
                  <p:nvPr/>
                </p:nvSpPr>
                <p:spPr>
                  <a:xfrm>
                    <a:off x="3505200" y="2667000"/>
                    <a:ext cx="2133600" cy="8382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Student</a:t>
                    </a:r>
                    <a:endParaRPr lang="en-US" sz="2400" b="1" dirty="0">
                      <a:solidFill>
                        <a:schemeClr val="tx1"/>
                      </a:solidFill>
                    </a:endParaRPr>
                  </a:p>
                </p:txBody>
              </p:sp>
              <p:sp>
                <p:nvSpPr>
                  <p:cNvPr id="19" name="Oval 18"/>
                  <p:cNvSpPr/>
                  <p:nvPr/>
                </p:nvSpPr>
                <p:spPr>
                  <a:xfrm>
                    <a:off x="1447800" y="83820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Roll Number</a:t>
                    </a:r>
                    <a:endParaRPr lang="en-US" sz="2400" b="1" dirty="0">
                      <a:solidFill>
                        <a:schemeClr val="tx1"/>
                      </a:solidFill>
                    </a:endParaRPr>
                  </a:p>
                </p:txBody>
              </p:sp>
              <p:cxnSp>
                <p:nvCxnSpPr>
                  <p:cNvPr id="20" name="Straight Connector 19"/>
                  <p:cNvCxnSpPr>
                    <a:stCxn id="19" idx="4"/>
                    <a:endCxn id="18" idx="0"/>
                  </p:cNvCxnSpPr>
                  <p:nvPr/>
                </p:nvCxnSpPr>
                <p:spPr>
                  <a:xfrm rot="16200000" flipH="1">
                    <a:off x="2914650" y="1009650"/>
                    <a:ext cx="1219200" cy="20955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019800" y="83820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Name</a:t>
                    </a:r>
                    <a:endParaRPr lang="en-US" sz="2400" b="1" dirty="0">
                      <a:solidFill>
                        <a:schemeClr val="tx1"/>
                      </a:solidFill>
                    </a:endParaRPr>
                  </a:p>
                </p:txBody>
              </p:sp>
              <p:cxnSp>
                <p:nvCxnSpPr>
                  <p:cNvPr id="22" name="Straight Connector 21"/>
                  <p:cNvCxnSpPr>
                    <a:stCxn id="21" idx="4"/>
                    <a:endCxn id="18" idx="0"/>
                  </p:cNvCxnSpPr>
                  <p:nvPr/>
                </p:nvCxnSpPr>
                <p:spPr>
                  <a:xfrm rot="5400000">
                    <a:off x="5200650" y="819150"/>
                    <a:ext cx="1219200" cy="24765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Oval 13"/>
                <p:cNvSpPr/>
                <p:nvPr/>
              </p:nvSpPr>
              <p:spPr>
                <a:xfrm>
                  <a:off x="7086600" y="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LastName</a:t>
                  </a:r>
                  <a:endParaRPr lang="en-US" sz="2400" b="1" dirty="0">
                    <a:solidFill>
                      <a:schemeClr val="tx1"/>
                    </a:solidFill>
                  </a:endParaRPr>
                </a:p>
              </p:txBody>
            </p:sp>
            <p:sp>
              <p:nvSpPr>
                <p:cNvPr id="15" name="Oval 14"/>
                <p:cNvSpPr/>
                <p:nvPr/>
              </p:nvSpPr>
              <p:spPr>
                <a:xfrm>
                  <a:off x="3733800" y="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FirstName</a:t>
                  </a:r>
                  <a:endParaRPr lang="en-US" sz="2400" b="1" dirty="0">
                    <a:solidFill>
                      <a:schemeClr val="tx1"/>
                    </a:solidFill>
                  </a:endParaRPr>
                </a:p>
              </p:txBody>
            </p:sp>
            <p:cxnSp>
              <p:nvCxnSpPr>
                <p:cNvPr id="16" name="Straight Connector 15"/>
                <p:cNvCxnSpPr/>
                <p:nvPr/>
              </p:nvCxnSpPr>
              <p:spPr>
                <a:xfrm rot="16200000" flipH="1">
                  <a:off x="5372100" y="-38100"/>
                  <a:ext cx="990600" cy="22860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7048500" y="571500"/>
                  <a:ext cx="990600" cy="10668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553200" y="4724400"/>
                <a:ext cx="2362200" cy="762000"/>
                <a:chOff x="6553200" y="4724400"/>
                <a:chExt cx="2362200" cy="762000"/>
              </a:xfrm>
              <a:grpFill/>
            </p:grpSpPr>
            <p:sp>
              <p:nvSpPr>
                <p:cNvPr id="11" name="Oval 10"/>
                <p:cNvSpPr/>
                <p:nvPr/>
              </p:nvSpPr>
              <p:spPr>
                <a:xfrm>
                  <a:off x="6553200" y="4724400"/>
                  <a:ext cx="2362200" cy="7620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2" name="Oval 11"/>
                <p:cNvSpPr/>
                <p:nvPr/>
              </p:nvSpPr>
              <p:spPr>
                <a:xfrm>
                  <a:off x="6705600" y="480060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Phone Number</a:t>
                  </a:r>
                  <a:endParaRPr lang="en-US" sz="2000" b="1" dirty="0">
                    <a:solidFill>
                      <a:schemeClr val="tx1"/>
                    </a:solidFill>
                  </a:endParaRPr>
                </a:p>
              </p:txBody>
            </p:sp>
          </p:grpSp>
        </p:grpSp>
        <p:cxnSp>
          <p:nvCxnSpPr>
            <p:cNvPr id="8" name="Straight Connector 7"/>
            <p:cNvCxnSpPr>
              <a:stCxn id="21" idx="4"/>
              <a:endCxn id="11" idx="0"/>
            </p:cNvCxnSpPr>
            <p:nvPr/>
          </p:nvCxnSpPr>
          <p:spPr>
            <a:xfrm>
              <a:off x="6134100" y="3733800"/>
              <a:ext cx="1371600" cy="1143000"/>
            </a:xfrm>
            <a:prstGeom prst="lin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01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Derived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Derived attributes are depicted by </a:t>
            </a:r>
            <a:r>
              <a:rPr lang="en-US" sz="3200" dirty="0" smtClean="0">
                <a:latin typeface="Calibri" pitchFamily="34" charset="0"/>
                <a:cs typeface="Calibri" pitchFamily="34" charset="0"/>
              </a:rPr>
              <a:t>dashed or perforated </a:t>
            </a:r>
            <a:r>
              <a:rPr lang="en-US" sz="3200" dirty="0">
                <a:latin typeface="Calibri" pitchFamily="34" charset="0"/>
                <a:cs typeface="Calibri" pitchFamily="34" charset="0"/>
              </a:rPr>
              <a:t>ellipse.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36</a:t>
            </a:fld>
            <a:endParaRPr lang="en-US" sz="2000" b="1" dirty="0">
              <a:solidFill>
                <a:srgbClr val="FF0000"/>
              </a:solidFill>
            </a:endParaRPr>
          </a:p>
        </p:txBody>
      </p:sp>
      <p:grpSp>
        <p:nvGrpSpPr>
          <p:cNvPr id="23" name="Group 22"/>
          <p:cNvGrpSpPr/>
          <p:nvPr/>
        </p:nvGrpSpPr>
        <p:grpSpPr>
          <a:xfrm>
            <a:off x="381000" y="1447800"/>
            <a:ext cx="11430000" cy="4648200"/>
            <a:chOff x="152400" y="1371600"/>
            <a:chExt cx="8610600" cy="4267200"/>
          </a:xfrm>
          <a:noFill/>
        </p:grpSpPr>
        <p:grpSp>
          <p:nvGrpSpPr>
            <p:cNvPr id="24" name="Group 23"/>
            <p:cNvGrpSpPr/>
            <p:nvPr/>
          </p:nvGrpSpPr>
          <p:grpSpPr>
            <a:xfrm>
              <a:off x="152400" y="1371600"/>
              <a:ext cx="8153400" cy="4267200"/>
              <a:chOff x="762000" y="1371600"/>
              <a:chExt cx="8153400" cy="4267200"/>
            </a:xfrm>
            <a:grpFill/>
          </p:grpSpPr>
          <p:grpSp>
            <p:nvGrpSpPr>
              <p:cNvPr id="28" name="Group 17"/>
              <p:cNvGrpSpPr/>
              <p:nvPr/>
            </p:nvGrpSpPr>
            <p:grpSpPr>
              <a:xfrm>
                <a:off x="762000" y="1371600"/>
                <a:ext cx="7696200" cy="4267200"/>
                <a:chOff x="1447800" y="0"/>
                <a:chExt cx="7696200" cy="4267200"/>
              </a:xfrm>
              <a:grpFill/>
            </p:grpSpPr>
            <p:grpSp>
              <p:nvGrpSpPr>
                <p:cNvPr id="33" name="Group 10"/>
                <p:cNvGrpSpPr/>
                <p:nvPr/>
              </p:nvGrpSpPr>
              <p:grpSpPr>
                <a:xfrm>
                  <a:off x="1447800" y="1600200"/>
                  <a:ext cx="6629400" cy="2667000"/>
                  <a:chOff x="1447800" y="838200"/>
                  <a:chExt cx="6629400" cy="2667000"/>
                </a:xfrm>
                <a:grpFill/>
              </p:grpSpPr>
              <p:sp>
                <p:nvSpPr>
                  <p:cNvPr id="38" name="Rectangle 37"/>
                  <p:cNvSpPr/>
                  <p:nvPr/>
                </p:nvSpPr>
                <p:spPr>
                  <a:xfrm>
                    <a:off x="3505200" y="2667000"/>
                    <a:ext cx="2133600" cy="8382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Student</a:t>
                    </a:r>
                    <a:endParaRPr lang="en-US" sz="2400" b="1" dirty="0">
                      <a:solidFill>
                        <a:schemeClr val="tx1"/>
                      </a:solidFill>
                    </a:endParaRPr>
                  </a:p>
                </p:txBody>
              </p:sp>
              <p:sp>
                <p:nvSpPr>
                  <p:cNvPr id="39" name="Oval 38"/>
                  <p:cNvSpPr/>
                  <p:nvPr/>
                </p:nvSpPr>
                <p:spPr>
                  <a:xfrm>
                    <a:off x="1447800" y="83820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Roll Number</a:t>
                    </a:r>
                    <a:endParaRPr lang="en-US" sz="2400" b="1" dirty="0">
                      <a:solidFill>
                        <a:schemeClr val="tx1"/>
                      </a:solidFill>
                    </a:endParaRPr>
                  </a:p>
                </p:txBody>
              </p:sp>
              <p:cxnSp>
                <p:nvCxnSpPr>
                  <p:cNvPr id="40" name="Straight Connector 39"/>
                  <p:cNvCxnSpPr>
                    <a:stCxn id="39" idx="4"/>
                    <a:endCxn id="38" idx="0"/>
                  </p:cNvCxnSpPr>
                  <p:nvPr/>
                </p:nvCxnSpPr>
                <p:spPr>
                  <a:xfrm rot="16200000" flipH="1">
                    <a:off x="2914650" y="1009650"/>
                    <a:ext cx="1219200" cy="20955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019800" y="83820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Name</a:t>
                    </a:r>
                    <a:endParaRPr lang="en-US" sz="2400" b="1" dirty="0">
                      <a:solidFill>
                        <a:schemeClr val="tx1"/>
                      </a:solidFill>
                    </a:endParaRPr>
                  </a:p>
                </p:txBody>
              </p:sp>
              <p:cxnSp>
                <p:nvCxnSpPr>
                  <p:cNvPr id="42" name="Straight Connector 41"/>
                  <p:cNvCxnSpPr>
                    <a:stCxn id="41" idx="4"/>
                    <a:endCxn id="38" idx="0"/>
                  </p:cNvCxnSpPr>
                  <p:nvPr/>
                </p:nvCxnSpPr>
                <p:spPr>
                  <a:xfrm rot="5400000">
                    <a:off x="5200650" y="819150"/>
                    <a:ext cx="1219200" cy="24765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7086600" y="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LastName</a:t>
                  </a:r>
                  <a:endParaRPr lang="en-US" sz="2400" b="1" dirty="0">
                    <a:solidFill>
                      <a:schemeClr val="tx1"/>
                    </a:solidFill>
                  </a:endParaRPr>
                </a:p>
              </p:txBody>
            </p:sp>
            <p:sp>
              <p:nvSpPr>
                <p:cNvPr id="35" name="Oval 34"/>
                <p:cNvSpPr/>
                <p:nvPr/>
              </p:nvSpPr>
              <p:spPr>
                <a:xfrm>
                  <a:off x="3733800" y="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FirstName</a:t>
                  </a:r>
                  <a:endParaRPr lang="en-US" sz="2400" b="1" dirty="0">
                    <a:solidFill>
                      <a:schemeClr val="tx1"/>
                    </a:solidFill>
                  </a:endParaRPr>
                </a:p>
              </p:txBody>
            </p:sp>
            <p:cxnSp>
              <p:nvCxnSpPr>
                <p:cNvPr id="36" name="Straight Connector 35"/>
                <p:cNvCxnSpPr>
                  <a:stCxn id="35" idx="4"/>
                  <a:endCxn id="41" idx="0"/>
                </p:cNvCxnSpPr>
                <p:nvPr/>
              </p:nvCxnSpPr>
              <p:spPr>
                <a:xfrm rot="16200000" flipH="1">
                  <a:off x="5410200" y="-38100"/>
                  <a:ext cx="990600" cy="22860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1" idx="0"/>
                  <a:endCxn id="34" idx="4"/>
                </p:cNvCxnSpPr>
                <p:nvPr/>
              </p:nvCxnSpPr>
              <p:spPr>
                <a:xfrm rot="5400000" flipH="1" flipV="1">
                  <a:off x="7086600" y="571500"/>
                  <a:ext cx="990600" cy="10668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Group 17"/>
              <p:cNvGrpSpPr/>
              <p:nvPr/>
            </p:nvGrpSpPr>
            <p:grpSpPr>
              <a:xfrm>
                <a:off x="6553200" y="4724400"/>
                <a:ext cx="2362200" cy="762000"/>
                <a:chOff x="6553200" y="4724400"/>
                <a:chExt cx="2362200" cy="762000"/>
              </a:xfrm>
              <a:grpFill/>
            </p:grpSpPr>
            <p:sp>
              <p:nvSpPr>
                <p:cNvPr id="31" name="Oval 30"/>
                <p:cNvSpPr/>
                <p:nvPr/>
              </p:nvSpPr>
              <p:spPr>
                <a:xfrm>
                  <a:off x="6553200" y="4724400"/>
                  <a:ext cx="2362200" cy="7620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2" name="Oval 31"/>
                <p:cNvSpPr/>
                <p:nvPr/>
              </p:nvSpPr>
              <p:spPr>
                <a:xfrm>
                  <a:off x="6705600" y="4800600"/>
                  <a:ext cx="20574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Phone Number</a:t>
                  </a:r>
                  <a:endParaRPr lang="en-US" sz="2000" b="1" dirty="0">
                    <a:solidFill>
                      <a:schemeClr val="tx1"/>
                    </a:solidFill>
                  </a:endParaRPr>
                </a:p>
              </p:txBody>
            </p:sp>
          </p:grpSp>
          <p:cxnSp>
            <p:nvCxnSpPr>
              <p:cNvPr id="30" name="Straight Connector 29"/>
              <p:cNvCxnSpPr>
                <a:stCxn id="41" idx="4"/>
                <a:endCxn id="31" idx="0"/>
              </p:cNvCxnSpPr>
              <p:nvPr/>
            </p:nvCxnSpPr>
            <p:spPr>
              <a:xfrm rot="16200000" flipH="1">
                <a:off x="6477000" y="3467100"/>
                <a:ext cx="1143000" cy="13716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753100" y="3581400"/>
              <a:ext cx="3009900" cy="990600"/>
              <a:chOff x="5753100" y="3429000"/>
              <a:chExt cx="3009900" cy="990600"/>
            </a:xfrm>
            <a:grpFill/>
          </p:grpSpPr>
          <p:sp>
            <p:nvSpPr>
              <p:cNvPr id="26" name="Oval 25"/>
              <p:cNvSpPr/>
              <p:nvPr/>
            </p:nvSpPr>
            <p:spPr>
              <a:xfrm>
                <a:off x="7162800" y="3810000"/>
                <a:ext cx="1600200" cy="609600"/>
              </a:xfrm>
              <a:prstGeom prst="ellipse">
                <a:avLst/>
              </a:prstGeom>
              <a:grp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Age</a:t>
                </a:r>
                <a:endParaRPr lang="en-US" sz="2400" b="1" dirty="0">
                  <a:solidFill>
                    <a:schemeClr val="tx1"/>
                  </a:solidFill>
                </a:endParaRPr>
              </a:p>
            </p:txBody>
          </p:sp>
          <p:cxnSp>
            <p:nvCxnSpPr>
              <p:cNvPr id="27" name="Straight Connector 26"/>
              <p:cNvCxnSpPr>
                <a:stCxn id="41" idx="4"/>
                <a:endCxn id="26" idx="0"/>
              </p:cNvCxnSpPr>
              <p:nvPr/>
            </p:nvCxnSpPr>
            <p:spPr>
              <a:xfrm rot="16200000" flipH="1">
                <a:off x="6667500" y="2514600"/>
                <a:ext cx="381000" cy="22098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63299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Relationship</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Relationships are represented by </a:t>
            </a:r>
            <a:r>
              <a:rPr lang="en-US" sz="3200" dirty="0" smtClean="0">
                <a:latin typeface="Calibri" pitchFamily="34" charset="0"/>
                <a:cs typeface="Calibri" pitchFamily="34" charset="0"/>
              </a:rPr>
              <a:t>Rhombus i.e. Diamond – Shaped box. </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Name of the relationship is written inside the diamond-box.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All the 	entities (rectangles) participating in a relationship, are connected to it by a line.</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37</a:t>
            </a:fld>
            <a:endParaRPr lang="en-US" sz="2000" b="1" dirty="0">
              <a:solidFill>
                <a:srgbClr val="FF0000"/>
              </a:solidFill>
            </a:endParaRPr>
          </a:p>
        </p:txBody>
      </p:sp>
    </p:spTree>
    <p:extLst>
      <p:ext uri="{BB962C8B-B14F-4D97-AF65-F5344CB8AC3E}">
        <p14:creationId xmlns:p14="http://schemas.microsoft.com/office/powerpoint/2010/main" val="2310311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Binary Relationship and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relationship where two entities are participating is called a binary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Cardinality is the number of instance of an entity from a relation that can be associated with the relation.</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38</a:t>
            </a:fld>
            <a:endParaRPr lang="en-US" sz="2000" b="1" dirty="0">
              <a:solidFill>
                <a:srgbClr val="FF0000"/>
              </a:solidFill>
            </a:endParaRPr>
          </a:p>
        </p:txBody>
      </p:sp>
    </p:spTree>
    <p:extLst>
      <p:ext uri="{BB962C8B-B14F-4D97-AF65-F5344CB8AC3E}">
        <p14:creationId xmlns:p14="http://schemas.microsoft.com/office/powerpoint/2010/main" val="1755727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One to One Relationship and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When only one instance of an entity is associated with the relationship, it is marked as “1:1”.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given diagram says that only one instance of 	each entity should be associated with the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represents </a:t>
            </a:r>
            <a:r>
              <a:rPr lang="en-US" sz="3200" dirty="0" smtClean="0">
                <a:latin typeface="Calibri" pitchFamily="34" charset="0"/>
                <a:cs typeface="Calibri" pitchFamily="34" charset="0"/>
              </a:rPr>
              <a:t>one – to – one </a:t>
            </a:r>
            <a:r>
              <a:rPr lang="en-US" sz="3200" dirty="0">
                <a:latin typeface="Calibri" pitchFamily="34" charset="0"/>
                <a:cs typeface="Calibri" pitchFamily="34" charset="0"/>
              </a:rPr>
              <a:t>relationship.</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39</a:t>
            </a:fld>
            <a:endParaRPr lang="en-US" sz="2000" b="1" dirty="0">
              <a:solidFill>
                <a:srgbClr val="FF0000"/>
              </a:solidFill>
            </a:endParaRPr>
          </a:p>
        </p:txBody>
      </p:sp>
      <p:grpSp>
        <p:nvGrpSpPr>
          <p:cNvPr id="6" name="Group 5"/>
          <p:cNvGrpSpPr/>
          <p:nvPr/>
        </p:nvGrpSpPr>
        <p:grpSpPr>
          <a:xfrm>
            <a:off x="381001" y="3733800"/>
            <a:ext cx="11429999" cy="1828800"/>
            <a:chOff x="228601" y="2181664"/>
            <a:chExt cx="8686799" cy="1828800"/>
          </a:xfrm>
          <a:solidFill>
            <a:schemeClr val="accent1"/>
          </a:solidFill>
        </p:grpSpPr>
        <p:grpSp>
          <p:nvGrpSpPr>
            <p:cNvPr id="7" name="Group 6"/>
            <p:cNvGrpSpPr/>
            <p:nvPr/>
          </p:nvGrpSpPr>
          <p:grpSpPr>
            <a:xfrm>
              <a:off x="228601" y="2181664"/>
              <a:ext cx="8686799" cy="1828800"/>
              <a:chOff x="228601" y="2181664"/>
              <a:chExt cx="8686799" cy="1828800"/>
            </a:xfrm>
            <a:grpFill/>
          </p:grpSpPr>
          <p:sp>
            <p:nvSpPr>
              <p:cNvPr id="10" name="Rectangle 9"/>
              <p:cNvSpPr/>
              <p:nvPr/>
            </p:nvSpPr>
            <p:spPr>
              <a:xfrm>
                <a:off x="228601" y="2743200"/>
                <a:ext cx="1216152"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a:t>
                </a:r>
                <a:endParaRPr lang="en-US" sz="3200" b="1" dirty="0">
                  <a:solidFill>
                    <a:schemeClr val="tx1"/>
                  </a:solidFill>
                </a:endParaRPr>
              </a:p>
            </p:txBody>
          </p:sp>
          <p:sp>
            <p:nvSpPr>
              <p:cNvPr id="11" name="Rectangle 10"/>
              <p:cNvSpPr/>
              <p:nvPr/>
            </p:nvSpPr>
            <p:spPr>
              <a:xfrm>
                <a:off x="7525512" y="2743200"/>
                <a:ext cx="1389888"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 </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Relationship</a:t>
                </a:r>
                <a:endParaRPr lang="en-US" sz="4800" b="1" dirty="0">
                  <a:solidFill>
                    <a:schemeClr val="tx1"/>
                  </a:solidFill>
                </a:endParaRPr>
              </a:p>
            </p:txBody>
          </p:sp>
          <p:cxnSp>
            <p:nvCxnSpPr>
              <p:cNvPr id="13" name="Straight Connector 12"/>
              <p:cNvCxnSpPr>
                <a:stCxn id="10" idx="3"/>
                <a:endCxn id="12" idx="1"/>
              </p:cNvCxnSpPr>
              <p:nvPr/>
            </p:nvCxnSpPr>
            <p:spPr>
              <a:xfrm>
                <a:off x="1444753" y="3086100"/>
                <a:ext cx="1069847"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34912" y="3090204"/>
                <a:ext cx="990600"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438400"/>
              <a:ext cx="990600" cy="830997"/>
            </a:xfrm>
            <a:prstGeom prst="rect">
              <a:avLst/>
            </a:prstGeom>
            <a:noFill/>
            <a:ln w="38100">
              <a:noFill/>
            </a:ln>
          </p:spPr>
          <p:txBody>
            <a:bodyPr wrap="square" rtlCol="0">
              <a:spAutoFit/>
            </a:bodyPr>
            <a:lstStyle/>
            <a:p>
              <a:pPr algn="ctr"/>
              <a:r>
                <a:rPr lang="en-US" sz="4800" b="1" dirty="0" smtClean="0">
                  <a:latin typeface="+mj-lt"/>
                </a:rPr>
                <a:t>1</a:t>
              </a:r>
              <a:endParaRPr lang="en-US" sz="4800" b="1" dirty="0">
                <a:latin typeface="+mj-lt"/>
              </a:endParaRPr>
            </a:p>
          </p:txBody>
        </p:sp>
        <p:sp>
          <p:nvSpPr>
            <p:cNvPr id="9" name="TextBox 8"/>
            <p:cNvSpPr txBox="1"/>
            <p:nvPr/>
          </p:nvSpPr>
          <p:spPr>
            <a:xfrm>
              <a:off x="6472780" y="2438400"/>
              <a:ext cx="990600" cy="830997"/>
            </a:xfrm>
            <a:prstGeom prst="rect">
              <a:avLst/>
            </a:prstGeom>
            <a:noFill/>
            <a:ln w="38100">
              <a:noFill/>
            </a:ln>
          </p:spPr>
          <p:txBody>
            <a:bodyPr wrap="square" rtlCol="0">
              <a:spAutoFit/>
            </a:bodyPr>
            <a:lstStyle/>
            <a:p>
              <a:pPr algn="ctr"/>
              <a:r>
                <a:rPr lang="en-US" sz="4800" b="1" dirty="0" smtClean="0">
                  <a:latin typeface="+mj-lt"/>
                </a:rPr>
                <a:t>1</a:t>
              </a:r>
              <a:endParaRPr lang="en-US" sz="4800" b="1" dirty="0">
                <a:latin typeface="+mj-lt"/>
              </a:endParaRPr>
            </a:p>
          </p:txBody>
        </p:sp>
      </p:grpSp>
    </p:spTree>
    <p:extLst>
      <p:ext uri="{BB962C8B-B14F-4D97-AF65-F5344CB8AC3E}">
        <p14:creationId xmlns:p14="http://schemas.microsoft.com/office/powerpoint/2010/main" val="195340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Set</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entity set is a collection of similar types of entities.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entity set may contain entities with attribute sharing similar values.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a Students set may contain all the students of a school; likewise a Teachers set may contain all the teachers of a school from all faculties.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 sets need not be disjoint</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a:t>
            </a:fld>
            <a:endParaRPr lang="en-US" sz="2000" b="1" dirty="0">
              <a:solidFill>
                <a:srgbClr val="FF0000"/>
              </a:solidFill>
            </a:endParaRPr>
          </a:p>
        </p:txBody>
      </p:sp>
    </p:spTree>
    <p:extLst>
      <p:ext uri="{BB962C8B-B14F-4D97-AF65-F5344CB8AC3E}">
        <p14:creationId xmlns:p14="http://schemas.microsoft.com/office/powerpoint/2010/main" val="34770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One to Many Relationship and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When more than one instance of an entity is associated with a relationship, it is marked as “1:N”.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given diagram says that only one instance of entity on the left and more than one instance of an entity on the right can be associated with the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represents </a:t>
            </a:r>
            <a:r>
              <a:rPr lang="en-US" sz="3200" dirty="0" smtClean="0">
                <a:latin typeface="Calibri" pitchFamily="34" charset="0"/>
                <a:cs typeface="Calibri" pitchFamily="34" charset="0"/>
              </a:rPr>
              <a:t>one – to – many </a:t>
            </a:r>
            <a:r>
              <a:rPr lang="en-US" sz="3200" dirty="0">
                <a:latin typeface="Calibri" pitchFamily="34" charset="0"/>
                <a:cs typeface="Calibri" pitchFamily="34" charset="0"/>
              </a:rPr>
              <a:t>relationship.</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40</a:t>
            </a:fld>
            <a:endParaRPr lang="en-US" sz="2000" b="1" dirty="0">
              <a:solidFill>
                <a:srgbClr val="FF0000"/>
              </a:solidFill>
            </a:endParaRPr>
          </a:p>
        </p:txBody>
      </p:sp>
      <p:grpSp>
        <p:nvGrpSpPr>
          <p:cNvPr id="6" name="Group 5"/>
          <p:cNvGrpSpPr/>
          <p:nvPr/>
        </p:nvGrpSpPr>
        <p:grpSpPr>
          <a:xfrm>
            <a:off x="381001" y="4191000"/>
            <a:ext cx="11429999" cy="1828800"/>
            <a:chOff x="228601" y="2181664"/>
            <a:chExt cx="8686799" cy="1828800"/>
          </a:xfrm>
          <a:solidFill>
            <a:schemeClr val="accent1"/>
          </a:solidFill>
        </p:grpSpPr>
        <p:grpSp>
          <p:nvGrpSpPr>
            <p:cNvPr id="7" name="Group 6"/>
            <p:cNvGrpSpPr/>
            <p:nvPr/>
          </p:nvGrpSpPr>
          <p:grpSpPr>
            <a:xfrm>
              <a:off x="228601" y="2181664"/>
              <a:ext cx="8686799" cy="1828800"/>
              <a:chOff x="228601" y="2181664"/>
              <a:chExt cx="8686799" cy="1828800"/>
            </a:xfrm>
            <a:grpFill/>
          </p:grpSpPr>
          <p:sp>
            <p:nvSpPr>
              <p:cNvPr id="10" name="Rectangle 9"/>
              <p:cNvSpPr/>
              <p:nvPr/>
            </p:nvSpPr>
            <p:spPr>
              <a:xfrm>
                <a:off x="228601" y="2743200"/>
                <a:ext cx="1216152"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a:t>
                </a:r>
                <a:endParaRPr lang="en-US" sz="3200" b="1" dirty="0">
                  <a:solidFill>
                    <a:schemeClr val="tx1"/>
                  </a:solidFill>
                </a:endParaRPr>
              </a:p>
            </p:txBody>
          </p:sp>
          <p:sp>
            <p:nvSpPr>
              <p:cNvPr id="11" name="Rectangle 10"/>
              <p:cNvSpPr/>
              <p:nvPr/>
            </p:nvSpPr>
            <p:spPr>
              <a:xfrm>
                <a:off x="7525512" y="2743200"/>
                <a:ext cx="1389888"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 </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Relationship</a:t>
                </a:r>
                <a:endParaRPr lang="en-US" sz="4800" b="1" dirty="0">
                  <a:solidFill>
                    <a:schemeClr val="tx1"/>
                  </a:solidFill>
                </a:endParaRPr>
              </a:p>
            </p:txBody>
          </p:sp>
          <p:cxnSp>
            <p:nvCxnSpPr>
              <p:cNvPr id="13" name="Straight Connector 12"/>
              <p:cNvCxnSpPr>
                <a:stCxn id="10" idx="3"/>
                <a:endCxn id="12" idx="1"/>
              </p:cNvCxnSpPr>
              <p:nvPr/>
            </p:nvCxnSpPr>
            <p:spPr>
              <a:xfrm>
                <a:off x="1444753" y="3086100"/>
                <a:ext cx="1069847"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34912" y="3090204"/>
                <a:ext cx="990600"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438400"/>
              <a:ext cx="990600" cy="830997"/>
            </a:xfrm>
            <a:prstGeom prst="rect">
              <a:avLst/>
            </a:prstGeom>
            <a:noFill/>
            <a:ln w="38100">
              <a:noFill/>
            </a:ln>
          </p:spPr>
          <p:txBody>
            <a:bodyPr wrap="square" rtlCol="0">
              <a:spAutoFit/>
            </a:bodyPr>
            <a:lstStyle/>
            <a:p>
              <a:pPr algn="ctr"/>
              <a:r>
                <a:rPr lang="en-US" sz="4800" b="1" dirty="0" smtClean="0">
                  <a:latin typeface="+mj-lt"/>
                </a:rPr>
                <a:t>1</a:t>
              </a:r>
              <a:endParaRPr lang="en-US" sz="4800" b="1" dirty="0">
                <a:latin typeface="+mj-lt"/>
              </a:endParaRPr>
            </a:p>
          </p:txBody>
        </p:sp>
        <p:sp>
          <p:nvSpPr>
            <p:cNvPr id="9" name="TextBox 8"/>
            <p:cNvSpPr txBox="1"/>
            <p:nvPr/>
          </p:nvSpPr>
          <p:spPr>
            <a:xfrm>
              <a:off x="6472780" y="2438400"/>
              <a:ext cx="990600" cy="830997"/>
            </a:xfrm>
            <a:prstGeom prst="rect">
              <a:avLst/>
            </a:prstGeom>
            <a:noFill/>
            <a:ln w="38100">
              <a:noFill/>
            </a:ln>
          </p:spPr>
          <p:txBody>
            <a:bodyPr wrap="square" rtlCol="0">
              <a:spAutoFit/>
            </a:bodyPr>
            <a:lstStyle/>
            <a:p>
              <a:pPr algn="ctr"/>
              <a:r>
                <a:rPr lang="en-US" sz="4800" b="1" dirty="0" smtClean="0">
                  <a:latin typeface="+mj-lt"/>
                </a:rPr>
                <a:t>N</a:t>
              </a:r>
              <a:endParaRPr lang="en-US" sz="4800" b="1" dirty="0">
                <a:latin typeface="+mj-lt"/>
              </a:endParaRPr>
            </a:p>
          </p:txBody>
        </p:sp>
      </p:grpSp>
    </p:spTree>
    <p:extLst>
      <p:ext uri="{BB962C8B-B14F-4D97-AF65-F5344CB8AC3E}">
        <p14:creationId xmlns:p14="http://schemas.microsoft.com/office/powerpoint/2010/main" val="570483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Many to One Relationship and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When more than one instance of entity is associated with the relationship, it is marked as “N:1”.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given diagram says that more than one instance of an entity on the left and only one instance of an entity on the right can be associated with the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represents </a:t>
            </a:r>
            <a:r>
              <a:rPr lang="en-US" sz="3200" dirty="0" smtClean="0">
                <a:latin typeface="Calibri" pitchFamily="34" charset="0"/>
                <a:cs typeface="Calibri" pitchFamily="34" charset="0"/>
              </a:rPr>
              <a:t>many – to – one </a:t>
            </a:r>
            <a:r>
              <a:rPr lang="en-US" sz="3200" dirty="0">
                <a:latin typeface="Calibri" pitchFamily="34" charset="0"/>
                <a:cs typeface="Calibri" pitchFamily="34" charset="0"/>
              </a:rPr>
              <a:t>relationship.</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41</a:t>
            </a:fld>
            <a:endParaRPr lang="en-US" sz="2000" b="1" dirty="0">
              <a:solidFill>
                <a:srgbClr val="FF0000"/>
              </a:solidFill>
            </a:endParaRPr>
          </a:p>
        </p:txBody>
      </p:sp>
      <p:grpSp>
        <p:nvGrpSpPr>
          <p:cNvPr id="6" name="Group 5"/>
          <p:cNvGrpSpPr/>
          <p:nvPr/>
        </p:nvGrpSpPr>
        <p:grpSpPr>
          <a:xfrm>
            <a:off x="381001" y="4191000"/>
            <a:ext cx="11429999" cy="1828800"/>
            <a:chOff x="228601" y="2181664"/>
            <a:chExt cx="8686799" cy="1828800"/>
          </a:xfrm>
          <a:solidFill>
            <a:schemeClr val="accent1"/>
          </a:solidFill>
        </p:grpSpPr>
        <p:grpSp>
          <p:nvGrpSpPr>
            <p:cNvPr id="7" name="Group 6"/>
            <p:cNvGrpSpPr/>
            <p:nvPr/>
          </p:nvGrpSpPr>
          <p:grpSpPr>
            <a:xfrm>
              <a:off x="228601" y="2181664"/>
              <a:ext cx="8686799" cy="1828800"/>
              <a:chOff x="228601" y="2181664"/>
              <a:chExt cx="8686799" cy="1828800"/>
            </a:xfrm>
            <a:grpFill/>
          </p:grpSpPr>
          <p:sp>
            <p:nvSpPr>
              <p:cNvPr id="10" name="Rectangle 9"/>
              <p:cNvSpPr/>
              <p:nvPr/>
            </p:nvSpPr>
            <p:spPr>
              <a:xfrm>
                <a:off x="228601" y="2743200"/>
                <a:ext cx="1216152"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a:t>
                </a:r>
                <a:endParaRPr lang="en-US" sz="3200" b="1" dirty="0">
                  <a:solidFill>
                    <a:schemeClr val="tx1"/>
                  </a:solidFill>
                </a:endParaRPr>
              </a:p>
            </p:txBody>
          </p:sp>
          <p:sp>
            <p:nvSpPr>
              <p:cNvPr id="11" name="Rectangle 10"/>
              <p:cNvSpPr/>
              <p:nvPr/>
            </p:nvSpPr>
            <p:spPr>
              <a:xfrm>
                <a:off x="7525512" y="2743200"/>
                <a:ext cx="1389888"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 </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Relationship</a:t>
                </a:r>
                <a:endParaRPr lang="en-US" sz="4800" b="1" dirty="0">
                  <a:solidFill>
                    <a:schemeClr val="tx1"/>
                  </a:solidFill>
                </a:endParaRPr>
              </a:p>
            </p:txBody>
          </p:sp>
          <p:cxnSp>
            <p:nvCxnSpPr>
              <p:cNvPr id="13" name="Straight Connector 12"/>
              <p:cNvCxnSpPr>
                <a:stCxn id="10" idx="3"/>
                <a:endCxn id="12" idx="1"/>
              </p:cNvCxnSpPr>
              <p:nvPr/>
            </p:nvCxnSpPr>
            <p:spPr>
              <a:xfrm>
                <a:off x="1444753" y="3086100"/>
                <a:ext cx="1069847"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34912" y="3090204"/>
                <a:ext cx="990600"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438400"/>
              <a:ext cx="990600" cy="830997"/>
            </a:xfrm>
            <a:prstGeom prst="rect">
              <a:avLst/>
            </a:prstGeom>
            <a:noFill/>
            <a:ln w="38100">
              <a:noFill/>
            </a:ln>
          </p:spPr>
          <p:txBody>
            <a:bodyPr wrap="square" rtlCol="0">
              <a:spAutoFit/>
            </a:bodyPr>
            <a:lstStyle/>
            <a:p>
              <a:pPr algn="ctr"/>
              <a:r>
                <a:rPr lang="en-US" sz="4800" b="1" dirty="0" smtClean="0">
                  <a:latin typeface="+mj-lt"/>
                </a:rPr>
                <a:t>N</a:t>
              </a:r>
              <a:endParaRPr lang="en-US" sz="4800" b="1" dirty="0">
                <a:latin typeface="+mj-lt"/>
              </a:endParaRPr>
            </a:p>
          </p:txBody>
        </p:sp>
        <p:sp>
          <p:nvSpPr>
            <p:cNvPr id="9" name="TextBox 8"/>
            <p:cNvSpPr txBox="1"/>
            <p:nvPr/>
          </p:nvSpPr>
          <p:spPr>
            <a:xfrm>
              <a:off x="6472780" y="2438400"/>
              <a:ext cx="990600" cy="830997"/>
            </a:xfrm>
            <a:prstGeom prst="rect">
              <a:avLst/>
            </a:prstGeom>
            <a:noFill/>
            <a:ln w="38100">
              <a:noFill/>
            </a:ln>
          </p:spPr>
          <p:txBody>
            <a:bodyPr wrap="square" rtlCol="0">
              <a:spAutoFit/>
            </a:bodyPr>
            <a:lstStyle/>
            <a:p>
              <a:pPr algn="ctr"/>
              <a:r>
                <a:rPr lang="en-US" sz="4800" b="1" dirty="0" smtClean="0">
                  <a:latin typeface="+mj-lt"/>
                </a:rPr>
                <a:t>1</a:t>
              </a:r>
              <a:endParaRPr lang="en-US" sz="4800" b="1" dirty="0">
                <a:latin typeface="+mj-lt"/>
              </a:endParaRPr>
            </a:p>
          </p:txBody>
        </p:sp>
      </p:grpSp>
    </p:spTree>
    <p:extLst>
      <p:ext uri="{BB962C8B-B14F-4D97-AF65-F5344CB8AC3E}">
        <p14:creationId xmlns:p14="http://schemas.microsoft.com/office/powerpoint/2010/main" val="453076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Many to many Relationship and Cardinality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When more than one instance of an entity is associated with more than one instance of another entity in the relationship, it is marked as “N:N”.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given diagram says that more than one instance of an entity on the left and more than one instance of an entity on the right can be associated with the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represents </a:t>
            </a:r>
            <a:r>
              <a:rPr lang="en-US" sz="3200" dirty="0" smtClean="0">
                <a:latin typeface="Calibri" pitchFamily="34" charset="0"/>
                <a:cs typeface="Calibri" pitchFamily="34" charset="0"/>
              </a:rPr>
              <a:t>many – to – many </a:t>
            </a:r>
            <a:r>
              <a:rPr lang="en-US" sz="3200" dirty="0">
                <a:latin typeface="Calibri" pitchFamily="34" charset="0"/>
                <a:cs typeface="Calibri" pitchFamily="34" charset="0"/>
              </a:rPr>
              <a:t>relationship.</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42</a:t>
            </a:fld>
            <a:endParaRPr lang="en-US" sz="2000" b="1" dirty="0">
              <a:solidFill>
                <a:srgbClr val="FF0000"/>
              </a:solidFill>
            </a:endParaRPr>
          </a:p>
        </p:txBody>
      </p:sp>
      <p:grpSp>
        <p:nvGrpSpPr>
          <p:cNvPr id="6" name="Group 5"/>
          <p:cNvGrpSpPr/>
          <p:nvPr/>
        </p:nvGrpSpPr>
        <p:grpSpPr>
          <a:xfrm>
            <a:off x="381001" y="4191000"/>
            <a:ext cx="11429999" cy="1828800"/>
            <a:chOff x="228601" y="2181664"/>
            <a:chExt cx="8686799" cy="1828800"/>
          </a:xfrm>
          <a:noFill/>
        </p:grpSpPr>
        <p:grpSp>
          <p:nvGrpSpPr>
            <p:cNvPr id="7" name="Group 6"/>
            <p:cNvGrpSpPr/>
            <p:nvPr/>
          </p:nvGrpSpPr>
          <p:grpSpPr>
            <a:xfrm>
              <a:off x="228601" y="2181664"/>
              <a:ext cx="8686799" cy="1828800"/>
              <a:chOff x="228601" y="2181664"/>
              <a:chExt cx="8686799" cy="1828800"/>
            </a:xfrm>
            <a:grpFill/>
          </p:grpSpPr>
          <p:sp>
            <p:nvSpPr>
              <p:cNvPr id="10" name="Rectangle 9"/>
              <p:cNvSpPr/>
              <p:nvPr/>
            </p:nvSpPr>
            <p:spPr>
              <a:xfrm>
                <a:off x="228601" y="2743200"/>
                <a:ext cx="1216152"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a:t>
                </a:r>
                <a:endParaRPr lang="en-US" sz="3200" b="1" dirty="0">
                  <a:solidFill>
                    <a:schemeClr val="tx1"/>
                  </a:solidFill>
                </a:endParaRPr>
              </a:p>
            </p:txBody>
          </p:sp>
          <p:sp>
            <p:nvSpPr>
              <p:cNvPr id="11" name="Rectangle 10"/>
              <p:cNvSpPr/>
              <p:nvPr/>
            </p:nvSpPr>
            <p:spPr>
              <a:xfrm>
                <a:off x="7525512" y="2743200"/>
                <a:ext cx="1389888"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 </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Relationship</a:t>
                </a:r>
                <a:endParaRPr lang="en-US" sz="4800" b="1" dirty="0">
                  <a:solidFill>
                    <a:schemeClr val="tx1"/>
                  </a:solidFill>
                </a:endParaRPr>
              </a:p>
            </p:txBody>
          </p:sp>
          <p:cxnSp>
            <p:nvCxnSpPr>
              <p:cNvPr id="13" name="Straight Connector 12"/>
              <p:cNvCxnSpPr>
                <a:stCxn id="10" idx="3"/>
                <a:endCxn id="12" idx="1"/>
              </p:cNvCxnSpPr>
              <p:nvPr/>
            </p:nvCxnSpPr>
            <p:spPr>
              <a:xfrm>
                <a:off x="1444753" y="3086100"/>
                <a:ext cx="1069847"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34912" y="3090204"/>
                <a:ext cx="990600"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438400"/>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sp>
          <p:nvSpPr>
            <p:cNvPr id="9" name="TextBox 8"/>
            <p:cNvSpPr txBox="1"/>
            <p:nvPr/>
          </p:nvSpPr>
          <p:spPr>
            <a:xfrm>
              <a:off x="6472780" y="2438400"/>
              <a:ext cx="990600" cy="830997"/>
            </a:xfrm>
            <a:prstGeom prst="rect">
              <a:avLst/>
            </a:prstGeom>
            <a:grpFill/>
            <a:ln w="38100">
              <a:noFill/>
            </a:ln>
          </p:spPr>
          <p:txBody>
            <a:bodyPr wrap="square" rtlCol="0">
              <a:spAutoFit/>
            </a:bodyPr>
            <a:lstStyle/>
            <a:p>
              <a:pPr algn="ctr"/>
              <a:r>
                <a:rPr lang="en-US" sz="4800" b="1" dirty="0" smtClean="0">
                  <a:latin typeface="+mj-lt"/>
                </a:rPr>
                <a:t>1</a:t>
              </a:r>
              <a:endParaRPr lang="en-US" sz="4800" b="1" dirty="0">
                <a:latin typeface="+mj-lt"/>
              </a:endParaRPr>
            </a:p>
          </p:txBody>
        </p:sp>
      </p:grpSp>
    </p:spTree>
    <p:extLst>
      <p:ext uri="{BB962C8B-B14F-4D97-AF65-F5344CB8AC3E}">
        <p14:creationId xmlns:p14="http://schemas.microsoft.com/office/powerpoint/2010/main" val="289428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Simplest ER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43</a:t>
            </a:fld>
            <a:endParaRPr lang="en-US" sz="2000" b="1" dirty="0">
              <a:solidFill>
                <a:srgbClr val="FF0000"/>
              </a:solidFill>
            </a:endParaRPr>
          </a:p>
        </p:txBody>
      </p:sp>
      <p:grpSp>
        <p:nvGrpSpPr>
          <p:cNvPr id="6" name="Group 5"/>
          <p:cNvGrpSpPr/>
          <p:nvPr/>
        </p:nvGrpSpPr>
        <p:grpSpPr>
          <a:xfrm>
            <a:off x="457200" y="2743200"/>
            <a:ext cx="11353800" cy="1828800"/>
            <a:chOff x="286512" y="2181664"/>
            <a:chExt cx="8628888" cy="1828800"/>
          </a:xfrm>
          <a:noFill/>
        </p:grpSpPr>
        <p:grpSp>
          <p:nvGrpSpPr>
            <p:cNvPr id="7" name="Group 6"/>
            <p:cNvGrpSpPr/>
            <p:nvPr/>
          </p:nvGrpSpPr>
          <p:grpSpPr>
            <a:xfrm>
              <a:off x="286512" y="2181664"/>
              <a:ext cx="8628888" cy="1828800"/>
              <a:chOff x="286512" y="2181664"/>
              <a:chExt cx="8628888" cy="1828800"/>
            </a:xfrm>
            <a:grpFill/>
          </p:grpSpPr>
          <p:sp>
            <p:nvSpPr>
              <p:cNvPr id="10" name="Rectangle 9"/>
              <p:cNvSpPr/>
              <p:nvPr/>
            </p:nvSpPr>
            <p:spPr>
              <a:xfrm>
                <a:off x="286512" y="2743200"/>
                <a:ext cx="1216152"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Student</a:t>
                </a:r>
                <a:endParaRPr lang="en-US" sz="3200" b="1" dirty="0">
                  <a:solidFill>
                    <a:schemeClr val="tx1"/>
                  </a:solidFill>
                </a:endParaRPr>
              </a:p>
            </p:txBody>
          </p:sp>
          <p:sp>
            <p:nvSpPr>
              <p:cNvPr id="11" name="Rectangle 10"/>
              <p:cNvSpPr/>
              <p:nvPr/>
            </p:nvSpPr>
            <p:spPr>
              <a:xfrm>
                <a:off x="7525512" y="2743200"/>
                <a:ext cx="1389888"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Teacher</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Teaches</a:t>
                </a:r>
                <a:endParaRPr lang="en-US" sz="4800" b="1" dirty="0">
                  <a:solidFill>
                    <a:schemeClr val="tx1"/>
                  </a:solidFill>
                </a:endParaRPr>
              </a:p>
            </p:txBody>
          </p:sp>
          <p:cxnSp>
            <p:nvCxnSpPr>
              <p:cNvPr id="14" name="Straight Connector 13"/>
              <p:cNvCxnSpPr/>
              <p:nvPr/>
            </p:nvCxnSpPr>
            <p:spPr>
              <a:xfrm rot="10800000">
                <a:off x="6534912" y="3090204"/>
                <a:ext cx="990600" cy="9964"/>
              </a:xfrm>
              <a:prstGeom prst="line">
                <a:avLst/>
              </a:prstGeom>
              <a:grpFill/>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188867"/>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sp>
          <p:nvSpPr>
            <p:cNvPr id="9" name="TextBox 8"/>
            <p:cNvSpPr txBox="1"/>
            <p:nvPr/>
          </p:nvSpPr>
          <p:spPr>
            <a:xfrm>
              <a:off x="6592824" y="2188867"/>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grpSp>
      <p:cxnSp>
        <p:nvCxnSpPr>
          <p:cNvPr id="15" name="Straight Connector 14"/>
          <p:cNvCxnSpPr/>
          <p:nvPr/>
        </p:nvCxnSpPr>
        <p:spPr>
          <a:xfrm rot="10800000">
            <a:off x="2049379" y="3647635"/>
            <a:ext cx="1303421" cy="9964"/>
          </a:xfrm>
          <a:prstGeom prst="line">
            <a:avLst/>
          </a:prstGeom>
          <a:noFill/>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11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Simplest ER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44</a:t>
            </a:fld>
            <a:endParaRPr lang="en-US" sz="2000" b="1" dirty="0">
              <a:solidFill>
                <a:srgbClr val="FF0000"/>
              </a:solidFill>
            </a:endParaRPr>
          </a:p>
        </p:txBody>
      </p:sp>
      <p:grpSp>
        <p:nvGrpSpPr>
          <p:cNvPr id="6" name="Group 5"/>
          <p:cNvGrpSpPr/>
          <p:nvPr/>
        </p:nvGrpSpPr>
        <p:grpSpPr>
          <a:xfrm>
            <a:off x="457200" y="2743200"/>
            <a:ext cx="11353800" cy="1828800"/>
            <a:chOff x="286512" y="2181664"/>
            <a:chExt cx="8628888" cy="1828800"/>
          </a:xfrm>
          <a:noFill/>
        </p:grpSpPr>
        <p:grpSp>
          <p:nvGrpSpPr>
            <p:cNvPr id="7" name="Group 6"/>
            <p:cNvGrpSpPr/>
            <p:nvPr/>
          </p:nvGrpSpPr>
          <p:grpSpPr>
            <a:xfrm>
              <a:off x="286512" y="2181664"/>
              <a:ext cx="8628888" cy="1828800"/>
              <a:chOff x="286512" y="2181664"/>
              <a:chExt cx="8628888" cy="1828800"/>
            </a:xfrm>
            <a:grpFill/>
          </p:grpSpPr>
          <p:sp>
            <p:nvSpPr>
              <p:cNvPr id="10" name="Rectangle 9"/>
              <p:cNvSpPr/>
              <p:nvPr/>
            </p:nvSpPr>
            <p:spPr>
              <a:xfrm>
                <a:off x="286512" y="2743200"/>
                <a:ext cx="1216152"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Book</a:t>
                </a:r>
                <a:endParaRPr lang="en-US" sz="3200" b="1" dirty="0">
                  <a:solidFill>
                    <a:schemeClr val="tx1"/>
                  </a:solidFill>
                </a:endParaRPr>
              </a:p>
            </p:txBody>
          </p:sp>
          <p:sp>
            <p:nvSpPr>
              <p:cNvPr id="11" name="Rectangle 10"/>
              <p:cNvSpPr/>
              <p:nvPr/>
            </p:nvSpPr>
            <p:spPr>
              <a:xfrm>
                <a:off x="7525512" y="2743200"/>
                <a:ext cx="1389888"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Student</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Reads</a:t>
                </a:r>
                <a:endParaRPr lang="en-US" sz="4800" b="1" dirty="0">
                  <a:solidFill>
                    <a:schemeClr val="tx1"/>
                  </a:solidFill>
                </a:endParaRPr>
              </a:p>
            </p:txBody>
          </p:sp>
          <p:cxnSp>
            <p:nvCxnSpPr>
              <p:cNvPr id="14" name="Straight Connector 13"/>
              <p:cNvCxnSpPr/>
              <p:nvPr/>
            </p:nvCxnSpPr>
            <p:spPr>
              <a:xfrm rot="10800000">
                <a:off x="6534912" y="3090204"/>
                <a:ext cx="990600" cy="9964"/>
              </a:xfrm>
              <a:prstGeom prst="line">
                <a:avLst/>
              </a:prstGeom>
              <a:grpFill/>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188867"/>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sp>
          <p:nvSpPr>
            <p:cNvPr id="9" name="TextBox 8"/>
            <p:cNvSpPr txBox="1"/>
            <p:nvPr/>
          </p:nvSpPr>
          <p:spPr>
            <a:xfrm>
              <a:off x="6592824" y="2188867"/>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grpSp>
      <p:cxnSp>
        <p:nvCxnSpPr>
          <p:cNvPr id="15" name="Straight Connector 14"/>
          <p:cNvCxnSpPr/>
          <p:nvPr/>
        </p:nvCxnSpPr>
        <p:spPr>
          <a:xfrm rot="10800000">
            <a:off x="2049379" y="3647635"/>
            <a:ext cx="1303421" cy="9964"/>
          </a:xfrm>
          <a:prstGeom prst="line">
            <a:avLst/>
          </a:prstGeom>
          <a:noFill/>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36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Participant Constraints</a:t>
            </a: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Partial Participation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Total Participation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45</a:t>
            </a:fld>
            <a:endParaRPr lang="en-US" sz="2000" b="1" dirty="0">
              <a:solidFill>
                <a:srgbClr val="FF0000"/>
              </a:solidFill>
            </a:endParaRPr>
          </a:p>
        </p:txBody>
      </p:sp>
    </p:spTree>
    <p:extLst>
      <p:ext uri="{BB962C8B-B14F-4D97-AF65-F5344CB8AC3E}">
        <p14:creationId xmlns:p14="http://schemas.microsoft.com/office/powerpoint/2010/main" val="340487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Partial Participant </a:t>
            </a:r>
            <a:r>
              <a:rPr lang="en-US" b="1" dirty="0">
                <a:solidFill>
                  <a:srgbClr val="FF0000"/>
                </a:solidFill>
                <a:latin typeface="+mn-lt"/>
              </a:rPr>
              <a:t>Constraints</a:t>
            </a: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Not all entities are involved in the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Partial participation is represented by single lines.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46</a:t>
            </a:fld>
            <a:endParaRPr lang="en-US" sz="2000" b="1" dirty="0">
              <a:solidFill>
                <a:srgbClr val="FF0000"/>
              </a:solidFill>
            </a:endParaRPr>
          </a:p>
        </p:txBody>
      </p:sp>
      <p:grpSp>
        <p:nvGrpSpPr>
          <p:cNvPr id="6" name="Group 5"/>
          <p:cNvGrpSpPr/>
          <p:nvPr/>
        </p:nvGrpSpPr>
        <p:grpSpPr>
          <a:xfrm>
            <a:off x="381001" y="3048000"/>
            <a:ext cx="11429999" cy="1828800"/>
            <a:chOff x="228601" y="2181664"/>
            <a:chExt cx="8686799" cy="1828800"/>
          </a:xfrm>
          <a:noFill/>
        </p:grpSpPr>
        <p:grpSp>
          <p:nvGrpSpPr>
            <p:cNvPr id="7" name="Group 6"/>
            <p:cNvGrpSpPr/>
            <p:nvPr/>
          </p:nvGrpSpPr>
          <p:grpSpPr>
            <a:xfrm>
              <a:off x="228601" y="2181664"/>
              <a:ext cx="8686799" cy="1828800"/>
              <a:chOff x="228601" y="2181664"/>
              <a:chExt cx="8686799" cy="1828800"/>
            </a:xfrm>
            <a:grpFill/>
          </p:grpSpPr>
          <p:sp>
            <p:nvSpPr>
              <p:cNvPr id="10" name="Rectangle 9"/>
              <p:cNvSpPr/>
              <p:nvPr/>
            </p:nvSpPr>
            <p:spPr>
              <a:xfrm>
                <a:off x="228601" y="2743200"/>
                <a:ext cx="1216152"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a:t>
                </a:r>
                <a:endParaRPr lang="en-US" sz="3200" b="1" dirty="0">
                  <a:solidFill>
                    <a:schemeClr val="tx1"/>
                  </a:solidFill>
                </a:endParaRPr>
              </a:p>
            </p:txBody>
          </p:sp>
          <p:sp>
            <p:nvSpPr>
              <p:cNvPr id="11" name="Rectangle 10"/>
              <p:cNvSpPr/>
              <p:nvPr/>
            </p:nvSpPr>
            <p:spPr>
              <a:xfrm>
                <a:off x="7525512" y="2743200"/>
                <a:ext cx="1389888"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 </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Relationship</a:t>
                </a:r>
                <a:endParaRPr lang="en-US" sz="4800" b="1" dirty="0">
                  <a:solidFill>
                    <a:schemeClr val="tx1"/>
                  </a:solidFill>
                </a:endParaRPr>
              </a:p>
            </p:txBody>
          </p:sp>
          <p:cxnSp>
            <p:nvCxnSpPr>
              <p:cNvPr id="13" name="Straight Connector 12"/>
              <p:cNvCxnSpPr>
                <a:stCxn id="10" idx="3"/>
                <a:endCxn id="12" idx="1"/>
              </p:cNvCxnSpPr>
              <p:nvPr/>
            </p:nvCxnSpPr>
            <p:spPr>
              <a:xfrm>
                <a:off x="1444753" y="3086100"/>
                <a:ext cx="1069847"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34912" y="3090204"/>
                <a:ext cx="990600"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438400"/>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sp>
          <p:nvSpPr>
            <p:cNvPr id="9" name="TextBox 8"/>
            <p:cNvSpPr txBox="1"/>
            <p:nvPr/>
          </p:nvSpPr>
          <p:spPr>
            <a:xfrm>
              <a:off x="6472780" y="2438400"/>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grpSp>
    </p:spTree>
    <p:extLst>
      <p:ext uri="{BB962C8B-B14F-4D97-AF65-F5344CB8AC3E}">
        <p14:creationId xmlns:p14="http://schemas.microsoft.com/office/powerpoint/2010/main" val="4214694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Total Participant </a:t>
            </a:r>
            <a:r>
              <a:rPr lang="en-US" b="1" dirty="0">
                <a:solidFill>
                  <a:srgbClr val="FF0000"/>
                </a:solidFill>
                <a:latin typeface="+mn-lt"/>
              </a:rPr>
              <a:t>Constraints</a:t>
            </a: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Each entity is involved in the relationship.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Total participation is represented by double lines.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47</a:t>
            </a:fld>
            <a:endParaRPr lang="en-US" sz="2000" b="1" dirty="0">
              <a:solidFill>
                <a:srgbClr val="FF0000"/>
              </a:solidFill>
            </a:endParaRPr>
          </a:p>
        </p:txBody>
      </p:sp>
      <p:grpSp>
        <p:nvGrpSpPr>
          <p:cNvPr id="19" name="Group 18"/>
          <p:cNvGrpSpPr/>
          <p:nvPr/>
        </p:nvGrpSpPr>
        <p:grpSpPr>
          <a:xfrm>
            <a:off x="381001" y="3048000"/>
            <a:ext cx="11429999" cy="1828800"/>
            <a:chOff x="381001" y="3048000"/>
            <a:chExt cx="11429999" cy="1828800"/>
          </a:xfrm>
        </p:grpSpPr>
        <p:grpSp>
          <p:nvGrpSpPr>
            <p:cNvPr id="16" name="Group 15"/>
            <p:cNvGrpSpPr/>
            <p:nvPr/>
          </p:nvGrpSpPr>
          <p:grpSpPr>
            <a:xfrm>
              <a:off x="381001" y="3048000"/>
              <a:ext cx="11429999" cy="1828800"/>
              <a:chOff x="381001" y="3048000"/>
              <a:chExt cx="11429999" cy="1828800"/>
            </a:xfrm>
          </p:grpSpPr>
          <p:grpSp>
            <p:nvGrpSpPr>
              <p:cNvPr id="6" name="Group 5"/>
              <p:cNvGrpSpPr/>
              <p:nvPr/>
            </p:nvGrpSpPr>
            <p:grpSpPr>
              <a:xfrm>
                <a:off x="381001" y="3048000"/>
                <a:ext cx="11429999" cy="1828800"/>
                <a:chOff x="228601" y="2181664"/>
                <a:chExt cx="8686799" cy="1828800"/>
              </a:xfrm>
              <a:noFill/>
            </p:grpSpPr>
            <p:grpSp>
              <p:nvGrpSpPr>
                <p:cNvPr id="7" name="Group 6"/>
                <p:cNvGrpSpPr/>
                <p:nvPr/>
              </p:nvGrpSpPr>
              <p:grpSpPr>
                <a:xfrm>
                  <a:off x="228601" y="2181664"/>
                  <a:ext cx="8686799" cy="1828800"/>
                  <a:chOff x="228601" y="2181664"/>
                  <a:chExt cx="8686799" cy="1828800"/>
                </a:xfrm>
                <a:grpFill/>
              </p:grpSpPr>
              <p:sp>
                <p:nvSpPr>
                  <p:cNvPr id="10" name="Rectangle 9"/>
                  <p:cNvSpPr/>
                  <p:nvPr/>
                </p:nvSpPr>
                <p:spPr>
                  <a:xfrm>
                    <a:off x="228601" y="2743200"/>
                    <a:ext cx="1216152"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a:t>
                    </a:r>
                    <a:endParaRPr lang="en-US" sz="3200" b="1" dirty="0">
                      <a:solidFill>
                        <a:schemeClr val="tx1"/>
                      </a:solidFill>
                    </a:endParaRPr>
                  </a:p>
                </p:txBody>
              </p:sp>
              <p:sp>
                <p:nvSpPr>
                  <p:cNvPr id="11" name="Rectangle 10"/>
                  <p:cNvSpPr/>
                  <p:nvPr/>
                </p:nvSpPr>
                <p:spPr>
                  <a:xfrm>
                    <a:off x="7525512" y="2743200"/>
                    <a:ext cx="1389888"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Entity </a:t>
                    </a:r>
                    <a:endParaRPr lang="en-US" sz="3200" b="1" dirty="0">
                      <a:solidFill>
                        <a:schemeClr val="tx1"/>
                      </a:solidFill>
                    </a:endParaRPr>
                  </a:p>
                </p:txBody>
              </p:sp>
              <p:sp>
                <p:nvSpPr>
                  <p:cNvPr id="12" name="Flowchart: Decision 11"/>
                  <p:cNvSpPr/>
                  <p:nvPr/>
                </p:nvSpPr>
                <p:spPr>
                  <a:xfrm>
                    <a:off x="2514600" y="2181664"/>
                    <a:ext cx="4020312" cy="1828800"/>
                  </a:xfrm>
                  <a:prstGeom prst="flowChartDecision">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Relationship</a:t>
                    </a:r>
                    <a:endParaRPr lang="en-US" sz="4800" b="1" dirty="0">
                      <a:solidFill>
                        <a:schemeClr val="tx1"/>
                      </a:solidFill>
                    </a:endParaRPr>
                  </a:p>
                </p:txBody>
              </p:sp>
              <p:cxnSp>
                <p:nvCxnSpPr>
                  <p:cNvPr id="13" name="Straight Connector 12"/>
                  <p:cNvCxnSpPr/>
                  <p:nvPr/>
                </p:nvCxnSpPr>
                <p:spPr>
                  <a:xfrm>
                    <a:off x="1444752" y="2934592"/>
                    <a:ext cx="1320394" cy="99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496568" y="2257864"/>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sp>
              <p:nvSpPr>
                <p:cNvPr id="9" name="TextBox 8"/>
                <p:cNvSpPr txBox="1"/>
                <p:nvPr/>
              </p:nvSpPr>
              <p:spPr>
                <a:xfrm>
                  <a:off x="6472780" y="2181664"/>
                  <a:ext cx="990600" cy="830997"/>
                </a:xfrm>
                <a:prstGeom prst="rect">
                  <a:avLst/>
                </a:prstGeom>
                <a:grpFill/>
                <a:ln w="38100">
                  <a:noFill/>
                </a:ln>
              </p:spPr>
              <p:txBody>
                <a:bodyPr wrap="square" rtlCol="0">
                  <a:spAutoFit/>
                </a:bodyPr>
                <a:lstStyle/>
                <a:p>
                  <a:pPr algn="ctr"/>
                  <a:r>
                    <a:rPr lang="en-US" sz="4800" b="1" dirty="0" smtClean="0">
                      <a:latin typeface="+mj-lt"/>
                    </a:rPr>
                    <a:t>N</a:t>
                  </a:r>
                  <a:endParaRPr lang="en-US" sz="4800" b="1" dirty="0">
                    <a:latin typeface="+mj-lt"/>
                  </a:endParaRPr>
                </a:p>
              </p:txBody>
            </p:sp>
          </p:grpSp>
          <p:cxnSp>
            <p:nvCxnSpPr>
              <p:cNvPr id="15" name="Straight Connector 14"/>
              <p:cNvCxnSpPr/>
              <p:nvPr/>
            </p:nvCxnSpPr>
            <p:spPr>
              <a:xfrm>
                <a:off x="1981199" y="4075808"/>
                <a:ext cx="1737360" cy="9964"/>
              </a:xfrm>
              <a:prstGeom prst="lin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8229601" y="3810000"/>
              <a:ext cx="1737361" cy="9964"/>
            </a:xfrm>
            <a:prstGeom prst="lin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29600" y="4113908"/>
              <a:ext cx="1737360" cy="9964"/>
            </a:xfrm>
            <a:prstGeom prst="lin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5754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Generalization</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ER Model has the power of expressing database entities in a conceptual hierarchical manner.</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As the hierarchy goes up, it generalizes </a:t>
            </a:r>
            <a:r>
              <a:rPr lang="en-US" sz="3200" dirty="0" smtClean="0">
                <a:latin typeface="Calibri" pitchFamily="34" charset="0"/>
                <a:cs typeface="Calibri" pitchFamily="34" charset="0"/>
              </a:rPr>
              <a:t>the </a:t>
            </a:r>
            <a:r>
              <a:rPr lang="en-US" sz="3200" dirty="0">
                <a:latin typeface="Calibri" pitchFamily="34" charset="0"/>
                <a:cs typeface="Calibri" pitchFamily="34" charset="0"/>
              </a:rPr>
              <a:t>view of entities, and as we go deep in the hierarchy, it gives us the detail of every entity included</a:t>
            </a:r>
            <a:r>
              <a:rPr lang="en-US" sz="3200" dirty="0" smtClean="0">
                <a:latin typeface="Calibri" pitchFamily="34" charset="0"/>
                <a:cs typeface="Calibri" pitchFamily="34" charset="0"/>
              </a:rPr>
              <a: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Going up in this structure is called generalization, where entities are clubbed together to represent a more generalized view.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a particular vehicle named </a:t>
            </a:r>
            <a:r>
              <a:rPr lang="en-US" sz="3200" dirty="0" err="1">
                <a:latin typeface="Calibri" pitchFamily="34" charset="0"/>
                <a:cs typeface="Calibri" pitchFamily="34" charset="0"/>
              </a:rPr>
              <a:t>Neha</a:t>
            </a:r>
            <a:r>
              <a:rPr lang="en-US" sz="3200" dirty="0">
                <a:latin typeface="Calibri" pitchFamily="34" charset="0"/>
                <a:cs typeface="Calibri" pitchFamily="34" charset="0"/>
              </a:rPr>
              <a:t> can be generalized along with all the students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48</a:t>
            </a:fld>
            <a:endParaRPr lang="en-US" sz="2000" b="1" dirty="0">
              <a:solidFill>
                <a:srgbClr val="FF0000"/>
              </a:solidFill>
            </a:endParaRPr>
          </a:p>
        </p:txBody>
      </p:sp>
    </p:spTree>
    <p:extLst>
      <p:ext uri="{BB962C8B-B14F-4D97-AF65-F5344CB8AC3E}">
        <p14:creationId xmlns:p14="http://schemas.microsoft.com/office/powerpoint/2010/main" val="3007649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Generalization …</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entity shall be a student, and further, the student is a person.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reverse is called specialization where a person is a student, and that student is </a:t>
            </a:r>
            <a:r>
              <a:rPr lang="en-US" sz="3200" dirty="0" err="1">
                <a:latin typeface="Calibri" pitchFamily="34" charset="0"/>
                <a:cs typeface="Calibri" pitchFamily="34" charset="0"/>
              </a:rPr>
              <a:t>Neha</a:t>
            </a:r>
            <a:r>
              <a:rPr lang="en-US" sz="3200" dirty="0">
                <a:latin typeface="Calibri" pitchFamily="34" charset="0"/>
                <a:cs typeface="Calibri" pitchFamily="34" charset="0"/>
              </a:rPr>
              <a: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process of generalizing entities, where the generalized entities contain the properties of all the generalized entities, is called generalization.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In generalization, a number of entities are brought together into one generalized entity based on their similar </a:t>
            </a:r>
            <a:r>
              <a:rPr lang="en-US" sz="3200" dirty="0" smtClean="0">
                <a:latin typeface="Calibri" pitchFamily="34" charset="0"/>
                <a:cs typeface="Calibri" pitchFamily="34" charset="0"/>
              </a:rPr>
              <a:t>characteristics</a:t>
            </a:r>
            <a:r>
              <a:rPr lang="en-US" sz="3200" dirty="0">
                <a:latin typeface="Calibri" pitchFamily="34" charset="0"/>
                <a:cs typeface="Calibri" pitchFamily="34" charset="0"/>
              </a:rPr>
              <a:t>.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pigeon, house sparrow, crow and dove can all be generalized as Birds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49</a:t>
            </a:fld>
            <a:endParaRPr lang="en-US" sz="2000" b="1" dirty="0">
              <a:solidFill>
                <a:srgbClr val="FF0000"/>
              </a:solidFill>
            </a:endParaRPr>
          </a:p>
        </p:txBody>
      </p:sp>
    </p:spTree>
    <p:extLst>
      <p:ext uri="{BB962C8B-B14F-4D97-AF65-F5344CB8AC3E}">
        <p14:creationId xmlns:p14="http://schemas.microsoft.com/office/powerpoint/2010/main" val="360939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Entities are represented by means of their properties, called attributes.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attributes have values.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a student </a:t>
            </a:r>
            <a:r>
              <a:rPr lang="en-US" sz="3200" dirty="0" smtClean="0">
                <a:latin typeface="Calibri" pitchFamily="34" charset="0"/>
                <a:cs typeface="Calibri" pitchFamily="34" charset="0"/>
              </a:rPr>
              <a:t>entity </a:t>
            </a:r>
            <a:r>
              <a:rPr lang="en-US" sz="3200" dirty="0">
                <a:latin typeface="Calibri" pitchFamily="34" charset="0"/>
                <a:cs typeface="Calibri" pitchFamily="34" charset="0"/>
              </a:rPr>
              <a:t>may have name, class, and age as attributes.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There exists a domain or range of values that can be assigned to </a:t>
            </a:r>
            <a:r>
              <a:rPr lang="en-US" sz="3200" dirty="0" smtClean="0">
                <a:latin typeface="Calibri" pitchFamily="34" charset="0"/>
                <a:cs typeface="Calibri" pitchFamily="34" charset="0"/>
              </a:rPr>
              <a:t>attributes</a:t>
            </a:r>
            <a:r>
              <a:rPr lang="en-US" sz="3200" dirty="0">
                <a:latin typeface="Calibri" pitchFamily="34" charset="0"/>
                <a:cs typeface="Calibri" pitchFamily="34" charset="0"/>
              </a:rPr>
              <a:t>.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a student's name cannot be a numeric value. It has to be alphabetic.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student's age cannot be negative, etc.</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a:t>
            </a:fld>
            <a:endParaRPr lang="en-US" sz="2000" b="1" dirty="0">
              <a:solidFill>
                <a:srgbClr val="FF0000"/>
              </a:solidFill>
            </a:endParaRPr>
          </a:p>
        </p:txBody>
      </p:sp>
    </p:spTree>
    <p:extLst>
      <p:ext uri="{BB962C8B-B14F-4D97-AF65-F5344CB8AC3E}">
        <p14:creationId xmlns:p14="http://schemas.microsoft.com/office/powerpoint/2010/main" val="4158367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Generalization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50</a:t>
            </a:fld>
            <a:endParaRPr lang="en-US" sz="2000" b="1" dirty="0">
              <a:solidFill>
                <a:srgbClr val="FF0000"/>
              </a:solidFill>
            </a:endParaRPr>
          </a:p>
        </p:txBody>
      </p:sp>
      <p:grpSp>
        <p:nvGrpSpPr>
          <p:cNvPr id="7" name="Group 6"/>
          <p:cNvGrpSpPr/>
          <p:nvPr/>
        </p:nvGrpSpPr>
        <p:grpSpPr>
          <a:xfrm>
            <a:off x="381000" y="1143000"/>
            <a:ext cx="11430000" cy="4343400"/>
            <a:chOff x="228600" y="914400"/>
            <a:chExt cx="8610600" cy="3429000"/>
          </a:xfrm>
          <a:noFill/>
        </p:grpSpPr>
        <p:grpSp>
          <p:nvGrpSpPr>
            <p:cNvPr id="8" name="Group 7"/>
            <p:cNvGrpSpPr/>
            <p:nvPr/>
          </p:nvGrpSpPr>
          <p:grpSpPr>
            <a:xfrm>
              <a:off x="228600" y="914400"/>
              <a:ext cx="8610600" cy="3429000"/>
              <a:chOff x="228600" y="914400"/>
              <a:chExt cx="8610600" cy="3429000"/>
            </a:xfrm>
            <a:grpFill/>
          </p:grpSpPr>
          <p:sp>
            <p:nvSpPr>
              <p:cNvPr id="13" name="Rectangle 12"/>
              <p:cNvSpPr/>
              <p:nvPr/>
            </p:nvSpPr>
            <p:spPr>
              <a:xfrm>
                <a:off x="3352800" y="3657600"/>
                <a:ext cx="2362200"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Bird </a:t>
                </a:r>
                <a:endParaRPr lang="en-US" sz="3200" b="1" dirty="0">
                  <a:solidFill>
                    <a:schemeClr val="tx1"/>
                  </a:solidFill>
                </a:endParaRPr>
              </a:p>
            </p:txBody>
          </p:sp>
          <p:sp>
            <p:nvSpPr>
              <p:cNvPr id="14" name="Rectangle 13"/>
              <p:cNvSpPr/>
              <p:nvPr/>
            </p:nvSpPr>
            <p:spPr>
              <a:xfrm>
                <a:off x="3352800" y="914400"/>
                <a:ext cx="2362200"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Sparrow</a:t>
                </a:r>
                <a:endParaRPr lang="en-US" sz="3200" b="1" dirty="0">
                  <a:solidFill>
                    <a:schemeClr val="tx1"/>
                  </a:solidFill>
                </a:endParaRPr>
              </a:p>
            </p:txBody>
          </p:sp>
          <p:sp>
            <p:nvSpPr>
              <p:cNvPr id="15" name="Rectangle 14"/>
              <p:cNvSpPr/>
              <p:nvPr/>
            </p:nvSpPr>
            <p:spPr>
              <a:xfrm>
                <a:off x="6477000" y="914400"/>
                <a:ext cx="2362200"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Dove</a:t>
                </a:r>
                <a:endParaRPr lang="en-US" sz="3200" b="1" dirty="0">
                  <a:solidFill>
                    <a:schemeClr val="tx1"/>
                  </a:solidFill>
                </a:endParaRPr>
              </a:p>
            </p:txBody>
          </p:sp>
          <p:sp>
            <p:nvSpPr>
              <p:cNvPr id="16" name="Rectangle 15"/>
              <p:cNvSpPr/>
              <p:nvPr/>
            </p:nvSpPr>
            <p:spPr>
              <a:xfrm>
                <a:off x="228600" y="914400"/>
                <a:ext cx="2362200" cy="6858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Pigeon</a:t>
                </a:r>
                <a:endParaRPr lang="en-US" sz="3200" b="1" dirty="0">
                  <a:solidFill>
                    <a:schemeClr val="tx1"/>
                  </a:solidFill>
                </a:endParaRPr>
              </a:p>
            </p:txBody>
          </p:sp>
        </p:grpSp>
        <p:grpSp>
          <p:nvGrpSpPr>
            <p:cNvPr id="9" name="Group 8"/>
            <p:cNvGrpSpPr/>
            <p:nvPr/>
          </p:nvGrpSpPr>
          <p:grpSpPr>
            <a:xfrm>
              <a:off x="1409700" y="1600200"/>
              <a:ext cx="6248400" cy="2058194"/>
              <a:chOff x="1409700" y="1600200"/>
              <a:chExt cx="6248400" cy="2058194"/>
            </a:xfrm>
            <a:grpFill/>
          </p:grpSpPr>
          <p:cxnSp>
            <p:nvCxnSpPr>
              <p:cNvPr id="10" name="Straight Arrow Connector 9"/>
              <p:cNvCxnSpPr>
                <a:stCxn id="16" idx="2"/>
                <a:endCxn id="13" idx="0"/>
              </p:cNvCxnSpPr>
              <p:nvPr/>
            </p:nvCxnSpPr>
            <p:spPr>
              <a:xfrm rot="16200000" flipH="1">
                <a:off x="1943100" y="1066800"/>
                <a:ext cx="2057400" cy="3124200"/>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2"/>
                <a:endCxn id="13" idx="0"/>
              </p:cNvCxnSpPr>
              <p:nvPr/>
            </p:nvCxnSpPr>
            <p:spPr>
              <a:xfrm rot="5400000">
                <a:off x="3505200" y="2628900"/>
                <a:ext cx="2057400" cy="1588"/>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5" idx="2"/>
                <a:endCxn id="13" idx="0"/>
              </p:cNvCxnSpPr>
              <p:nvPr/>
            </p:nvCxnSpPr>
            <p:spPr>
              <a:xfrm rot="5400000">
                <a:off x="5067300" y="1066800"/>
                <a:ext cx="2057400" cy="3124200"/>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48509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Specialization </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Specialization is the opposite of generalization.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In specialization, a group of entities is divided into sub-groups based on 	their characteristics.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Considering a group “Person” for example. A person has name, date of birth, gender, etc.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properties are common 	in all persons, human beings.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But, in a company, persons can be identified as employee, employer, customer, or vendor, based on what role they play in the company. </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51</a:t>
            </a:fld>
            <a:endParaRPr lang="en-US" sz="2000" b="1" dirty="0">
              <a:solidFill>
                <a:srgbClr val="FF0000"/>
              </a:solidFill>
            </a:endParaRPr>
          </a:p>
        </p:txBody>
      </p:sp>
    </p:spTree>
    <p:extLst>
      <p:ext uri="{BB962C8B-B14F-4D97-AF65-F5344CB8AC3E}">
        <p14:creationId xmlns:p14="http://schemas.microsoft.com/office/powerpoint/2010/main" val="952469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Specialization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52</a:t>
            </a:fld>
            <a:endParaRPr lang="en-US" sz="2000" b="1" dirty="0">
              <a:solidFill>
                <a:srgbClr val="FF0000"/>
              </a:solidFill>
            </a:endParaRPr>
          </a:p>
        </p:txBody>
      </p:sp>
      <p:grpSp>
        <p:nvGrpSpPr>
          <p:cNvPr id="7" name="Group 6"/>
          <p:cNvGrpSpPr/>
          <p:nvPr/>
        </p:nvGrpSpPr>
        <p:grpSpPr>
          <a:xfrm>
            <a:off x="381000" y="1066800"/>
            <a:ext cx="11430000" cy="5029200"/>
            <a:chOff x="1143000" y="381000"/>
            <a:chExt cx="6019800" cy="4648200"/>
          </a:xfrm>
          <a:noFill/>
        </p:grpSpPr>
        <p:grpSp>
          <p:nvGrpSpPr>
            <p:cNvPr id="8" name="Group 7"/>
            <p:cNvGrpSpPr/>
            <p:nvPr/>
          </p:nvGrpSpPr>
          <p:grpSpPr>
            <a:xfrm>
              <a:off x="1143000" y="381000"/>
              <a:ext cx="6019800" cy="4648200"/>
              <a:chOff x="1143000" y="381000"/>
              <a:chExt cx="6019800" cy="4648200"/>
            </a:xfrm>
            <a:grpFill/>
          </p:grpSpPr>
          <p:sp>
            <p:nvSpPr>
              <p:cNvPr id="14" name="Rectangle 13"/>
              <p:cNvSpPr/>
              <p:nvPr/>
            </p:nvSpPr>
            <p:spPr>
              <a:xfrm>
                <a:off x="3200400" y="381000"/>
                <a:ext cx="1981200" cy="8382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Person</a:t>
                </a:r>
                <a:endParaRPr lang="en-US" sz="3200" b="1" dirty="0">
                  <a:solidFill>
                    <a:schemeClr val="tx1"/>
                  </a:solidFill>
                </a:endParaRPr>
              </a:p>
            </p:txBody>
          </p:sp>
          <p:sp>
            <p:nvSpPr>
              <p:cNvPr id="15" name="Rectangle 14"/>
              <p:cNvSpPr/>
              <p:nvPr/>
            </p:nvSpPr>
            <p:spPr>
              <a:xfrm>
                <a:off x="1143000" y="4191000"/>
                <a:ext cx="1981200" cy="8382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Student</a:t>
                </a:r>
                <a:endParaRPr lang="en-US" sz="3200" b="1" dirty="0">
                  <a:solidFill>
                    <a:schemeClr val="tx1"/>
                  </a:solidFill>
                </a:endParaRPr>
              </a:p>
            </p:txBody>
          </p:sp>
          <p:sp>
            <p:nvSpPr>
              <p:cNvPr id="16" name="Rectangle 15"/>
              <p:cNvSpPr/>
              <p:nvPr/>
            </p:nvSpPr>
            <p:spPr>
              <a:xfrm>
                <a:off x="5181600" y="4191000"/>
                <a:ext cx="1981200" cy="8382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Teacher</a:t>
                </a:r>
                <a:endParaRPr lang="en-US" sz="3200" b="1" dirty="0">
                  <a:solidFill>
                    <a:schemeClr val="tx1"/>
                  </a:solidFill>
                </a:endParaRPr>
              </a:p>
            </p:txBody>
          </p:sp>
          <p:sp>
            <p:nvSpPr>
              <p:cNvPr id="17" name="Isosceles Triangle 16"/>
              <p:cNvSpPr/>
              <p:nvPr/>
            </p:nvSpPr>
            <p:spPr>
              <a:xfrm rot="10800000">
                <a:off x="3400864" y="1905000"/>
                <a:ext cx="1600200" cy="838200"/>
              </a:xfrm>
              <a:prstGeom prst="triangl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grpSp>
        <p:grpSp>
          <p:nvGrpSpPr>
            <p:cNvPr id="9" name="Group 8"/>
            <p:cNvGrpSpPr/>
            <p:nvPr/>
          </p:nvGrpSpPr>
          <p:grpSpPr>
            <a:xfrm>
              <a:off x="2133600" y="1219994"/>
              <a:ext cx="4038600" cy="2971006"/>
              <a:chOff x="2133600" y="1219994"/>
              <a:chExt cx="4038600" cy="2971006"/>
            </a:xfrm>
            <a:grpFill/>
          </p:grpSpPr>
          <p:cxnSp>
            <p:nvCxnSpPr>
              <p:cNvPr id="11" name="Straight Arrow Connector 10"/>
              <p:cNvCxnSpPr>
                <a:stCxn id="14" idx="2"/>
              </p:cNvCxnSpPr>
              <p:nvPr/>
            </p:nvCxnSpPr>
            <p:spPr>
              <a:xfrm rot="5400000">
                <a:off x="3848100" y="1562100"/>
                <a:ext cx="685800" cy="1588"/>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0"/>
                <a:endCxn id="15" idx="0"/>
              </p:cNvCxnSpPr>
              <p:nvPr/>
            </p:nvCxnSpPr>
            <p:spPr>
              <a:xfrm rot="5400000">
                <a:off x="2443382" y="2433418"/>
                <a:ext cx="1447800" cy="2067364"/>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0"/>
                <a:endCxn id="16" idx="0"/>
              </p:cNvCxnSpPr>
              <p:nvPr/>
            </p:nvCxnSpPr>
            <p:spPr>
              <a:xfrm rot="16200000" flipH="1">
                <a:off x="4462682" y="2481482"/>
                <a:ext cx="1447800" cy="1971236"/>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810000" y="1948216"/>
              <a:ext cx="762000" cy="540474"/>
            </a:xfrm>
            <a:prstGeom prst="rect">
              <a:avLst/>
            </a:prstGeom>
            <a:grpFill/>
            <a:ln w="38100">
              <a:noFill/>
            </a:ln>
          </p:spPr>
          <p:txBody>
            <a:bodyPr wrap="square" rtlCol="0">
              <a:spAutoFit/>
            </a:bodyPr>
            <a:lstStyle/>
            <a:p>
              <a:pPr algn="ctr"/>
              <a:r>
                <a:rPr lang="en-US" sz="3200" b="1" dirty="0" smtClean="0"/>
                <a:t>Is a?</a:t>
              </a:r>
              <a:endParaRPr lang="en-US" sz="3200" b="1" dirty="0"/>
            </a:p>
          </p:txBody>
        </p:sp>
      </p:grpSp>
    </p:spTree>
    <p:extLst>
      <p:ext uri="{BB962C8B-B14F-4D97-AF65-F5344CB8AC3E}">
        <p14:creationId xmlns:p14="http://schemas.microsoft.com/office/powerpoint/2010/main" val="1587599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53</a:t>
            </a:fld>
            <a:endParaRPr lang="en-US" sz="2000" b="1" dirty="0">
              <a:solidFill>
                <a:srgbClr val="FF0000"/>
              </a:solidFill>
            </a:endParaRPr>
          </a:p>
        </p:txBody>
      </p:sp>
      <p:grpSp>
        <p:nvGrpSpPr>
          <p:cNvPr id="38" name="Group 37"/>
          <p:cNvGrpSpPr/>
          <p:nvPr/>
        </p:nvGrpSpPr>
        <p:grpSpPr>
          <a:xfrm>
            <a:off x="1524000" y="943428"/>
            <a:ext cx="9525000" cy="4923972"/>
            <a:chOff x="1524000" y="609600"/>
            <a:chExt cx="9525000" cy="4923972"/>
          </a:xfrm>
        </p:grpSpPr>
        <p:grpSp>
          <p:nvGrpSpPr>
            <p:cNvPr id="25" name="Group 24"/>
            <p:cNvGrpSpPr/>
            <p:nvPr/>
          </p:nvGrpSpPr>
          <p:grpSpPr>
            <a:xfrm>
              <a:off x="1524000" y="1828800"/>
              <a:ext cx="9525000" cy="3704772"/>
              <a:chOff x="-1219200" y="457200"/>
              <a:chExt cx="9525000" cy="3704772"/>
            </a:xfrm>
          </p:grpSpPr>
          <p:grpSp>
            <p:nvGrpSpPr>
              <p:cNvPr id="7" name="Group 6"/>
              <p:cNvGrpSpPr/>
              <p:nvPr/>
            </p:nvGrpSpPr>
            <p:grpSpPr>
              <a:xfrm>
                <a:off x="1676399" y="1827382"/>
                <a:ext cx="3761772" cy="1649777"/>
                <a:chOff x="1825244" y="1083962"/>
                <a:chExt cx="1981200" cy="1524794"/>
              </a:xfrm>
              <a:noFill/>
            </p:grpSpPr>
            <p:sp>
              <p:nvSpPr>
                <p:cNvPr id="14" name="Rectangle 13"/>
                <p:cNvSpPr/>
                <p:nvPr/>
              </p:nvSpPr>
              <p:spPr>
                <a:xfrm>
                  <a:off x="1825244" y="1083962"/>
                  <a:ext cx="1981200" cy="83820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Student</a:t>
                  </a:r>
                  <a:endParaRPr lang="en-US" sz="3200" b="1" dirty="0">
                    <a:solidFill>
                      <a:schemeClr val="tx1"/>
                    </a:solidFill>
                  </a:endParaRPr>
                </a:p>
              </p:txBody>
            </p:sp>
            <p:cxnSp>
              <p:nvCxnSpPr>
                <p:cNvPr id="11" name="Straight Arrow Connector 10"/>
                <p:cNvCxnSpPr>
                  <a:stCxn id="14" idx="2"/>
                </p:cNvCxnSpPr>
                <p:nvPr/>
              </p:nvCxnSpPr>
              <p:spPr>
                <a:xfrm rot="5400000">
                  <a:off x="2472944" y="2265062"/>
                  <a:ext cx="685800" cy="1588"/>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2529114" y="3476172"/>
                <a:ext cx="20574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AdmissionNo</a:t>
                </a:r>
                <a:endParaRPr lang="en-US" dirty="0">
                  <a:solidFill>
                    <a:schemeClr val="tx1"/>
                  </a:solidFill>
                </a:endParaRPr>
              </a:p>
            </p:txBody>
          </p:sp>
          <p:sp>
            <p:nvSpPr>
              <p:cNvPr id="18" name="Oval 17"/>
              <p:cNvSpPr/>
              <p:nvPr/>
            </p:nvSpPr>
            <p:spPr>
              <a:xfrm>
                <a:off x="6248400" y="1934980"/>
                <a:ext cx="20574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ClassRollNo</a:t>
                </a:r>
                <a:endParaRPr lang="en-US" dirty="0">
                  <a:solidFill>
                    <a:schemeClr val="tx1"/>
                  </a:solidFill>
                </a:endParaRPr>
              </a:p>
            </p:txBody>
          </p:sp>
          <p:sp>
            <p:nvSpPr>
              <p:cNvPr id="19" name="Oval 18"/>
              <p:cNvSpPr/>
              <p:nvPr/>
            </p:nvSpPr>
            <p:spPr>
              <a:xfrm>
                <a:off x="2590800" y="457200"/>
                <a:ext cx="20574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20" name="Oval 19"/>
              <p:cNvSpPr/>
              <p:nvPr/>
            </p:nvSpPr>
            <p:spPr>
              <a:xfrm>
                <a:off x="-1219200" y="1949970"/>
                <a:ext cx="20574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DOB</a:t>
                </a:r>
                <a:endParaRPr lang="en-US" dirty="0">
                  <a:solidFill>
                    <a:schemeClr val="tx1"/>
                  </a:solidFill>
                </a:endParaRPr>
              </a:p>
            </p:txBody>
          </p:sp>
          <p:cxnSp>
            <p:nvCxnSpPr>
              <p:cNvPr id="21" name="Straight Arrow Connector 20"/>
              <p:cNvCxnSpPr/>
              <p:nvPr/>
            </p:nvCxnSpPr>
            <p:spPr>
              <a:xfrm rot="16200000">
                <a:off x="3250001" y="1501519"/>
                <a:ext cx="742013" cy="3015"/>
              </a:xfrm>
              <a:prstGeom prst="straightConnector1">
                <a:avLst/>
              </a:prstGeom>
              <a:no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18" idx="2"/>
              </p:cNvCxnSpPr>
              <p:nvPr/>
            </p:nvCxnSpPr>
            <p:spPr>
              <a:xfrm flipV="1">
                <a:off x="5438171" y="2277880"/>
                <a:ext cx="810229" cy="2955"/>
              </a:xfrm>
              <a:prstGeom prst="straightConnector1">
                <a:avLst/>
              </a:prstGeom>
              <a:no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866171" y="2283045"/>
                <a:ext cx="810229" cy="2955"/>
              </a:xfrm>
              <a:prstGeom prst="straightConnector1">
                <a:avLst/>
              </a:prstGeom>
              <a:no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971800" y="609600"/>
              <a:ext cx="6781800" cy="1219200"/>
              <a:chOff x="2971800" y="609600"/>
              <a:chExt cx="6781800" cy="1219200"/>
            </a:xfrm>
          </p:grpSpPr>
          <p:sp>
            <p:nvSpPr>
              <p:cNvPr id="26" name="Oval 25"/>
              <p:cNvSpPr/>
              <p:nvPr/>
            </p:nvSpPr>
            <p:spPr>
              <a:xfrm>
                <a:off x="5334000" y="609600"/>
                <a:ext cx="20574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MiddleName</a:t>
                </a:r>
                <a:endParaRPr lang="en-US" dirty="0">
                  <a:solidFill>
                    <a:schemeClr val="tx1"/>
                  </a:solidFill>
                </a:endParaRPr>
              </a:p>
            </p:txBody>
          </p:sp>
          <p:sp>
            <p:nvSpPr>
              <p:cNvPr id="27" name="Oval 26"/>
              <p:cNvSpPr/>
              <p:nvPr/>
            </p:nvSpPr>
            <p:spPr>
              <a:xfrm>
                <a:off x="7696200" y="609600"/>
                <a:ext cx="20574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LastName</a:t>
                </a:r>
                <a:endParaRPr lang="en-US" dirty="0">
                  <a:solidFill>
                    <a:schemeClr val="tx1"/>
                  </a:solidFill>
                </a:endParaRPr>
              </a:p>
            </p:txBody>
          </p:sp>
          <p:sp>
            <p:nvSpPr>
              <p:cNvPr id="28" name="Oval 27"/>
              <p:cNvSpPr/>
              <p:nvPr/>
            </p:nvSpPr>
            <p:spPr>
              <a:xfrm>
                <a:off x="2971800" y="609600"/>
                <a:ext cx="20574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FirstName</a:t>
                </a:r>
                <a:endParaRPr lang="en-US" dirty="0">
                  <a:solidFill>
                    <a:schemeClr val="tx1"/>
                  </a:solidFill>
                </a:endParaRPr>
              </a:p>
            </p:txBody>
          </p:sp>
          <p:cxnSp>
            <p:nvCxnSpPr>
              <p:cNvPr id="29" name="Straight Arrow Connector 28"/>
              <p:cNvCxnSpPr>
                <a:stCxn id="19" idx="0"/>
              </p:cNvCxnSpPr>
              <p:nvPr/>
            </p:nvCxnSpPr>
            <p:spPr>
              <a:xfrm flipV="1">
                <a:off x="6362700" y="1257757"/>
                <a:ext cx="20504" cy="571043"/>
              </a:xfrm>
              <a:prstGeom prst="straightConnector1">
                <a:avLst/>
              </a:prstGeom>
              <a:no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0"/>
                <a:endCxn id="27" idx="4"/>
              </p:cNvCxnSpPr>
              <p:nvPr/>
            </p:nvCxnSpPr>
            <p:spPr>
              <a:xfrm flipV="1">
                <a:off x="6362700" y="1295400"/>
                <a:ext cx="2362200" cy="533400"/>
              </a:xfrm>
              <a:prstGeom prst="straightConnector1">
                <a:avLst/>
              </a:prstGeom>
              <a:no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0"/>
                <a:endCxn id="28" idx="4"/>
              </p:cNvCxnSpPr>
              <p:nvPr/>
            </p:nvCxnSpPr>
            <p:spPr>
              <a:xfrm flipH="1" flipV="1">
                <a:off x="4000500" y="1295400"/>
                <a:ext cx="2362200" cy="533400"/>
              </a:xfrm>
              <a:prstGeom prst="straightConnector1">
                <a:avLst/>
              </a:prstGeom>
              <a:no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1993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Model</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Entity Name i.e. Student is going to be considered as the name of relation.</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attributed are going to be considered as the elements of the relationship.</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Student(</a:t>
            </a:r>
            <a:r>
              <a:rPr lang="en-US" sz="3200" dirty="0" err="1" smtClean="0">
                <a:latin typeface="Calibri" pitchFamily="34" charset="0"/>
                <a:cs typeface="Calibri" pitchFamily="34" charset="0"/>
              </a:rPr>
              <a:t>AdmissionNo</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ClassRollNo</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FirstName</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MiddleName</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LastName</a:t>
            </a:r>
            <a:r>
              <a:rPr lang="en-US" sz="3200" dirty="0" smtClean="0">
                <a:latin typeface="Calibri" pitchFamily="34" charset="0"/>
                <a:cs typeface="Calibri" pitchFamily="34" charset="0"/>
              </a:rPr>
              <a:t>, DOB)</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54</a:t>
            </a:fld>
            <a:endParaRPr lang="en-US" sz="2000" b="1" dirty="0">
              <a:solidFill>
                <a:srgbClr val="FF0000"/>
              </a:solidFill>
            </a:endParaRPr>
          </a:p>
        </p:txBody>
      </p:sp>
    </p:spTree>
    <p:extLst>
      <p:ext uri="{BB962C8B-B14F-4D97-AF65-F5344CB8AC3E}">
        <p14:creationId xmlns:p14="http://schemas.microsoft.com/office/powerpoint/2010/main" val="27717419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Model …</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Entity Name i.e. Student is going to be considered as the name of relation.</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attributed are going to be considered as the elements of the relationship.</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Student(</a:t>
            </a:r>
            <a:r>
              <a:rPr lang="en-US" sz="3200" dirty="0" err="1" smtClean="0">
                <a:latin typeface="Calibri" pitchFamily="34" charset="0"/>
                <a:cs typeface="Calibri" pitchFamily="34" charset="0"/>
              </a:rPr>
              <a:t>AdmissionNo</a:t>
            </a:r>
            <a:r>
              <a:rPr lang="en-US" sz="3200" dirty="0" smtClean="0">
                <a:latin typeface="Calibri" pitchFamily="34" charset="0"/>
                <a:cs typeface="Calibri" pitchFamily="34" charset="0"/>
              </a:rPr>
              <a:t>(Char[10]), </a:t>
            </a:r>
            <a:r>
              <a:rPr lang="en-US" sz="3200" dirty="0" err="1" smtClean="0">
                <a:latin typeface="Calibri" pitchFamily="34" charset="0"/>
                <a:cs typeface="Calibri" pitchFamily="34" charset="0"/>
              </a:rPr>
              <a:t>ClassRollNo</a:t>
            </a:r>
            <a:r>
              <a:rPr lang="en-US" sz="3200" dirty="0" smtClean="0">
                <a:latin typeface="Calibri" pitchFamily="34" charset="0"/>
                <a:cs typeface="Calibri" pitchFamily="34" charset="0"/>
              </a:rPr>
              <a:t>(Number(4), </a:t>
            </a:r>
            <a:r>
              <a:rPr lang="en-US" sz="3200" dirty="0" err="1" smtClean="0">
                <a:latin typeface="Calibri" pitchFamily="34" charset="0"/>
                <a:cs typeface="Calibri" pitchFamily="34" charset="0"/>
              </a:rPr>
              <a:t>FirstName</a:t>
            </a:r>
            <a:r>
              <a:rPr lang="en-US" sz="3200" dirty="0" smtClean="0">
                <a:latin typeface="Calibri" pitchFamily="34" charset="0"/>
                <a:cs typeface="Calibri" pitchFamily="34" charset="0"/>
              </a:rPr>
              <a:t>(Char[20]), </a:t>
            </a:r>
            <a:r>
              <a:rPr lang="en-US" sz="3200" dirty="0" err="1" smtClean="0">
                <a:latin typeface="Calibri" pitchFamily="34" charset="0"/>
                <a:cs typeface="Calibri" pitchFamily="34" charset="0"/>
              </a:rPr>
              <a:t>MiddleName</a:t>
            </a:r>
            <a:r>
              <a:rPr lang="en-US" sz="3200" dirty="0" smtClean="0">
                <a:latin typeface="Calibri" pitchFamily="34" charset="0"/>
                <a:cs typeface="Calibri" pitchFamily="34" charset="0"/>
              </a:rPr>
              <a:t>(Char[20]),  </a:t>
            </a:r>
            <a:r>
              <a:rPr lang="en-US" sz="3200" dirty="0" err="1" smtClean="0">
                <a:latin typeface="Calibri" pitchFamily="34" charset="0"/>
                <a:cs typeface="Calibri" pitchFamily="34" charset="0"/>
              </a:rPr>
              <a:t>LastName</a:t>
            </a:r>
            <a:r>
              <a:rPr lang="en-US" sz="3200" dirty="0" smtClean="0">
                <a:latin typeface="Calibri" pitchFamily="34" charset="0"/>
                <a:cs typeface="Calibri" pitchFamily="34" charset="0"/>
              </a:rPr>
              <a:t>(Char[20]), DOB(date))</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Now consider the name of relation as table name and the elements of the relationship are going to be considered as the attributes of the table.</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55</a:t>
            </a:fld>
            <a:endParaRPr lang="en-US" sz="2000" b="1" dirty="0">
              <a:solidFill>
                <a:srgbClr val="FF0000"/>
              </a:solidFill>
            </a:endParaRPr>
          </a:p>
        </p:txBody>
      </p:sp>
    </p:spTree>
    <p:extLst>
      <p:ext uri="{BB962C8B-B14F-4D97-AF65-F5344CB8AC3E}">
        <p14:creationId xmlns:p14="http://schemas.microsoft.com/office/powerpoint/2010/main" val="2096041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Model …</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Student(</a:t>
            </a:r>
            <a:r>
              <a:rPr lang="en-US" sz="3200" dirty="0" err="1" smtClean="0">
                <a:latin typeface="Calibri" pitchFamily="34" charset="0"/>
                <a:cs typeface="Calibri" pitchFamily="34" charset="0"/>
              </a:rPr>
              <a:t>AdmissionNo</a:t>
            </a:r>
            <a:r>
              <a:rPr lang="en-US" sz="3200" dirty="0" smtClean="0">
                <a:latin typeface="Calibri" pitchFamily="34" charset="0"/>
                <a:cs typeface="Calibri" pitchFamily="34" charset="0"/>
              </a:rPr>
              <a:t>(Char[10]), </a:t>
            </a:r>
            <a:r>
              <a:rPr lang="en-US" sz="3200" dirty="0" err="1" smtClean="0">
                <a:latin typeface="Calibri" pitchFamily="34" charset="0"/>
                <a:cs typeface="Calibri" pitchFamily="34" charset="0"/>
              </a:rPr>
              <a:t>ClassRollNo</a:t>
            </a:r>
            <a:r>
              <a:rPr lang="en-US" sz="3200" dirty="0" smtClean="0">
                <a:latin typeface="Calibri" pitchFamily="34" charset="0"/>
                <a:cs typeface="Calibri" pitchFamily="34" charset="0"/>
              </a:rPr>
              <a:t>(Number(4), </a:t>
            </a:r>
            <a:r>
              <a:rPr lang="en-US" sz="3200" dirty="0" err="1" smtClean="0">
                <a:latin typeface="Calibri" pitchFamily="34" charset="0"/>
                <a:cs typeface="Calibri" pitchFamily="34" charset="0"/>
              </a:rPr>
              <a:t>FirstName</a:t>
            </a:r>
            <a:r>
              <a:rPr lang="en-US" sz="3200" dirty="0" smtClean="0">
                <a:latin typeface="Calibri" pitchFamily="34" charset="0"/>
                <a:cs typeface="Calibri" pitchFamily="34" charset="0"/>
              </a:rPr>
              <a:t>(Char[20]), </a:t>
            </a:r>
            <a:r>
              <a:rPr lang="en-US" sz="3200" dirty="0" err="1" smtClean="0">
                <a:latin typeface="Calibri" pitchFamily="34" charset="0"/>
                <a:cs typeface="Calibri" pitchFamily="34" charset="0"/>
              </a:rPr>
              <a:t>MiddleName</a:t>
            </a:r>
            <a:r>
              <a:rPr lang="en-US" sz="3200" dirty="0" smtClean="0">
                <a:latin typeface="Calibri" pitchFamily="34" charset="0"/>
                <a:cs typeface="Calibri" pitchFamily="34" charset="0"/>
              </a:rPr>
              <a:t>(Char[20]),  </a:t>
            </a:r>
            <a:r>
              <a:rPr lang="en-US" sz="3200" dirty="0" err="1" smtClean="0">
                <a:latin typeface="Calibri" pitchFamily="34" charset="0"/>
                <a:cs typeface="Calibri" pitchFamily="34" charset="0"/>
              </a:rPr>
              <a:t>LastName</a:t>
            </a:r>
            <a:r>
              <a:rPr lang="en-US" sz="3200" dirty="0" smtClean="0">
                <a:latin typeface="Calibri" pitchFamily="34" charset="0"/>
                <a:cs typeface="Calibri" pitchFamily="34" charset="0"/>
              </a:rPr>
              <a:t>(Char[20]), DOB(date))</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Now the developer is going to develop the table.</a:t>
            </a:r>
          </a:p>
          <a:p>
            <a:pPr>
              <a:buClr>
                <a:srgbClr val="FF0000"/>
              </a:buClr>
              <a:buSzPct val="81000"/>
              <a:buFont typeface="Calibri" panose="020F0502020204030204" pitchFamily="34" charset="0"/>
              <a:buChar char="●"/>
            </a:pPr>
            <a:r>
              <a:rPr lang="en-US" sz="3200" b="1" dirty="0" smtClean="0">
                <a:latin typeface="Calibri" pitchFamily="34" charset="0"/>
                <a:cs typeface="Calibri" pitchFamily="34" charset="0"/>
              </a:rPr>
              <a:t>create</a:t>
            </a:r>
            <a:r>
              <a:rPr lang="en-US" sz="3200" dirty="0" smtClean="0">
                <a:latin typeface="Calibri" pitchFamily="34" charset="0"/>
                <a:cs typeface="Calibri" pitchFamily="34" charset="0"/>
              </a:rPr>
              <a:t> </a:t>
            </a:r>
            <a:r>
              <a:rPr lang="en-US" sz="3200" b="1" dirty="0">
                <a:solidFill>
                  <a:srgbClr val="FF0000"/>
                </a:solidFill>
                <a:latin typeface="Calibri" pitchFamily="34" charset="0"/>
                <a:cs typeface="Calibri" pitchFamily="34" charset="0"/>
              </a:rPr>
              <a:t>table</a:t>
            </a:r>
            <a:r>
              <a:rPr lang="en-US" sz="3200" dirty="0">
                <a:latin typeface="Calibri" pitchFamily="34" charset="0"/>
                <a:cs typeface="Calibri" pitchFamily="34" charset="0"/>
              </a:rPr>
              <a:t> </a:t>
            </a:r>
            <a:r>
              <a:rPr lang="en-US" sz="3200" b="1" dirty="0" smtClean="0">
                <a:solidFill>
                  <a:srgbClr val="C00000"/>
                </a:solidFill>
                <a:latin typeface="Calibri" pitchFamily="34" charset="0"/>
                <a:cs typeface="Calibri" pitchFamily="34" charset="0"/>
              </a:rPr>
              <a:t>Student</a:t>
            </a:r>
            <a:r>
              <a:rPr lang="en-US" sz="3200" dirty="0" smtClean="0">
                <a:latin typeface="Calibri" pitchFamily="34" charset="0"/>
                <a:cs typeface="Calibri" pitchFamily="34" charset="0"/>
              </a:rPr>
              <a:t>(</a:t>
            </a:r>
            <a:r>
              <a:rPr lang="en-US" sz="3200" dirty="0" err="1" smtClean="0">
                <a:latin typeface="Calibri" pitchFamily="34" charset="0"/>
                <a:cs typeface="Calibri" pitchFamily="34" charset="0"/>
              </a:rPr>
              <a:t>AdmissionNo</a:t>
            </a:r>
            <a:r>
              <a:rPr lang="en-US" sz="3200" dirty="0" smtClean="0">
                <a:latin typeface="Calibri" pitchFamily="34" charset="0"/>
                <a:cs typeface="Calibri" pitchFamily="34" charset="0"/>
              </a:rPr>
              <a:t>(Varchar2[10</a:t>
            </a:r>
            <a:r>
              <a:rPr lang="en-US" sz="3200" dirty="0">
                <a:latin typeface="Calibri" pitchFamily="34" charset="0"/>
                <a:cs typeface="Calibri" pitchFamily="34" charset="0"/>
              </a:rPr>
              <a:t>]), </a:t>
            </a:r>
            <a:r>
              <a:rPr lang="en-US" sz="3200" dirty="0" err="1">
                <a:latin typeface="Calibri" pitchFamily="34" charset="0"/>
                <a:cs typeface="Calibri" pitchFamily="34" charset="0"/>
              </a:rPr>
              <a:t>ClassRollNo</a:t>
            </a:r>
            <a:r>
              <a:rPr lang="en-US" sz="3200" dirty="0">
                <a:latin typeface="Calibri" pitchFamily="34" charset="0"/>
                <a:cs typeface="Calibri" pitchFamily="34" charset="0"/>
              </a:rPr>
              <a:t>(Number(4), </a:t>
            </a:r>
            <a:r>
              <a:rPr lang="en-US" sz="3200" dirty="0" err="1" smtClean="0">
                <a:latin typeface="Calibri" pitchFamily="34" charset="0"/>
                <a:cs typeface="Calibri" pitchFamily="34" charset="0"/>
              </a:rPr>
              <a:t>FirstName</a:t>
            </a:r>
            <a:r>
              <a:rPr lang="en-US" sz="3200" dirty="0" smtClean="0">
                <a:latin typeface="Calibri" pitchFamily="34" charset="0"/>
                <a:cs typeface="Calibri" pitchFamily="34" charset="0"/>
              </a:rPr>
              <a:t>(Varchar2[20</a:t>
            </a:r>
            <a:r>
              <a:rPr lang="en-US" sz="3200" dirty="0">
                <a:latin typeface="Calibri" pitchFamily="34" charset="0"/>
                <a:cs typeface="Calibri" pitchFamily="34" charset="0"/>
              </a:rPr>
              <a:t>]), </a:t>
            </a:r>
            <a:r>
              <a:rPr lang="en-US" sz="3200" dirty="0" err="1" smtClean="0">
                <a:latin typeface="Calibri" pitchFamily="34" charset="0"/>
                <a:cs typeface="Calibri" pitchFamily="34" charset="0"/>
              </a:rPr>
              <a:t>MiddleName</a:t>
            </a:r>
            <a:r>
              <a:rPr lang="en-US" sz="3200" dirty="0" smtClean="0">
                <a:latin typeface="Calibri" pitchFamily="34" charset="0"/>
                <a:cs typeface="Calibri" pitchFamily="34" charset="0"/>
              </a:rPr>
              <a:t>(Varchar2[20</a:t>
            </a:r>
            <a:r>
              <a:rPr lang="en-US" sz="3200" dirty="0">
                <a:latin typeface="Calibri" pitchFamily="34" charset="0"/>
                <a:cs typeface="Calibri" pitchFamily="34" charset="0"/>
              </a:rPr>
              <a:t>]),  </a:t>
            </a:r>
            <a:r>
              <a:rPr lang="en-US" sz="3200" dirty="0" err="1" smtClean="0">
                <a:latin typeface="Calibri" pitchFamily="34" charset="0"/>
                <a:cs typeface="Calibri" pitchFamily="34" charset="0"/>
              </a:rPr>
              <a:t>LastName</a:t>
            </a:r>
            <a:r>
              <a:rPr lang="en-US" sz="3200" dirty="0" smtClean="0">
                <a:latin typeface="Calibri" pitchFamily="34" charset="0"/>
                <a:cs typeface="Calibri" pitchFamily="34" charset="0"/>
              </a:rPr>
              <a:t>(Varchar2[20</a:t>
            </a:r>
            <a:r>
              <a:rPr lang="en-US" sz="3200" dirty="0">
                <a:latin typeface="Calibri" pitchFamily="34" charset="0"/>
                <a:cs typeface="Calibri" pitchFamily="34" charset="0"/>
              </a:rPr>
              <a:t>]), DOB(date</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56</a:t>
            </a:fld>
            <a:endParaRPr lang="en-US" sz="2000" b="1" dirty="0">
              <a:solidFill>
                <a:srgbClr val="FF0000"/>
              </a:solidFill>
            </a:endParaRPr>
          </a:p>
        </p:txBody>
      </p:sp>
    </p:spTree>
    <p:extLst>
      <p:ext uri="{BB962C8B-B14F-4D97-AF65-F5344CB8AC3E}">
        <p14:creationId xmlns:p14="http://schemas.microsoft.com/office/powerpoint/2010/main" val="87953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Simple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Composite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Derived</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Single Valued</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Multi Valued</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a:t>
            </a:fld>
            <a:endParaRPr lang="en-US" sz="2000" b="1" dirty="0">
              <a:solidFill>
                <a:srgbClr val="FF0000"/>
              </a:solidFill>
            </a:endParaRPr>
          </a:p>
        </p:txBody>
      </p:sp>
    </p:spTree>
    <p:extLst>
      <p:ext uri="{BB962C8B-B14F-4D97-AF65-F5344CB8AC3E}">
        <p14:creationId xmlns:p14="http://schemas.microsoft.com/office/powerpoint/2010/main" val="172496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Simple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Simple attributes are atomic values, which cannot be divided further.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a student's phone number is an atomic value of 10 digits.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a:t>
            </a:fld>
            <a:endParaRPr lang="en-US" sz="2000" b="1" dirty="0">
              <a:solidFill>
                <a:srgbClr val="FF0000"/>
              </a:solidFill>
            </a:endParaRPr>
          </a:p>
        </p:txBody>
      </p:sp>
    </p:spTree>
    <p:extLst>
      <p:ext uri="{BB962C8B-B14F-4D97-AF65-F5344CB8AC3E}">
        <p14:creationId xmlns:p14="http://schemas.microsoft.com/office/powerpoint/2010/main" val="74982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Composite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Composite attributes are made of more than one simple attribute.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a student's complete name may have </a:t>
            </a:r>
            <a:r>
              <a:rPr lang="en-US" sz="3200" dirty="0" err="1" smtClean="0">
                <a:latin typeface="Calibri" pitchFamily="34" charset="0"/>
                <a:cs typeface="Calibri" pitchFamily="34" charset="0"/>
              </a:rPr>
              <a:t>FirstName</a:t>
            </a:r>
            <a:r>
              <a:rPr lang="en-US" sz="3200" dirty="0" smtClean="0">
                <a:latin typeface="Calibri" pitchFamily="34" charset="0"/>
                <a:cs typeface="Calibri" pitchFamily="34" charset="0"/>
              </a:rPr>
              <a:t> </a:t>
            </a:r>
            <a:r>
              <a:rPr lang="en-US" sz="3200" dirty="0">
                <a:latin typeface="Calibri" pitchFamily="34" charset="0"/>
                <a:cs typeface="Calibri" pitchFamily="34" charset="0"/>
              </a:rPr>
              <a:t>and </a:t>
            </a:r>
            <a:r>
              <a:rPr lang="en-US" sz="3200" dirty="0" err="1" smtClean="0">
                <a:latin typeface="Calibri" pitchFamily="34" charset="0"/>
                <a:cs typeface="Calibri" pitchFamily="34" charset="0"/>
              </a:rPr>
              <a:t>LastName</a:t>
            </a:r>
            <a:r>
              <a:rPr lang="en-US" sz="3200" dirty="0">
                <a:latin typeface="Calibri" pitchFamily="34" charset="0"/>
                <a:cs typeface="Calibri" pitchFamily="34" charset="0"/>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a:t>
            </a:fld>
            <a:endParaRPr lang="en-US" sz="2000" b="1" dirty="0">
              <a:solidFill>
                <a:srgbClr val="FF0000"/>
              </a:solidFill>
            </a:endParaRPr>
          </a:p>
        </p:txBody>
      </p:sp>
    </p:spTree>
    <p:extLst>
      <p:ext uri="{BB962C8B-B14F-4D97-AF65-F5344CB8AC3E}">
        <p14:creationId xmlns:p14="http://schemas.microsoft.com/office/powerpoint/2010/main" val="44834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Derived Attribute</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Derived attributes are the attributes that do not exist in the physical database, but their values are derived from other attributes present 	in the database.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example, </a:t>
            </a:r>
            <a:r>
              <a:rPr lang="en-US" sz="3200" dirty="0" err="1" smtClean="0">
                <a:latin typeface="Calibri" pitchFamily="34" charset="0"/>
                <a:cs typeface="Calibri" pitchFamily="34" charset="0"/>
              </a:rPr>
              <a:t>AverageSalary</a:t>
            </a:r>
            <a:r>
              <a:rPr lang="en-US" sz="3200" dirty="0" smtClean="0">
                <a:latin typeface="Calibri" pitchFamily="34" charset="0"/>
                <a:cs typeface="Calibri" pitchFamily="34" charset="0"/>
              </a:rPr>
              <a:t> </a:t>
            </a:r>
            <a:r>
              <a:rPr lang="en-US" sz="3200" dirty="0">
                <a:latin typeface="Calibri" pitchFamily="34" charset="0"/>
                <a:cs typeface="Calibri" pitchFamily="34" charset="0"/>
              </a:rPr>
              <a:t>in a department should not be saved directly in the database, instead it can be derived.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For another example, age can be derived from </a:t>
            </a:r>
            <a:r>
              <a:rPr lang="en-US" sz="3200" dirty="0" err="1" smtClean="0">
                <a:latin typeface="Calibri" pitchFamily="34" charset="0"/>
                <a:cs typeface="Calibri" pitchFamily="34" charset="0"/>
              </a:rPr>
              <a:t>DateofBirth</a:t>
            </a:r>
            <a:r>
              <a:rPr lang="en-US" sz="3200" dirty="0">
                <a:latin typeface="Calibri" pitchFamily="34" charset="0"/>
                <a:cs typeface="Calibri" pitchFamily="34" charset="0"/>
              </a:rPr>
              <a:t>.</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a:t>
            </a:fld>
            <a:endParaRPr lang="en-US" sz="2000" b="1" dirty="0">
              <a:solidFill>
                <a:srgbClr val="FF0000"/>
              </a:solidFill>
            </a:endParaRPr>
          </a:p>
        </p:txBody>
      </p:sp>
    </p:spTree>
    <p:extLst>
      <p:ext uri="{BB962C8B-B14F-4D97-AF65-F5344CB8AC3E}">
        <p14:creationId xmlns:p14="http://schemas.microsoft.com/office/powerpoint/2010/main" val="310480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3068</TotalTime>
  <Words>2260</Words>
  <Application>Microsoft Office PowerPoint</Application>
  <PresentationFormat>Widescreen</PresentationFormat>
  <Paragraphs>376</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Entity Relationship Diagram</vt:lpstr>
      <vt:lpstr>Entity Relationship Model</vt:lpstr>
      <vt:lpstr>Entity</vt:lpstr>
      <vt:lpstr>Entity Set</vt:lpstr>
      <vt:lpstr>Attribute</vt:lpstr>
      <vt:lpstr>Types of Attribute</vt:lpstr>
      <vt:lpstr>Simple Attribute</vt:lpstr>
      <vt:lpstr>Composite Attribute</vt:lpstr>
      <vt:lpstr>Derived Attribute</vt:lpstr>
      <vt:lpstr>Single Valued Attribute</vt:lpstr>
      <vt:lpstr>Multi Valued Attribute</vt:lpstr>
      <vt:lpstr>Multi Valued Attribute</vt:lpstr>
      <vt:lpstr>Entity Set and Key(s)</vt:lpstr>
      <vt:lpstr>Types of Relational Key</vt:lpstr>
      <vt:lpstr>Super Key</vt:lpstr>
      <vt:lpstr>Primary Key</vt:lpstr>
      <vt:lpstr>Candidate Key</vt:lpstr>
      <vt:lpstr>Alternate Key</vt:lpstr>
      <vt:lpstr>Foreign Key</vt:lpstr>
      <vt:lpstr>Relationship</vt:lpstr>
      <vt:lpstr>Relationship Set</vt:lpstr>
      <vt:lpstr>Degree of Relationship</vt:lpstr>
      <vt:lpstr>Cardinality</vt:lpstr>
      <vt:lpstr>Types of Cardinality</vt:lpstr>
      <vt:lpstr>One to One Cardinality</vt:lpstr>
      <vt:lpstr>One to Many Cardinality</vt:lpstr>
      <vt:lpstr>Many to One Cardinality</vt:lpstr>
      <vt:lpstr>Many to Many Cardinality</vt:lpstr>
      <vt:lpstr>Entity Relationship Diagram</vt:lpstr>
      <vt:lpstr>Entity Relationship Diagram</vt:lpstr>
      <vt:lpstr>Entity</vt:lpstr>
      <vt:lpstr>Attribute</vt:lpstr>
      <vt:lpstr>Composite Attribute</vt:lpstr>
      <vt:lpstr>Composite Attribute …</vt:lpstr>
      <vt:lpstr>Multi Valued Attribute</vt:lpstr>
      <vt:lpstr>Derived Attribute</vt:lpstr>
      <vt:lpstr>Relationship</vt:lpstr>
      <vt:lpstr>Binary Relationship and Cardinality</vt:lpstr>
      <vt:lpstr>One to One Relationship and Cardinality</vt:lpstr>
      <vt:lpstr>One to Many Relationship and Cardinality</vt:lpstr>
      <vt:lpstr>Many to One Relationship and Cardinality</vt:lpstr>
      <vt:lpstr>Many to many Relationship and Cardinality</vt:lpstr>
      <vt:lpstr>Simplest ER Diagram</vt:lpstr>
      <vt:lpstr>Simplest ER Diagram</vt:lpstr>
      <vt:lpstr>Participant Constraints</vt:lpstr>
      <vt:lpstr>Partial Participant Constraints</vt:lpstr>
      <vt:lpstr>Total Participant Constraints</vt:lpstr>
      <vt:lpstr>Generalization</vt:lpstr>
      <vt:lpstr>Generalization …</vt:lpstr>
      <vt:lpstr>Generalization …</vt:lpstr>
      <vt:lpstr>Specialization </vt:lpstr>
      <vt:lpstr>Specialization … </vt:lpstr>
      <vt:lpstr>Entity Diagram</vt:lpstr>
      <vt:lpstr>Relational Model</vt:lpstr>
      <vt:lpstr>Relational Model …</vt:lpstr>
      <vt:lpstr>Relational Model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creator>satyam</dc:creator>
  <cp:lastModifiedBy>hp</cp:lastModifiedBy>
  <cp:revision>229</cp:revision>
  <dcterms:created xsi:type="dcterms:W3CDTF">2017-05-10T04:53:35Z</dcterms:created>
  <dcterms:modified xsi:type="dcterms:W3CDTF">2021-05-06T05:31:32Z</dcterms:modified>
</cp:coreProperties>
</file>