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3"/>
  </p:notesMasterIdLst>
  <p:sldIdLst>
    <p:sldId id="256" r:id="rId2"/>
    <p:sldId id="510" r:id="rId3"/>
    <p:sldId id="511" r:id="rId4"/>
    <p:sldId id="512" r:id="rId5"/>
    <p:sldId id="517" r:id="rId6"/>
    <p:sldId id="513" r:id="rId7"/>
    <p:sldId id="514" r:id="rId8"/>
    <p:sldId id="515" r:id="rId9"/>
    <p:sldId id="516" r:id="rId10"/>
    <p:sldId id="518" r:id="rId11"/>
    <p:sldId id="519" r:id="rId12"/>
    <p:sldId id="520" r:id="rId13"/>
    <p:sldId id="527" r:id="rId14"/>
    <p:sldId id="521" r:id="rId15"/>
    <p:sldId id="528" r:id="rId16"/>
    <p:sldId id="529" r:id="rId17"/>
    <p:sldId id="530" r:id="rId18"/>
    <p:sldId id="522" r:id="rId19"/>
    <p:sldId id="531" r:id="rId20"/>
    <p:sldId id="524" r:id="rId21"/>
    <p:sldId id="52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8" autoAdjust="0"/>
  </p:normalViewPr>
  <p:slideViewPr>
    <p:cSldViewPr>
      <p:cViewPr varScale="1">
        <p:scale>
          <a:sx n="66" d="100"/>
          <a:sy n="66" d="100"/>
        </p:scale>
        <p:origin x="87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D79BB-A530-4C53-8F20-B4D287E523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107C-65CC-42AE-9D60-576D3A0D6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4F4E-9F52-4B12-AE48-0FFF3205D400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2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2080-5E66-4777-9402-051D96DBF206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C6B2-5689-4B1D-A0CF-D284EEA0F2C1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4D5E-447D-431D-9289-2D879B218FC0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877A-57EC-4A4C-8F69-3144147F65FC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3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3B90-AFA3-48A4-BB4D-BBB9332CDF9A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E0E1-6F2A-434C-AA60-FF4498DF01DB}" type="datetime1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4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7411-1CF9-4439-ADD7-72731D298F9A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5226-D31B-45ED-A7E3-D12D5B26EF93}" type="datetime1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BC88-77FA-4CF6-93C5-C905DD54AF8B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3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7585-8F2F-494D-BB90-964B6E9DB8C8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81DE-BFD9-4896-A0B0-37BF727C68AE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1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71800"/>
            <a:ext cx="12192000" cy="8382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itchFamily="34" charset="0"/>
              </a:rPr>
              <a:t>Data Flow Diagram</a:t>
            </a:r>
            <a:endParaRPr lang="en-US" sz="4800" b="1" dirty="0">
              <a:solidFill>
                <a:srgbClr val="FF0000"/>
              </a:solidFill>
              <a:latin typeface="Calibri" panose="020F0502020204030204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How to Prepare Neat and Clean Data Flow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All names should be unique. 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DFD is not a flow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chart, the arrows in flow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chart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represents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the order of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events whereas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arrows in DFD represents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flow of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data.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DFD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does not involve any order of events.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Logical Decisions are not allowed. 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Do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not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provide extreme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details.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10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94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Types of Data Flow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Level 0 DFD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Level 1 DFD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Level 2 DFD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Level 3 DFD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11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5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Level 0 Data Flow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Fundamental System Model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, or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Context Diagram. 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Represents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the entire software requirement as a single bubble with input and output data denoted by incoming and outgoing arrows.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12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38200" y="3230880"/>
            <a:ext cx="10638972" cy="2103120"/>
            <a:chOff x="1143000" y="3048000"/>
            <a:chExt cx="10638972" cy="2103120"/>
          </a:xfrm>
        </p:grpSpPr>
        <p:grpSp>
          <p:nvGrpSpPr>
            <p:cNvPr id="9" name="Group 8"/>
            <p:cNvGrpSpPr/>
            <p:nvPr/>
          </p:nvGrpSpPr>
          <p:grpSpPr>
            <a:xfrm>
              <a:off x="1143000" y="3048000"/>
              <a:ext cx="10638972" cy="2103120"/>
              <a:chOff x="1143000" y="3048000"/>
              <a:chExt cx="10638972" cy="2103120"/>
            </a:xfrm>
            <a:noFill/>
          </p:grpSpPr>
          <p:sp>
            <p:nvSpPr>
              <p:cNvPr id="6" name="Rectangle 5"/>
              <p:cNvSpPr/>
              <p:nvPr/>
            </p:nvSpPr>
            <p:spPr>
              <a:xfrm>
                <a:off x="1143000" y="3733800"/>
                <a:ext cx="1981200" cy="762000"/>
              </a:xfrm>
              <a:prstGeom prst="rect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Input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410200" y="3048000"/>
                <a:ext cx="2103120" cy="2103120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Process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800772" y="3733800"/>
                <a:ext cx="1981200" cy="762000"/>
              </a:xfrm>
              <a:prstGeom prst="rect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Output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Straight Arrow Connector 10"/>
            <p:cNvCxnSpPr>
              <a:stCxn id="6" idx="3"/>
              <a:endCxn id="7" idx="2"/>
            </p:cNvCxnSpPr>
            <p:nvPr/>
          </p:nvCxnSpPr>
          <p:spPr>
            <a:xfrm flipV="1">
              <a:off x="3124200" y="4099560"/>
              <a:ext cx="2286000" cy="152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7496628" y="4096656"/>
              <a:ext cx="2286000" cy="152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6881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Level 0 Data Flow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13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114800" y="1066801"/>
            <a:ext cx="3886200" cy="4826000"/>
            <a:chOff x="4114800" y="2797175"/>
            <a:chExt cx="3886200" cy="3095625"/>
          </a:xfrm>
        </p:grpSpPr>
        <p:grpSp>
          <p:nvGrpSpPr>
            <p:cNvPr id="20" name="Group 19"/>
            <p:cNvGrpSpPr/>
            <p:nvPr/>
          </p:nvGrpSpPr>
          <p:grpSpPr>
            <a:xfrm>
              <a:off x="4114800" y="2797175"/>
              <a:ext cx="3886200" cy="3095625"/>
              <a:chOff x="4114800" y="2797175"/>
              <a:chExt cx="3886200" cy="309562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953000" y="5130800"/>
                <a:ext cx="1981200" cy="76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tx1"/>
                    </a:solidFill>
                  </a:rPr>
                  <a:t>Customer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14800" y="2797175"/>
                <a:ext cx="3886200" cy="76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tx1"/>
                    </a:solidFill>
                  </a:rPr>
                  <a:t>Food Delivery System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5257800" y="3559175"/>
                <a:ext cx="0" cy="157162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781800" y="3559175"/>
                <a:ext cx="0" cy="157162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4343400" y="3657599"/>
              <a:ext cx="3338286" cy="1371602"/>
              <a:chOff x="4343400" y="3657599"/>
              <a:chExt cx="3338286" cy="1371602"/>
            </a:xfrm>
          </p:grpSpPr>
          <p:sp>
            <p:nvSpPr>
              <p:cNvPr id="17" name="Rectangle 16"/>
              <p:cNvSpPr/>
              <p:nvPr/>
            </p:nvSpPr>
            <p:spPr>
              <a:xfrm rot="16200000">
                <a:off x="4038599" y="3962400"/>
                <a:ext cx="1371601" cy="762000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tx1"/>
                    </a:solidFill>
                  </a:rPr>
                  <a:t>Orders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5400000">
                <a:off x="6614885" y="3962401"/>
                <a:ext cx="1371601" cy="762000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tx1"/>
                    </a:solidFill>
                  </a:rPr>
                  <a:t>Delivers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258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199"/>
          </a:xfrm>
        </p:spPr>
        <p:txBody>
          <a:bodyPr anchor="t" anchorCtr="0">
            <a:no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Level 0 Data </a:t>
            </a:r>
            <a:r>
              <a:rPr lang="en-US" b="1" smtClean="0">
                <a:solidFill>
                  <a:srgbClr val="FF0000"/>
                </a:solidFill>
                <a:latin typeface="+mn-lt"/>
              </a:rPr>
              <a:t>Flow Diagram for Library Management System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14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52400" y="1295400"/>
            <a:ext cx="11811000" cy="4953000"/>
            <a:chOff x="152400" y="1295400"/>
            <a:chExt cx="11811000" cy="4953000"/>
          </a:xfrm>
        </p:grpSpPr>
        <p:sp>
          <p:nvSpPr>
            <p:cNvPr id="7" name="Oval 6"/>
            <p:cNvSpPr/>
            <p:nvPr/>
          </p:nvSpPr>
          <p:spPr>
            <a:xfrm>
              <a:off x="5105400" y="2743200"/>
              <a:ext cx="2103120" cy="21031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Library </a:t>
              </a:r>
              <a:r>
                <a:rPr lang="en-US" b="1" dirty="0" smtClean="0">
                  <a:solidFill>
                    <a:schemeClr val="tx1"/>
                  </a:solidFill>
                </a:rPr>
                <a:t>Management </a:t>
              </a:r>
              <a:r>
                <a:rPr lang="en-US" sz="3200" dirty="0" smtClean="0">
                  <a:solidFill>
                    <a:schemeClr val="tx1"/>
                  </a:solidFill>
                </a:rPr>
                <a:t>System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7208520" y="1295400"/>
              <a:ext cx="4754880" cy="4953000"/>
              <a:chOff x="7208520" y="1295400"/>
              <a:chExt cx="4754880" cy="4953000"/>
            </a:xfrm>
          </p:grpSpPr>
          <p:cxnSp>
            <p:nvCxnSpPr>
              <p:cNvPr id="12" name="Straight Arrow Connector 11"/>
              <p:cNvCxnSpPr>
                <a:stCxn id="7" idx="6"/>
                <a:endCxn id="35" idx="1"/>
              </p:cNvCxnSpPr>
              <p:nvPr/>
            </p:nvCxnSpPr>
            <p:spPr>
              <a:xfrm flipV="1">
                <a:off x="7208520" y="1676400"/>
                <a:ext cx="1249680" cy="21183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8458200" y="1295400"/>
                <a:ext cx="3505200" cy="4953000"/>
                <a:chOff x="838200" y="1676400"/>
                <a:chExt cx="1981200" cy="4953000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838200" y="1676400"/>
                  <a:ext cx="1981200" cy="4114800"/>
                  <a:chOff x="838200" y="2133600"/>
                  <a:chExt cx="1981200" cy="4114800"/>
                </a:xfrm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838200" y="4648200"/>
                    <a:ext cx="1981200" cy="762000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 smtClean="0">
                        <a:solidFill>
                          <a:schemeClr val="tx1"/>
                        </a:solidFill>
                      </a:rPr>
                      <a:t>Generate Book Issue Report</a:t>
                    </a:r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838200" y="5486400"/>
                    <a:ext cx="1981200" cy="762000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 smtClean="0">
                        <a:solidFill>
                          <a:schemeClr val="tx1"/>
                        </a:solidFill>
                      </a:rPr>
                      <a:t>Check User Login Details</a:t>
                    </a:r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838200" y="2971800"/>
                    <a:ext cx="1981200" cy="762000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 smtClean="0">
                        <a:solidFill>
                          <a:schemeClr val="tx1"/>
                        </a:solidFill>
                      </a:rPr>
                      <a:t>Generate Author Report</a:t>
                    </a:r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838200" y="3810000"/>
                    <a:ext cx="1981200" cy="762000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 smtClean="0">
                        <a:solidFill>
                          <a:schemeClr val="tx1"/>
                        </a:solidFill>
                      </a:rPr>
                      <a:t>Generate Book Report</a:t>
                    </a:r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838200" y="2133600"/>
                    <a:ext cx="1981200" cy="762000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 smtClean="0">
                        <a:solidFill>
                          <a:schemeClr val="tx1"/>
                        </a:solidFill>
                      </a:rPr>
                      <a:t>Generate Library Report</a:t>
                    </a:r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0" name="Rectangle 29"/>
                <p:cNvSpPr/>
                <p:nvPr/>
              </p:nvSpPr>
              <p:spPr>
                <a:xfrm>
                  <a:off x="838200" y="5867400"/>
                  <a:ext cx="1981200" cy="7620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tx1"/>
                      </a:solidFill>
                    </a:rPr>
                    <a:t>Generate System User Report</a:t>
                  </a:r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8" name="Straight Arrow Connector 37"/>
              <p:cNvCxnSpPr>
                <a:stCxn id="7" idx="6"/>
                <a:endCxn id="33" idx="1"/>
              </p:cNvCxnSpPr>
              <p:nvPr/>
            </p:nvCxnSpPr>
            <p:spPr>
              <a:xfrm flipV="1">
                <a:off x="7208520" y="2514600"/>
                <a:ext cx="1249680" cy="12801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7" idx="6"/>
                <a:endCxn id="34" idx="1"/>
              </p:cNvCxnSpPr>
              <p:nvPr/>
            </p:nvCxnSpPr>
            <p:spPr>
              <a:xfrm flipV="1">
                <a:off x="7208520" y="3352800"/>
                <a:ext cx="1249680" cy="4419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7" idx="6"/>
                <a:endCxn id="31" idx="1"/>
              </p:cNvCxnSpPr>
              <p:nvPr/>
            </p:nvCxnSpPr>
            <p:spPr>
              <a:xfrm>
                <a:off x="7208520" y="3794760"/>
                <a:ext cx="1249680" cy="3962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7" idx="6"/>
                <a:endCxn id="32" idx="1"/>
              </p:cNvCxnSpPr>
              <p:nvPr/>
            </p:nvCxnSpPr>
            <p:spPr>
              <a:xfrm>
                <a:off x="7208520" y="3794760"/>
                <a:ext cx="1249680" cy="12344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7" idx="6"/>
              </p:cNvCxnSpPr>
              <p:nvPr/>
            </p:nvCxnSpPr>
            <p:spPr>
              <a:xfrm>
                <a:off x="7208520" y="3794760"/>
                <a:ext cx="1249680" cy="214122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152400" y="1295400"/>
              <a:ext cx="4953000" cy="4953000"/>
              <a:chOff x="152400" y="1295400"/>
              <a:chExt cx="4953000" cy="4953000"/>
            </a:xfrm>
          </p:grpSpPr>
          <p:cxnSp>
            <p:nvCxnSpPr>
              <p:cNvPr id="11" name="Straight Arrow Connector 10"/>
              <p:cNvCxnSpPr>
                <a:stCxn id="17" idx="3"/>
                <a:endCxn id="7" idx="2"/>
              </p:cNvCxnSpPr>
              <p:nvPr/>
            </p:nvCxnSpPr>
            <p:spPr>
              <a:xfrm>
                <a:off x="3657600" y="1676400"/>
                <a:ext cx="1447800" cy="21183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152400" y="1295400"/>
                <a:ext cx="3505200" cy="4953000"/>
                <a:chOff x="838200" y="1676400"/>
                <a:chExt cx="1981200" cy="4953000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38200" y="1676400"/>
                  <a:ext cx="1981200" cy="4114800"/>
                  <a:chOff x="838200" y="2133600"/>
                  <a:chExt cx="1981200" cy="4114800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838200" y="4648200"/>
                    <a:ext cx="1981200" cy="762000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 smtClean="0">
                        <a:solidFill>
                          <a:schemeClr val="tx1"/>
                        </a:solidFill>
                      </a:rPr>
                      <a:t>Book Issue Management</a:t>
                    </a:r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838200" y="5486400"/>
                    <a:ext cx="1981200" cy="762000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 smtClean="0">
                        <a:solidFill>
                          <a:schemeClr val="tx1"/>
                        </a:solidFill>
                      </a:rPr>
                      <a:t>Login Management</a:t>
                    </a:r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838200" y="2971800"/>
                    <a:ext cx="1981200" cy="762000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 smtClean="0">
                        <a:solidFill>
                          <a:schemeClr val="tx1"/>
                        </a:solidFill>
                      </a:rPr>
                      <a:t>Author Management</a:t>
                    </a:r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838200" y="3810000"/>
                    <a:ext cx="1981200" cy="762000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 smtClean="0">
                        <a:solidFill>
                          <a:schemeClr val="tx1"/>
                        </a:solidFill>
                      </a:rPr>
                      <a:t>Book Management</a:t>
                    </a:r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838200" y="2133600"/>
                    <a:ext cx="1981200" cy="762000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 smtClean="0">
                        <a:solidFill>
                          <a:schemeClr val="tx1"/>
                        </a:solidFill>
                      </a:rPr>
                      <a:t>Library Management</a:t>
                    </a:r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6" name="Rectangle 25"/>
                <p:cNvSpPr/>
                <p:nvPr/>
              </p:nvSpPr>
              <p:spPr>
                <a:xfrm>
                  <a:off x="838200" y="5867400"/>
                  <a:ext cx="1981200" cy="7620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tx1"/>
                      </a:solidFill>
                    </a:rPr>
                    <a:t>System User Management</a:t>
                  </a:r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4" name="Straight Arrow Connector 53"/>
              <p:cNvCxnSpPr>
                <a:stCxn id="15" idx="3"/>
                <a:endCxn id="7" idx="2"/>
              </p:cNvCxnSpPr>
              <p:nvPr/>
            </p:nvCxnSpPr>
            <p:spPr>
              <a:xfrm>
                <a:off x="3657600" y="2514600"/>
                <a:ext cx="1447800" cy="12801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16" idx="3"/>
                <a:endCxn id="7" idx="2"/>
              </p:cNvCxnSpPr>
              <p:nvPr/>
            </p:nvCxnSpPr>
            <p:spPr>
              <a:xfrm>
                <a:off x="3657600" y="3352800"/>
                <a:ext cx="1447800" cy="4419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6" idx="3"/>
                <a:endCxn id="7" idx="2"/>
              </p:cNvCxnSpPr>
              <p:nvPr/>
            </p:nvCxnSpPr>
            <p:spPr>
              <a:xfrm flipV="1">
                <a:off x="3657600" y="3794760"/>
                <a:ext cx="1447800" cy="3962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14" idx="3"/>
                <a:endCxn id="7" idx="2"/>
              </p:cNvCxnSpPr>
              <p:nvPr/>
            </p:nvCxnSpPr>
            <p:spPr>
              <a:xfrm flipV="1">
                <a:off x="3657600" y="3794760"/>
                <a:ext cx="1447800" cy="12344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26" idx="3"/>
                <a:endCxn id="7" idx="2"/>
              </p:cNvCxnSpPr>
              <p:nvPr/>
            </p:nvCxnSpPr>
            <p:spPr>
              <a:xfrm flipV="1">
                <a:off x="3657600" y="3794760"/>
                <a:ext cx="1447800" cy="20726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693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199"/>
          </a:xfrm>
        </p:spPr>
        <p:txBody>
          <a:bodyPr anchor="t" anchorCtr="0">
            <a:no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Level 0 Data </a:t>
            </a:r>
            <a:r>
              <a:rPr lang="en-US" b="1" smtClean="0">
                <a:solidFill>
                  <a:srgbClr val="FF0000"/>
                </a:solidFill>
                <a:latin typeface="+mn-lt"/>
              </a:rPr>
              <a:t>Flow Diagram for Library Management System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15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52400" y="2743200"/>
            <a:ext cx="11811000" cy="2103120"/>
            <a:chOff x="152400" y="2743200"/>
            <a:chExt cx="11811000" cy="2103120"/>
          </a:xfrm>
        </p:grpSpPr>
        <p:sp>
          <p:nvSpPr>
            <p:cNvPr id="7" name="Oval 6"/>
            <p:cNvSpPr/>
            <p:nvPr/>
          </p:nvSpPr>
          <p:spPr>
            <a:xfrm>
              <a:off x="5105400" y="2743200"/>
              <a:ext cx="2103120" cy="21031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Library </a:t>
              </a:r>
              <a:r>
                <a:rPr lang="en-US" b="1" dirty="0" smtClean="0">
                  <a:solidFill>
                    <a:schemeClr val="tx1"/>
                  </a:solidFill>
                </a:rPr>
                <a:t>Management </a:t>
              </a:r>
              <a:r>
                <a:rPr lang="en-US" sz="3200" dirty="0" smtClean="0">
                  <a:solidFill>
                    <a:schemeClr val="tx1"/>
                  </a:solidFill>
                </a:rPr>
                <a:t>System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7208520" y="3429000"/>
              <a:ext cx="4754880" cy="762000"/>
              <a:chOff x="7208520" y="3429000"/>
              <a:chExt cx="4754880" cy="762000"/>
            </a:xfrm>
          </p:grpSpPr>
          <p:cxnSp>
            <p:nvCxnSpPr>
              <p:cNvPr id="12" name="Straight Arrow Connector 11"/>
              <p:cNvCxnSpPr>
                <a:stCxn id="7" idx="6"/>
                <a:endCxn id="35" idx="1"/>
              </p:cNvCxnSpPr>
              <p:nvPr/>
            </p:nvCxnSpPr>
            <p:spPr>
              <a:xfrm>
                <a:off x="7208520" y="3794760"/>
                <a:ext cx="1249680" cy="152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8458200" y="3429000"/>
                <a:ext cx="3505200" cy="76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Generate Library Report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52400" y="3429000"/>
              <a:ext cx="4953000" cy="762000"/>
              <a:chOff x="152400" y="3429000"/>
              <a:chExt cx="4953000" cy="762000"/>
            </a:xfrm>
          </p:grpSpPr>
          <p:cxnSp>
            <p:nvCxnSpPr>
              <p:cNvPr id="11" name="Straight Arrow Connector 10"/>
              <p:cNvCxnSpPr>
                <a:stCxn id="17" idx="3"/>
                <a:endCxn id="7" idx="2"/>
              </p:cNvCxnSpPr>
              <p:nvPr/>
            </p:nvCxnSpPr>
            <p:spPr>
              <a:xfrm flipV="1">
                <a:off x="3657600" y="3794760"/>
                <a:ext cx="1447800" cy="152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152400" y="3429000"/>
                <a:ext cx="3505200" cy="76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Library Management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0410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199"/>
          </a:xfrm>
        </p:spPr>
        <p:txBody>
          <a:bodyPr anchor="t" anchorCtr="0">
            <a:no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Level 0 Data Flow Diagram for Retail Management System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16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52400" y="2743200"/>
            <a:ext cx="11811000" cy="2103120"/>
            <a:chOff x="152400" y="2743200"/>
            <a:chExt cx="11811000" cy="2103120"/>
          </a:xfrm>
        </p:grpSpPr>
        <p:sp>
          <p:nvSpPr>
            <p:cNvPr id="7" name="Oval 6"/>
            <p:cNvSpPr/>
            <p:nvPr/>
          </p:nvSpPr>
          <p:spPr>
            <a:xfrm>
              <a:off x="5105400" y="2743200"/>
              <a:ext cx="2103120" cy="21031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Retail </a:t>
              </a:r>
              <a:r>
                <a:rPr lang="en-US" b="1" dirty="0" smtClean="0">
                  <a:solidFill>
                    <a:schemeClr val="tx1"/>
                  </a:solidFill>
                </a:rPr>
                <a:t>Management </a:t>
              </a:r>
              <a:r>
                <a:rPr lang="en-US" sz="3200" dirty="0" smtClean="0">
                  <a:solidFill>
                    <a:schemeClr val="tx1"/>
                  </a:solidFill>
                </a:rPr>
                <a:t>System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7208520" y="3429000"/>
              <a:ext cx="4754880" cy="762000"/>
              <a:chOff x="7208520" y="3429000"/>
              <a:chExt cx="4754880" cy="762000"/>
            </a:xfrm>
          </p:grpSpPr>
          <p:cxnSp>
            <p:nvCxnSpPr>
              <p:cNvPr id="12" name="Straight Arrow Connector 11"/>
              <p:cNvCxnSpPr>
                <a:stCxn id="7" idx="6"/>
                <a:endCxn id="35" idx="1"/>
              </p:cNvCxnSpPr>
              <p:nvPr/>
            </p:nvCxnSpPr>
            <p:spPr>
              <a:xfrm>
                <a:off x="7208520" y="3794760"/>
                <a:ext cx="1249680" cy="152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8458200" y="3429000"/>
                <a:ext cx="3505200" cy="76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Delivery of Items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52400" y="3429000"/>
              <a:ext cx="4953000" cy="762000"/>
              <a:chOff x="152400" y="3429000"/>
              <a:chExt cx="4953000" cy="762000"/>
            </a:xfrm>
          </p:grpSpPr>
          <p:cxnSp>
            <p:nvCxnSpPr>
              <p:cNvPr id="11" name="Straight Arrow Connector 10"/>
              <p:cNvCxnSpPr>
                <a:stCxn id="17" idx="3"/>
                <a:endCxn id="7" idx="2"/>
              </p:cNvCxnSpPr>
              <p:nvPr/>
            </p:nvCxnSpPr>
            <p:spPr>
              <a:xfrm flipV="1">
                <a:off x="3657600" y="3794760"/>
                <a:ext cx="1447800" cy="152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152400" y="3429000"/>
                <a:ext cx="3505200" cy="76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Customer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5319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199"/>
          </a:xfrm>
        </p:spPr>
        <p:txBody>
          <a:bodyPr anchor="t" anchorCtr="0">
            <a:no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Level 0 Data Flow Diagram for Retail Management System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17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52400" y="2743200"/>
            <a:ext cx="11811000" cy="2103120"/>
            <a:chOff x="152400" y="2743200"/>
            <a:chExt cx="11811000" cy="2103120"/>
          </a:xfrm>
        </p:grpSpPr>
        <p:sp>
          <p:nvSpPr>
            <p:cNvPr id="7" name="Oval 6"/>
            <p:cNvSpPr/>
            <p:nvPr/>
          </p:nvSpPr>
          <p:spPr>
            <a:xfrm>
              <a:off x="5105400" y="2743200"/>
              <a:ext cx="2103120" cy="21031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Retail </a:t>
              </a:r>
              <a:r>
                <a:rPr lang="en-US" b="1" dirty="0" smtClean="0">
                  <a:solidFill>
                    <a:schemeClr val="tx1"/>
                  </a:solidFill>
                </a:rPr>
                <a:t>Management </a:t>
              </a:r>
              <a:r>
                <a:rPr lang="en-US" sz="3200" dirty="0" smtClean="0">
                  <a:solidFill>
                    <a:schemeClr val="tx1"/>
                  </a:solidFill>
                </a:rPr>
                <a:t>System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7208520" y="3429000"/>
              <a:ext cx="4754880" cy="762000"/>
              <a:chOff x="7208520" y="3429000"/>
              <a:chExt cx="4754880" cy="762000"/>
            </a:xfrm>
          </p:grpSpPr>
          <p:cxnSp>
            <p:nvCxnSpPr>
              <p:cNvPr id="12" name="Straight Arrow Connector 11"/>
              <p:cNvCxnSpPr>
                <a:stCxn id="7" idx="6"/>
                <a:endCxn id="35" idx="1"/>
              </p:cNvCxnSpPr>
              <p:nvPr/>
            </p:nvCxnSpPr>
            <p:spPr>
              <a:xfrm>
                <a:off x="7208520" y="3794760"/>
                <a:ext cx="1249680" cy="152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8458200" y="3429000"/>
                <a:ext cx="3505200" cy="76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Realization of Requirements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52400" y="3429000"/>
              <a:ext cx="4953000" cy="762000"/>
              <a:chOff x="152400" y="3429000"/>
              <a:chExt cx="4953000" cy="762000"/>
            </a:xfrm>
          </p:grpSpPr>
          <p:cxnSp>
            <p:nvCxnSpPr>
              <p:cNvPr id="11" name="Straight Arrow Connector 10"/>
              <p:cNvCxnSpPr>
                <a:stCxn id="17" idx="3"/>
                <a:endCxn id="7" idx="2"/>
              </p:cNvCxnSpPr>
              <p:nvPr/>
            </p:nvCxnSpPr>
            <p:spPr>
              <a:xfrm flipV="1">
                <a:off x="3657600" y="3794760"/>
                <a:ext cx="1447800" cy="152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152400" y="3429000"/>
                <a:ext cx="3505200" cy="76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Customer submit Requirements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704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Level 1 Data Flow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Level – 1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DFD, a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Level –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0 DFD i.e.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Context Diagram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is decomposed into multiple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bubbles or processes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this level,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main objectives of the system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are highlighted and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breakdown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of the  high – level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process of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Level – 0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DFD into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sub processes takes place.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18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459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199"/>
          </a:xfrm>
        </p:spPr>
        <p:txBody>
          <a:bodyPr anchor="t" anchorCtr="0">
            <a:no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Level 1 Data Flow Diagram for Library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User(Library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M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anagement System)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19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0" y="1143000"/>
            <a:ext cx="12177486" cy="5210628"/>
            <a:chOff x="76200" y="1143000"/>
            <a:chExt cx="11840028" cy="5210628"/>
          </a:xfrm>
        </p:grpSpPr>
        <p:grpSp>
          <p:nvGrpSpPr>
            <p:cNvPr id="176" name="Group 175"/>
            <p:cNvGrpSpPr/>
            <p:nvPr/>
          </p:nvGrpSpPr>
          <p:grpSpPr>
            <a:xfrm>
              <a:off x="76200" y="1143000"/>
              <a:ext cx="11840028" cy="4922521"/>
              <a:chOff x="76200" y="1143000"/>
              <a:chExt cx="11840028" cy="4922521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685800" y="4267200"/>
                <a:ext cx="4992550" cy="1280160"/>
                <a:chOff x="914400" y="4370978"/>
                <a:chExt cx="4992550" cy="1280160"/>
              </a:xfrm>
            </p:grpSpPr>
            <p:sp>
              <p:nvSpPr>
                <p:cNvPr id="160" name="Oval 159"/>
                <p:cNvSpPr/>
                <p:nvPr/>
              </p:nvSpPr>
              <p:spPr>
                <a:xfrm>
                  <a:off x="914400" y="4553858"/>
                  <a:ext cx="914400" cy="914400"/>
                </a:xfrm>
                <a:prstGeom prst="ellipse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Add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2034540" y="4416698"/>
                  <a:ext cx="1188720" cy="118872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Delete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3328488" y="4370978"/>
                  <a:ext cx="1280160" cy="1280160"/>
                </a:xfrm>
                <a:prstGeom prst="ellips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Update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4718230" y="4416698"/>
                  <a:ext cx="1188720" cy="1188720"/>
                </a:xfrm>
                <a:prstGeom prst="ellipse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Search 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76200" y="1143000"/>
                <a:ext cx="11840028" cy="4922521"/>
                <a:chOff x="76200" y="1142999"/>
                <a:chExt cx="11840028" cy="4922521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76200" y="2272938"/>
                  <a:ext cx="3381828" cy="1188720"/>
                  <a:chOff x="76200" y="2272938"/>
                  <a:chExt cx="3381828" cy="1188720"/>
                </a:xfrm>
              </p:grpSpPr>
              <p:grpSp>
                <p:nvGrpSpPr>
                  <p:cNvPr id="153" name="Group 152"/>
                  <p:cNvGrpSpPr/>
                  <p:nvPr/>
                </p:nvGrpSpPr>
                <p:grpSpPr>
                  <a:xfrm>
                    <a:off x="1126308" y="2272938"/>
                    <a:ext cx="2331720" cy="1188720"/>
                    <a:chOff x="1126308" y="2272938"/>
                    <a:chExt cx="2331720" cy="1188720"/>
                  </a:xfrm>
                </p:grpSpPr>
                <p:sp>
                  <p:nvSpPr>
                    <p:cNvPr id="148" name="Oval 147"/>
                    <p:cNvSpPr/>
                    <p:nvPr/>
                  </p:nvSpPr>
                  <p:spPr>
                    <a:xfrm>
                      <a:off x="1828800" y="2272938"/>
                      <a:ext cx="1188720" cy="118872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Type of Users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50" name="Straight Arrow Connector 149"/>
                    <p:cNvCxnSpPr>
                      <a:endCxn id="148" idx="2"/>
                    </p:cNvCxnSpPr>
                    <p:nvPr/>
                  </p:nvCxnSpPr>
                  <p:spPr>
                    <a:xfrm>
                      <a:off x="1126308" y="2867298"/>
                      <a:ext cx="702492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Arrow Connector 151"/>
                    <p:cNvCxnSpPr>
                      <a:stCxn id="148" idx="6"/>
                      <a:endCxn id="120" idx="1"/>
                    </p:cNvCxnSpPr>
                    <p:nvPr/>
                  </p:nvCxnSpPr>
                  <p:spPr>
                    <a:xfrm>
                      <a:off x="3017520" y="2867298"/>
                      <a:ext cx="440508" cy="56170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76200" y="2590800"/>
                    <a:ext cx="1050108" cy="609601"/>
                  </a:xfrm>
                  <a:prstGeom prst="rect">
                    <a:avLst/>
                  </a:prstGeom>
                  <a:noFill/>
                  <a:ln w="381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Library User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56" name="Straight Arrow Connector 155"/>
                  <p:cNvCxnSpPr>
                    <a:stCxn id="148" idx="6"/>
                    <a:endCxn id="119" idx="1"/>
                  </p:cNvCxnSpPr>
                  <p:nvPr/>
                </p:nvCxnSpPr>
                <p:spPr>
                  <a:xfrm flipV="1">
                    <a:off x="3017520" y="2286000"/>
                    <a:ext cx="440508" cy="58129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" name="Group 173"/>
                <p:cNvGrpSpPr/>
                <p:nvPr/>
              </p:nvGrpSpPr>
              <p:grpSpPr>
                <a:xfrm>
                  <a:off x="1172028" y="1142999"/>
                  <a:ext cx="10744200" cy="4922521"/>
                  <a:chOff x="1143000" y="1142999"/>
                  <a:chExt cx="10744200" cy="4922521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3429000" y="1142999"/>
                    <a:ext cx="8458200" cy="4922521"/>
                    <a:chOff x="3352800" y="1142999"/>
                    <a:chExt cx="8458200" cy="4922521"/>
                  </a:xfrm>
                </p:grpSpPr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9906000" y="1142999"/>
                      <a:ext cx="1905000" cy="4800601"/>
                      <a:chOff x="9906000" y="1142999"/>
                      <a:chExt cx="1905000" cy="4800601"/>
                    </a:xfrm>
                  </p:grpSpPr>
                  <p:grpSp>
                    <p:nvGrpSpPr>
                      <p:cNvPr id="22" name="Group 21"/>
                      <p:cNvGrpSpPr/>
                      <p:nvPr/>
                    </p:nvGrpSpPr>
                    <p:grpSpPr>
                      <a:xfrm>
                        <a:off x="9906000" y="1142999"/>
                        <a:ext cx="1905000" cy="2286001"/>
                        <a:chOff x="9906000" y="1142999"/>
                        <a:chExt cx="1905000" cy="2286001"/>
                      </a:xfrm>
                    </p:grpSpPr>
                    <p:grpSp>
                      <p:nvGrpSpPr>
                        <p:cNvPr id="11" name="Group 10"/>
                        <p:cNvGrpSpPr/>
                        <p:nvPr/>
                      </p:nvGrpSpPr>
                      <p:grpSpPr>
                        <a:xfrm>
                          <a:off x="9906000" y="1142999"/>
                          <a:ext cx="1905000" cy="609601"/>
                          <a:chOff x="9906000" y="1219199"/>
                          <a:chExt cx="1905000" cy="609601"/>
                        </a:xfrm>
                      </p:grpSpPr>
                      <p:sp>
                        <p:nvSpPr>
                          <p:cNvPr id="6" name="Rectangle 5"/>
                          <p:cNvSpPr/>
                          <p:nvPr/>
                        </p:nvSpPr>
                        <p:spPr>
                          <a:xfrm>
                            <a:off x="9906000" y="1219199"/>
                            <a:ext cx="1828800" cy="6096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Journal &amp; Magazines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10" name="Group 9"/>
                          <p:cNvGrpSpPr/>
                          <p:nvPr/>
                        </p:nvGrpSpPr>
                        <p:grpSpPr>
                          <a:xfrm>
                            <a:off x="9982200" y="1219199"/>
                            <a:ext cx="1828800" cy="609601"/>
                            <a:chOff x="9982200" y="1219199"/>
                            <a:chExt cx="1828800" cy="609601"/>
                          </a:xfrm>
                        </p:grpSpPr>
                        <p:cxnSp>
                          <p:nvCxnSpPr>
                            <p:cNvPr id="8" name="Straight Connector 7"/>
                            <p:cNvCxnSpPr/>
                            <p:nvPr/>
                          </p:nvCxnSpPr>
                          <p:spPr>
                            <a:xfrm>
                              <a:off x="9982200" y="1219199"/>
                              <a:ext cx="1828800" cy="0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" name="Straight Connector 8"/>
                            <p:cNvCxnSpPr/>
                            <p:nvPr/>
                          </p:nvCxnSpPr>
                          <p:spPr>
                            <a:xfrm>
                              <a:off x="9982200" y="1828800"/>
                              <a:ext cx="1828800" cy="0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12" name="Group 11"/>
                        <p:cNvGrpSpPr/>
                        <p:nvPr/>
                      </p:nvGrpSpPr>
                      <p:grpSpPr>
                        <a:xfrm>
                          <a:off x="9906000" y="1981199"/>
                          <a:ext cx="1905000" cy="609601"/>
                          <a:chOff x="9906000" y="1219199"/>
                          <a:chExt cx="1905000" cy="609601"/>
                        </a:xfrm>
                      </p:grpSpPr>
                      <p:sp>
                        <p:nvSpPr>
                          <p:cNvPr id="13" name="Rectangle 12"/>
                          <p:cNvSpPr/>
                          <p:nvPr/>
                        </p:nvSpPr>
                        <p:spPr>
                          <a:xfrm>
                            <a:off x="9906000" y="1219199"/>
                            <a:ext cx="1828800" cy="6096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News Papers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14" name="Group 13"/>
                          <p:cNvGrpSpPr/>
                          <p:nvPr/>
                        </p:nvGrpSpPr>
                        <p:grpSpPr>
                          <a:xfrm>
                            <a:off x="9982200" y="1219199"/>
                            <a:ext cx="1828800" cy="609601"/>
                            <a:chOff x="9982200" y="1219199"/>
                            <a:chExt cx="1828800" cy="609601"/>
                          </a:xfrm>
                        </p:grpSpPr>
                        <p:cxnSp>
                          <p:nvCxnSpPr>
                            <p:cNvPr id="15" name="Straight Connector 14"/>
                            <p:cNvCxnSpPr/>
                            <p:nvPr/>
                          </p:nvCxnSpPr>
                          <p:spPr>
                            <a:xfrm>
                              <a:off x="9982200" y="1219199"/>
                              <a:ext cx="1828800" cy="0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" name="Straight Connector 15"/>
                            <p:cNvCxnSpPr/>
                            <p:nvPr/>
                          </p:nvCxnSpPr>
                          <p:spPr>
                            <a:xfrm>
                              <a:off x="9982200" y="1828800"/>
                              <a:ext cx="1828800" cy="0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9906000" y="2819399"/>
                          <a:ext cx="1905000" cy="609601"/>
                          <a:chOff x="9906000" y="1219199"/>
                          <a:chExt cx="1905000" cy="609601"/>
                        </a:xfrm>
                      </p:grpSpPr>
                      <p:sp>
                        <p:nvSpPr>
                          <p:cNvPr id="18" name="Rectangle 17"/>
                          <p:cNvSpPr/>
                          <p:nvPr/>
                        </p:nvSpPr>
                        <p:spPr>
                          <a:xfrm>
                            <a:off x="9906000" y="1219199"/>
                            <a:ext cx="1828800" cy="6096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Course Books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19" name="Group 18"/>
                          <p:cNvGrpSpPr/>
                          <p:nvPr/>
                        </p:nvGrpSpPr>
                        <p:grpSpPr>
                          <a:xfrm>
                            <a:off x="9982200" y="1219199"/>
                            <a:ext cx="1828800" cy="609601"/>
                            <a:chOff x="9982200" y="1219199"/>
                            <a:chExt cx="1828800" cy="609601"/>
                          </a:xfrm>
                        </p:grpSpPr>
                        <p:cxnSp>
                          <p:nvCxnSpPr>
                            <p:cNvPr id="20" name="Straight Connector 19"/>
                            <p:cNvCxnSpPr/>
                            <p:nvPr/>
                          </p:nvCxnSpPr>
                          <p:spPr>
                            <a:xfrm>
                              <a:off x="9982200" y="1219199"/>
                              <a:ext cx="1828800" cy="0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" name="Straight Connector 20"/>
                            <p:cNvCxnSpPr/>
                            <p:nvPr/>
                          </p:nvCxnSpPr>
                          <p:spPr>
                            <a:xfrm>
                              <a:off x="9982200" y="1828800"/>
                              <a:ext cx="1828800" cy="0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grpSp>
                    <p:nvGrpSpPr>
                      <p:cNvPr id="23" name="Group 22"/>
                      <p:cNvGrpSpPr/>
                      <p:nvPr/>
                    </p:nvGrpSpPr>
                    <p:grpSpPr>
                      <a:xfrm>
                        <a:off x="9906000" y="3657599"/>
                        <a:ext cx="1905000" cy="2286001"/>
                        <a:chOff x="9906000" y="1142999"/>
                        <a:chExt cx="1905000" cy="2286001"/>
                      </a:xfrm>
                    </p:grpSpPr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9906000" y="1142999"/>
                          <a:ext cx="1905000" cy="609601"/>
                          <a:chOff x="9906000" y="1219199"/>
                          <a:chExt cx="1905000" cy="609601"/>
                        </a:xfrm>
                      </p:grpSpPr>
                      <p:sp>
                        <p:nvSpPr>
                          <p:cNvPr id="35" name="Rectangle 34"/>
                          <p:cNvSpPr/>
                          <p:nvPr/>
                        </p:nvSpPr>
                        <p:spPr>
                          <a:xfrm>
                            <a:off x="9906000" y="1219199"/>
                            <a:ext cx="1828800" cy="6096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Reference Books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36" name="Group 35"/>
                          <p:cNvGrpSpPr/>
                          <p:nvPr/>
                        </p:nvGrpSpPr>
                        <p:grpSpPr>
                          <a:xfrm>
                            <a:off x="9982200" y="1219199"/>
                            <a:ext cx="1828800" cy="609601"/>
                            <a:chOff x="9982200" y="1219199"/>
                            <a:chExt cx="1828800" cy="609601"/>
                          </a:xfrm>
                        </p:grpSpPr>
                        <p:cxnSp>
                          <p:nvCxnSpPr>
                            <p:cNvPr id="37" name="Straight Connector 36"/>
                            <p:cNvCxnSpPr/>
                            <p:nvPr/>
                          </p:nvCxnSpPr>
                          <p:spPr>
                            <a:xfrm>
                              <a:off x="9982200" y="1219199"/>
                              <a:ext cx="1828800" cy="0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8" name="Straight Connector 37"/>
                            <p:cNvCxnSpPr/>
                            <p:nvPr/>
                          </p:nvCxnSpPr>
                          <p:spPr>
                            <a:xfrm>
                              <a:off x="9982200" y="1828800"/>
                              <a:ext cx="1828800" cy="0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25" name="Group 24"/>
                        <p:cNvGrpSpPr/>
                        <p:nvPr/>
                      </p:nvGrpSpPr>
                      <p:grpSpPr>
                        <a:xfrm>
                          <a:off x="9906000" y="1981199"/>
                          <a:ext cx="1905000" cy="609601"/>
                          <a:chOff x="9906000" y="1219199"/>
                          <a:chExt cx="1905000" cy="609601"/>
                        </a:xfrm>
                      </p:grpSpPr>
                      <p:sp>
                        <p:nvSpPr>
                          <p:cNvPr id="31" name="Rectangle 30"/>
                          <p:cNvSpPr/>
                          <p:nvPr/>
                        </p:nvSpPr>
                        <p:spPr>
                          <a:xfrm>
                            <a:off x="9906000" y="1219199"/>
                            <a:ext cx="1828800" cy="6096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Student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32" name="Group 31"/>
                          <p:cNvGrpSpPr/>
                          <p:nvPr/>
                        </p:nvGrpSpPr>
                        <p:grpSpPr>
                          <a:xfrm>
                            <a:off x="9982200" y="1219199"/>
                            <a:ext cx="1828800" cy="609601"/>
                            <a:chOff x="9982200" y="1219199"/>
                            <a:chExt cx="1828800" cy="609601"/>
                          </a:xfrm>
                        </p:grpSpPr>
                        <p:cxnSp>
                          <p:nvCxnSpPr>
                            <p:cNvPr id="33" name="Straight Connector 32"/>
                            <p:cNvCxnSpPr/>
                            <p:nvPr/>
                          </p:nvCxnSpPr>
                          <p:spPr>
                            <a:xfrm>
                              <a:off x="9982200" y="1219199"/>
                              <a:ext cx="1828800" cy="0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4" name="Straight Connector 33"/>
                            <p:cNvCxnSpPr/>
                            <p:nvPr/>
                          </p:nvCxnSpPr>
                          <p:spPr>
                            <a:xfrm>
                              <a:off x="9982200" y="1828800"/>
                              <a:ext cx="1828800" cy="0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26" name="Group 25"/>
                        <p:cNvGrpSpPr/>
                        <p:nvPr/>
                      </p:nvGrpSpPr>
                      <p:grpSpPr>
                        <a:xfrm>
                          <a:off x="9906000" y="2819399"/>
                          <a:ext cx="1905000" cy="609601"/>
                          <a:chOff x="9906000" y="1219199"/>
                          <a:chExt cx="1905000" cy="609601"/>
                        </a:xfrm>
                      </p:grpSpPr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9906000" y="1219199"/>
                            <a:ext cx="1828800" cy="6096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Faculty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28" name="Group 27"/>
                          <p:cNvGrpSpPr/>
                          <p:nvPr/>
                        </p:nvGrpSpPr>
                        <p:grpSpPr>
                          <a:xfrm>
                            <a:off x="9982200" y="1219199"/>
                            <a:ext cx="1828800" cy="609601"/>
                            <a:chOff x="9982200" y="1219199"/>
                            <a:chExt cx="1828800" cy="609601"/>
                          </a:xfrm>
                        </p:grpSpPr>
                        <p:cxnSp>
                          <p:nvCxnSpPr>
                            <p:cNvPr id="29" name="Straight Connector 28"/>
                            <p:cNvCxnSpPr/>
                            <p:nvPr/>
                          </p:nvCxnSpPr>
                          <p:spPr>
                            <a:xfrm>
                              <a:off x="9982200" y="1219199"/>
                              <a:ext cx="1828800" cy="0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0" name="Straight Connector 29"/>
                            <p:cNvCxnSpPr/>
                            <p:nvPr/>
                          </p:nvCxnSpPr>
                          <p:spPr>
                            <a:xfrm>
                              <a:off x="9982200" y="1828800"/>
                              <a:ext cx="1828800" cy="0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</p:grpSp>
                <p:grpSp>
                  <p:nvGrpSpPr>
                    <p:cNvPr id="146" name="Group 145"/>
                    <p:cNvGrpSpPr/>
                    <p:nvPr/>
                  </p:nvGrpSpPr>
                  <p:grpSpPr>
                    <a:xfrm>
                      <a:off x="3352800" y="1219200"/>
                      <a:ext cx="6553200" cy="4846320"/>
                      <a:chOff x="3352800" y="1219200"/>
                      <a:chExt cx="6553200" cy="4846320"/>
                    </a:xfrm>
                  </p:grpSpPr>
                  <p:grpSp>
                    <p:nvGrpSpPr>
                      <p:cNvPr id="118" name="Group 117"/>
                      <p:cNvGrpSpPr/>
                      <p:nvPr/>
                    </p:nvGrpSpPr>
                    <p:grpSpPr>
                      <a:xfrm>
                        <a:off x="6568440" y="1219200"/>
                        <a:ext cx="3337560" cy="4846320"/>
                        <a:chOff x="6568440" y="1219200"/>
                        <a:chExt cx="3337560" cy="4846320"/>
                      </a:xfrm>
                    </p:grpSpPr>
                    <p:grpSp>
                      <p:nvGrpSpPr>
                        <p:cNvPr id="62" name="Group 61"/>
                        <p:cNvGrpSpPr/>
                        <p:nvPr/>
                      </p:nvGrpSpPr>
                      <p:grpSpPr>
                        <a:xfrm>
                          <a:off x="6781800" y="1219200"/>
                          <a:ext cx="3124200" cy="4419600"/>
                          <a:chOff x="6781800" y="1219200"/>
                          <a:chExt cx="3124200" cy="4419600"/>
                        </a:xfrm>
                      </p:grpSpPr>
                      <p:sp>
                        <p:nvSpPr>
                          <p:cNvPr id="40" name="Oval 39"/>
                          <p:cNvSpPr/>
                          <p:nvPr/>
                        </p:nvSpPr>
                        <p:spPr>
                          <a:xfrm>
                            <a:off x="6781800" y="1219200"/>
                            <a:ext cx="914400" cy="914400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rgbClr val="00B0F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Add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45" name="Straight Arrow Connector 44"/>
                          <p:cNvCxnSpPr>
                            <a:stCxn id="40" idx="6"/>
                            <a:endCxn id="6" idx="1"/>
                          </p:cNvCxnSpPr>
                          <p:nvPr/>
                        </p:nvCxnSpPr>
                        <p:spPr>
                          <a:xfrm flipV="1">
                            <a:off x="7696200" y="1447800"/>
                            <a:ext cx="2209800" cy="22860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B0F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6" name="Straight Arrow Connector 45"/>
                          <p:cNvCxnSpPr>
                            <a:stCxn id="40" idx="6"/>
                            <a:endCxn id="13" idx="1"/>
                          </p:cNvCxnSpPr>
                          <p:nvPr/>
                        </p:nvCxnSpPr>
                        <p:spPr>
                          <a:xfrm>
                            <a:off x="7696200" y="1676400"/>
                            <a:ext cx="2209800" cy="60960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B0F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9" name="Straight Arrow Connector 48"/>
                          <p:cNvCxnSpPr>
                            <a:stCxn id="40" idx="6"/>
                            <a:endCxn id="18" idx="1"/>
                          </p:cNvCxnSpPr>
                          <p:nvPr/>
                        </p:nvCxnSpPr>
                        <p:spPr>
                          <a:xfrm>
                            <a:off x="7696200" y="1676400"/>
                            <a:ext cx="2209800" cy="144780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B0F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Straight Arrow Connector 51"/>
                          <p:cNvCxnSpPr>
                            <a:stCxn id="40" idx="6"/>
                            <a:endCxn id="35" idx="1"/>
                          </p:cNvCxnSpPr>
                          <p:nvPr/>
                        </p:nvCxnSpPr>
                        <p:spPr>
                          <a:xfrm>
                            <a:off x="7696200" y="1676400"/>
                            <a:ext cx="2209800" cy="228600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B0F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6" name="Straight Arrow Connector 55"/>
                          <p:cNvCxnSpPr>
                            <a:stCxn id="40" idx="6"/>
                            <a:endCxn id="31" idx="1"/>
                          </p:cNvCxnSpPr>
                          <p:nvPr/>
                        </p:nvCxnSpPr>
                        <p:spPr>
                          <a:xfrm>
                            <a:off x="7696200" y="1676400"/>
                            <a:ext cx="2209800" cy="312420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B0F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9" name="Straight Arrow Connector 58"/>
                          <p:cNvCxnSpPr>
                            <a:stCxn id="40" idx="6"/>
                            <a:endCxn id="27" idx="1"/>
                          </p:cNvCxnSpPr>
                          <p:nvPr/>
                        </p:nvCxnSpPr>
                        <p:spPr>
                          <a:xfrm>
                            <a:off x="7696200" y="1676400"/>
                            <a:ext cx="2209800" cy="396240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B0F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80" name="Group 79"/>
                        <p:cNvGrpSpPr/>
                        <p:nvPr/>
                      </p:nvGrpSpPr>
                      <p:grpSpPr>
                        <a:xfrm>
                          <a:off x="6612708" y="1447800"/>
                          <a:ext cx="3293292" cy="4191000"/>
                          <a:chOff x="6612708" y="1447800"/>
                          <a:chExt cx="3293292" cy="4191000"/>
                        </a:xfrm>
                      </p:grpSpPr>
                      <p:sp>
                        <p:nvSpPr>
                          <p:cNvPr id="41" name="Oval 40"/>
                          <p:cNvSpPr/>
                          <p:nvPr/>
                        </p:nvSpPr>
                        <p:spPr>
                          <a:xfrm>
                            <a:off x="6612708" y="2209800"/>
                            <a:ext cx="1188720" cy="1188720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Delete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64" name="Straight Arrow Connector 63"/>
                          <p:cNvCxnSpPr>
                            <a:stCxn id="41" idx="6"/>
                            <a:endCxn id="6" idx="1"/>
                          </p:cNvCxnSpPr>
                          <p:nvPr/>
                        </p:nvCxnSpPr>
                        <p:spPr>
                          <a:xfrm flipV="1">
                            <a:off x="7801428" y="1447800"/>
                            <a:ext cx="2104572" cy="135636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FF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" name="Straight Arrow Connector 64"/>
                          <p:cNvCxnSpPr>
                            <a:stCxn id="41" idx="6"/>
                            <a:endCxn id="13" idx="1"/>
                          </p:cNvCxnSpPr>
                          <p:nvPr/>
                        </p:nvCxnSpPr>
                        <p:spPr>
                          <a:xfrm flipV="1">
                            <a:off x="7801428" y="2286000"/>
                            <a:ext cx="2104572" cy="51816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FF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8" name="Straight Arrow Connector 67"/>
                          <p:cNvCxnSpPr>
                            <a:stCxn id="41" idx="6"/>
                            <a:endCxn id="18" idx="1"/>
                          </p:cNvCxnSpPr>
                          <p:nvPr/>
                        </p:nvCxnSpPr>
                        <p:spPr>
                          <a:xfrm>
                            <a:off x="7801428" y="2804160"/>
                            <a:ext cx="2104572" cy="32004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FF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1" name="Straight Arrow Connector 70"/>
                          <p:cNvCxnSpPr>
                            <a:stCxn id="41" idx="6"/>
                            <a:endCxn id="35" idx="1"/>
                          </p:cNvCxnSpPr>
                          <p:nvPr/>
                        </p:nvCxnSpPr>
                        <p:spPr>
                          <a:xfrm>
                            <a:off x="7801428" y="2804160"/>
                            <a:ext cx="2104572" cy="115824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FF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4" name="Straight Arrow Connector 73"/>
                          <p:cNvCxnSpPr>
                            <a:stCxn id="41" idx="6"/>
                            <a:endCxn id="31" idx="1"/>
                          </p:cNvCxnSpPr>
                          <p:nvPr/>
                        </p:nvCxnSpPr>
                        <p:spPr>
                          <a:xfrm>
                            <a:off x="7801428" y="2804160"/>
                            <a:ext cx="2104572" cy="199644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FF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7" name="Straight Arrow Connector 76"/>
                          <p:cNvCxnSpPr>
                            <a:stCxn id="41" idx="6"/>
                            <a:endCxn id="27" idx="1"/>
                          </p:cNvCxnSpPr>
                          <p:nvPr/>
                        </p:nvCxnSpPr>
                        <p:spPr>
                          <a:xfrm>
                            <a:off x="7801428" y="2804160"/>
                            <a:ext cx="2104572" cy="283464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FF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99" name="Group 98"/>
                        <p:cNvGrpSpPr/>
                        <p:nvPr/>
                      </p:nvGrpSpPr>
                      <p:grpSpPr>
                        <a:xfrm>
                          <a:off x="6568440" y="1447800"/>
                          <a:ext cx="3337560" cy="4191000"/>
                          <a:chOff x="6568440" y="1447800"/>
                          <a:chExt cx="3337560" cy="4191000"/>
                        </a:xfrm>
                      </p:grpSpPr>
                      <p:sp>
                        <p:nvSpPr>
                          <p:cNvPr id="42" name="Oval 41"/>
                          <p:cNvSpPr/>
                          <p:nvPr/>
                        </p:nvSpPr>
                        <p:spPr>
                          <a:xfrm>
                            <a:off x="6568440" y="3505200"/>
                            <a:ext cx="1280160" cy="1280160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rgbClr val="00B05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Update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81" name="Straight Arrow Connector 80"/>
                          <p:cNvCxnSpPr>
                            <a:stCxn id="42" idx="6"/>
                            <a:endCxn id="6" idx="1"/>
                          </p:cNvCxnSpPr>
                          <p:nvPr/>
                        </p:nvCxnSpPr>
                        <p:spPr>
                          <a:xfrm flipV="1">
                            <a:off x="7848600" y="1447800"/>
                            <a:ext cx="2057400" cy="269748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B05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4" name="Straight Arrow Connector 83"/>
                          <p:cNvCxnSpPr>
                            <a:stCxn id="42" idx="6"/>
                            <a:endCxn id="13" idx="1"/>
                          </p:cNvCxnSpPr>
                          <p:nvPr/>
                        </p:nvCxnSpPr>
                        <p:spPr>
                          <a:xfrm flipV="1">
                            <a:off x="7848600" y="2286000"/>
                            <a:ext cx="2057400" cy="185928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B05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7" name="Straight Arrow Connector 86"/>
                          <p:cNvCxnSpPr>
                            <a:stCxn id="42" idx="6"/>
                            <a:endCxn id="18" idx="1"/>
                          </p:cNvCxnSpPr>
                          <p:nvPr/>
                        </p:nvCxnSpPr>
                        <p:spPr>
                          <a:xfrm flipV="1">
                            <a:off x="7848600" y="3124200"/>
                            <a:ext cx="2057400" cy="102108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B05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0" name="Straight Arrow Connector 89"/>
                          <p:cNvCxnSpPr>
                            <a:stCxn id="42" idx="6"/>
                            <a:endCxn id="31" idx="1"/>
                          </p:cNvCxnSpPr>
                          <p:nvPr/>
                        </p:nvCxnSpPr>
                        <p:spPr>
                          <a:xfrm>
                            <a:off x="7848600" y="4145280"/>
                            <a:ext cx="2057400" cy="65532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B05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3" name="Straight Arrow Connector 92"/>
                          <p:cNvCxnSpPr>
                            <a:stCxn id="42" idx="6"/>
                            <a:endCxn id="35" idx="1"/>
                          </p:cNvCxnSpPr>
                          <p:nvPr/>
                        </p:nvCxnSpPr>
                        <p:spPr>
                          <a:xfrm flipV="1">
                            <a:off x="7848600" y="3962400"/>
                            <a:ext cx="2057400" cy="18288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B05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6" name="Straight Arrow Connector 95"/>
                          <p:cNvCxnSpPr>
                            <a:stCxn id="42" idx="6"/>
                            <a:endCxn id="27" idx="1"/>
                          </p:cNvCxnSpPr>
                          <p:nvPr/>
                        </p:nvCxnSpPr>
                        <p:spPr>
                          <a:xfrm>
                            <a:off x="7848600" y="4145280"/>
                            <a:ext cx="2057400" cy="149352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B05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17" name="Group 116"/>
                        <p:cNvGrpSpPr/>
                        <p:nvPr/>
                      </p:nvGrpSpPr>
                      <p:grpSpPr>
                        <a:xfrm>
                          <a:off x="6705600" y="1447800"/>
                          <a:ext cx="3200400" cy="4617720"/>
                          <a:chOff x="6705600" y="1447800"/>
                          <a:chExt cx="3200400" cy="4617720"/>
                        </a:xfrm>
                      </p:grpSpPr>
                      <p:sp>
                        <p:nvSpPr>
                          <p:cNvPr id="43" name="Oval 42"/>
                          <p:cNvSpPr/>
                          <p:nvPr/>
                        </p:nvSpPr>
                        <p:spPr>
                          <a:xfrm>
                            <a:off x="6705600" y="4876800"/>
                            <a:ext cx="1188720" cy="1188720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Search 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101" name="Straight Arrow Connector 100"/>
                          <p:cNvCxnSpPr>
                            <a:stCxn id="43" idx="6"/>
                            <a:endCxn id="27" idx="1"/>
                          </p:cNvCxnSpPr>
                          <p:nvPr/>
                        </p:nvCxnSpPr>
                        <p:spPr>
                          <a:xfrm>
                            <a:off x="7894320" y="5471160"/>
                            <a:ext cx="2011680" cy="16764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70C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2" name="Straight Arrow Connector 101"/>
                          <p:cNvCxnSpPr>
                            <a:stCxn id="43" idx="6"/>
                            <a:endCxn id="31" idx="1"/>
                          </p:cNvCxnSpPr>
                          <p:nvPr/>
                        </p:nvCxnSpPr>
                        <p:spPr>
                          <a:xfrm flipV="1">
                            <a:off x="7894320" y="4800600"/>
                            <a:ext cx="2011680" cy="67056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70C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" name="Straight Arrow Connector 104"/>
                          <p:cNvCxnSpPr>
                            <a:stCxn id="43" idx="6"/>
                            <a:endCxn id="35" idx="1"/>
                          </p:cNvCxnSpPr>
                          <p:nvPr/>
                        </p:nvCxnSpPr>
                        <p:spPr>
                          <a:xfrm flipV="1">
                            <a:off x="7894320" y="3962400"/>
                            <a:ext cx="2011680" cy="150876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70C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8" name="Straight Arrow Connector 107"/>
                          <p:cNvCxnSpPr>
                            <a:stCxn id="43" idx="6"/>
                            <a:endCxn id="18" idx="1"/>
                          </p:cNvCxnSpPr>
                          <p:nvPr/>
                        </p:nvCxnSpPr>
                        <p:spPr>
                          <a:xfrm flipV="1">
                            <a:off x="7894320" y="3124200"/>
                            <a:ext cx="2011680" cy="234696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70C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1" name="Straight Arrow Connector 110"/>
                          <p:cNvCxnSpPr>
                            <a:stCxn id="43" idx="6"/>
                            <a:endCxn id="13" idx="1"/>
                          </p:cNvCxnSpPr>
                          <p:nvPr/>
                        </p:nvCxnSpPr>
                        <p:spPr>
                          <a:xfrm flipV="1">
                            <a:off x="7894320" y="2286000"/>
                            <a:ext cx="2011680" cy="318516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70C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4" name="Straight Arrow Connector 113"/>
                          <p:cNvCxnSpPr>
                            <a:stCxn id="43" idx="6"/>
                            <a:endCxn id="6" idx="1"/>
                          </p:cNvCxnSpPr>
                          <p:nvPr/>
                        </p:nvCxnSpPr>
                        <p:spPr>
                          <a:xfrm flipV="1">
                            <a:off x="7894320" y="1447800"/>
                            <a:ext cx="2011680" cy="402336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70C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145" name="Group 144"/>
                      <p:cNvGrpSpPr/>
                      <p:nvPr/>
                    </p:nvGrpSpPr>
                    <p:grpSpPr>
                      <a:xfrm>
                        <a:off x="3352800" y="1676400"/>
                        <a:ext cx="3429000" cy="3794760"/>
                        <a:chOff x="3352800" y="1676400"/>
                        <a:chExt cx="3429000" cy="3794760"/>
                      </a:xfrm>
                    </p:grpSpPr>
                    <p:grpSp>
                      <p:nvGrpSpPr>
                        <p:cNvPr id="132" name="Group 131"/>
                        <p:cNvGrpSpPr/>
                        <p:nvPr/>
                      </p:nvGrpSpPr>
                      <p:grpSpPr>
                        <a:xfrm>
                          <a:off x="3352800" y="1676400"/>
                          <a:ext cx="3429000" cy="3794760"/>
                          <a:chOff x="3352800" y="1676400"/>
                          <a:chExt cx="3429000" cy="3794760"/>
                        </a:xfrm>
                      </p:grpSpPr>
                      <p:sp>
                        <p:nvSpPr>
                          <p:cNvPr id="120" name="Rectangle 119"/>
                          <p:cNvSpPr/>
                          <p:nvPr/>
                        </p:nvSpPr>
                        <p:spPr>
                          <a:xfrm>
                            <a:off x="3352800" y="3124200"/>
                            <a:ext cx="1050108" cy="6096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Admin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122" name="Straight Arrow Connector 121"/>
                          <p:cNvCxnSpPr>
                            <a:stCxn id="120" idx="3"/>
                            <a:endCxn id="40" idx="2"/>
                          </p:cNvCxnSpPr>
                          <p:nvPr/>
                        </p:nvCxnSpPr>
                        <p:spPr>
                          <a:xfrm flipV="1">
                            <a:off x="4402908" y="1676400"/>
                            <a:ext cx="2378892" cy="1752601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C0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3" name="Straight Arrow Connector 122"/>
                          <p:cNvCxnSpPr>
                            <a:stCxn id="120" idx="3"/>
                            <a:endCxn id="41" idx="2"/>
                          </p:cNvCxnSpPr>
                          <p:nvPr/>
                        </p:nvCxnSpPr>
                        <p:spPr>
                          <a:xfrm flipV="1">
                            <a:off x="4402908" y="2804160"/>
                            <a:ext cx="2209800" cy="624841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C0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6" name="Straight Arrow Connector 125"/>
                          <p:cNvCxnSpPr>
                            <a:stCxn id="120" idx="3"/>
                            <a:endCxn id="42" idx="2"/>
                          </p:cNvCxnSpPr>
                          <p:nvPr/>
                        </p:nvCxnSpPr>
                        <p:spPr>
                          <a:xfrm>
                            <a:off x="4402908" y="3429001"/>
                            <a:ext cx="2165532" cy="716279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C0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9" name="Straight Arrow Connector 128"/>
                          <p:cNvCxnSpPr>
                            <a:stCxn id="120" idx="3"/>
                            <a:endCxn id="43" idx="2"/>
                          </p:cNvCxnSpPr>
                          <p:nvPr/>
                        </p:nvCxnSpPr>
                        <p:spPr>
                          <a:xfrm>
                            <a:off x="4402908" y="3429001"/>
                            <a:ext cx="2302692" cy="2042159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C0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44" name="Group 143"/>
                        <p:cNvGrpSpPr/>
                        <p:nvPr/>
                      </p:nvGrpSpPr>
                      <p:grpSpPr>
                        <a:xfrm>
                          <a:off x="3352800" y="1676400"/>
                          <a:ext cx="3429000" cy="3794760"/>
                          <a:chOff x="3352800" y="1676400"/>
                          <a:chExt cx="3429000" cy="3794760"/>
                        </a:xfrm>
                      </p:grpSpPr>
                      <p:sp>
                        <p:nvSpPr>
                          <p:cNvPr id="119" name="Rectangle 118"/>
                          <p:cNvSpPr/>
                          <p:nvPr/>
                        </p:nvSpPr>
                        <p:spPr>
                          <a:xfrm>
                            <a:off x="3352800" y="1981199"/>
                            <a:ext cx="1050108" cy="6096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tx1"/>
                                </a:solidFill>
                              </a:rPr>
                              <a:t>Librarian</a:t>
                            </a:r>
                            <a:endParaRPr lang="en-US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134" name="Straight Arrow Connector 133"/>
                          <p:cNvCxnSpPr>
                            <a:stCxn id="119" idx="3"/>
                            <a:endCxn id="40" idx="2"/>
                          </p:cNvCxnSpPr>
                          <p:nvPr/>
                        </p:nvCxnSpPr>
                        <p:spPr>
                          <a:xfrm flipV="1">
                            <a:off x="4402908" y="1676400"/>
                            <a:ext cx="2378892" cy="60960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206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5" name="Straight Arrow Connector 134"/>
                          <p:cNvCxnSpPr>
                            <a:stCxn id="119" idx="3"/>
                            <a:endCxn id="41" idx="2"/>
                          </p:cNvCxnSpPr>
                          <p:nvPr/>
                        </p:nvCxnSpPr>
                        <p:spPr>
                          <a:xfrm>
                            <a:off x="4402908" y="2286000"/>
                            <a:ext cx="2209800" cy="51816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206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8" name="Straight Arrow Connector 137"/>
                          <p:cNvCxnSpPr>
                            <a:stCxn id="119" idx="3"/>
                            <a:endCxn id="42" idx="2"/>
                          </p:cNvCxnSpPr>
                          <p:nvPr/>
                        </p:nvCxnSpPr>
                        <p:spPr>
                          <a:xfrm>
                            <a:off x="4402908" y="2286000"/>
                            <a:ext cx="2165532" cy="185928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206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41" name="Straight Arrow Connector 140"/>
                          <p:cNvCxnSpPr>
                            <a:stCxn id="119" idx="3"/>
                            <a:endCxn id="43" idx="2"/>
                          </p:cNvCxnSpPr>
                          <p:nvPr/>
                        </p:nvCxnSpPr>
                        <p:spPr>
                          <a:xfrm>
                            <a:off x="4402908" y="2286000"/>
                            <a:ext cx="2302692" cy="318516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206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  <p:grpSp>
                <p:nvGrpSpPr>
                  <p:cNvPr id="173" name="Group 172"/>
                  <p:cNvGrpSpPr/>
                  <p:nvPr/>
                </p:nvGrpSpPr>
                <p:grpSpPr>
                  <a:xfrm>
                    <a:off x="1143000" y="3733801"/>
                    <a:ext cx="3940990" cy="716279"/>
                    <a:chOff x="1143000" y="3733801"/>
                    <a:chExt cx="3940990" cy="716279"/>
                  </a:xfrm>
                </p:grpSpPr>
                <p:cxnSp>
                  <p:nvCxnSpPr>
                    <p:cNvPr id="166" name="Straight Arrow Connector 165"/>
                    <p:cNvCxnSpPr>
                      <a:stCxn id="120" idx="2"/>
                      <a:endCxn id="163" idx="0"/>
                    </p:cNvCxnSpPr>
                    <p:nvPr/>
                  </p:nvCxnSpPr>
                  <p:spPr>
                    <a:xfrm>
                      <a:off x="3954054" y="3733801"/>
                      <a:ext cx="1129936" cy="579119"/>
                    </a:xfrm>
                    <a:prstGeom prst="straightConnector1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Arrow Connector 167"/>
                    <p:cNvCxnSpPr>
                      <a:stCxn id="120" idx="2"/>
                      <a:endCxn id="162" idx="0"/>
                    </p:cNvCxnSpPr>
                    <p:nvPr/>
                  </p:nvCxnSpPr>
                  <p:spPr>
                    <a:xfrm flipH="1">
                      <a:off x="3739968" y="3733801"/>
                      <a:ext cx="214086" cy="533399"/>
                    </a:xfrm>
                    <a:prstGeom prst="straightConnector1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Arrow Connector 169"/>
                    <p:cNvCxnSpPr>
                      <a:stCxn id="120" idx="2"/>
                      <a:endCxn id="161" idx="0"/>
                    </p:cNvCxnSpPr>
                    <p:nvPr/>
                  </p:nvCxnSpPr>
                  <p:spPr>
                    <a:xfrm flipH="1">
                      <a:off x="2400300" y="3733801"/>
                      <a:ext cx="1553754" cy="579119"/>
                    </a:xfrm>
                    <a:prstGeom prst="straightConnector1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Arrow Connector 171"/>
                    <p:cNvCxnSpPr>
                      <a:stCxn id="120" idx="2"/>
                      <a:endCxn id="160" idx="0"/>
                    </p:cNvCxnSpPr>
                    <p:nvPr/>
                  </p:nvCxnSpPr>
                  <p:spPr>
                    <a:xfrm flipH="1">
                      <a:off x="1143000" y="3733801"/>
                      <a:ext cx="2811054" cy="716279"/>
                    </a:xfrm>
                    <a:prstGeom prst="straightConnector1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89" name="Group 188"/>
            <p:cNvGrpSpPr/>
            <p:nvPr/>
          </p:nvGrpSpPr>
          <p:grpSpPr>
            <a:xfrm>
              <a:off x="1143000" y="5364480"/>
              <a:ext cx="3940990" cy="989148"/>
              <a:chOff x="1143000" y="5364480"/>
              <a:chExt cx="3940990" cy="989148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2209800" y="5744027"/>
                <a:ext cx="1828800" cy="609601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Library User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8" name="Straight Connector 177"/>
              <p:cNvCxnSpPr/>
              <p:nvPr/>
            </p:nvCxnSpPr>
            <p:spPr>
              <a:xfrm>
                <a:off x="2286000" y="5744027"/>
                <a:ext cx="18288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2286000" y="6353628"/>
                <a:ext cx="18288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Elbow Connector 180"/>
              <p:cNvCxnSpPr>
                <a:stCxn id="160" idx="4"/>
                <a:endCxn id="177" idx="1"/>
              </p:cNvCxnSpPr>
              <p:nvPr/>
            </p:nvCxnSpPr>
            <p:spPr>
              <a:xfrm rot="16200000" flipH="1">
                <a:off x="1334226" y="5173254"/>
                <a:ext cx="684348" cy="1066800"/>
              </a:xfrm>
              <a:prstGeom prst="bentConnector2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Elbow Connector 182"/>
              <p:cNvCxnSpPr>
                <a:stCxn id="163" idx="4"/>
                <a:endCxn id="177" idx="3"/>
              </p:cNvCxnSpPr>
              <p:nvPr/>
            </p:nvCxnSpPr>
            <p:spPr>
              <a:xfrm rot="5400000">
                <a:off x="4287701" y="5252539"/>
                <a:ext cx="547188" cy="1045390"/>
              </a:xfrm>
              <a:prstGeom prst="bentConnector2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Elbow Connector 184"/>
              <p:cNvCxnSpPr>
                <a:stCxn id="161" idx="4"/>
                <a:endCxn id="177" idx="1"/>
              </p:cNvCxnSpPr>
              <p:nvPr/>
            </p:nvCxnSpPr>
            <p:spPr>
              <a:xfrm rot="5400000">
                <a:off x="2031456" y="5679984"/>
                <a:ext cx="547188" cy="190500"/>
              </a:xfrm>
              <a:prstGeom prst="bentConnector4">
                <a:avLst>
                  <a:gd name="adj1" fmla="val 22148"/>
                  <a:gd name="adj2" fmla="val 220000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Elbow Connector 186"/>
              <p:cNvCxnSpPr>
                <a:stCxn id="162" idx="4"/>
                <a:endCxn id="177" idx="3"/>
              </p:cNvCxnSpPr>
              <p:nvPr/>
            </p:nvCxnSpPr>
            <p:spPr>
              <a:xfrm rot="16200000" flipH="1">
                <a:off x="3638550" y="5648778"/>
                <a:ext cx="501468" cy="298632"/>
              </a:xfrm>
              <a:prstGeom prst="bentConnector4">
                <a:avLst>
                  <a:gd name="adj1" fmla="val 19609"/>
                  <a:gd name="adj2" fmla="val 290886"/>
                </a:avLst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400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Data Flow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Visual Representation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of the information flows within a system.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With the help of a 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neat and clear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DFD, we can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depict the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system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requirement graphically.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Shows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how data enters and leaves the system, what changes the information, and where data is stored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Also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termed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as a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ata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low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raph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or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ubble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hart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30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Level 2 Data Flow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Level – 2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DFD goes one process deeper into parts of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Level – 1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DFD.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can be used to project or record the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specific or the required details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about the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functioning of the system.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20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58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3458"/>
          </a:xfrm>
        </p:spPr>
        <p:txBody>
          <a:bodyPr anchor="t" anchorCtr="0">
            <a:no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+mn-lt"/>
              </a:rPr>
              <a:t>Level 2 Data Flow Diagram for Library Management System</a:t>
            </a:r>
            <a:endParaRPr lang="en-US" sz="3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21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04800" y="838200"/>
            <a:ext cx="11658600" cy="5501640"/>
            <a:chOff x="304800" y="838200"/>
            <a:chExt cx="11658600" cy="5501640"/>
          </a:xfrm>
        </p:grpSpPr>
        <p:grpSp>
          <p:nvGrpSpPr>
            <p:cNvPr id="8" name="Group 7"/>
            <p:cNvGrpSpPr/>
            <p:nvPr/>
          </p:nvGrpSpPr>
          <p:grpSpPr>
            <a:xfrm>
              <a:off x="6659880" y="1249680"/>
              <a:ext cx="5303520" cy="4298406"/>
              <a:chOff x="6659880" y="1478280"/>
              <a:chExt cx="5303520" cy="4298406"/>
            </a:xfrm>
          </p:grpSpPr>
          <p:cxnSp>
            <p:nvCxnSpPr>
              <p:cNvPr id="24" name="Straight Arrow Connector 23"/>
              <p:cNvCxnSpPr>
                <a:stCxn id="7" idx="6"/>
                <a:endCxn id="37" idx="1"/>
              </p:cNvCxnSpPr>
              <p:nvPr/>
            </p:nvCxnSpPr>
            <p:spPr>
              <a:xfrm flipV="1">
                <a:off x="6659880" y="1752600"/>
                <a:ext cx="1798320" cy="14935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/>
              <p:cNvGrpSpPr/>
              <p:nvPr/>
            </p:nvGrpSpPr>
            <p:grpSpPr>
              <a:xfrm>
                <a:off x="8458200" y="1478280"/>
                <a:ext cx="3505200" cy="4298406"/>
                <a:chOff x="838200" y="1859280"/>
                <a:chExt cx="1981200" cy="4298406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838200" y="1859280"/>
                  <a:ext cx="1981200" cy="3413760"/>
                  <a:chOff x="838200" y="2316480"/>
                  <a:chExt cx="1981200" cy="3413760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838200" y="4314378"/>
                    <a:ext cx="1981200" cy="762000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 smtClean="0">
                        <a:solidFill>
                          <a:schemeClr val="tx1"/>
                        </a:solidFill>
                      </a:rPr>
                      <a:t>Generate Book Issue Report</a:t>
                    </a:r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838200" y="5181600"/>
                    <a:ext cx="1981200" cy="548640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 smtClean="0">
                        <a:solidFill>
                          <a:schemeClr val="tx1"/>
                        </a:solidFill>
                      </a:rPr>
                      <a:t>Check User Login Details</a:t>
                    </a:r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838200" y="2971800"/>
                    <a:ext cx="1981200" cy="548640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 smtClean="0">
                        <a:solidFill>
                          <a:schemeClr val="tx1"/>
                        </a:solidFill>
                      </a:rPr>
                      <a:t>Generate Author Report</a:t>
                    </a:r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838200" y="3639456"/>
                    <a:ext cx="1981200" cy="548640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 smtClean="0">
                        <a:solidFill>
                          <a:schemeClr val="tx1"/>
                        </a:solidFill>
                      </a:rPr>
                      <a:t>Generate Book Report</a:t>
                    </a:r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838200" y="2316480"/>
                    <a:ext cx="1981200" cy="548640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 smtClean="0">
                        <a:solidFill>
                          <a:schemeClr val="tx1"/>
                        </a:solidFill>
                      </a:rPr>
                      <a:t>Generate Library Report</a:t>
                    </a:r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2" name="Rectangle 31"/>
                <p:cNvSpPr/>
                <p:nvPr/>
              </p:nvSpPr>
              <p:spPr>
                <a:xfrm>
                  <a:off x="838200" y="5395686"/>
                  <a:ext cx="1981200" cy="7620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tx1"/>
                      </a:solidFill>
                    </a:rPr>
                    <a:t>Generate System User Report</a:t>
                  </a:r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6" name="Straight Arrow Connector 25"/>
              <p:cNvCxnSpPr>
                <a:stCxn id="7" idx="6"/>
                <a:endCxn id="35" idx="1"/>
              </p:cNvCxnSpPr>
              <p:nvPr/>
            </p:nvCxnSpPr>
            <p:spPr>
              <a:xfrm flipV="1">
                <a:off x="6659880" y="2407920"/>
                <a:ext cx="1798320" cy="8382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7" idx="6"/>
                <a:endCxn id="36" idx="1"/>
              </p:cNvCxnSpPr>
              <p:nvPr/>
            </p:nvCxnSpPr>
            <p:spPr>
              <a:xfrm flipV="1">
                <a:off x="6659880" y="3075576"/>
                <a:ext cx="1798320" cy="1705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7" idx="6"/>
                <a:endCxn id="33" idx="1"/>
              </p:cNvCxnSpPr>
              <p:nvPr/>
            </p:nvCxnSpPr>
            <p:spPr>
              <a:xfrm>
                <a:off x="6659880" y="3246120"/>
                <a:ext cx="1798320" cy="6110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7" idx="6"/>
                <a:endCxn id="34" idx="1"/>
              </p:cNvCxnSpPr>
              <p:nvPr/>
            </p:nvCxnSpPr>
            <p:spPr>
              <a:xfrm>
                <a:off x="6659880" y="3246120"/>
                <a:ext cx="1798320" cy="13716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7" idx="6"/>
                <a:endCxn id="32" idx="1"/>
              </p:cNvCxnSpPr>
              <p:nvPr/>
            </p:nvCxnSpPr>
            <p:spPr>
              <a:xfrm>
                <a:off x="6659880" y="3246120"/>
                <a:ext cx="1798320" cy="214956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304800" y="3520440"/>
              <a:ext cx="9906000" cy="2819400"/>
              <a:chOff x="304800" y="3520440"/>
              <a:chExt cx="9906000" cy="28194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304800" y="5775960"/>
                <a:ext cx="9906000" cy="563880"/>
                <a:chOff x="304800" y="5775960"/>
                <a:chExt cx="9906000" cy="56388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6858000" y="5775960"/>
                  <a:ext cx="3352800" cy="54864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tx1"/>
                      </a:solidFill>
                    </a:rPr>
                    <a:t>Manage User Permission</a:t>
                  </a:r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581400" y="5791200"/>
                  <a:ext cx="3124200" cy="54864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tx1"/>
                      </a:solidFill>
                    </a:rPr>
                    <a:t>Manage Roles of Users</a:t>
                  </a:r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304800" y="5791200"/>
                  <a:ext cx="3108960" cy="54864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tx1"/>
                      </a:solidFill>
                    </a:rPr>
                    <a:t>Manage System Admin</a:t>
                  </a:r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5" name="Straight Arrow Connector 44"/>
              <p:cNvCxnSpPr>
                <a:stCxn id="7" idx="4"/>
                <a:endCxn id="42" idx="0"/>
              </p:cNvCxnSpPr>
              <p:nvPr/>
            </p:nvCxnSpPr>
            <p:spPr>
              <a:xfrm flipH="1">
                <a:off x="5143500" y="3520440"/>
                <a:ext cx="739140" cy="22707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7" idx="4"/>
                <a:endCxn id="41" idx="0"/>
              </p:cNvCxnSpPr>
              <p:nvPr/>
            </p:nvCxnSpPr>
            <p:spPr>
              <a:xfrm>
                <a:off x="5882640" y="3520440"/>
                <a:ext cx="2651760" cy="22555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7" idx="4"/>
                <a:endCxn id="43" idx="0"/>
              </p:cNvCxnSpPr>
              <p:nvPr/>
            </p:nvCxnSpPr>
            <p:spPr>
              <a:xfrm flipH="1">
                <a:off x="1859280" y="3520440"/>
                <a:ext cx="4023360" cy="22707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5090886" y="838200"/>
              <a:ext cx="1568994" cy="2682240"/>
              <a:chOff x="5090886" y="838200"/>
              <a:chExt cx="1568994" cy="268224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105400" y="2514600"/>
                <a:ext cx="1554480" cy="100584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Manage Modules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090886" y="838200"/>
                <a:ext cx="1554480" cy="1279434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Check Roles of Access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Arrow Connector 59"/>
              <p:cNvCxnSpPr>
                <a:stCxn id="59" idx="4"/>
                <a:endCxn id="7" idx="0"/>
              </p:cNvCxnSpPr>
              <p:nvPr/>
            </p:nvCxnSpPr>
            <p:spPr>
              <a:xfrm>
                <a:off x="5868126" y="2117634"/>
                <a:ext cx="14514" cy="39696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2895600" y="838200"/>
              <a:ext cx="2972526" cy="2682240"/>
              <a:chOff x="2895600" y="838200"/>
              <a:chExt cx="2972526" cy="268224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895600" y="2514600"/>
                <a:ext cx="1554480" cy="100584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Check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Credentials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895600" y="838200"/>
                <a:ext cx="1554480" cy="1279434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Login to System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Straight Arrow Connector 64"/>
              <p:cNvCxnSpPr>
                <a:stCxn id="64" idx="4"/>
                <a:endCxn id="63" idx="0"/>
              </p:cNvCxnSpPr>
              <p:nvPr/>
            </p:nvCxnSpPr>
            <p:spPr>
              <a:xfrm>
                <a:off x="3672840" y="2117634"/>
                <a:ext cx="0" cy="39696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63" idx="6"/>
                <a:endCxn id="59" idx="4"/>
              </p:cNvCxnSpPr>
              <p:nvPr/>
            </p:nvCxnSpPr>
            <p:spPr>
              <a:xfrm flipV="1">
                <a:off x="4450080" y="2117634"/>
                <a:ext cx="1418046" cy="8998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762000" y="1200330"/>
              <a:ext cx="2133600" cy="3981270"/>
              <a:chOff x="762000" y="1200330"/>
              <a:chExt cx="2133600" cy="398127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762000" y="4175760"/>
                <a:ext cx="1554480" cy="100584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Manage Modules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62000" y="2499360"/>
                <a:ext cx="1554480" cy="1279434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Check Roles of Access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4" name="Straight Arrow Connector 73"/>
              <p:cNvCxnSpPr>
                <a:stCxn id="73" idx="4"/>
                <a:endCxn id="72" idx="0"/>
              </p:cNvCxnSpPr>
              <p:nvPr/>
            </p:nvCxnSpPr>
            <p:spPr>
              <a:xfrm>
                <a:off x="1539240" y="3778794"/>
                <a:ext cx="0" cy="39696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932544" y="1200330"/>
                <a:ext cx="1219200" cy="54864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Admin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Arrow Connector 75"/>
              <p:cNvCxnSpPr>
                <a:stCxn id="75" idx="2"/>
                <a:endCxn id="73" idx="0"/>
              </p:cNvCxnSpPr>
              <p:nvPr/>
            </p:nvCxnSpPr>
            <p:spPr>
              <a:xfrm flipH="1">
                <a:off x="1539240" y="1748970"/>
                <a:ext cx="2904" cy="7503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75" idx="3"/>
                <a:endCxn id="64" idx="2"/>
              </p:cNvCxnSpPr>
              <p:nvPr/>
            </p:nvCxnSpPr>
            <p:spPr>
              <a:xfrm>
                <a:off x="2151744" y="1474650"/>
                <a:ext cx="743856" cy="326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9351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Objective of Data Flow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show the scope and boundaries of a system as a whole.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Used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as a communication tool between a system analyst and any person who plays a part in the order that acts as a starting point for redesigning a system.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7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Elements of Data Flow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Circle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Data Flow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Data Store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Entity or Source of Information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or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Sink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971800" y="2209800"/>
            <a:ext cx="1905000" cy="457200"/>
            <a:chOff x="2971800" y="2209800"/>
            <a:chExt cx="1905000" cy="457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971800" y="2209800"/>
              <a:ext cx="1905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971800" y="2667000"/>
              <a:ext cx="1905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629400" y="1981200"/>
            <a:ext cx="1905000" cy="626662"/>
            <a:chOff x="6629400" y="2195286"/>
            <a:chExt cx="1905000" cy="457200"/>
          </a:xfrm>
        </p:grpSpPr>
        <p:grpSp>
          <p:nvGrpSpPr>
            <p:cNvPr id="10" name="Group 9"/>
            <p:cNvGrpSpPr/>
            <p:nvPr/>
          </p:nvGrpSpPr>
          <p:grpSpPr>
            <a:xfrm>
              <a:off x="6629400" y="2204080"/>
              <a:ext cx="1905000" cy="448406"/>
              <a:chOff x="2971800" y="2204080"/>
              <a:chExt cx="1905000" cy="448406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971800" y="2204080"/>
                <a:ext cx="1905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971800" y="2652486"/>
                <a:ext cx="1905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6629400" y="2195286"/>
              <a:ext cx="0" cy="457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220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Elements of Data Flow Diagram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5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876452"/>
              </p:ext>
            </p:extLst>
          </p:nvPr>
        </p:nvGraphicFramePr>
        <p:xfrm>
          <a:off x="228600" y="719666"/>
          <a:ext cx="11811000" cy="56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63923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Symbol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Name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Function</a:t>
                      </a:r>
                      <a:endParaRPr lang="en-US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 Flow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FF0000"/>
                        </a:buClr>
                        <a:buSzPct val="81000"/>
                        <a:buFont typeface="Calibri" panose="020F0502020204030204" pitchFamily="34" charset="0"/>
                        <a:buChar char="●"/>
                      </a:pPr>
                      <a:r>
                        <a:rPr lang="en-US" sz="2000" dirty="0" smtClean="0"/>
                        <a:t>Used to Connect processes</a:t>
                      </a:r>
                    </a:p>
                    <a:p>
                      <a:pPr marL="285750" indent="-285750">
                        <a:buClr>
                          <a:srgbClr val="FF0000"/>
                        </a:buClr>
                        <a:buSzPct val="81000"/>
                        <a:buFont typeface="Calibri" panose="020F0502020204030204" pitchFamily="34" charset="0"/>
                        <a:buChar char="●"/>
                      </a:pPr>
                      <a:r>
                        <a:rPr lang="en-US" sz="2000" dirty="0" smtClean="0"/>
                        <a:t>Used to connect process to sink</a:t>
                      </a:r>
                    </a:p>
                    <a:p>
                      <a:pPr marL="285750" indent="-285750">
                        <a:buClr>
                          <a:srgbClr val="FF0000"/>
                        </a:buClr>
                        <a:buSzPct val="81000"/>
                        <a:buFont typeface="Calibri" panose="020F0502020204030204" pitchFamily="34" charset="0"/>
                        <a:buChar char="●"/>
                      </a:pPr>
                      <a:r>
                        <a:rPr lang="en-US" sz="2000" dirty="0" smtClean="0"/>
                        <a:t>The arrow</a:t>
                      </a:r>
                      <a:r>
                        <a:rPr lang="en-US" sz="2000" baseline="0" dirty="0" smtClean="0"/>
                        <a:t> head indicates the direction of flow of information</a:t>
                      </a:r>
                      <a:r>
                        <a:rPr lang="en-US" sz="3200" baseline="0" dirty="0" smtClean="0"/>
                        <a:t> 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Process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FF0000"/>
                        </a:buClr>
                        <a:buSzPct val="81000"/>
                        <a:buFont typeface="Calibri" panose="020F0502020204030204" pitchFamily="34" charset="0"/>
                        <a:buChar char="●"/>
                      </a:pPr>
                      <a:r>
                        <a:rPr lang="en-US" sz="2000" dirty="0" smtClean="0"/>
                        <a:t>Transforms input to desired output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 Store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FF0000"/>
                        </a:buClr>
                        <a:buSzPct val="81000"/>
                        <a:buFont typeface="Calibri" panose="020F0502020204030204" pitchFamily="34" charset="0"/>
                        <a:buChar char="●"/>
                      </a:pPr>
                      <a:r>
                        <a:rPr lang="en-US" sz="2000" dirty="0" smtClean="0"/>
                        <a:t>Repository</a:t>
                      </a:r>
                      <a:r>
                        <a:rPr lang="en-US" sz="2000" baseline="0" dirty="0" smtClean="0"/>
                        <a:t> of Data</a:t>
                      </a:r>
                    </a:p>
                    <a:p>
                      <a:pPr marL="285750" indent="-285750">
                        <a:buClr>
                          <a:srgbClr val="FF0000"/>
                        </a:buClr>
                        <a:buSzPct val="81000"/>
                        <a:buFont typeface="Calibri" panose="020F0502020204030204" pitchFamily="34" charset="0"/>
                        <a:buChar char="●"/>
                      </a:pPr>
                      <a:r>
                        <a:rPr lang="en-US" sz="2000" baseline="0" dirty="0" smtClean="0"/>
                        <a:t>Arrow head indicates the input and output 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Sink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FF0000"/>
                        </a:buClr>
                        <a:buSzPct val="81000"/>
                        <a:buFont typeface="Calibri" panose="020F0502020204030204" pitchFamily="34" charset="0"/>
                        <a:buChar char="●"/>
                      </a:pPr>
                      <a:r>
                        <a:rPr lang="en-US" sz="2000" dirty="0" smtClean="0"/>
                        <a:t>Source of System Input and System Output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95990" y="2895600"/>
            <a:ext cx="2362200" cy="3352800"/>
            <a:chOff x="685800" y="2910590"/>
            <a:chExt cx="2362200" cy="3352800"/>
          </a:xfrm>
        </p:grpSpPr>
        <p:sp>
          <p:nvSpPr>
            <p:cNvPr id="9" name="Oval 8"/>
            <p:cNvSpPr/>
            <p:nvPr/>
          </p:nvSpPr>
          <p:spPr>
            <a:xfrm>
              <a:off x="1356610" y="2910590"/>
              <a:ext cx="914400" cy="914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85800" y="4739390"/>
              <a:ext cx="2362200" cy="304800"/>
              <a:chOff x="2286000" y="4739390"/>
              <a:chExt cx="2362200" cy="3048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286000" y="4739390"/>
                <a:ext cx="2362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86000" y="5044190"/>
                <a:ext cx="2362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/>
            <p:cNvSpPr/>
            <p:nvPr/>
          </p:nvSpPr>
          <p:spPr>
            <a:xfrm>
              <a:off x="762000" y="5348990"/>
              <a:ext cx="2133600" cy="914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3400" y="4070352"/>
            <a:ext cx="1905000" cy="425448"/>
            <a:chOff x="6629400" y="2195286"/>
            <a:chExt cx="1905000" cy="457200"/>
          </a:xfrm>
        </p:grpSpPr>
        <p:grpSp>
          <p:nvGrpSpPr>
            <p:cNvPr id="16" name="Group 15"/>
            <p:cNvGrpSpPr/>
            <p:nvPr/>
          </p:nvGrpSpPr>
          <p:grpSpPr>
            <a:xfrm>
              <a:off x="6629400" y="2204080"/>
              <a:ext cx="1905000" cy="448406"/>
              <a:chOff x="2971800" y="2204080"/>
              <a:chExt cx="1905000" cy="448406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2971800" y="2204080"/>
                <a:ext cx="1905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971800" y="2652486"/>
                <a:ext cx="1905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>
              <a:off x="6629400" y="2195286"/>
              <a:ext cx="0" cy="457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3400" y="1600200"/>
            <a:ext cx="1905000" cy="990600"/>
            <a:chOff x="533400" y="1524000"/>
            <a:chExt cx="1905000" cy="9906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533400" y="1524000"/>
              <a:ext cx="1905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533400" y="2028372"/>
              <a:ext cx="1905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533400" y="2514600"/>
              <a:ext cx="1905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831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Elements of Data Flow Diagram: Circle or Bubble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Circle or Bubble represents the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process that transforms data inputs into data outputs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6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8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Elements of Data Flow Diagram: Data Flow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curved line shows the flow of data into or out of a process or data store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7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98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Elements of Data Flow Diagram: Data Store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set of parallel lines shows a place for the collection of data items.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data store indicates that the data is stored which can be used at a later stage or by the other processes in a different order.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data store can have an element or group of elements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8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6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Elements of Data Flow Diagram: Source or Sink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Source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or Sink is an external entity and acts as a source of system inputs or sink of system outputs.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9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62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3270</TotalTime>
  <Words>912</Words>
  <Application>Microsoft Office PowerPoint</Application>
  <PresentationFormat>Widescreen</PresentationFormat>
  <Paragraphs>178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Data Flow Diagram</vt:lpstr>
      <vt:lpstr>Data Flow Diagram</vt:lpstr>
      <vt:lpstr>Objective of Data Flow Diagram</vt:lpstr>
      <vt:lpstr>Elements of Data Flow Diagram</vt:lpstr>
      <vt:lpstr>Elements of Data Flow Diagram …</vt:lpstr>
      <vt:lpstr>Elements of Data Flow Diagram: Circle or Bubble</vt:lpstr>
      <vt:lpstr>Elements of Data Flow Diagram: Data Flow</vt:lpstr>
      <vt:lpstr>Elements of Data Flow Diagram: Data Store</vt:lpstr>
      <vt:lpstr>Elements of Data Flow Diagram: Source or Sink</vt:lpstr>
      <vt:lpstr>How to Prepare Neat and Clean Data Flow Diagram</vt:lpstr>
      <vt:lpstr>Types of Data Flow Diagram</vt:lpstr>
      <vt:lpstr>Level 0 Data Flow Diagram</vt:lpstr>
      <vt:lpstr>Level 0 Data Flow Diagram</vt:lpstr>
      <vt:lpstr>Level 0 Data Flow Diagram for Library Management System</vt:lpstr>
      <vt:lpstr>Level 0 Data Flow Diagram for Library Management System</vt:lpstr>
      <vt:lpstr>Level 0 Data Flow Diagram for Retail Management System</vt:lpstr>
      <vt:lpstr>Level 0 Data Flow Diagram for Retail Management System</vt:lpstr>
      <vt:lpstr>Level 1 Data Flow Diagram</vt:lpstr>
      <vt:lpstr>Level 1 Data Flow Diagram for Library User(Library Management System)</vt:lpstr>
      <vt:lpstr>Level 2 Data Flow Diagram</vt:lpstr>
      <vt:lpstr>Level 2 Data Flow Diagram for Library Management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Design</dc:title>
  <dc:creator>satyam</dc:creator>
  <cp:lastModifiedBy>hp</cp:lastModifiedBy>
  <cp:revision>246</cp:revision>
  <dcterms:created xsi:type="dcterms:W3CDTF">2017-05-10T04:53:35Z</dcterms:created>
  <dcterms:modified xsi:type="dcterms:W3CDTF">2021-05-06T12:23:02Z</dcterms:modified>
</cp:coreProperties>
</file>