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7"/>
  </p:notesMasterIdLst>
  <p:sldIdLst>
    <p:sldId id="256" r:id="rId2"/>
    <p:sldId id="510" r:id="rId3"/>
    <p:sldId id="583" r:id="rId4"/>
    <p:sldId id="584" r:id="rId5"/>
    <p:sldId id="53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12" r:id="rId19"/>
    <p:sldId id="585" r:id="rId20"/>
    <p:sldId id="554" r:id="rId21"/>
    <p:sldId id="582" r:id="rId22"/>
    <p:sldId id="581" r:id="rId23"/>
    <p:sldId id="580" r:id="rId24"/>
    <p:sldId id="579" r:id="rId25"/>
    <p:sldId id="578" r:id="rId26"/>
    <p:sldId id="577" r:id="rId27"/>
    <p:sldId id="576" r:id="rId28"/>
    <p:sldId id="588" r:id="rId29"/>
    <p:sldId id="555" r:id="rId30"/>
    <p:sldId id="575" r:id="rId31"/>
    <p:sldId id="574" r:id="rId32"/>
    <p:sldId id="573" r:id="rId33"/>
    <p:sldId id="572" r:id="rId34"/>
    <p:sldId id="586" r:id="rId35"/>
    <p:sldId id="556" r:id="rId36"/>
    <p:sldId id="571" r:id="rId37"/>
    <p:sldId id="570" r:id="rId38"/>
    <p:sldId id="569" r:id="rId39"/>
    <p:sldId id="567" r:id="rId40"/>
    <p:sldId id="568" r:id="rId41"/>
    <p:sldId id="587" r:id="rId42"/>
    <p:sldId id="589" r:id="rId43"/>
    <p:sldId id="590" r:id="rId44"/>
    <p:sldId id="591" r:id="rId45"/>
    <p:sldId id="557" r:id="rId46"/>
    <p:sldId id="564" r:id="rId47"/>
    <p:sldId id="565" r:id="rId48"/>
    <p:sldId id="566" r:id="rId49"/>
    <p:sldId id="563" r:id="rId50"/>
    <p:sldId id="559" r:id="rId51"/>
    <p:sldId id="562" r:id="rId52"/>
    <p:sldId id="560" r:id="rId53"/>
    <p:sldId id="561" r:id="rId54"/>
    <p:sldId id="558" r:id="rId55"/>
    <p:sldId id="592" r:id="rId56"/>
    <p:sldId id="593" r:id="rId57"/>
    <p:sldId id="598" r:id="rId58"/>
    <p:sldId id="599" r:id="rId59"/>
    <p:sldId id="597" r:id="rId60"/>
    <p:sldId id="596" r:id="rId61"/>
    <p:sldId id="595" r:id="rId62"/>
    <p:sldId id="594" r:id="rId63"/>
    <p:sldId id="534" r:id="rId64"/>
    <p:sldId id="535" r:id="rId65"/>
    <p:sldId id="53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05" autoAdjust="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79BB-A530-4C53-8F20-B4D287E523B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107C-65CC-42AE-9D60-576D3A0D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4F4E-9F52-4B12-AE48-0FFF3205D400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080-5E66-4777-9402-051D96DBF206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C6B2-5689-4B1D-A0CF-D284EEA0F2C1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4D5E-447D-431D-9289-2D879B218FC0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877A-57EC-4A4C-8F69-3144147F65FC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B90-AFA3-48A4-BB4D-BBB9332CDF9A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0E1-6F2A-434C-AA60-FF4498DF01DB}" type="datetime1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7411-1CF9-4439-ADD7-72731D298F9A}" type="datetime1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5226-D31B-45ED-A7E3-D12D5B26EF93}" type="datetime1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BC88-77FA-4CF6-93C5-C905DD54AF8B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85-8F2F-494D-BB90-964B6E9DB8C8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81DE-BFD9-4896-A0B0-37BF727C68AE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12192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itchFamily="34" charset="0"/>
              </a:rPr>
              <a:t>Flow Chart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Advantages of Flow Chart: Communication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Flowcharts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are better way of communicating the logic of a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system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to all concerned.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10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Advantages of Flow Chart: Effective Analysis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With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the help of flowchart, problem can be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analyzed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more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effective way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11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98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Advantages of Flow Chart: Proper Documentation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Program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flowcharts serve as a good program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documentation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, which is needed for various purposes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1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Advantages of Flow Chart: Efficient Coding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flowcharts act as a guide or blueprint during the systems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analysis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and program development phase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13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1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Advantages of Flow Chart: Proper Debugging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flowchart helps in debugging process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14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4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799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Advantages of Flow Chart: Efficient Program Maintenance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maintenance of operating program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becomes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easy with the help of flowchart. It helps the programmer to put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efforts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more efficiently on that part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15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0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799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Limitations of Flow Chart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Complex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logic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Sometimes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, the program logic is quite complicated.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that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case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, flowchart becomes complex and clumsy.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Alterations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Modifications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alterations are required the flowchart may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require re – drawing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completely.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Reproduction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the flowchart symbols cannot be typed, reproduction of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flowchart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becomes a problem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16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3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799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Limitations of Flow Chart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essentials of what is done can easily be lost in the technical details of how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is done.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17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7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Elements of Data Flow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5105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Elements of Data Flow Diagram are grouped into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Following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Groups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: –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Input / Output Symbols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Processing Symbols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Storage Symbols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Flow Symbols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Terminals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Connectors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Logical Symbol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18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0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Elements of Data Flow Diagram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5105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Elements of Data Flow Diagram are grouped into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Following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Groups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: –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…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Annotation or Comment Symbol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Special Symbols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19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9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Flow Chart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Diagram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that represents a workflow or process.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Diagrammatic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representation of an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algorithm.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Step – by – Step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approach to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solve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 task.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Flow Chart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illustrates a solution model to a given problem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 flowchart is a means of visually presenting the flow of data through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 information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processing systems, the operations performed within the system and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sequence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in which they are performed.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Input / Output Symbols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Single Document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Multiple Document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Input / Output i.e. Journal / Ledger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Display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Online Keying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Terminal or Computer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Transmittal Tape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Preparation or Initialization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20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9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Input / Output Symbols: Single Document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Single Document symbol represents a document or report that is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prepared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by hand or printed by a computer.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21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629400" y="2057400"/>
            <a:ext cx="2743200" cy="914400"/>
          </a:xfrm>
          <a:prstGeom prst="flowChartDocumen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4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Input / Output Symbols: Multiple Document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Multiple Document symbol represents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multiple copies of 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document or report that is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prepared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by hand or printed by a computer.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document copies should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be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numbered in the upper,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right – hand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corner.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22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6553200" y="3505200"/>
            <a:ext cx="1828800" cy="914400"/>
          </a:xfrm>
          <a:prstGeom prst="flowChartMultidocumen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Input / Output Symbols: Input / Output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Input / Output i.e. Journal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/ Ledger symbol can represent any input or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output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on a program flowchart.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Also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represents accounting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journals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or ledgers in a document flowchart.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23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6553200" y="3048000"/>
            <a:ext cx="2209800" cy="838200"/>
          </a:xfrm>
          <a:prstGeom prst="flowChartInputOutp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8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Input / Output Symbols: Display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Display symbol represents information displayed by an online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output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device such as a terminal, monitor, or screen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Display 5"/>
          <p:cNvSpPr/>
          <p:nvPr/>
        </p:nvSpPr>
        <p:spPr>
          <a:xfrm>
            <a:off x="6477000" y="2057400"/>
            <a:ext cx="1143000" cy="609600"/>
          </a:xfrm>
          <a:prstGeom prst="flowChartDisplay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3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Input / Output Symbols: Online Keying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Online Keying symbol represents data entry by an online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device such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as a terminal or personal computer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Manual Input 5"/>
          <p:cNvSpPr/>
          <p:nvPr/>
        </p:nvSpPr>
        <p:spPr>
          <a:xfrm>
            <a:off x="6553200" y="1981200"/>
            <a:ext cx="1676400" cy="762000"/>
          </a:xfrm>
          <a:prstGeom prst="flowChartManualInp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62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Input / Output Symbols: Terminal or Computer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Terminal or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Computer symbol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combines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the display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and online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keying symbols to represent terminals and personal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computers.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26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34200" y="2133600"/>
            <a:ext cx="1765300" cy="2057400"/>
            <a:chOff x="6934200" y="2133600"/>
            <a:chExt cx="1765300" cy="2057400"/>
          </a:xfrm>
          <a:noFill/>
        </p:grpSpPr>
        <p:sp>
          <p:nvSpPr>
            <p:cNvPr id="6" name="Flowchart: Display 5"/>
            <p:cNvSpPr/>
            <p:nvPr/>
          </p:nvSpPr>
          <p:spPr>
            <a:xfrm>
              <a:off x="6934200" y="2133600"/>
              <a:ext cx="1752600" cy="685800"/>
            </a:xfrm>
            <a:prstGeom prst="flowChartDisplay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nual Input 6"/>
            <p:cNvSpPr/>
            <p:nvPr/>
          </p:nvSpPr>
          <p:spPr>
            <a:xfrm>
              <a:off x="6934200" y="3505200"/>
              <a:ext cx="1752600" cy="685800"/>
            </a:xfrm>
            <a:prstGeom prst="flowChartManualInpu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8"/>
            <p:cNvCxnSpPr>
              <a:stCxn id="6" idx="3"/>
              <a:endCxn id="7" idx="3"/>
            </p:cNvCxnSpPr>
            <p:nvPr/>
          </p:nvCxnSpPr>
          <p:spPr>
            <a:xfrm>
              <a:off x="8686800" y="2476500"/>
              <a:ext cx="12700" cy="1371600"/>
            </a:xfrm>
            <a:prstGeom prst="bentConnector3">
              <a:avLst>
                <a:gd name="adj1" fmla="val 1800000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313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Input / Output Symbols: Transmittal Tape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Transmittal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Tape symbol represents manually prepared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control totals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which are to be compared to computer totals for control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purposes.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27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2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Input / Output Symbols: Preparation or Initialization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Preparation or Initialization symbol is used to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Preparation 5"/>
          <p:cNvSpPr/>
          <p:nvPr/>
        </p:nvSpPr>
        <p:spPr>
          <a:xfrm>
            <a:off x="6629400" y="2590800"/>
            <a:ext cx="1828800" cy="914400"/>
          </a:xfrm>
          <a:prstGeom prst="flowChartPrepara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4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Processing Symbols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Computer Processing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Manual Operation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Auxiliary Operation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Off – Line Keying i.e. Alternate Operation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Predefined Operation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29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Meaning of Flow Chart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flowchart is a diagrammatic representation that illustrates the sequence of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operations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to be performed to get the solution of a problem.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Flowcharts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are generally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drawn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in the early stages of formulating computer solutions.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Flowcharts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facilitate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communication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between programmers and business people.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Flowcharts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play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vital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role in the programming of a problem and are quite helpful in understanding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logic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of complicated and lengthy problems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85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Processing Symbols: Computer Processor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Computer Processing symbol represents a process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performed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by a computer, which usually results in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 change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in data or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information.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477000" y="1981200"/>
            <a:ext cx="2743200" cy="91440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58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Processing Symbols: Manual Operation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Manual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Operation symbol represents a processing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operation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that is performed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manually.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31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Flowchart: Manual Operation 6"/>
          <p:cNvSpPr/>
          <p:nvPr/>
        </p:nvSpPr>
        <p:spPr>
          <a:xfrm>
            <a:off x="6477000" y="1981200"/>
            <a:ext cx="1828800" cy="914400"/>
          </a:xfrm>
          <a:prstGeom prst="flowChartManualOpera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12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Processing Symbols: Auxiliary Operation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Auxiliary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Operation symbol represents a processing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operation carried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out by a device other than a computer, e.g., an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optical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character scanner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32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629400" y="2300288"/>
            <a:ext cx="914400" cy="91440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96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Processing Symbols: Off – Line Keying Operation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Off – Line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Keying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Operation i.e. Alternate Operation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symbol represents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 operation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that uses an off-line keying device, such as a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cash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register or keying to a disk.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33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6553200" y="2416175"/>
            <a:ext cx="1752600" cy="76200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77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Processing Symbols: Predefined Process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Predefined Symbol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symbol represents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 operation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that uses an off-line keying device, such as a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cash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register or keying to a disk.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6477000" y="2133600"/>
            <a:ext cx="1752600" cy="990600"/>
          </a:xfrm>
          <a:prstGeom prst="flowChartPredefined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80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Storage Symbols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50292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Magnetic Disk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Magnetic Tape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Diskette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Online Storage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File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Direct Access Storage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Internal Storage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Card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Punched Tape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35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07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Storage Symbols: Magnetic Disk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Magnetic Disk symbol represents data stored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permanently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on a magnetic disk.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Usually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used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to represent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master files and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databases.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36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6477000" y="2590800"/>
            <a:ext cx="914400" cy="914400"/>
          </a:xfrm>
          <a:prstGeom prst="flowChartMagneticDisk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Storage Symbols: Magnetic Tape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Magnetic Tape symbol represents data stored on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 magnetic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tape.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Sometimes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represents transaction files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Sequential Access Storage 5"/>
          <p:cNvSpPr/>
          <p:nvPr/>
        </p:nvSpPr>
        <p:spPr>
          <a:xfrm>
            <a:off x="6629400" y="2057400"/>
            <a:ext cx="914400" cy="914400"/>
          </a:xfrm>
          <a:prstGeom prst="flowChartMagneticTap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59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Storage Symbols: Diskette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Diskette symbol represents data stored on a floppy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disk or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zip disk.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05600" y="1676400"/>
            <a:ext cx="914400" cy="914400"/>
            <a:chOff x="6705600" y="1676400"/>
            <a:chExt cx="914400" cy="914400"/>
          </a:xfrm>
        </p:grpSpPr>
        <p:grpSp>
          <p:nvGrpSpPr>
            <p:cNvPr id="10" name="Group 9"/>
            <p:cNvGrpSpPr/>
            <p:nvPr/>
          </p:nvGrpSpPr>
          <p:grpSpPr>
            <a:xfrm>
              <a:off x="6705600" y="1676400"/>
              <a:ext cx="914400" cy="914400"/>
              <a:chOff x="6705600" y="1752600"/>
              <a:chExt cx="914400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705600" y="175260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072312" y="2133600"/>
                <a:ext cx="182880" cy="18288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>
                <a:off x="7115176" y="2316480"/>
                <a:ext cx="952" cy="3505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 flipH="1">
              <a:off x="7181848" y="2235512"/>
              <a:ext cx="952" cy="3505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642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Storage Symbols: Online Storage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Online Storage symbol represents data stored in a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temporary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online file on a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direct – access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medium such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 magnetic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disk.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39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Stored Data 5"/>
          <p:cNvSpPr/>
          <p:nvPr/>
        </p:nvSpPr>
        <p:spPr>
          <a:xfrm>
            <a:off x="6477000" y="2057400"/>
            <a:ext cx="1905000" cy="609600"/>
          </a:xfrm>
          <a:prstGeom prst="flowChartOnlineStorag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Meaning of Flow Chart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Once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the flowchart is drawn, it becomes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easy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to write the program in any high level language.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Flowcharts are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helpful in explaining the program to others.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Flowchart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is a must for the better documentation of a complex program.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53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Storage Symbols: File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File symbol represents a file of documents that are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manually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stored and retrieved.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Letter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indicates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ordering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sequence: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– 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Alphabetic Order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Date Order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Numeric Order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>
            <a:off x="6629400" y="3962400"/>
            <a:ext cx="1371600" cy="990600"/>
          </a:xfrm>
          <a:prstGeom prst="flowChartMerg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8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Storage Symbols: Direct Access Storage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Direct Access Storage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Symbol is nothing but the Hard Disk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41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Flowchart: Direct Access Storage 6"/>
          <p:cNvSpPr/>
          <p:nvPr/>
        </p:nvSpPr>
        <p:spPr>
          <a:xfrm>
            <a:off x="6400800" y="1676400"/>
            <a:ext cx="914400" cy="914400"/>
          </a:xfrm>
          <a:prstGeom prst="flowChartMagneticDrum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0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Storage Symbols: Internal Storage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Internal Storage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symbol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used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in programming flowcharts to mean information stored in memory,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rather than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on a file.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is represented using the symbol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42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Flowchart: Internal Storage 7"/>
          <p:cNvSpPr/>
          <p:nvPr/>
        </p:nvSpPr>
        <p:spPr>
          <a:xfrm>
            <a:off x="6553200" y="2187575"/>
            <a:ext cx="1828800" cy="914400"/>
          </a:xfrm>
          <a:prstGeom prst="flowChartInternalStorag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90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Storage Symbols: Punched Tape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Punched Tape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symbol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is used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input into old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computers.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is represented using the symbol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43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Flowchart: Punched Tape 9"/>
          <p:cNvSpPr/>
          <p:nvPr/>
        </p:nvSpPr>
        <p:spPr>
          <a:xfrm>
            <a:off x="6553200" y="1676400"/>
            <a:ext cx="1828800" cy="914400"/>
          </a:xfrm>
          <a:prstGeom prst="flowChartPunchedTap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83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Storage Symbols: Card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Card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symbol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is used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to refer card memory i.e. external memory.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Flowchart: Card 6"/>
          <p:cNvSpPr/>
          <p:nvPr/>
        </p:nvSpPr>
        <p:spPr>
          <a:xfrm>
            <a:off x="6400800" y="1752600"/>
            <a:ext cx="1828800" cy="914400"/>
          </a:xfrm>
          <a:prstGeom prst="flowChartPunchedCar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30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Flow Symbols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Document or Processing Flow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Data / Information Flow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Communication Link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45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19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Flow Symbols: Document of Processing Flow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Document or Processing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Flow symbol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represents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the direction of processing or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document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flow.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Normal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flow is top to bottom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left to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right.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46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77000" y="28956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28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Flow Symbols: Data or Information Flow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Document or Processing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Flow  symbol represents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direction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of data/information flow.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Usually used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to show data being copied from one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document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another document.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77000" y="33528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84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Flow Symbols: Communication Link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Document or Processing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Flow  symbol represents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transmission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of data from one location to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another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via communication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lines.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05600" y="2195512"/>
            <a:ext cx="1600200" cy="381000"/>
            <a:chOff x="6553200" y="2347912"/>
            <a:chExt cx="1600200" cy="3810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239000" y="2362200"/>
              <a:ext cx="9144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553200" y="2728912"/>
              <a:ext cx="838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39000" y="2347912"/>
              <a:ext cx="1524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9606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Connector Symbols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On –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Page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Connector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Off – Page Connector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49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3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Utility of Flow Chart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Flowcharts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are used in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Analyzing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Designing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Documenting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anaging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 process or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program or solution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1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Connector Symbols: On Page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On –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Page Connector symbol connects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processing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from one location to another on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same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page.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Used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to avoid crisscrossing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lines.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6858000" y="2819400"/>
            <a:ext cx="731520" cy="731520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818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Connector Symbols: Off Page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Off – Page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Connector symbol connects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processing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flow between two different pages.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Signals the exit from one page and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corresponding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entrance on another page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51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Off-page Connector 5"/>
          <p:cNvSpPr/>
          <p:nvPr/>
        </p:nvSpPr>
        <p:spPr>
          <a:xfrm>
            <a:off x="6248400" y="3200400"/>
            <a:ext cx="990600" cy="838200"/>
          </a:xfrm>
          <a:prstGeom prst="flowChartOffpage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41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Logical Symbols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Decision Symbol represents a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decision making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step.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Used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in a program flowchart to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show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branching to alternate paths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s represented using the symbol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52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6781800" y="2362200"/>
            <a:ext cx="2209800" cy="762000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61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Terminal Symbols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Terminal Symbol represents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start, end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, or a point of interruption in a process or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program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Also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used to indicate an external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party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53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934200" y="2819400"/>
            <a:ext cx="1600200" cy="457200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720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Annotation or Comment Symbol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Annotation or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Comment Symbol  provides for the addition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of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descriptive comments or explanatory notes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clarification.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119936" y="2105024"/>
            <a:ext cx="2328864" cy="914400"/>
            <a:chOff x="7119936" y="2105024"/>
            <a:chExt cx="2328864" cy="9144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7848600" y="2119312"/>
              <a:ext cx="1600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>
              <a:off x="7391400" y="2562224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848600" y="3000376"/>
              <a:ext cx="1600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119936" y="2590800"/>
              <a:ext cx="73152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7188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Special Symbols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Summing Junction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OR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Collate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Sort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Extract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Merge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Delay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55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026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Special Symbols: Summing Junction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Summing Junction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Symbol 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is used to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56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Summing Junction 5"/>
          <p:cNvSpPr/>
          <p:nvPr/>
        </p:nvSpPr>
        <p:spPr>
          <a:xfrm>
            <a:off x="6781800" y="1600200"/>
            <a:ext cx="914400" cy="914400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08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Special Symbols: OR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OR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Symbol 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is used to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Or 5"/>
          <p:cNvSpPr/>
          <p:nvPr/>
        </p:nvSpPr>
        <p:spPr>
          <a:xfrm>
            <a:off x="6477000" y="1447800"/>
            <a:ext cx="914400" cy="914400"/>
          </a:xfrm>
          <a:prstGeom prst="flowChar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3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Special Symbols: Collate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Collage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Symbol 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is used to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Collate 5"/>
          <p:cNvSpPr/>
          <p:nvPr/>
        </p:nvSpPr>
        <p:spPr>
          <a:xfrm>
            <a:off x="6296028" y="1481136"/>
            <a:ext cx="914400" cy="914400"/>
          </a:xfrm>
          <a:prstGeom prst="flowChartCollat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768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Special Symbols: Sort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Sort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Symbol 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is used to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59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Sort 5"/>
          <p:cNvSpPr/>
          <p:nvPr/>
        </p:nvSpPr>
        <p:spPr>
          <a:xfrm>
            <a:off x="6477000" y="1443040"/>
            <a:ext cx="914400" cy="914400"/>
          </a:xfrm>
          <a:prstGeom prst="flowChartSor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How to Draw Flow Chart?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guidelines to help in drawing flowchart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drawing a proper flowchart, all necessary requirements should be listed out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logical order. 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flowchart should be clear, neat and easy to follow. There should not be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any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room for ambiguity in understanding the flowchart. 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usual direction of the flow of a procedure or system is from left to right or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top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to bottom. 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Only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one flow line should come out from a process symbol.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603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Special Symbols: Extract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Extract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Symbol 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is used to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Extract 5"/>
          <p:cNvSpPr/>
          <p:nvPr/>
        </p:nvSpPr>
        <p:spPr>
          <a:xfrm>
            <a:off x="6553200" y="1447800"/>
            <a:ext cx="914400" cy="914400"/>
          </a:xfrm>
          <a:prstGeom prst="flowChartExtra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48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Special Symbols: Merge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Merge Symbol  is used to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61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>
            <a:off x="6286500" y="1524000"/>
            <a:ext cx="914400" cy="914400"/>
          </a:xfrm>
          <a:prstGeom prst="flowChartMerg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520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Special Symbols: Delay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Delay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Symbol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is used to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is represented using the symbol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62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Flowchart: Delay 5"/>
          <p:cNvSpPr/>
          <p:nvPr/>
        </p:nvSpPr>
        <p:spPr>
          <a:xfrm>
            <a:off x="6629400" y="1428752"/>
            <a:ext cx="914400" cy="914400"/>
          </a:xfrm>
          <a:prstGeom prst="flowChartDelay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25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Flow Chart to Read Two Numbers and Display their Sum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63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58656" y="838200"/>
            <a:ext cx="2380344" cy="5791200"/>
            <a:chOff x="4553856" y="838200"/>
            <a:chExt cx="2380344" cy="5791200"/>
          </a:xfrm>
        </p:grpSpPr>
        <p:sp>
          <p:nvSpPr>
            <p:cNvPr id="10" name="Flowchart: Terminator 9"/>
            <p:cNvSpPr/>
            <p:nvPr/>
          </p:nvSpPr>
          <p:spPr>
            <a:xfrm>
              <a:off x="5105400" y="838200"/>
              <a:ext cx="1295400" cy="457200"/>
            </a:xfrm>
            <a:prstGeom prst="flowChartTermina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Start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1752600"/>
              <a:ext cx="2362200" cy="914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Declare variables OP1, OP2 and SUM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4572000" y="3106058"/>
              <a:ext cx="2362200" cy="627744"/>
            </a:xfrm>
            <a:prstGeom prst="parallelogram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Read OP1 and OP2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4191000"/>
              <a:ext cx="2362200" cy="5515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SUM = OP1 + OP2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4553856" y="5228773"/>
              <a:ext cx="2362200" cy="486228"/>
            </a:xfrm>
            <a:prstGeom prst="parallelogram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Display SUM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5105400" y="6172200"/>
              <a:ext cx="1295400" cy="457200"/>
            </a:xfrm>
            <a:prstGeom prst="flowChartTermina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Stop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10" idx="2"/>
              <a:endCxn id="14" idx="0"/>
            </p:cNvCxnSpPr>
            <p:nvPr/>
          </p:nvCxnSpPr>
          <p:spPr>
            <a:xfrm>
              <a:off x="5753100" y="12954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744028" y="26670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44028" y="37338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744028" y="47244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744028" y="57150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2318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Flow Chart to Read Two Numbers and Display their Difference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58656" y="838200"/>
            <a:ext cx="2380344" cy="5791200"/>
            <a:chOff x="4553856" y="838200"/>
            <a:chExt cx="2380344" cy="5791200"/>
          </a:xfrm>
        </p:grpSpPr>
        <p:sp>
          <p:nvSpPr>
            <p:cNvPr id="10" name="Flowchart: Terminator 9"/>
            <p:cNvSpPr/>
            <p:nvPr/>
          </p:nvSpPr>
          <p:spPr>
            <a:xfrm>
              <a:off x="5105400" y="838200"/>
              <a:ext cx="1295400" cy="457200"/>
            </a:xfrm>
            <a:prstGeom prst="flowChartTermina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Start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1752600"/>
              <a:ext cx="2362200" cy="914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Declare variables OP1, OP2 and DIFF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4572000" y="3106058"/>
              <a:ext cx="2362200" cy="627744"/>
            </a:xfrm>
            <a:prstGeom prst="parallelogram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Read OP1 and OP2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4191000"/>
              <a:ext cx="2362200" cy="5515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DIFF = OP1 – OP2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4553856" y="5228773"/>
              <a:ext cx="2362200" cy="486228"/>
            </a:xfrm>
            <a:prstGeom prst="parallelogram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Display DIFF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5105400" y="6172200"/>
              <a:ext cx="1295400" cy="457200"/>
            </a:xfrm>
            <a:prstGeom prst="flowChartTermina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Stop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10" idx="2"/>
              <a:endCxn id="14" idx="0"/>
            </p:cNvCxnSpPr>
            <p:nvPr/>
          </p:nvCxnSpPr>
          <p:spPr>
            <a:xfrm>
              <a:off x="5753100" y="12954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744028" y="26670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44028" y="37338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744028" y="47244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744028" y="57150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866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Flow Chart to Read Two Numbers and Display their Difference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1000" y="609600"/>
            <a:ext cx="11430000" cy="5715000"/>
            <a:chOff x="2400530" y="609600"/>
            <a:chExt cx="7234908" cy="5715000"/>
          </a:xfrm>
        </p:grpSpPr>
        <p:sp>
          <p:nvSpPr>
            <p:cNvPr id="6" name="TextBox 5"/>
            <p:cNvSpPr txBox="1"/>
            <p:nvPr/>
          </p:nvSpPr>
          <p:spPr>
            <a:xfrm>
              <a:off x="7385046" y="3048000"/>
              <a:ext cx="500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400530" y="609600"/>
              <a:ext cx="7234908" cy="5715000"/>
              <a:chOff x="2400530" y="838200"/>
              <a:chExt cx="7234908" cy="70866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858656" y="838200"/>
                <a:ext cx="4776782" cy="7086600"/>
                <a:chOff x="4553856" y="838200"/>
                <a:chExt cx="4776782" cy="7086600"/>
              </a:xfrm>
            </p:grpSpPr>
            <p:sp>
              <p:nvSpPr>
                <p:cNvPr id="10" name="Flowchart: Terminator 9"/>
                <p:cNvSpPr/>
                <p:nvPr/>
              </p:nvSpPr>
              <p:spPr>
                <a:xfrm>
                  <a:off x="5105400" y="838200"/>
                  <a:ext cx="1295400" cy="457200"/>
                </a:xfrm>
                <a:prstGeom prst="flowChartTerminator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</a:rPr>
                    <a:t>Start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572000" y="1752600"/>
                  <a:ext cx="2362200" cy="9144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</a:rPr>
                    <a:t>Declare variables OP1, OP2 and DIFF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Parallelogram 14"/>
                <p:cNvSpPr/>
                <p:nvPr/>
              </p:nvSpPr>
              <p:spPr>
                <a:xfrm>
                  <a:off x="4572000" y="3106058"/>
                  <a:ext cx="2362200" cy="627744"/>
                </a:xfrm>
                <a:prstGeom prst="parallelogram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</a:rPr>
                    <a:t>Read OP1 and OP2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968438" y="5111447"/>
                  <a:ext cx="2362200" cy="55154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</a:rPr>
                    <a:t>DIFF = OP2 – OP1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Parallelogram 16"/>
                <p:cNvSpPr/>
                <p:nvPr/>
              </p:nvSpPr>
              <p:spPr>
                <a:xfrm>
                  <a:off x="4553856" y="6524173"/>
                  <a:ext cx="2362200" cy="486228"/>
                </a:xfrm>
                <a:prstGeom prst="parallelogram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</a:rPr>
                    <a:t>Display DIFF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lowchart: Terminator 17"/>
                <p:cNvSpPr/>
                <p:nvPr/>
              </p:nvSpPr>
              <p:spPr>
                <a:xfrm>
                  <a:off x="5105400" y="7467600"/>
                  <a:ext cx="1295400" cy="457200"/>
                </a:xfrm>
                <a:prstGeom prst="flowChartTerminator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</a:rPr>
                    <a:t>Stop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10" idx="2"/>
                  <a:endCxn id="14" idx="0"/>
                </p:cNvCxnSpPr>
                <p:nvPr/>
              </p:nvCxnSpPr>
              <p:spPr>
                <a:xfrm>
                  <a:off x="5753100" y="1295400"/>
                  <a:ext cx="0" cy="4572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5744028" y="2667000"/>
                  <a:ext cx="0" cy="4572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5744028" y="3733800"/>
                  <a:ext cx="0" cy="4572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5744028" y="7010400"/>
                  <a:ext cx="0" cy="4572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Flowchart: Decision 2"/>
              <p:cNvSpPr/>
              <p:nvPr/>
            </p:nvSpPr>
            <p:spPr>
              <a:xfrm>
                <a:off x="4858656" y="4194630"/>
                <a:ext cx="2380344" cy="685801"/>
              </a:xfrm>
              <a:prstGeom prst="flowChartDecision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Is OP1&gt;OP2?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00530" y="5156199"/>
                <a:ext cx="2362200" cy="55154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DIFF = OP1 – OP2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Elbow Connector 11"/>
              <p:cNvCxnSpPr>
                <a:stCxn id="3" idx="1"/>
                <a:endCxn id="27" idx="0"/>
              </p:cNvCxnSpPr>
              <p:nvPr/>
            </p:nvCxnSpPr>
            <p:spPr>
              <a:xfrm rot="10800000" flipV="1">
                <a:off x="3581630" y="4537530"/>
                <a:ext cx="1277026" cy="61866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3" idx="3"/>
                <a:endCxn id="16" idx="0"/>
              </p:cNvCxnSpPr>
              <p:nvPr/>
            </p:nvCxnSpPr>
            <p:spPr>
              <a:xfrm>
                <a:off x="7239000" y="4537530"/>
                <a:ext cx="1215338" cy="573917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27" idx="2"/>
                <a:endCxn id="17" idx="0"/>
              </p:cNvCxnSpPr>
              <p:nvPr/>
            </p:nvCxnSpPr>
            <p:spPr>
              <a:xfrm rot="16200000" flipH="1">
                <a:off x="4402478" y="4886894"/>
                <a:ext cx="816431" cy="245812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stCxn id="16" idx="2"/>
                <a:endCxn id="17" idx="0"/>
              </p:cNvCxnSpPr>
              <p:nvPr/>
            </p:nvCxnSpPr>
            <p:spPr>
              <a:xfrm rot="5400000">
                <a:off x="6816456" y="4886291"/>
                <a:ext cx="861182" cy="2414582"/>
              </a:xfrm>
              <a:prstGeom prst="bentConnector3">
                <a:avLst>
                  <a:gd name="adj1" fmla="val 54114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4209144" y="3075428"/>
              <a:ext cx="500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T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7013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How to Draw Flow Chart?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guidelines to help in drawing flowchart …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Only one flow line should enter a decision symbol, but two or three flow lines,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one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for each possible answer, should leave the decision symbol. 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Only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one flow line is used in conjunction with terminal symbol. 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Write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within standard symbols briefly. As necessary, you can use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annotation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symbol to describe data or computational steps more clearly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7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6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How to Draw Flow Chart?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guidelines to help in drawing flowchart …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If 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flowchart becomes complex, it is better to use connector symbols to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reduce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the number of flow lines. Avoid the intersection of flow lines if you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want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to make it more effective and better way of communication. 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Ensure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that the flowchart has a logical start and finish. 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is useful to test the validity of the flowchart by passing through it with a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simple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test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8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8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Advantages of Flow Chart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Communication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Effective analysis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Proper documentation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Efficient Coding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Proper Debugging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Efficient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Program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Maintenance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9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3408</TotalTime>
  <Words>2547</Words>
  <Application>Microsoft Office PowerPoint</Application>
  <PresentationFormat>Widescreen</PresentationFormat>
  <Paragraphs>401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Flow Chart</vt:lpstr>
      <vt:lpstr>Flow Chart</vt:lpstr>
      <vt:lpstr>Meaning of Flow Chart</vt:lpstr>
      <vt:lpstr>Meaning of Flow Chart …</vt:lpstr>
      <vt:lpstr>Utility of Flow Chart</vt:lpstr>
      <vt:lpstr>How to Draw Flow Chart?</vt:lpstr>
      <vt:lpstr>How to Draw Flow Chart?</vt:lpstr>
      <vt:lpstr>How to Draw Flow Chart?</vt:lpstr>
      <vt:lpstr>Advantages of Flow Chart</vt:lpstr>
      <vt:lpstr>Advantages of Flow Chart: Communication </vt:lpstr>
      <vt:lpstr>Advantages of Flow Chart: Effective Analysis</vt:lpstr>
      <vt:lpstr>Advantages of Flow Chart: Proper Documentation</vt:lpstr>
      <vt:lpstr>Advantages of Flow Chart: Efficient Coding</vt:lpstr>
      <vt:lpstr>Advantages of Flow Chart: Proper Debugging</vt:lpstr>
      <vt:lpstr>Advantages of Flow Chart: Efficient Program Maintenance</vt:lpstr>
      <vt:lpstr>Limitations of Flow Chart</vt:lpstr>
      <vt:lpstr>Limitations of Flow Chart …</vt:lpstr>
      <vt:lpstr>Elements of Data Flow Diagram</vt:lpstr>
      <vt:lpstr>Elements of Data Flow Diagram …</vt:lpstr>
      <vt:lpstr>Input / Output Symbols</vt:lpstr>
      <vt:lpstr>Input / Output Symbols: Single Document</vt:lpstr>
      <vt:lpstr>Input / Output Symbols: Multiple Document</vt:lpstr>
      <vt:lpstr>Input / Output Symbols: Input / Output </vt:lpstr>
      <vt:lpstr>Input / Output Symbols: Display</vt:lpstr>
      <vt:lpstr>Input / Output Symbols: Online Keying </vt:lpstr>
      <vt:lpstr>Input / Output Symbols: Terminal or Computer</vt:lpstr>
      <vt:lpstr>Input / Output Symbols: Transmittal Tape</vt:lpstr>
      <vt:lpstr>Input / Output Symbols: Preparation or Initialization</vt:lpstr>
      <vt:lpstr>Processing Symbols</vt:lpstr>
      <vt:lpstr>Processing Symbols: Computer Processor</vt:lpstr>
      <vt:lpstr>Processing Symbols: Manual Operation</vt:lpstr>
      <vt:lpstr>Processing Symbols: Auxiliary Operation</vt:lpstr>
      <vt:lpstr>Processing Symbols: Off – Line Keying Operation</vt:lpstr>
      <vt:lpstr>Processing Symbols: Predefined Process</vt:lpstr>
      <vt:lpstr>Storage Symbols</vt:lpstr>
      <vt:lpstr>Storage Symbols: Magnetic Disk</vt:lpstr>
      <vt:lpstr>Storage Symbols: Magnetic Tape</vt:lpstr>
      <vt:lpstr>Storage Symbols: Diskette</vt:lpstr>
      <vt:lpstr>Storage Symbols: Online Storage</vt:lpstr>
      <vt:lpstr>Storage Symbols: File</vt:lpstr>
      <vt:lpstr>Storage Symbols: Direct Access Storage</vt:lpstr>
      <vt:lpstr>Storage Symbols: Internal Storage</vt:lpstr>
      <vt:lpstr>Storage Symbols: Punched Tape</vt:lpstr>
      <vt:lpstr>Storage Symbols: Card</vt:lpstr>
      <vt:lpstr>Flow Symbols</vt:lpstr>
      <vt:lpstr>Flow Symbols: Document of Processing Flow</vt:lpstr>
      <vt:lpstr>Flow Symbols: Data or Information Flow</vt:lpstr>
      <vt:lpstr>Flow Symbols: Communication Link</vt:lpstr>
      <vt:lpstr>Connector Symbols</vt:lpstr>
      <vt:lpstr>Connector Symbols: On Page</vt:lpstr>
      <vt:lpstr>Connector Symbols: Off Page</vt:lpstr>
      <vt:lpstr>Logical Symbols</vt:lpstr>
      <vt:lpstr>Terminal Symbols</vt:lpstr>
      <vt:lpstr>Annotation or Comment Symbol</vt:lpstr>
      <vt:lpstr>Special Symbols</vt:lpstr>
      <vt:lpstr>Special Symbols: Summing Junction</vt:lpstr>
      <vt:lpstr>Special Symbols: OR</vt:lpstr>
      <vt:lpstr>Special Symbols: Collate</vt:lpstr>
      <vt:lpstr>Special Symbols: Sort</vt:lpstr>
      <vt:lpstr>Special Symbols: Extract</vt:lpstr>
      <vt:lpstr>Special Symbols: Merge</vt:lpstr>
      <vt:lpstr>Special Symbols: Delay</vt:lpstr>
      <vt:lpstr>Flow Chart to Read Two Numbers and Display their Sum</vt:lpstr>
      <vt:lpstr>Flow Chart to Read Two Numbers and Display their Difference</vt:lpstr>
      <vt:lpstr>Flow Chart to Read Two Numbers and Display their Difference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Design</dc:title>
  <dc:creator>satyam</dc:creator>
  <cp:lastModifiedBy>hp</cp:lastModifiedBy>
  <cp:revision>268</cp:revision>
  <dcterms:created xsi:type="dcterms:W3CDTF">2017-05-10T04:53:35Z</dcterms:created>
  <dcterms:modified xsi:type="dcterms:W3CDTF">2021-05-25T14:47:00Z</dcterms:modified>
</cp:coreProperties>
</file>