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5"/>
  </p:notesMasterIdLst>
  <p:sldIdLst>
    <p:sldId id="256" r:id="rId2"/>
    <p:sldId id="510" r:id="rId3"/>
    <p:sldId id="511" r:id="rId4"/>
    <p:sldId id="512" r:id="rId5"/>
    <p:sldId id="513" r:id="rId6"/>
    <p:sldId id="514" r:id="rId7"/>
    <p:sldId id="515" r:id="rId8"/>
    <p:sldId id="516" r:id="rId9"/>
    <p:sldId id="517" r:id="rId10"/>
    <p:sldId id="518" r:id="rId11"/>
    <p:sldId id="519" r:id="rId12"/>
    <p:sldId id="520" r:id="rId13"/>
    <p:sldId id="521" r:id="rId14"/>
    <p:sldId id="526" r:id="rId15"/>
    <p:sldId id="522" r:id="rId16"/>
    <p:sldId id="524" r:id="rId17"/>
    <p:sldId id="527" r:id="rId18"/>
    <p:sldId id="525" r:id="rId19"/>
    <p:sldId id="528" r:id="rId20"/>
    <p:sldId id="529" r:id="rId21"/>
    <p:sldId id="530" r:id="rId22"/>
    <p:sldId id="531" r:id="rId23"/>
    <p:sldId id="532" r:id="rId24"/>
    <p:sldId id="533" r:id="rId25"/>
    <p:sldId id="659" r:id="rId26"/>
    <p:sldId id="660" r:id="rId27"/>
    <p:sldId id="665" r:id="rId28"/>
    <p:sldId id="661" r:id="rId29"/>
    <p:sldId id="662" r:id="rId30"/>
    <p:sldId id="663" r:id="rId31"/>
    <p:sldId id="664" r:id="rId32"/>
    <p:sldId id="534" r:id="rId33"/>
    <p:sldId id="535" r:id="rId34"/>
    <p:sldId id="536" r:id="rId35"/>
    <p:sldId id="537" r:id="rId36"/>
    <p:sldId id="538" r:id="rId37"/>
    <p:sldId id="539" r:id="rId38"/>
    <p:sldId id="540" r:id="rId39"/>
    <p:sldId id="541" r:id="rId40"/>
    <p:sldId id="542" r:id="rId41"/>
    <p:sldId id="543" r:id="rId42"/>
    <p:sldId id="544" r:id="rId43"/>
    <p:sldId id="545" r:id="rId44"/>
    <p:sldId id="546" r:id="rId45"/>
    <p:sldId id="547" r:id="rId46"/>
    <p:sldId id="548" r:id="rId47"/>
    <p:sldId id="549" r:id="rId48"/>
    <p:sldId id="550" r:id="rId49"/>
    <p:sldId id="551" r:id="rId50"/>
    <p:sldId id="552" r:id="rId51"/>
    <p:sldId id="553" r:id="rId52"/>
    <p:sldId id="554" r:id="rId53"/>
    <p:sldId id="555" r:id="rId54"/>
    <p:sldId id="557" r:id="rId55"/>
    <p:sldId id="558" r:id="rId56"/>
    <p:sldId id="559" r:id="rId57"/>
    <p:sldId id="560" r:id="rId58"/>
    <p:sldId id="561" r:id="rId59"/>
    <p:sldId id="562" r:id="rId60"/>
    <p:sldId id="563" r:id="rId61"/>
    <p:sldId id="564" r:id="rId62"/>
    <p:sldId id="565" r:id="rId63"/>
    <p:sldId id="566" r:id="rId64"/>
    <p:sldId id="567" r:id="rId65"/>
    <p:sldId id="568" r:id="rId66"/>
    <p:sldId id="569" r:id="rId67"/>
    <p:sldId id="570" r:id="rId68"/>
    <p:sldId id="571" r:id="rId69"/>
    <p:sldId id="572" r:id="rId70"/>
    <p:sldId id="573" r:id="rId71"/>
    <p:sldId id="574" r:id="rId72"/>
    <p:sldId id="575" r:id="rId73"/>
    <p:sldId id="576" r:id="rId74"/>
    <p:sldId id="577" r:id="rId75"/>
    <p:sldId id="578" r:id="rId76"/>
    <p:sldId id="579" r:id="rId77"/>
    <p:sldId id="580" r:id="rId78"/>
    <p:sldId id="581" r:id="rId79"/>
    <p:sldId id="582" r:id="rId80"/>
    <p:sldId id="583" r:id="rId81"/>
    <p:sldId id="584" r:id="rId82"/>
    <p:sldId id="585" r:id="rId83"/>
    <p:sldId id="586" r:id="rId84"/>
    <p:sldId id="587" r:id="rId85"/>
    <p:sldId id="588" r:id="rId86"/>
    <p:sldId id="589" r:id="rId87"/>
    <p:sldId id="590" r:id="rId88"/>
    <p:sldId id="591" r:id="rId89"/>
    <p:sldId id="592" r:id="rId90"/>
    <p:sldId id="593" r:id="rId91"/>
    <p:sldId id="594" r:id="rId92"/>
    <p:sldId id="595" r:id="rId93"/>
    <p:sldId id="596" r:id="rId94"/>
    <p:sldId id="597" r:id="rId95"/>
    <p:sldId id="598" r:id="rId96"/>
    <p:sldId id="599" r:id="rId97"/>
    <p:sldId id="653" r:id="rId98"/>
    <p:sldId id="600" r:id="rId99"/>
    <p:sldId id="601" r:id="rId100"/>
    <p:sldId id="602" r:id="rId101"/>
    <p:sldId id="603" r:id="rId102"/>
    <p:sldId id="604" r:id="rId103"/>
    <p:sldId id="605" r:id="rId104"/>
    <p:sldId id="606" r:id="rId105"/>
    <p:sldId id="607" r:id="rId106"/>
    <p:sldId id="608" r:id="rId107"/>
    <p:sldId id="609" r:id="rId108"/>
    <p:sldId id="610" r:id="rId109"/>
    <p:sldId id="611" r:id="rId110"/>
    <p:sldId id="658" r:id="rId111"/>
    <p:sldId id="613" r:id="rId112"/>
    <p:sldId id="614" r:id="rId113"/>
    <p:sldId id="615" r:id="rId114"/>
    <p:sldId id="654" r:id="rId115"/>
    <p:sldId id="655" r:id="rId116"/>
    <p:sldId id="656" r:id="rId117"/>
    <p:sldId id="657" r:id="rId118"/>
    <p:sldId id="616" r:id="rId119"/>
    <p:sldId id="617" r:id="rId120"/>
    <p:sldId id="618" r:id="rId121"/>
    <p:sldId id="619" r:id="rId122"/>
    <p:sldId id="620" r:id="rId123"/>
    <p:sldId id="621" r:id="rId124"/>
    <p:sldId id="622" r:id="rId125"/>
    <p:sldId id="623" r:id="rId126"/>
    <p:sldId id="624" r:id="rId127"/>
    <p:sldId id="625" r:id="rId128"/>
    <p:sldId id="626" r:id="rId129"/>
    <p:sldId id="627" r:id="rId130"/>
    <p:sldId id="628" r:id="rId131"/>
    <p:sldId id="629" r:id="rId132"/>
    <p:sldId id="630" r:id="rId133"/>
    <p:sldId id="631" r:id="rId134"/>
    <p:sldId id="632" r:id="rId135"/>
    <p:sldId id="633" r:id="rId136"/>
    <p:sldId id="634" r:id="rId137"/>
    <p:sldId id="635" r:id="rId138"/>
    <p:sldId id="636" r:id="rId139"/>
    <p:sldId id="637" r:id="rId140"/>
    <p:sldId id="638" r:id="rId141"/>
    <p:sldId id="639" r:id="rId142"/>
    <p:sldId id="640" r:id="rId143"/>
    <p:sldId id="641" r:id="rId144"/>
    <p:sldId id="642" r:id="rId145"/>
    <p:sldId id="643" r:id="rId146"/>
    <p:sldId id="644" r:id="rId147"/>
    <p:sldId id="645" r:id="rId148"/>
    <p:sldId id="646" r:id="rId149"/>
    <p:sldId id="647" r:id="rId150"/>
    <p:sldId id="648" r:id="rId151"/>
    <p:sldId id="649" r:id="rId152"/>
    <p:sldId id="650" r:id="rId153"/>
    <p:sldId id="651"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05" autoAdjust="0"/>
  </p:normalViewPr>
  <p:slideViewPr>
    <p:cSldViewPr>
      <p:cViewPr varScale="1">
        <p:scale>
          <a:sx n="67" d="100"/>
          <a:sy n="67" d="100"/>
        </p:scale>
        <p:origin x="83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5/6/2021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65107C-65CC-42AE-9D60-576D3A0D684A}" type="slidenum">
              <a:rPr lang="en-US" smtClean="0"/>
              <a:t>9</a:t>
            </a:fld>
            <a:endParaRPr lang="en-US"/>
          </a:p>
        </p:txBody>
      </p:sp>
    </p:spTree>
    <p:extLst>
      <p:ext uri="{BB962C8B-B14F-4D97-AF65-F5344CB8AC3E}">
        <p14:creationId xmlns:p14="http://schemas.microsoft.com/office/powerpoint/2010/main" val="345267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65107C-65CC-42AE-9D60-576D3A0D684A}" type="slidenum">
              <a:rPr lang="en-US" smtClean="0"/>
              <a:t>10</a:t>
            </a:fld>
            <a:endParaRPr lang="en-US"/>
          </a:p>
        </p:txBody>
      </p:sp>
    </p:spTree>
    <p:extLst>
      <p:ext uri="{BB962C8B-B14F-4D97-AF65-F5344CB8AC3E}">
        <p14:creationId xmlns:p14="http://schemas.microsoft.com/office/powerpoint/2010/main" val="30918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5/6/2021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5/6/2021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5/6/2021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5/6/2021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5/6/2021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5/6/2021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uru99.com/images/1/100518_0535_RelationalA5.p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uru99.com/images/1/100518_0535_RelationalA7.p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uru99.com/images/1/100518_0535_RelationalA7.png"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uru99.com/images/1/100518_0535_RelationalA9.png"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smtClean="0">
                <a:solidFill>
                  <a:srgbClr val="FF0000"/>
                </a:solidFill>
                <a:latin typeface="Calibri" panose="020F0502020204030204" pitchFamily="34" charset="0"/>
                <a:cs typeface="Calibri" pitchFamily="34" charset="0"/>
              </a:rPr>
              <a:t>Relational Data Model</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grpSp>
        <p:nvGrpSpPr>
          <p:cNvPr id="6" name="Group 5"/>
          <p:cNvGrpSpPr/>
          <p:nvPr/>
        </p:nvGrpSpPr>
        <p:grpSpPr>
          <a:xfrm>
            <a:off x="106255" y="1209672"/>
            <a:ext cx="12085745" cy="4927961"/>
            <a:chOff x="334855" y="1396639"/>
            <a:chExt cx="11857145" cy="4927961"/>
          </a:xfrm>
        </p:grpSpPr>
        <p:grpSp>
          <p:nvGrpSpPr>
            <p:cNvPr id="27" name="Group 26"/>
            <p:cNvGrpSpPr/>
            <p:nvPr/>
          </p:nvGrpSpPr>
          <p:grpSpPr>
            <a:xfrm>
              <a:off x="334855" y="1396639"/>
              <a:ext cx="11857145" cy="4927961"/>
              <a:chOff x="334855" y="1396639"/>
              <a:chExt cx="11857145" cy="5088029"/>
            </a:xfrm>
          </p:grpSpPr>
          <p:grpSp>
            <p:nvGrpSpPr>
              <p:cNvPr id="28" name="Group 27"/>
              <p:cNvGrpSpPr/>
              <p:nvPr/>
            </p:nvGrpSpPr>
            <p:grpSpPr>
              <a:xfrm>
                <a:off x="6446178" y="1400444"/>
                <a:ext cx="5745822" cy="4735113"/>
                <a:chOff x="3915177" y="1456716"/>
                <a:chExt cx="5745822" cy="4735113"/>
              </a:xfrm>
            </p:grpSpPr>
            <p:sp>
              <p:nvSpPr>
                <p:cNvPr id="55" name="Rectangle 54"/>
                <p:cNvSpPr/>
                <p:nvPr/>
              </p:nvSpPr>
              <p:spPr>
                <a:xfrm>
                  <a:off x="4391696" y="3541690"/>
                  <a:ext cx="1918952" cy="669702"/>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Student</a:t>
                  </a:r>
                  <a:endParaRPr lang="en-US" b="1" dirty="0"/>
                </a:p>
              </p:txBody>
            </p:sp>
            <p:sp>
              <p:nvSpPr>
                <p:cNvPr id="56" name="Oval 55"/>
                <p:cNvSpPr/>
                <p:nvPr/>
              </p:nvSpPr>
              <p:spPr>
                <a:xfrm>
                  <a:off x="3915177" y="1635617"/>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Roll</a:t>
                  </a:r>
                  <a:endParaRPr lang="en-US" b="1" dirty="0"/>
                </a:p>
              </p:txBody>
            </p:sp>
            <p:cxnSp>
              <p:nvCxnSpPr>
                <p:cNvPr id="57" name="Straight Arrow Connector 56"/>
                <p:cNvCxnSpPr>
                  <a:stCxn id="55" idx="0"/>
                  <a:endCxn id="56" idx="4"/>
                </p:cNvCxnSpPr>
                <p:nvPr/>
              </p:nvCxnSpPr>
              <p:spPr>
                <a:xfrm flipH="1" flipV="1">
                  <a:off x="4507606" y="2086377"/>
                  <a:ext cx="843566" cy="1455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758743" y="4833111"/>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Name</a:t>
                  </a:r>
                  <a:endParaRPr lang="en-US" b="1" dirty="0"/>
                </a:p>
              </p:txBody>
            </p:sp>
            <p:cxnSp>
              <p:nvCxnSpPr>
                <p:cNvPr id="59" name="Straight Arrow Connector 58"/>
                <p:cNvCxnSpPr>
                  <a:stCxn id="55" idx="2"/>
                  <a:endCxn id="58" idx="0"/>
                </p:cNvCxnSpPr>
                <p:nvPr/>
              </p:nvCxnSpPr>
              <p:spPr>
                <a:xfrm>
                  <a:off x="5351172" y="4211392"/>
                  <a:ext cx="0" cy="621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564191" y="3890806"/>
                  <a:ext cx="209680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FirstName</a:t>
                  </a:r>
                  <a:endParaRPr lang="en-US" b="1" dirty="0"/>
                </a:p>
              </p:txBody>
            </p:sp>
            <p:sp>
              <p:nvSpPr>
                <p:cNvPr id="61" name="Oval 60"/>
                <p:cNvSpPr/>
                <p:nvPr/>
              </p:nvSpPr>
              <p:spPr>
                <a:xfrm>
                  <a:off x="7574923" y="4481091"/>
                  <a:ext cx="2086076"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MiddleName</a:t>
                  </a:r>
                  <a:endParaRPr lang="en-US" b="1" dirty="0"/>
                </a:p>
              </p:txBody>
            </p:sp>
            <p:sp>
              <p:nvSpPr>
                <p:cNvPr id="62" name="Oval 61"/>
                <p:cNvSpPr/>
                <p:nvPr/>
              </p:nvSpPr>
              <p:spPr>
                <a:xfrm>
                  <a:off x="7562044" y="5150784"/>
                  <a:ext cx="2098955"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LastName</a:t>
                  </a:r>
                  <a:endParaRPr lang="en-US" b="1" dirty="0"/>
                </a:p>
              </p:txBody>
            </p:sp>
            <p:sp>
              <p:nvSpPr>
                <p:cNvPr id="63" name="Oval 62"/>
                <p:cNvSpPr/>
                <p:nvPr/>
              </p:nvSpPr>
              <p:spPr>
                <a:xfrm>
                  <a:off x="7572775" y="5741069"/>
                  <a:ext cx="2088224"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AliasName</a:t>
                  </a:r>
                  <a:endParaRPr lang="en-US" b="1" dirty="0"/>
                </a:p>
              </p:txBody>
            </p:sp>
            <p:cxnSp>
              <p:nvCxnSpPr>
                <p:cNvPr id="64" name="Straight Arrow Connector 63"/>
                <p:cNvCxnSpPr>
                  <a:stCxn id="58" idx="6"/>
                  <a:endCxn id="60" idx="2"/>
                </p:cNvCxnSpPr>
                <p:nvPr/>
              </p:nvCxnSpPr>
              <p:spPr>
                <a:xfrm flipV="1">
                  <a:off x="5943600" y="4116186"/>
                  <a:ext cx="1620591" cy="9423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8" idx="6"/>
                  <a:endCxn id="61" idx="2"/>
                </p:cNvCxnSpPr>
                <p:nvPr/>
              </p:nvCxnSpPr>
              <p:spPr>
                <a:xfrm flipV="1">
                  <a:off x="5943600" y="4706471"/>
                  <a:ext cx="1631323" cy="352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8" idx="6"/>
                  <a:endCxn id="62" idx="2"/>
                </p:cNvCxnSpPr>
                <p:nvPr/>
              </p:nvCxnSpPr>
              <p:spPr>
                <a:xfrm>
                  <a:off x="5943600" y="5058492"/>
                  <a:ext cx="1618444" cy="3176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8" idx="6"/>
                  <a:endCxn id="63" idx="2"/>
                </p:cNvCxnSpPr>
                <p:nvPr/>
              </p:nvCxnSpPr>
              <p:spPr>
                <a:xfrm>
                  <a:off x="5943600" y="5058492"/>
                  <a:ext cx="1629175" cy="9079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587283" y="1646348"/>
                  <a:ext cx="1184857" cy="450760"/>
                </a:xfrm>
                <a:prstGeom prst="ellipse">
                  <a:avLst/>
                </a:prstGeom>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age</a:t>
                  </a:r>
                  <a:endParaRPr lang="en-US" b="1" dirty="0"/>
                </a:p>
              </p:txBody>
            </p:sp>
            <p:cxnSp>
              <p:nvCxnSpPr>
                <p:cNvPr id="69" name="Straight Arrow Connector 68"/>
                <p:cNvCxnSpPr>
                  <a:stCxn id="55" idx="0"/>
                  <a:endCxn id="68" idx="4"/>
                </p:cNvCxnSpPr>
                <p:nvPr/>
              </p:nvCxnSpPr>
              <p:spPr>
                <a:xfrm flipV="1">
                  <a:off x="5351172" y="2097108"/>
                  <a:ext cx="828540" cy="144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7411789" y="1456716"/>
                  <a:ext cx="1901023" cy="1005945"/>
                  <a:chOff x="7411789" y="1456716"/>
                  <a:chExt cx="1901023" cy="1005945"/>
                </a:xfrm>
              </p:grpSpPr>
              <p:sp>
                <p:nvSpPr>
                  <p:cNvPr id="72" name="Oval 71"/>
                  <p:cNvSpPr/>
                  <p:nvPr/>
                </p:nvSpPr>
                <p:spPr>
                  <a:xfrm>
                    <a:off x="7411789" y="1456716"/>
                    <a:ext cx="1901023" cy="1005945"/>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sp>
                <p:nvSpPr>
                  <p:cNvPr id="73" name="Oval 72"/>
                  <p:cNvSpPr/>
                  <p:nvPr/>
                </p:nvSpPr>
                <p:spPr>
                  <a:xfrm>
                    <a:off x="7470409" y="1650972"/>
                    <a:ext cx="1772069" cy="645221"/>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grpSp>
            <p:cxnSp>
              <p:nvCxnSpPr>
                <p:cNvPr id="71" name="Straight Arrow Connector 70"/>
                <p:cNvCxnSpPr>
                  <a:stCxn id="55" idx="0"/>
                  <a:endCxn id="72" idx="4"/>
                </p:cNvCxnSpPr>
                <p:nvPr/>
              </p:nvCxnSpPr>
              <p:spPr>
                <a:xfrm flipV="1">
                  <a:off x="5351172" y="2462661"/>
                  <a:ext cx="3011129" cy="1079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34855" y="1396639"/>
                <a:ext cx="6233569" cy="5088029"/>
                <a:chOff x="3434861" y="1456716"/>
                <a:chExt cx="6233569" cy="5088029"/>
              </a:xfrm>
            </p:grpSpPr>
            <p:sp>
              <p:nvSpPr>
                <p:cNvPr id="35" name="Rectangle 34"/>
                <p:cNvSpPr/>
                <p:nvPr/>
              </p:nvSpPr>
              <p:spPr>
                <a:xfrm>
                  <a:off x="4391696" y="3541690"/>
                  <a:ext cx="1918952" cy="669702"/>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Teacher</a:t>
                  </a:r>
                  <a:endParaRPr lang="en-US" b="1" dirty="0"/>
                </a:p>
              </p:txBody>
            </p:sp>
            <p:sp>
              <p:nvSpPr>
                <p:cNvPr id="37" name="Oval 36"/>
                <p:cNvSpPr/>
                <p:nvPr/>
              </p:nvSpPr>
              <p:spPr>
                <a:xfrm>
                  <a:off x="3434861" y="1635617"/>
                  <a:ext cx="1665173"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TeacherId</a:t>
                  </a:r>
                  <a:endParaRPr lang="en-US" b="1" dirty="0"/>
                </a:p>
              </p:txBody>
            </p:sp>
            <p:cxnSp>
              <p:nvCxnSpPr>
                <p:cNvPr id="38" name="Straight Arrow Connector 37"/>
                <p:cNvCxnSpPr>
                  <a:stCxn id="35" idx="0"/>
                  <a:endCxn id="37" idx="4"/>
                </p:cNvCxnSpPr>
                <p:nvPr/>
              </p:nvCxnSpPr>
              <p:spPr>
                <a:xfrm flipH="1" flipV="1">
                  <a:off x="4267448" y="2086377"/>
                  <a:ext cx="1083724" cy="1455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758743" y="4833111"/>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Name</a:t>
                  </a:r>
                  <a:endParaRPr lang="en-US" b="1" dirty="0"/>
                </a:p>
              </p:txBody>
            </p:sp>
            <p:cxnSp>
              <p:nvCxnSpPr>
                <p:cNvPr id="40" name="Straight Arrow Connector 39"/>
                <p:cNvCxnSpPr>
                  <a:stCxn id="35" idx="2"/>
                  <a:endCxn id="39" idx="0"/>
                </p:cNvCxnSpPr>
                <p:nvPr/>
              </p:nvCxnSpPr>
              <p:spPr>
                <a:xfrm>
                  <a:off x="5351172" y="4211392"/>
                  <a:ext cx="0" cy="621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562045" y="4499192"/>
                  <a:ext cx="2106384" cy="450760"/>
                </a:xfrm>
                <a:prstGeom prst="ellipse">
                  <a:avLst/>
                </a:prstGeom>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FirstName</a:t>
                  </a:r>
                  <a:endParaRPr lang="en-US" b="1" dirty="0"/>
                </a:p>
              </p:txBody>
            </p:sp>
            <p:sp>
              <p:nvSpPr>
                <p:cNvPr id="42" name="Oval 41"/>
                <p:cNvSpPr/>
                <p:nvPr/>
              </p:nvSpPr>
              <p:spPr>
                <a:xfrm>
                  <a:off x="7574922" y="5562926"/>
                  <a:ext cx="209350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LastName</a:t>
                  </a:r>
                  <a:endParaRPr lang="en-US" b="1" dirty="0"/>
                </a:p>
              </p:txBody>
            </p:sp>
            <p:sp>
              <p:nvSpPr>
                <p:cNvPr id="43" name="Oval 42"/>
                <p:cNvSpPr/>
                <p:nvPr/>
              </p:nvSpPr>
              <p:spPr>
                <a:xfrm>
                  <a:off x="7562044" y="5049918"/>
                  <a:ext cx="2106386"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MiddleName</a:t>
                  </a:r>
                  <a:endParaRPr lang="en-US" b="1" dirty="0"/>
                </a:p>
              </p:txBody>
            </p:sp>
            <p:sp>
              <p:nvSpPr>
                <p:cNvPr id="44" name="Oval 43"/>
                <p:cNvSpPr/>
                <p:nvPr/>
              </p:nvSpPr>
              <p:spPr>
                <a:xfrm>
                  <a:off x="7572775" y="6093985"/>
                  <a:ext cx="2095655"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AliasName</a:t>
                  </a:r>
                  <a:endParaRPr lang="en-US" b="1" dirty="0"/>
                </a:p>
              </p:txBody>
            </p:sp>
            <p:cxnSp>
              <p:nvCxnSpPr>
                <p:cNvPr id="45" name="Straight Arrow Connector 44"/>
                <p:cNvCxnSpPr>
                  <a:stCxn id="39" idx="6"/>
                  <a:endCxn id="41" idx="2"/>
                </p:cNvCxnSpPr>
                <p:nvPr/>
              </p:nvCxnSpPr>
              <p:spPr>
                <a:xfrm flipV="1">
                  <a:off x="5943600" y="4724573"/>
                  <a:ext cx="1618445" cy="3339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6"/>
                  <a:endCxn id="42" idx="2"/>
                </p:cNvCxnSpPr>
                <p:nvPr/>
              </p:nvCxnSpPr>
              <p:spPr>
                <a:xfrm>
                  <a:off x="5943600" y="5058492"/>
                  <a:ext cx="1631322" cy="7298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6"/>
                  <a:endCxn id="43" idx="2"/>
                </p:cNvCxnSpPr>
                <p:nvPr/>
              </p:nvCxnSpPr>
              <p:spPr>
                <a:xfrm>
                  <a:off x="5943600" y="5058492"/>
                  <a:ext cx="1618444" cy="2168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6"/>
                  <a:endCxn id="44" idx="2"/>
                </p:cNvCxnSpPr>
                <p:nvPr/>
              </p:nvCxnSpPr>
              <p:spPr>
                <a:xfrm>
                  <a:off x="5943600" y="5058492"/>
                  <a:ext cx="1629175" cy="12608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587283" y="1646348"/>
                  <a:ext cx="1184857" cy="450760"/>
                </a:xfrm>
                <a:prstGeom prst="ellipse">
                  <a:avLst/>
                </a:prstGeom>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age</a:t>
                  </a:r>
                  <a:endParaRPr lang="en-US" b="1" dirty="0"/>
                </a:p>
              </p:txBody>
            </p:sp>
            <p:cxnSp>
              <p:nvCxnSpPr>
                <p:cNvPr id="50" name="Straight Arrow Connector 49"/>
                <p:cNvCxnSpPr>
                  <a:stCxn id="35" idx="0"/>
                  <a:endCxn id="49" idx="4"/>
                </p:cNvCxnSpPr>
                <p:nvPr/>
              </p:nvCxnSpPr>
              <p:spPr>
                <a:xfrm flipV="1">
                  <a:off x="5351172" y="2097108"/>
                  <a:ext cx="828540" cy="144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411789" y="1456716"/>
                  <a:ext cx="1901023" cy="1005945"/>
                  <a:chOff x="7411789" y="1456716"/>
                  <a:chExt cx="1901023" cy="1005945"/>
                </a:xfrm>
              </p:grpSpPr>
              <p:sp>
                <p:nvSpPr>
                  <p:cNvPr id="53" name="Oval 52"/>
                  <p:cNvSpPr/>
                  <p:nvPr/>
                </p:nvSpPr>
                <p:spPr>
                  <a:xfrm>
                    <a:off x="7411789" y="1456716"/>
                    <a:ext cx="1901023" cy="1005945"/>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sp>
                <p:nvSpPr>
                  <p:cNvPr id="54" name="Oval 53"/>
                  <p:cNvSpPr/>
                  <p:nvPr/>
                </p:nvSpPr>
                <p:spPr>
                  <a:xfrm>
                    <a:off x="7470409" y="1650972"/>
                    <a:ext cx="1772069" cy="645221"/>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grpSp>
            <p:cxnSp>
              <p:nvCxnSpPr>
                <p:cNvPr id="52" name="Straight Arrow Connector 51"/>
                <p:cNvCxnSpPr>
                  <a:stCxn id="35" idx="0"/>
                  <a:endCxn id="53" idx="4"/>
                </p:cNvCxnSpPr>
                <p:nvPr/>
              </p:nvCxnSpPr>
              <p:spPr>
                <a:xfrm flipV="1">
                  <a:off x="5351172" y="2462661"/>
                  <a:ext cx="3011129" cy="1079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Diamond 29"/>
              <p:cNvSpPr/>
              <p:nvPr/>
            </p:nvSpPr>
            <p:spPr>
              <a:xfrm>
                <a:off x="4023564" y="3207435"/>
                <a:ext cx="1926778" cy="1190403"/>
              </a:xfrm>
              <a:prstGeom prst="diamond">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t>Teaches</a:t>
                </a:r>
                <a:endParaRPr lang="en-US" sz="1600" b="1" dirty="0"/>
              </a:p>
            </p:txBody>
          </p:sp>
          <p:cxnSp>
            <p:nvCxnSpPr>
              <p:cNvPr id="31" name="Straight Arrow Connector 30"/>
              <p:cNvCxnSpPr>
                <a:stCxn id="35" idx="3"/>
                <a:endCxn id="30" idx="1"/>
              </p:cNvCxnSpPr>
              <p:nvPr/>
            </p:nvCxnSpPr>
            <p:spPr>
              <a:xfrm flipV="1">
                <a:off x="3210642" y="3802637"/>
                <a:ext cx="812922" cy="138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376246" y="3334043"/>
                <a:ext cx="450166" cy="365760"/>
              </a:xfrm>
              <a:prstGeom prst="rect">
                <a:avLst/>
              </a:prstGeom>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t>
                </a:r>
                <a:endParaRPr lang="en-US" b="1" dirty="0"/>
              </a:p>
            </p:txBody>
          </p:sp>
          <p:sp>
            <p:nvSpPr>
              <p:cNvPr id="34" name="Rectangle 33"/>
              <p:cNvSpPr/>
              <p:nvPr/>
            </p:nvSpPr>
            <p:spPr>
              <a:xfrm>
                <a:off x="6060832" y="3331697"/>
                <a:ext cx="450166" cy="365760"/>
              </a:xfrm>
              <a:prstGeom prst="rect">
                <a:avLst/>
              </a:prstGeom>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t>
                </a:r>
                <a:endParaRPr lang="en-US" b="1" dirty="0"/>
              </a:p>
            </p:txBody>
          </p:sp>
        </p:grpSp>
        <p:cxnSp>
          <p:nvCxnSpPr>
            <p:cNvPr id="74" name="Straight Arrow Connector 73"/>
            <p:cNvCxnSpPr>
              <a:endCxn id="55" idx="1"/>
            </p:cNvCxnSpPr>
            <p:nvPr/>
          </p:nvCxnSpPr>
          <p:spPr>
            <a:xfrm flipV="1">
              <a:off x="5943600" y="3744022"/>
              <a:ext cx="979097" cy="3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66541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Manipulation Language i.e. DML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These </a:t>
            </a:r>
            <a:r>
              <a:rPr lang="en-US" sz="3200" dirty="0">
                <a:solidFill>
                  <a:srgbClr val="002060"/>
                </a:solidFill>
              </a:rPr>
              <a:t>basic constructs allow database programmers and users to enter data and information into the database and retrieve efficiently using a number of filter options</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FF0000"/>
                </a:solidFill>
              </a:rPr>
              <a:t>SQL Commands</a:t>
            </a:r>
            <a:r>
              <a:rPr lang="en-US" sz="3200" dirty="0">
                <a:solidFill>
                  <a:srgbClr val="002060"/>
                </a:solidFill>
              </a:rPr>
              <a:t> that are used for </a:t>
            </a:r>
            <a:r>
              <a:rPr lang="en-US" sz="3200" dirty="0">
                <a:solidFill>
                  <a:srgbClr val="FF0000"/>
                </a:solidFill>
              </a:rPr>
              <a:t>storing</a:t>
            </a:r>
            <a:r>
              <a:rPr lang="en-US" sz="3200" dirty="0">
                <a:solidFill>
                  <a:srgbClr val="002060"/>
                </a:solidFill>
              </a:rPr>
              <a:t> , </a:t>
            </a:r>
            <a:r>
              <a:rPr lang="en-US" sz="3200" dirty="0">
                <a:solidFill>
                  <a:srgbClr val="FF0000"/>
                </a:solidFill>
              </a:rPr>
              <a:t>retrieving</a:t>
            </a:r>
            <a:r>
              <a:rPr lang="en-US" sz="3200" dirty="0">
                <a:solidFill>
                  <a:srgbClr val="002060"/>
                </a:solidFill>
              </a:rPr>
              <a:t>, </a:t>
            </a:r>
            <a:r>
              <a:rPr lang="en-US" sz="3200" dirty="0">
                <a:solidFill>
                  <a:srgbClr val="FF0000"/>
                </a:solidFill>
              </a:rPr>
              <a:t>modifying</a:t>
            </a:r>
            <a:r>
              <a:rPr lang="en-US" sz="3200" dirty="0">
                <a:solidFill>
                  <a:srgbClr val="002060"/>
                </a:solidFill>
              </a:rPr>
              <a:t> and </a:t>
            </a:r>
            <a:r>
              <a:rPr lang="en-US" sz="3200" dirty="0">
                <a:solidFill>
                  <a:srgbClr val="FF0000"/>
                </a:solidFill>
              </a:rPr>
              <a:t>deleting</a:t>
            </a:r>
            <a:r>
              <a:rPr lang="en-US" sz="3200" dirty="0">
                <a:solidFill>
                  <a:srgbClr val="002060"/>
                </a:solidFill>
              </a:rPr>
              <a:t> data are termed as DML commands.</a:t>
            </a:r>
          </a:p>
          <a:p>
            <a:pPr algn="just">
              <a:buClr>
                <a:srgbClr val="FF0000"/>
              </a:buClr>
              <a:buSzPct val="81000"/>
              <a:buFont typeface="Calibri" panose="020F0502020204030204" pitchFamily="34" charset="0"/>
              <a:buChar char="●"/>
            </a:pPr>
            <a:r>
              <a:rPr lang="en-US" sz="3200" dirty="0">
                <a:solidFill>
                  <a:srgbClr val="002060"/>
                </a:solidFill>
              </a:rPr>
              <a:t>DML commands are </a:t>
            </a:r>
          </a:p>
          <a:p>
            <a:pPr lvl="1" algn="just">
              <a:buClr>
                <a:srgbClr val="FF0000"/>
              </a:buClr>
              <a:buSzPct val="81000"/>
              <a:buFont typeface="Calibri" panose="020F0502020204030204" pitchFamily="34" charset="0"/>
              <a:buChar char="●"/>
            </a:pPr>
            <a:r>
              <a:rPr lang="en-US" sz="3200" dirty="0">
                <a:solidFill>
                  <a:srgbClr val="7030A0"/>
                </a:solidFill>
              </a:rPr>
              <a:t>select</a:t>
            </a:r>
          </a:p>
          <a:p>
            <a:pPr lvl="1" algn="just">
              <a:buClr>
                <a:srgbClr val="FF0000"/>
              </a:buClr>
              <a:buSzPct val="81000"/>
              <a:buFont typeface="Calibri" panose="020F0502020204030204" pitchFamily="34" charset="0"/>
              <a:buChar char="●"/>
            </a:pPr>
            <a:r>
              <a:rPr lang="en-US" sz="3200" dirty="0">
                <a:solidFill>
                  <a:srgbClr val="00B0F0"/>
                </a:solidFill>
              </a:rPr>
              <a:t>insert</a:t>
            </a:r>
          </a:p>
          <a:p>
            <a:pPr lvl="1" algn="just">
              <a:buClr>
                <a:srgbClr val="FF0000"/>
              </a:buClr>
              <a:buSzPct val="81000"/>
              <a:buFont typeface="Calibri" panose="020F0502020204030204" pitchFamily="34" charset="0"/>
              <a:buChar char="●"/>
            </a:pPr>
            <a:r>
              <a:rPr lang="en-US" sz="3200" dirty="0">
                <a:solidFill>
                  <a:srgbClr val="C00000"/>
                </a:solidFill>
              </a:rPr>
              <a:t>update</a:t>
            </a:r>
          </a:p>
          <a:p>
            <a:pPr lvl="1" algn="just">
              <a:buClr>
                <a:srgbClr val="FF0000"/>
              </a:buClr>
              <a:buSzPct val="81000"/>
              <a:buFont typeface="Calibri" panose="020F0502020204030204" pitchFamily="34" charset="0"/>
              <a:buChar char="●"/>
            </a:pPr>
            <a:r>
              <a:rPr lang="en-US" sz="3200" dirty="0" smtClean="0">
                <a:solidFill>
                  <a:srgbClr val="FFFF00"/>
                </a:solidFill>
              </a:rPr>
              <a:t>delete</a:t>
            </a:r>
            <a:endParaRPr lang="en-US" sz="3200" dirty="0" smtClean="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100</a:t>
            </a:fld>
            <a:endParaRPr lang="en-US" sz="2000" b="1" dirty="0">
              <a:solidFill>
                <a:srgbClr val="FF0000"/>
              </a:solidFill>
            </a:endParaRPr>
          </a:p>
        </p:txBody>
      </p:sp>
    </p:spTree>
    <p:extLst>
      <p:ext uri="{BB962C8B-B14F-4D97-AF65-F5344CB8AC3E}">
        <p14:creationId xmlns:p14="http://schemas.microsoft.com/office/powerpoint/2010/main" val="14272697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Control Language i.e. DCL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SQL Commands that are used for providing security to the database object like database, table or view are termed as DCL Commands.</a:t>
            </a:r>
          </a:p>
          <a:p>
            <a:pPr algn="just">
              <a:buClr>
                <a:srgbClr val="FF0000"/>
              </a:buClr>
              <a:buSzPct val="81000"/>
              <a:buFont typeface="Calibri" panose="020F0502020204030204" pitchFamily="34" charset="0"/>
              <a:buChar char="●"/>
            </a:pPr>
            <a:r>
              <a:rPr lang="en-US" sz="3200" dirty="0">
                <a:solidFill>
                  <a:srgbClr val="002060"/>
                </a:solidFill>
              </a:rPr>
              <a:t>DCL Commands are</a:t>
            </a:r>
          </a:p>
          <a:p>
            <a:pPr lvl="1" algn="just">
              <a:buClr>
                <a:srgbClr val="FF0000"/>
              </a:buClr>
              <a:buSzPct val="81000"/>
              <a:buFont typeface="Calibri" panose="020F0502020204030204" pitchFamily="34" charset="0"/>
              <a:buChar char="●"/>
            </a:pPr>
            <a:r>
              <a:rPr lang="en-US" sz="3200" dirty="0">
                <a:solidFill>
                  <a:srgbClr val="FF0000"/>
                </a:solidFill>
              </a:rPr>
              <a:t>grant</a:t>
            </a:r>
          </a:p>
          <a:p>
            <a:pPr lvl="1" algn="just">
              <a:buClr>
                <a:srgbClr val="FF0000"/>
              </a:buClr>
              <a:buSzPct val="81000"/>
              <a:buFont typeface="Calibri" panose="020F0502020204030204" pitchFamily="34" charset="0"/>
              <a:buChar char="●"/>
            </a:pPr>
            <a:r>
              <a:rPr lang="en-US" sz="3200" dirty="0">
                <a:solidFill>
                  <a:srgbClr val="7030A0"/>
                </a:solidFill>
              </a:rPr>
              <a:t>revoke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101</a:t>
            </a:fld>
            <a:endParaRPr lang="en-US" sz="2000" b="1" dirty="0">
              <a:solidFill>
                <a:srgbClr val="FF0000"/>
              </a:solidFill>
            </a:endParaRPr>
          </a:p>
        </p:txBody>
      </p:sp>
    </p:spTree>
    <p:extLst>
      <p:ext uri="{BB962C8B-B14F-4D97-AF65-F5344CB8AC3E}">
        <p14:creationId xmlns:p14="http://schemas.microsoft.com/office/powerpoint/2010/main" val="12031723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Transaction Control Language i.e. TCL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SQL Commands that are used for managing changes affecting the data are termed as TCL Commands.</a:t>
            </a:r>
          </a:p>
          <a:p>
            <a:pPr algn="just">
              <a:buClr>
                <a:srgbClr val="FF0000"/>
              </a:buClr>
              <a:buSzPct val="81000"/>
              <a:buFont typeface="Calibri" panose="020F0502020204030204" pitchFamily="34" charset="0"/>
              <a:buChar char="●"/>
            </a:pPr>
            <a:r>
              <a:rPr lang="en-US" sz="3200" dirty="0">
                <a:solidFill>
                  <a:srgbClr val="002060"/>
                </a:solidFill>
              </a:rPr>
              <a:t>TCL Commands are</a:t>
            </a:r>
          </a:p>
          <a:p>
            <a:pPr lvl="1" algn="just">
              <a:buClr>
                <a:srgbClr val="FF0000"/>
              </a:buClr>
              <a:buSzPct val="81000"/>
              <a:buFont typeface="Calibri" panose="020F0502020204030204" pitchFamily="34" charset="0"/>
              <a:buChar char="●"/>
            </a:pPr>
            <a:r>
              <a:rPr lang="en-US" sz="3200" dirty="0">
                <a:solidFill>
                  <a:srgbClr val="FF0000"/>
                </a:solidFill>
              </a:rPr>
              <a:t>commit</a:t>
            </a:r>
          </a:p>
          <a:p>
            <a:pPr lvl="1" algn="just">
              <a:buClr>
                <a:srgbClr val="FF0000"/>
              </a:buClr>
              <a:buSzPct val="81000"/>
              <a:buFont typeface="Calibri" panose="020F0502020204030204" pitchFamily="34" charset="0"/>
              <a:buChar char="●"/>
            </a:pPr>
            <a:r>
              <a:rPr lang="en-US" sz="3200" dirty="0">
                <a:solidFill>
                  <a:srgbClr val="00B050"/>
                </a:solidFill>
              </a:rPr>
              <a:t>rollback</a:t>
            </a:r>
          </a:p>
          <a:p>
            <a:pPr lvl="1" algn="just">
              <a:buClr>
                <a:srgbClr val="FF0000"/>
              </a:buClr>
              <a:buSzPct val="81000"/>
              <a:buFont typeface="Calibri" panose="020F0502020204030204" pitchFamily="34" charset="0"/>
              <a:buChar char="●"/>
            </a:pPr>
            <a:r>
              <a:rPr lang="en-US" sz="3200" dirty="0" err="1">
                <a:solidFill>
                  <a:srgbClr val="7030A0"/>
                </a:solidFill>
              </a:rPr>
              <a:t>savepoint</a:t>
            </a:r>
            <a:endParaRPr lang="en-US" sz="3200" dirty="0">
              <a:solidFill>
                <a:srgbClr val="7030A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102</a:t>
            </a:fld>
            <a:endParaRPr lang="en-US" sz="2000" b="1" dirty="0">
              <a:solidFill>
                <a:srgbClr val="FF0000"/>
              </a:solidFill>
            </a:endParaRPr>
          </a:p>
        </p:txBody>
      </p:sp>
    </p:spTree>
    <p:extLst>
      <p:ext uri="{BB962C8B-B14F-4D97-AF65-F5344CB8AC3E}">
        <p14:creationId xmlns:p14="http://schemas.microsoft.com/office/powerpoint/2010/main" val="1713502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FF0000"/>
                </a:solidFill>
              </a:rPr>
              <a:t>SQL commands</a:t>
            </a:r>
            <a:r>
              <a:rPr lang="en-US" sz="3200" dirty="0">
                <a:solidFill>
                  <a:srgbClr val="002060"/>
                </a:solidFill>
              </a:rPr>
              <a:t> are “</a:t>
            </a:r>
            <a:r>
              <a:rPr lang="en-US" sz="3200" dirty="0">
                <a:solidFill>
                  <a:srgbClr val="FF0000"/>
                </a:solidFill>
              </a:rPr>
              <a:t>the instructions” coded into SQL statements</a:t>
            </a:r>
            <a:r>
              <a:rPr lang="en-US" sz="3200" dirty="0">
                <a:solidFill>
                  <a:srgbClr val="002060"/>
                </a:solidFill>
              </a:rPr>
              <a:t> that are used to </a:t>
            </a:r>
            <a:r>
              <a:rPr lang="en-US" sz="3200" dirty="0">
                <a:solidFill>
                  <a:srgbClr val="FF0000"/>
                </a:solidFill>
              </a:rPr>
              <a:t>communicate with the database</a:t>
            </a:r>
            <a:r>
              <a:rPr lang="en-US" sz="3200" dirty="0">
                <a:solidFill>
                  <a:srgbClr val="002060"/>
                </a:solidFill>
              </a:rPr>
              <a:t> to perform specific tasks, works, functions and queries with the data.</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103</a:t>
            </a:fld>
            <a:endParaRPr lang="en-US" sz="2000" b="1" dirty="0">
              <a:solidFill>
                <a:srgbClr val="FF0000"/>
              </a:solidFill>
            </a:endParaRPr>
          </a:p>
        </p:txBody>
      </p:sp>
    </p:spTree>
    <p:extLst>
      <p:ext uri="{BB962C8B-B14F-4D97-AF65-F5344CB8AC3E}">
        <p14:creationId xmlns:p14="http://schemas.microsoft.com/office/powerpoint/2010/main" val="1468416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DDL Commands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FF0000"/>
                </a:solidFill>
              </a:rPr>
              <a:t>SQL Commands</a:t>
            </a:r>
            <a:r>
              <a:rPr lang="en-US" sz="3200" dirty="0">
                <a:solidFill>
                  <a:srgbClr val="002060"/>
                </a:solidFill>
              </a:rPr>
              <a:t> that are used for </a:t>
            </a:r>
            <a:r>
              <a:rPr lang="en-US" sz="3200" dirty="0">
                <a:solidFill>
                  <a:srgbClr val="FF0000"/>
                </a:solidFill>
              </a:rPr>
              <a:t>creating</a:t>
            </a:r>
            <a:r>
              <a:rPr lang="en-US" sz="3200" dirty="0">
                <a:solidFill>
                  <a:srgbClr val="002060"/>
                </a:solidFill>
              </a:rPr>
              <a:t>, </a:t>
            </a:r>
            <a:r>
              <a:rPr lang="en-US" sz="3200" dirty="0">
                <a:solidFill>
                  <a:srgbClr val="FF0000"/>
                </a:solidFill>
              </a:rPr>
              <a:t>modifying</a:t>
            </a:r>
            <a:r>
              <a:rPr lang="en-US" sz="3200" dirty="0">
                <a:solidFill>
                  <a:srgbClr val="002060"/>
                </a:solidFill>
              </a:rPr>
              <a:t> and </a:t>
            </a:r>
            <a:r>
              <a:rPr lang="en-US" sz="3200" dirty="0">
                <a:solidFill>
                  <a:srgbClr val="FF0000"/>
                </a:solidFill>
              </a:rPr>
              <a:t>dropping</a:t>
            </a:r>
            <a:r>
              <a:rPr lang="en-US" sz="3200" dirty="0">
                <a:solidFill>
                  <a:srgbClr val="002060"/>
                </a:solidFill>
              </a:rPr>
              <a:t> the structure of database objects like table, view or database etc. are termed as DDL commands.</a:t>
            </a:r>
          </a:p>
          <a:p>
            <a:pPr algn="just">
              <a:buClr>
                <a:srgbClr val="FF0000"/>
              </a:buClr>
              <a:buSzPct val="81000"/>
              <a:buFont typeface="Calibri" panose="020F0502020204030204" pitchFamily="34" charset="0"/>
              <a:buChar char="●"/>
            </a:pPr>
            <a:r>
              <a:rPr lang="en-US" sz="3200" dirty="0">
                <a:solidFill>
                  <a:srgbClr val="002060"/>
                </a:solidFill>
              </a:rPr>
              <a:t>DDL Commands are</a:t>
            </a:r>
          </a:p>
          <a:p>
            <a:pPr lvl="1" algn="just">
              <a:buClr>
                <a:srgbClr val="FF0000"/>
              </a:buClr>
              <a:buSzPct val="81000"/>
              <a:buFont typeface="Calibri" panose="020F0502020204030204" pitchFamily="34" charset="0"/>
              <a:buChar char="●"/>
            </a:pPr>
            <a:r>
              <a:rPr lang="en-US" sz="3200" dirty="0">
                <a:solidFill>
                  <a:srgbClr val="00B0F0"/>
                </a:solidFill>
              </a:rPr>
              <a:t>create</a:t>
            </a:r>
          </a:p>
          <a:p>
            <a:pPr lvl="1" algn="just">
              <a:buClr>
                <a:srgbClr val="FF0000"/>
              </a:buClr>
              <a:buSzPct val="81000"/>
              <a:buFont typeface="Calibri" panose="020F0502020204030204" pitchFamily="34" charset="0"/>
              <a:buChar char="●"/>
            </a:pPr>
            <a:r>
              <a:rPr lang="en-US" sz="3200" dirty="0">
                <a:solidFill>
                  <a:srgbClr val="FF0000"/>
                </a:solidFill>
              </a:rPr>
              <a:t>alter</a:t>
            </a:r>
          </a:p>
          <a:p>
            <a:pPr lvl="1" algn="just">
              <a:buClr>
                <a:srgbClr val="FF0000"/>
              </a:buClr>
              <a:buSzPct val="81000"/>
              <a:buFont typeface="Calibri" panose="020F0502020204030204" pitchFamily="34" charset="0"/>
              <a:buChar char="●"/>
            </a:pPr>
            <a:r>
              <a:rPr lang="en-US" sz="3200" dirty="0">
                <a:solidFill>
                  <a:srgbClr val="C00000"/>
                </a:solidFill>
              </a:rPr>
              <a:t>drop</a:t>
            </a:r>
          </a:p>
          <a:p>
            <a:pPr lvl="1" algn="just">
              <a:buClr>
                <a:srgbClr val="FF0000"/>
              </a:buClr>
              <a:buSzPct val="81000"/>
              <a:buFont typeface="Calibri" panose="020F0502020204030204" pitchFamily="34" charset="0"/>
              <a:buChar char="●"/>
            </a:pPr>
            <a:r>
              <a:rPr lang="en-US" sz="3200" dirty="0">
                <a:solidFill>
                  <a:srgbClr val="FFFF00"/>
                </a:solidFill>
              </a:rPr>
              <a:t>rename</a:t>
            </a:r>
          </a:p>
          <a:p>
            <a:pPr lvl="1" algn="just">
              <a:buClr>
                <a:srgbClr val="FF0000"/>
              </a:buClr>
              <a:buSzPct val="81000"/>
              <a:buFont typeface="Calibri" panose="020F0502020204030204" pitchFamily="34" charset="0"/>
              <a:buChar char="●"/>
            </a:pPr>
            <a:r>
              <a:rPr lang="en-US" sz="3200" dirty="0">
                <a:solidFill>
                  <a:srgbClr val="00B050"/>
                </a:solidFill>
              </a:rPr>
              <a:t>truncate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104</a:t>
            </a:fld>
            <a:endParaRPr lang="en-US" sz="2000" b="1" dirty="0">
              <a:solidFill>
                <a:srgbClr val="FF0000"/>
              </a:solidFill>
            </a:endParaRPr>
          </a:p>
        </p:txBody>
      </p:sp>
    </p:spTree>
    <p:extLst>
      <p:ext uri="{BB962C8B-B14F-4D97-AF65-F5344CB8AC3E}">
        <p14:creationId xmlns:p14="http://schemas.microsoft.com/office/powerpoint/2010/main" val="30387331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DML Commands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FF0000"/>
                </a:solidFill>
              </a:rPr>
              <a:t>SQL Commands</a:t>
            </a:r>
            <a:r>
              <a:rPr lang="en-US" sz="3200" dirty="0">
                <a:solidFill>
                  <a:srgbClr val="002060"/>
                </a:solidFill>
              </a:rPr>
              <a:t> that are used for </a:t>
            </a:r>
            <a:r>
              <a:rPr lang="en-US" sz="3200" dirty="0">
                <a:solidFill>
                  <a:srgbClr val="FF0000"/>
                </a:solidFill>
              </a:rPr>
              <a:t>storing</a:t>
            </a:r>
            <a:r>
              <a:rPr lang="en-US" sz="3200" dirty="0">
                <a:solidFill>
                  <a:srgbClr val="002060"/>
                </a:solidFill>
              </a:rPr>
              <a:t> , </a:t>
            </a:r>
            <a:r>
              <a:rPr lang="en-US" sz="3200" dirty="0">
                <a:solidFill>
                  <a:srgbClr val="FF0000"/>
                </a:solidFill>
              </a:rPr>
              <a:t>retrieving</a:t>
            </a:r>
            <a:r>
              <a:rPr lang="en-US" sz="3200" dirty="0">
                <a:solidFill>
                  <a:srgbClr val="002060"/>
                </a:solidFill>
              </a:rPr>
              <a:t>, </a:t>
            </a:r>
            <a:r>
              <a:rPr lang="en-US" sz="3200" dirty="0">
                <a:solidFill>
                  <a:srgbClr val="FF0000"/>
                </a:solidFill>
              </a:rPr>
              <a:t>modifying</a:t>
            </a:r>
            <a:r>
              <a:rPr lang="en-US" sz="3200" dirty="0">
                <a:solidFill>
                  <a:srgbClr val="002060"/>
                </a:solidFill>
              </a:rPr>
              <a:t> and </a:t>
            </a:r>
            <a:r>
              <a:rPr lang="en-US" sz="3200" dirty="0">
                <a:solidFill>
                  <a:srgbClr val="FF0000"/>
                </a:solidFill>
              </a:rPr>
              <a:t>deleting</a:t>
            </a:r>
            <a:r>
              <a:rPr lang="en-US" sz="3200" dirty="0">
                <a:solidFill>
                  <a:srgbClr val="002060"/>
                </a:solidFill>
              </a:rPr>
              <a:t> data are termed as DML commands.</a:t>
            </a:r>
          </a:p>
          <a:p>
            <a:pPr algn="just">
              <a:buClr>
                <a:srgbClr val="FF0000"/>
              </a:buClr>
              <a:buSzPct val="81000"/>
              <a:buFont typeface="Calibri" panose="020F0502020204030204" pitchFamily="34" charset="0"/>
              <a:buChar char="●"/>
            </a:pPr>
            <a:r>
              <a:rPr lang="en-US" sz="3200" dirty="0">
                <a:solidFill>
                  <a:srgbClr val="002060"/>
                </a:solidFill>
              </a:rPr>
              <a:t>DML commands are </a:t>
            </a:r>
          </a:p>
          <a:p>
            <a:pPr lvl="1" algn="just">
              <a:buClr>
                <a:srgbClr val="FF0000"/>
              </a:buClr>
              <a:buSzPct val="81000"/>
              <a:buFont typeface="Calibri" panose="020F0502020204030204" pitchFamily="34" charset="0"/>
              <a:buChar char="●"/>
            </a:pPr>
            <a:r>
              <a:rPr lang="en-US" sz="3200" dirty="0">
                <a:solidFill>
                  <a:srgbClr val="7030A0"/>
                </a:solidFill>
              </a:rPr>
              <a:t>select</a:t>
            </a:r>
          </a:p>
          <a:p>
            <a:pPr lvl="1" algn="just">
              <a:buClr>
                <a:srgbClr val="FF0000"/>
              </a:buClr>
              <a:buSzPct val="81000"/>
              <a:buFont typeface="Calibri" panose="020F0502020204030204" pitchFamily="34" charset="0"/>
              <a:buChar char="●"/>
            </a:pPr>
            <a:r>
              <a:rPr lang="en-US" sz="3200" dirty="0">
                <a:solidFill>
                  <a:srgbClr val="00B0F0"/>
                </a:solidFill>
              </a:rPr>
              <a:t>insert</a:t>
            </a:r>
          </a:p>
          <a:p>
            <a:pPr lvl="1" algn="just">
              <a:buClr>
                <a:srgbClr val="FF0000"/>
              </a:buClr>
              <a:buSzPct val="81000"/>
              <a:buFont typeface="Calibri" panose="020F0502020204030204" pitchFamily="34" charset="0"/>
              <a:buChar char="●"/>
            </a:pPr>
            <a:r>
              <a:rPr lang="en-US" sz="3200" dirty="0">
                <a:solidFill>
                  <a:srgbClr val="C00000"/>
                </a:solidFill>
              </a:rPr>
              <a:t>update</a:t>
            </a:r>
          </a:p>
          <a:p>
            <a:pPr lvl="1" algn="just">
              <a:buClr>
                <a:srgbClr val="FF0000"/>
              </a:buClr>
              <a:buSzPct val="81000"/>
              <a:buFont typeface="Calibri" panose="020F0502020204030204" pitchFamily="34" charset="0"/>
              <a:buChar char="●"/>
            </a:pPr>
            <a:r>
              <a:rPr lang="en-US" sz="3200" dirty="0">
                <a:solidFill>
                  <a:srgbClr val="FFFF00"/>
                </a:solidFill>
              </a:rPr>
              <a:t>delete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105</a:t>
            </a:fld>
            <a:endParaRPr lang="en-US" sz="2000" b="1" dirty="0">
              <a:solidFill>
                <a:srgbClr val="FF0000"/>
              </a:solidFill>
            </a:endParaRPr>
          </a:p>
        </p:txBody>
      </p:sp>
    </p:spTree>
    <p:extLst>
      <p:ext uri="{BB962C8B-B14F-4D97-AF65-F5344CB8AC3E}">
        <p14:creationId xmlns:p14="http://schemas.microsoft.com/office/powerpoint/2010/main" val="1334770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DCL Commands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SQL Commands that are used for providing security to the database object like database, table or view are termed as DCL Commands.</a:t>
            </a:r>
          </a:p>
          <a:p>
            <a:pPr algn="just">
              <a:buClr>
                <a:srgbClr val="FF0000"/>
              </a:buClr>
              <a:buSzPct val="81000"/>
              <a:buFont typeface="Calibri" panose="020F0502020204030204" pitchFamily="34" charset="0"/>
              <a:buChar char="●"/>
            </a:pPr>
            <a:r>
              <a:rPr lang="en-US" sz="3200" dirty="0">
                <a:solidFill>
                  <a:srgbClr val="002060"/>
                </a:solidFill>
              </a:rPr>
              <a:t>DCL Commands are</a:t>
            </a:r>
          </a:p>
          <a:p>
            <a:pPr lvl="1" algn="just">
              <a:buClr>
                <a:srgbClr val="FF0000"/>
              </a:buClr>
              <a:buSzPct val="81000"/>
              <a:buFont typeface="Calibri" panose="020F0502020204030204" pitchFamily="34" charset="0"/>
              <a:buChar char="●"/>
            </a:pPr>
            <a:r>
              <a:rPr lang="en-US" sz="3200" dirty="0">
                <a:solidFill>
                  <a:srgbClr val="FF0000"/>
                </a:solidFill>
              </a:rPr>
              <a:t>grant</a:t>
            </a:r>
          </a:p>
          <a:p>
            <a:pPr lvl="1" algn="just">
              <a:buClr>
                <a:srgbClr val="FF0000"/>
              </a:buClr>
              <a:buSzPct val="81000"/>
              <a:buFont typeface="Calibri" panose="020F0502020204030204" pitchFamily="34" charset="0"/>
              <a:buChar char="●"/>
            </a:pPr>
            <a:r>
              <a:rPr lang="en-US" sz="3200" dirty="0">
                <a:solidFill>
                  <a:srgbClr val="7030A0"/>
                </a:solidFill>
              </a:rPr>
              <a:t>revoke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106</a:t>
            </a:fld>
            <a:endParaRPr lang="en-US" sz="2000" b="1" dirty="0">
              <a:solidFill>
                <a:srgbClr val="FF0000"/>
              </a:solidFill>
            </a:endParaRPr>
          </a:p>
        </p:txBody>
      </p:sp>
    </p:spTree>
    <p:extLst>
      <p:ext uri="{BB962C8B-B14F-4D97-AF65-F5344CB8AC3E}">
        <p14:creationId xmlns:p14="http://schemas.microsoft.com/office/powerpoint/2010/main" val="18822670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TCL Commands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SQL Commands that are used for managing changes affecting the data are termed as TCL Commands.</a:t>
            </a:r>
          </a:p>
          <a:p>
            <a:pPr algn="just">
              <a:buClr>
                <a:srgbClr val="FF0000"/>
              </a:buClr>
              <a:buSzPct val="81000"/>
              <a:buFont typeface="Calibri" panose="020F0502020204030204" pitchFamily="34" charset="0"/>
              <a:buChar char="●"/>
            </a:pPr>
            <a:r>
              <a:rPr lang="en-US" sz="3200" dirty="0">
                <a:solidFill>
                  <a:srgbClr val="002060"/>
                </a:solidFill>
              </a:rPr>
              <a:t>TCL Commands are</a:t>
            </a:r>
          </a:p>
          <a:p>
            <a:pPr lvl="1" algn="just">
              <a:buClr>
                <a:srgbClr val="FF0000"/>
              </a:buClr>
              <a:buSzPct val="81000"/>
              <a:buFont typeface="Calibri" panose="020F0502020204030204" pitchFamily="34" charset="0"/>
              <a:buChar char="●"/>
            </a:pPr>
            <a:r>
              <a:rPr lang="en-US" sz="3200" dirty="0">
                <a:solidFill>
                  <a:srgbClr val="FF0000"/>
                </a:solidFill>
              </a:rPr>
              <a:t>commit</a:t>
            </a:r>
          </a:p>
          <a:p>
            <a:pPr lvl="1" algn="just">
              <a:buClr>
                <a:srgbClr val="FF0000"/>
              </a:buClr>
              <a:buSzPct val="81000"/>
              <a:buFont typeface="Calibri" panose="020F0502020204030204" pitchFamily="34" charset="0"/>
              <a:buChar char="●"/>
            </a:pPr>
            <a:r>
              <a:rPr lang="en-US" sz="3200" dirty="0">
                <a:solidFill>
                  <a:srgbClr val="00B050"/>
                </a:solidFill>
              </a:rPr>
              <a:t>rollback</a:t>
            </a:r>
          </a:p>
          <a:p>
            <a:pPr lvl="1" algn="just">
              <a:buClr>
                <a:srgbClr val="FF0000"/>
              </a:buClr>
              <a:buSzPct val="81000"/>
              <a:buFont typeface="Calibri" panose="020F0502020204030204" pitchFamily="34" charset="0"/>
              <a:buChar char="●"/>
            </a:pPr>
            <a:r>
              <a:rPr lang="en-US" sz="3200" dirty="0" err="1" smtClean="0">
                <a:solidFill>
                  <a:srgbClr val="7030A0"/>
                </a:solidFill>
              </a:rPr>
              <a:t>savepoint</a:t>
            </a:r>
            <a:endParaRPr lang="en-US" sz="3200" dirty="0">
              <a:solidFill>
                <a:srgbClr val="7030A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107</a:t>
            </a:fld>
            <a:endParaRPr lang="en-US" sz="2000" b="1" dirty="0">
              <a:solidFill>
                <a:srgbClr val="FF0000"/>
              </a:solidFill>
            </a:endParaRPr>
          </a:p>
        </p:txBody>
      </p:sp>
    </p:spTree>
    <p:extLst>
      <p:ext uri="{BB962C8B-B14F-4D97-AF65-F5344CB8AC3E}">
        <p14:creationId xmlns:p14="http://schemas.microsoft.com/office/powerpoint/2010/main" val="33360793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What Role Does SQL Play?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Executes queries against a database.</a:t>
            </a:r>
          </a:p>
          <a:p>
            <a:pPr algn="just">
              <a:buClr>
                <a:srgbClr val="FF0000"/>
              </a:buClr>
              <a:buSzPct val="81000"/>
              <a:buFont typeface="Calibri" panose="020F0502020204030204" pitchFamily="34" charset="0"/>
              <a:buChar char="●"/>
            </a:pPr>
            <a:r>
              <a:rPr lang="en-US" sz="3200" dirty="0">
                <a:solidFill>
                  <a:srgbClr val="002060"/>
                </a:solidFill>
              </a:rPr>
              <a:t>Retrieves data from a database.</a:t>
            </a:r>
          </a:p>
          <a:p>
            <a:pPr algn="just">
              <a:buClr>
                <a:srgbClr val="FF0000"/>
              </a:buClr>
              <a:buSzPct val="81000"/>
              <a:buFont typeface="Calibri" panose="020F0502020204030204" pitchFamily="34" charset="0"/>
              <a:buChar char="●"/>
            </a:pPr>
            <a:r>
              <a:rPr lang="en-US" sz="3200" dirty="0">
                <a:solidFill>
                  <a:srgbClr val="002060"/>
                </a:solidFill>
              </a:rPr>
              <a:t>Insert records in a database.</a:t>
            </a:r>
          </a:p>
          <a:p>
            <a:pPr algn="just">
              <a:buClr>
                <a:srgbClr val="FF0000"/>
              </a:buClr>
              <a:buSzPct val="81000"/>
              <a:buFont typeface="Calibri" panose="020F0502020204030204" pitchFamily="34" charset="0"/>
              <a:buChar char="●"/>
            </a:pPr>
            <a:r>
              <a:rPr lang="en-US" sz="3200" dirty="0">
                <a:solidFill>
                  <a:srgbClr val="002060"/>
                </a:solidFill>
              </a:rPr>
              <a:t>Update records in a database.</a:t>
            </a:r>
          </a:p>
          <a:p>
            <a:pPr algn="just">
              <a:buClr>
                <a:srgbClr val="FF0000"/>
              </a:buClr>
              <a:buSzPct val="81000"/>
              <a:buFont typeface="Calibri" panose="020F0502020204030204" pitchFamily="34" charset="0"/>
              <a:buChar char="●"/>
            </a:pPr>
            <a:r>
              <a:rPr lang="en-US" sz="3200" dirty="0">
                <a:solidFill>
                  <a:srgbClr val="FF0000"/>
                </a:solidFill>
              </a:rPr>
              <a:t>Create new database.</a:t>
            </a:r>
          </a:p>
          <a:p>
            <a:pPr algn="just">
              <a:buClr>
                <a:srgbClr val="FF0000"/>
              </a:buClr>
              <a:buSzPct val="81000"/>
              <a:buFont typeface="Calibri" panose="020F0502020204030204" pitchFamily="34" charset="0"/>
              <a:buChar char="●"/>
            </a:pPr>
            <a:r>
              <a:rPr lang="en-US" sz="3200" dirty="0">
                <a:solidFill>
                  <a:srgbClr val="FF0000"/>
                </a:solidFill>
              </a:rPr>
              <a:t>Create new table.</a:t>
            </a:r>
          </a:p>
          <a:p>
            <a:pPr algn="just">
              <a:buClr>
                <a:srgbClr val="FF0000"/>
              </a:buClr>
              <a:buSzPct val="81000"/>
              <a:buFont typeface="Calibri" panose="020F0502020204030204" pitchFamily="34" charset="0"/>
              <a:buChar char="●"/>
            </a:pPr>
            <a:r>
              <a:rPr lang="en-US" sz="3200" dirty="0">
                <a:solidFill>
                  <a:srgbClr val="FF0000"/>
                </a:solidFill>
              </a:rPr>
              <a:t>Create new view</a:t>
            </a:r>
            <a:r>
              <a:rPr lang="en-US" sz="3200" dirty="0" smtClean="0">
                <a:solidFill>
                  <a:srgbClr val="FF0000"/>
                </a:solidFill>
              </a:rPr>
              <a:t>.</a:t>
            </a:r>
          </a:p>
          <a:p>
            <a:pPr algn="just">
              <a:buClr>
                <a:srgbClr val="FF0000"/>
              </a:buClr>
              <a:buSzPct val="81000"/>
              <a:buFont typeface="Calibri" panose="020F0502020204030204" pitchFamily="34" charset="0"/>
              <a:buChar char="●"/>
            </a:pPr>
            <a:r>
              <a:rPr lang="en-US" sz="3200" dirty="0"/>
              <a:t>Create stored procedures in a database.</a:t>
            </a:r>
          </a:p>
          <a:p>
            <a:pPr algn="just">
              <a:buClr>
                <a:srgbClr val="FF0000"/>
              </a:buClr>
              <a:buSzPct val="81000"/>
              <a:buFont typeface="Calibri" panose="020F0502020204030204" pitchFamily="34" charset="0"/>
              <a:buChar char="●"/>
            </a:pPr>
            <a:r>
              <a:rPr lang="en-US" sz="3200" dirty="0"/>
              <a:t>Set permissions on tables, procedures and views</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108</a:t>
            </a:fld>
            <a:endParaRPr lang="en-US" sz="2000" b="1" dirty="0">
              <a:solidFill>
                <a:srgbClr val="FF0000"/>
              </a:solidFill>
            </a:endParaRPr>
          </a:p>
        </p:txBody>
      </p:sp>
    </p:spTree>
    <p:extLst>
      <p:ext uri="{BB962C8B-B14F-4D97-AF65-F5344CB8AC3E}">
        <p14:creationId xmlns:p14="http://schemas.microsoft.com/office/powerpoint/2010/main" val="20683056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RDBMS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Relational Database Management System.</a:t>
            </a:r>
          </a:p>
          <a:p>
            <a:pPr algn="just">
              <a:buClr>
                <a:srgbClr val="FF0000"/>
              </a:buClr>
              <a:buSzPct val="81000"/>
              <a:buFont typeface="Calibri" panose="020F0502020204030204" pitchFamily="34" charset="0"/>
              <a:buChar char="●"/>
            </a:pPr>
            <a:r>
              <a:rPr lang="en-US" sz="3200" dirty="0">
                <a:solidFill>
                  <a:srgbClr val="002060"/>
                </a:solidFill>
              </a:rPr>
              <a:t>Basis for SQL.</a:t>
            </a:r>
          </a:p>
          <a:p>
            <a:pPr algn="just">
              <a:buClr>
                <a:srgbClr val="FF0000"/>
              </a:buClr>
              <a:buSzPct val="81000"/>
              <a:buFont typeface="Calibri" panose="020F0502020204030204" pitchFamily="34" charset="0"/>
              <a:buChar char="●"/>
            </a:pPr>
            <a:r>
              <a:rPr lang="en-US" sz="3200" dirty="0">
                <a:solidFill>
                  <a:srgbClr val="002060"/>
                </a:solidFill>
              </a:rPr>
              <a:t>The data in the RDBMS is stored in database object termed as table or relation.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109</a:t>
            </a:fld>
            <a:endParaRPr lang="en-US" sz="2000" b="1" dirty="0">
              <a:solidFill>
                <a:srgbClr val="FF0000"/>
              </a:solidFill>
            </a:endParaRPr>
          </a:p>
        </p:txBody>
      </p:sp>
    </p:spTree>
    <p:extLst>
      <p:ext uri="{BB962C8B-B14F-4D97-AF65-F5344CB8AC3E}">
        <p14:creationId xmlns:p14="http://schemas.microsoft.com/office/powerpoint/2010/main" val="48191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Model to Relational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EntityName will become </a:t>
            </a:r>
            <a:r>
              <a:rPr lang="en-US" sz="3200" dirty="0" smtClean="0">
                <a:latin typeface="Calibri" pitchFamily="34" charset="0"/>
                <a:cs typeface="Calibri" pitchFamily="34" charset="0"/>
              </a:rPr>
              <a:t>RelationName i.e. TableName</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EntityAttributes will become </a:t>
            </a:r>
            <a:r>
              <a:rPr lang="en-US" sz="3200" dirty="0" smtClean="0">
                <a:latin typeface="Calibri" pitchFamily="34" charset="0"/>
                <a:cs typeface="Calibri" pitchFamily="34" charset="0"/>
              </a:rPr>
              <a:t>RelationAttributes i.e. TableAttributes</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Table is also termed as Relation because, it </a:t>
            </a:r>
            <a:r>
              <a:rPr lang="en-US" sz="3200" dirty="0">
                <a:latin typeface="Calibri" pitchFamily="34" charset="0"/>
                <a:cs typeface="Calibri" pitchFamily="34" charset="0"/>
              </a:rPr>
              <a:t>denotes the logical relationship between/among </a:t>
            </a:r>
            <a:r>
              <a:rPr lang="en-US" sz="3200" dirty="0" smtClean="0">
                <a:latin typeface="Calibri" pitchFamily="34" charset="0"/>
                <a:cs typeface="Calibri" pitchFamily="34" charset="0"/>
              </a:rPr>
              <a:t>attributes </a:t>
            </a:r>
            <a:r>
              <a:rPr lang="en-US" sz="3200" dirty="0">
                <a:latin typeface="Calibri" pitchFamily="34" charset="0"/>
                <a:cs typeface="Calibri" pitchFamily="34" charset="0"/>
              </a:rPr>
              <a:t>: Teacher, Student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spTree>
    <p:extLst>
      <p:ext uri="{BB962C8B-B14F-4D97-AF65-F5344CB8AC3E}">
        <p14:creationId xmlns:p14="http://schemas.microsoft.com/office/powerpoint/2010/main" val="29121535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 Objects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Database</a:t>
            </a:r>
          </a:p>
          <a:p>
            <a:pPr algn="just">
              <a:buClr>
                <a:srgbClr val="FF0000"/>
              </a:buClr>
              <a:buSzPct val="81000"/>
              <a:buFont typeface="Calibri" panose="020F0502020204030204" pitchFamily="34" charset="0"/>
              <a:buChar char="●"/>
            </a:pPr>
            <a:r>
              <a:rPr lang="en-US" sz="3200" dirty="0" smtClean="0">
                <a:solidFill>
                  <a:srgbClr val="002060"/>
                </a:solidFill>
              </a:rPr>
              <a:t>User</a:t>
            </a:r>
          </a:p>
          <a:p>
            <a:pPr algn="just">
              <a:buClr>
                <a:srgbClr val="FF0000"/>
              </a:buClr>
              <a:buSzPct val="81000"/>
              <a:buFont typeface="Calibri" panose="020F0502020204030204" pitchFamily="34" charset="0"/>
              <a:buChar char="●"/>
            </a:pPr>
            <a:r>
              <a:rPr lang="en-US" sz="3200" dirty="0" smtClean="0">
                <a:solidFill>
                  <a:srgbClr val="002060"/>
                </a:solidFill>
              </a:rPr>
              <a:t>Table</a:t>
            </a:r>
          </a:p>
          <a:p>
            <a:pPr algn="just">
              <a:buClr>
                <a:srgbClr val="FF0000"/>
              </a:buClr>
              <a:buSzPct val="81000"/>
              <a:buFont typeface="Calibri" panose="020F0502020204030204" pitchFamily="34" charset="0"/>
              <a:buChar char="●"/>
            </a:pPr>
            <a:r>
              <a:rPr lang="en-US" sz="3200" dirty="0" smtClean="0">
                <a:solidFill>
                  <a:srgbClr val="002060"/>
                </a:solidFill>
              </a:rPr>
              <a:t>View</a:t>
            </a:r>
          </a:p>
          <a:p>
            <a:pPr lvl="1" algn="just">
              <a:buClr>
                <a:srgbClr val="FF0000"/>
              </a:buClr>
              <a:buSzPct val="81000"/>
              <a:buFont typeface="Calibri" panose="020F0502020204030204" pitchFamily="34" charset="0"/>
              <a:buChar char="●"/>
            </a:pPr>
            <a:r>
              <a:rPr lang="en-US" sz="3200" dirty="0" smtClean="0">
                <a:solidFill>
                  <a:srgbClr val="002060"/>
                </a:solidFill>
              </a:rPr>
              <a:t>The database objects “database” and “user” are created by the “</a:t>
            </a:r>
            <a:r>
              <a:rPr lang="en-US" sz="3200" b="1" dirty="0" smtClean="0">
                <a:solidFill>
                  <a:srgbClr val="00B0F0"/>
                </a:solidFill>
              </a:rPr>
              <a:t>privileged user</a:t>
            </a:r>
            <a:r>
              <a:rPr lang="en-US" sz="3200" dirty="0" smtClean="0">
                <a:solidFill>
                  <a:srgbClr val="002060"/>
                </a:solidFill>
              </a:rPr>
              <a:t>” i.e. “</a:t>
            </a:r>
            <a:r>
              <a:rPr lang="en-US" sz="3200" b="1" dirty="0" smtClean="0">
                <a:solidFill>
                  <a:srgbClr val="00B0F0"/>
                </a:solidFill>
              </a:rPr>
              <a:t>administrator</a:t>
            </a:r>
            <a:r>
              <a:rPr lang="en-US" sz="3200" dirty="0" smtClean="0">
                <a:solidFill>
                  <a:srgbClr val="002060"/>
                </a:solidFill>
              </a:rPr>
              <a:t>”.</a:t>
            </a:r>
          </a:p>
          <a:p>
            <a:pPr lvl="1" algn="just">
              <a:buClr>
                <a:srgbClr val="FF0000"/>
              </a:buClr>
              <a:buSzPct val="81000"/>
              <a:buFont typeface="Calibri" panose="020F0502020204030204" pitchFamily="34" charset="0"/>
              <a:buChar char="●"/>
            </a:pPr>
            <a:r>
              <a:rPr lang="en-US" sz="3200" dirty="0" smtClean="0">
                <a:solidFill>
                  <a:srgbClr val="002060"/>
                </a:solidFill>
              </a:rPr>
              <a:t>The database objects “table” and “view” are created by the general users also.</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110</a:t>
            </a:fld>
            <a:endParaRPr lang="en-US" sz="2000" b="1" dirty="0">
              <a:solidFill>
                <a:srgbClr val="FF0000"/>
              </a:solidFill>
            </a:endParaRPr>
          </a:p>
        </p:txBody>
      </p:sp>
    </p:spTree>
    <p:extLst>
      <p:ext uri="{BB962C8B-B14F-4D97-AF65-F5344CB8AC3E}">
        <p14:creationId xmlns:p14="http://schemas.microsoft.com/office/powerpoint/2010/main" val="17219000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Database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Creating Database</a:t>
            </a:r>
          </a:p>
          <a:p>
            <a:pPr lvl="1" algn="just">
              <a:buClr>
                <a:srgbClr val="FF0000"/>
              </a:buClr>
              <a:buSzPct val="81000"/>
              <a:buFont typeface="Calibri" panose="020F0502020204030204" pitchFamily="34" charset="0"/>
              <a:buChar char="●"/>
            </a:pPr>
            <a:r>
              <a:rPr lang="en-US" sz="3200" dirty="0">
                <a:solidFill>
                  <a:srgbClr val="002060"/>
                </a:solidFill>
              </a:rPr>
              <a:t>The SQL command to create Database is “create database </a:t>
            </a:r>
            <a:r>
              <a:rPr lang="en-US" sz="3200" dirty="0" err="1">
                <a:solidFill>
                  <a:srgbClr val="002060"/>
                </a:solidFill>
              </a:rPr>
              <a:t>databaseName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smtClean="0">
                <a:solidFill>
                  <a:srgbClr val="002060"/>
                </a:solidFill>
              </a:rPr>
              <a:t>Selecting Database</a:t>
            </a:r>
            <a:endParaRPr lang="en-US" sz="3200" dirty="0">
              <a:solidFill>
                <a:srgbClr val="002060"/>
              </a:solidFill>
            </a:endParaRPr>
          </a:p>
          <a:p>
            <a:pPr lvl="1" algn="just">
              <a:buClr>
                <a:srgbClr val="FF0000"/>
              </a:buClr>
              <a:buSzPct val="81000"/>
              <a:buFont typeface="Calibri" panose="020F0502020204030204" pitchFamily="34" charset="0"/>
              <a:buChar char="●"/>
            </a:pPr>
            <a:r>
              <a:rPr lang="en-US" sz="3200" dirty="0">
                <a:solidFill>
                  <a:srgbClr val="002060"/>
                </a:solidFill>
              </a:rPr>
              <a:t>The SQL command to select database is “use </a:t>
            </a:r>
            <a:r>
              <a:rPr lang="en-US" sz="3200" dirty="0" err="1">
                <a:solidFill>
                  <a:srgbClr val="002060"/>
                </a:solidFill>
              </a:rPr>
              <a:t>databaseName</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Dropping Database</a:t>
            </a:r>
          </a:p>
          <a:p>
            <a:pPr lvl="1" algn="just">
              <a:buClr>
                <a:srgbClr val="FF0000"/>
              </a:buClr>
              <a:buSzPct val="81000"/>
              <a:buFont typeface="Calibri" panose="020F0502020204030204" pitchFamily="34" charset="0"/>
              <a:buChar char="●"/>
            </a:pPr>
            <a:r>
              <a:rPr lang="en-US" sz="3200" dirty="0">
                <a:solidFill>
                  <a:srgbClr val="002060"/>
                </a:solidFill>
              </a:rPr>
              <a:t>The SQL command to drop Database is “drop database </a:t>
            </a:r>
            <a:r>
              <a:rPr lang="en-US" sz="3200" dirty="0" err="1">
                <a:solidFill>
                  <a:srgbClr val="002060"/>
                </a:solidFill>
              </a:rPr>
              <a:t>databaseName</a:t>
            </a:r>
            <a:r>
              <a:rPr lang="en-US" sz="3200" dirty="0">
                <a:solidFill>
                  <a:srgbClr val="002060"/>
                </a:solidFill>
              </a:rPr>
              <a:t>;”.</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111</a:t>
            </a:fld>
            <a:endParaRPr lang="en-US" sz="2000" b="1" dirty="0">
              <a:solidFill>
                <a:srgbClr val="FF0000"/>
              </a:solidFill>
            </a:endParaRPr>
          </a:p>
        </p:txBody>
      </p:sp>
    </p:spTree>
    <p:extLst>
      <p:ext uri="{BB962C8B-B14F-4D97-AF65-F5344CB8AC3E}">
        <p14:creationId xmlns:p14="http://schemas.microsoft.com/office/powerpoint/2010/main" val="9167158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Table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Collection of related data entries.</a:t>
            </a:r>
          </a:p>
          <a:p>
            <a:pPr algn="just">
              <a:buClr>
                <a:srgbClr val="FF0000"/>
              </a:buClr>
              <a:buSzPct val="81000"/>
              <a:buFont typeface="Calibri" panose="020F0502020204030204" pitchFamily="34" charset="0"/>
              <a:buChar char="●"/>
            </a:pPr>
            <a:r>
              <a:rPr lang="en-US" sz="3200" dirty="0">
                <a:solidFill>
                  <a:srgbClr val="002060"/>
                </a:solidFill>
              </a:rPr>
              <a:t>Consists of rows and columns.</a:t>
            </a:r>
          </a:p>
          <a:p>
            <a:pPr algn="just">
              <a:buClr>
                <a:srgbClr val="FF0000"/>
              </a:buClr>
              <a:buSzPct val="81000"/>
              <a:buFont typeface="Calibri" panose="020F0502020204030204" pitchFamily="34" charset="0"/>
              <a:buChar char="●"/>
            </a:pPr>
            <a:r>
              <a:rPr lang="en-US" sz="3200" dirty="0">
                <a:solidFill>
                  <a:srgbClr val="002060"/>
                </a:solidFill>
              </a:rPr>
              <a:t>Table is broken into small entities termed as fields.</a:t>
            </a:r>
          </a:p>
          <a:p>
            <a:pPr algn="just">
              <a:buClr>
                <a:srgbClr val="FF0000"/>
              </a:buClr>
              <a:buSzPct val="81000"/>
              <a:buFont typeface="Calibri" panose="020F0502020204030204" pitchFamily="34" charset="0"/>
              <a:buChar char="●"/>
            </a:pPr>
            <a:r>
              <a:rPr lang="en-US" sz="3200" dirty="0">
                <a:solidFill>
                  <a:srgbClr val="002060"/>
                </a:solidFill>
              </a:rPr>
              <a:t>A field is a column in a table that is designed to maintain specific information about every record in the table.</a:t>
            </a:r>
          </a:p>
          <a:p>
            <a:pPr algn="just">
              <a:buClr>
                <a:srgbClr val="FF0000"/>
              </a:buClr>
              <a:buSzPct val="81000"/>
              <a:buFont typeface="Calibri" panose="020F0502020204030204" pitchFamily="34" charset="0"/>
              <a:buChar char="●"/>
            </a:pPr>
            <a:r>
              <a:rPr lang="en-US" sz="3200" dirty="0">
                <a:solidFill>
                  <a:srgbClr val="002060"/>
                </a:solidFill>
              </a:rPr>
              <a:t>A record is a horizontal entry in the table.</a:t>
            </a:r>
          </a:p>
          <a:p>
            <a:pPr algn="just">
              <a:buClr>
                <a:srgbClr val="FF0000"/>
              </a:buClr>
              <a:buSzPct val="81000"/>
              <a:buFont typeface="Calibri" panose="020F0502020204030204" pitchFamily="34" charset="0"/>
              <a:buChar char="●"/>
            </a:pPr>
            <a:r>
              <a:rPr lang="en-US" sz="3200" dirty="0">
                <a:solidFill>
                  <a:srgbClr val="002060"/>
                </a:solidFill>
              </a:rPr>
              <a:t>A column is a vertical entry in a table that contains all information associated with specific field in a table.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112</a:t>
            </a:fld>
            <a:endParaRPr lang="en-US" sz="2000" b="1" dirty="0">
              <a:solidFill>
                <a:srgbClr val="FF0000"/>
              </a:solidFill>
            </a:endParaRPr>
          </a:p>
        </p:txBody>
      </p:sp>
    </p:spTree>
    <p:extLst>
      <p:ext uri="{BB962C8B-B14F-4D97-AF65-F5344CB8AC3E}">
        <p14:creationId xmlns:p14="http://schemas.microsoft.com/office/powerpoint/2010/main" val="33837683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View</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Virtual table based on the result set of an SQL statement.</a:t>
            </a:r>
          </a:p>
          <a:p>
            <a:pPr algn="just">
              <a:buClr>
                <a:srgbClr val="FF0000"/>
              </a:buClr>
              <a:buSzPct val="81000"/>
              <a:buFont typeface="Calibri" panose="020F0502020204030204" pitchFamily="34" charset="0"/>
              <a:buChar char="●"/>
            </a:pPr>
            <a:r>
              <a:rPr lang="en-US" sz="3200" dirty="0">
                <a:solidFill>
                  <a:srgbClr val="002060"/>
                </a:solidFill>
              </a:rPr>
              <a:t>View contains rows and columns just like real table.</a:t>
            </a:r>
          </a:p>
          <a:p>
            <a:pPr algn="just">
              <a:buClr>
                <a:srgbClr val="FF0000"/>
              </a:buClr>
              <a:buSzPct val="81000"/>
              <a:buFont typeface="Calibri" panose="020F0502020204030204" pitchFamily="34" charset="0"/>
              <a:buChar char="●"/>
            </a:pPr>
            <a:r>
              <a:rPr lang="en-US" sz="3200" dirty="0">
                <a:solidFill>
                  <a:srgbClr val="002060"/>
                </a:solidFill>
              </a:rPr>
              <a:t>The fields in a view are nothing but the fields of the table(s) based on which the view is created.</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113</a:t>
            </a:fld>
            <a:endParaRPr lang="en-US" sz="2000" b="1" dirty="0">
              <a:solidFill>
                <a:srgbClr val="FF0000"/>
              </a:solidFill>
            </a:endParaRPr>
          </a:p>
        </p:txBody>
      </p:sp>
    </p:spTree>
    <p:extLst>
      <p:ext uri="{BB962C8B-B14F-4D97-AF65-F5344CB8AC3E}">
        <p14:creationId xmlns:p14="http://schemas.microsoft.com/office/powerpoint/2010/main" val="4225640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How to create View?</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0000"/>
              <a:buFont typeface="Calibri" panose="020F0502020204030204" pitchFamily="34" charset="0"/>
              <a:buChar char="●"/>
            </a:pPr>
            <a:r>
              <a:rPr lang="en-US" sz="3200" dirty="0"/>
              <a:t>SQL Command “create” is used to create the view from one or multiple tables.</a:t>
            </a:r>
          </a:p>
          <a:p>
            <a:pPr algn="just">
              <a:buClr>
                <a:srgbClr val="FF0000"/>
              </a:buClr>
              <a:buSzPct val="80000"/>
              <a:buFont typeface="Calibri" panose="020F0502020204030204" pitchFamily="34" charset="0"/>
              <a:buChar char="●"/>
            </a:pPr>
            <a:r>
              <a:rPr lang="en-US" sz="3200" dirty="0"/>
              <a:t>We can select the fields from one or more tables present in the database.</a:t>
            </a:r>
          </a:p>
          <a:p>
            <a:pPr algn="just">
              <a:buClr>
                <a:srgbClr val="FF0000"/>
              </a:buClr>
              <a:buSzPct val="80000"/>
              <a:buFont typeface="Calibri" panose="020F0502020204030204" pitchFamily="34" charset="0"/>
              <a:buChar char="●"/>
            </a:pPr>
            <a:r>
              <a:rPr lang="en-US" sz="3200" dirty="0"/>
              <a:t>The syntax to create view from one table is CREATE VIEW </a:t>
            </a:r>
            <a:r>
              <a:rPr lang="en-US" sz="3200" dirty="0">
                <a:solidFill>
                  <a:srgbClr val="FF0000"/>
                </a:solidFill>
              </a:rPr>
              <a:t>viewName</a:t>
            </a:r>
            <a:r>
              <a:rPr lang="en-US" sz="3200" dirty="0"/>
              <a:t> AS  </a:t>
            </a:r>
            <a:r>
              <a:rPr lang="en-US" sz="3200" dirty="0">
                <a:solidFill>
                  <a:srgbClr val="FF0000"/>
                </a:solidFill>
              </a:rPr>
              <a:t>SELECT</a:t>
            </a:r>
            <a:r>
              <a:rPr lang="en-US" sz="3200" dirty="0"/>
              <a:t> column1, column2, ...  </a:t>
            </a:r>
            <a:r>
              <a:rPr lang="en-US" sz="3200" dirty="0">
                <a:solidFill>
                  <a:srgbClr val="FF0000"/>
                </a:solidFill>
              </a:rPr>
              <a:t>FROM</a:t>
            </a:r>
            <a:r>
              <a:rPr lang="en-US" sz="3200" dirty="0"/>
              <a:t> tableName  </a:t>
            </a:r>
            <a:r>
              <a:rPr lang="en-US" sz="3200" dirty="0">
                <a:solidFill>
                  <a:srgbClr val="FF0000"/>
                </a:solidFill>
              </a:rPr>
              <a:t>WHERE</a:t>
            </a:r>
            <a:r>
              <a:rPr lang="en-US" sz="3200" dirty="0"/>
              <a:t> condition; </a:t>
            </a:r>
          </a:p>
          <a:p>
            <a:pPr algn="just">
              <a:buClr>
                <a:srgbClr val="FF0000"/>
              </a:buClr>
              <a:buSzPct val="80000"/>
              <a:buFont typeface="Calibri" panose="020F0502020204030204" pitchFamily="34" charset="0"/>
              <a:buChar char="●"/>
            </a:pPr>
            <a:r>
              <a:rPr lang="en-US" sz="3200" dirty="0"/>
              <a:t>The Syntax to create view from Multiple Tables CREATE VIEW </a:t>
            </a:r>
            <a:r>
              <a:rPr lang="en-US" sz="3200" dirty="0">
                <a:solidFill>
                  <a:srgbClr val="FF0000"/>
                </a:solidFill>
              </a:rPr>
              <a:t>viewName</a:t>
            </a:r>
            <a:r>
              <a:rPr lang="en-US" sz="3200" dirty="0"/>
              <a:t> AS  </a:t>
            </a:r>
            <a:r>
              <a:rPr lang="en-US" sz="3200" dirty="0">
                <a:solidFill>
                  <a:srgbClr val="FF0000"/>
                </a:solidFill>
              </a:rPr>
              <a:t>SELECT</a:t>
            </a:r>
            <a:r>
              <a:rPr lang="en-US" sz="3200" dirty="0"/>
              <a:t> column1, column2, ...  </a:t>
            </a:r>
            <a:r>
              <a:rPr lang="en-US" sz="3200" dirty="0">
                <a:solidFill>
                  <a:srgbClr val="FF0000"/>
                </a:solidFill>
              </a:rPr>
              <a:t>FROM</a:t>
            </a:r>
            <a:r>
              <a:rPr lang="en-US" sz="3200" dirty="0"/>
              <a:t> tableName1, tableName2, …  </a:t>
            </a:r>
            <a:r>
              <a:rPr lang="en-US" sz="3200" dirty="0">
                <a:solidFill>
                  <a:srgbClr val="FF0000"/>
                </a:solidFill>
              </a:rPr>
              <a:t>WHERE</a:t>
            </a:r>
            <a:r>
              <a:rPr lang="en-US" sz="3200" dirty="0"/>
              <a:t> condition;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114</a:t>
            </a:fld>
            <a:endParaRPr lang="en-US" sz="2000" b="1" dirty="0">
              <a:solidFill>
                <a:srgbClr val="FF0000"/>
              </a:solidFill>
            </a:endParaRPr>
          </a:p>
        </p:txBody>
      </p:sp>
    </p:spTree>
    <p:extLst>
      <p:ext uri="{BB962C8B-B14F-4D97-AF65-F5344CB8AC3E}">
        <p14:creationId xmlns:p14="http://schemas.microsoft.com/office/powerpoint/2010/main" val="25638666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How to create View?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0000"/>
              <a:buFont typeface="Calibri" panose="020F0502020204030204" pitchFamily="34" charset="0"/>
              <a:buChar char="●"/>
            </a:pPr>
            <a:r>
              <a:rPr lang="en-US" sz="3200" dirty="0"/>
              <a:t>student(</a:t>
            </a:r>
            <a:r>
              <a:rPr lang="en-US" sz="3200" dirty="0" err="1"/>
              <a:t>roll,name,doa,majorsub</a:t>
            </a:r>
            <a:r>
              <a:rPr lang="en-US" sz="3200" dirty="0"/>
              <a:t>)</a:t>
            </a:r>
          </a:p>
          <a:p>
            <a:pPr algn="just">
              <a:buClr>
                <a:srgbClr val="FF0000"/>
              </a:buClr>
              <a:buSzPct val="80000"/>
              <a:buFont typeface="Calibri" panose="020F0502020204030204" pitchFamily="34" charset="0"/>
              <a:buChar char="●"/>
            </a:pPr>
            <a:r>
              <a:rPr lang="en-US" sz="3200" dirty="0"/>
              <a:t>create view </a:t>
            </a:r>
            <a:r>
              <a:rPr lang="en-US" sz="3200" dirty="0" err="1" smtClean="0"/>
              <a:t>studentView</a:t>
            </a:r>
            <a:r>
              <a:rPr lang="en-US" sz="3200" dirty="0" smtClean="0"/>
              <a:t> </a:t>
            </a:r>
            <a:r>
              <a:rPr lang="en-US" sz="3200" dirty="0"/>
              <a:t>as select * from student;</a:t>
            </a:r>
          </a:p>
          <a:p>
            <a:pPr algn="just">
              <a:buClr>
                <a:srgbClr val="FF0000"/>
              </a:buClr>
              <a:buSzPct val="80000"/>
              <a:buFont typeface="Calibri" panose="020F0502020204030204" pitchFamily="34" charset="0"/>
              <a:buChar char="●"/>
            </a:pPr>
            <a:r>
              <a:rPr lang="en-US" sz="3200" dirty="0"/>
              <a:t>create </a:t>
            </a:r>
            <a:r>
              <a:rPr lang="en-US" sz="3200" dirty="0" smtClean="0"/>
              <a:t>view1student </a:t>
            </a:r>
            <a:r>
              <a:rPr lang="en-US" sz="3200" dirty="0"/>
              <a:t>as select roll, name from student;</a:t>
            </a:r>
          </a:p>
          <a:p>
            <a:pPr algn="just">
              <a:buClr>
                <a:srgbClr val="FF0000"/>
              </a:buClr>
              <a:buSzPct val="80000"/>
              <a:buFont typeface="Calibri" panose="020F0502020204030204" pitchFamily="34" charset="0"/>
              <a:buChar char="●"/>
            </a:pPr>
            <a:r>
              <a:rPr lang="en-US" sz="3200" dirty="0"/>
              <a:t>create </a:t>
            </a:r>
            <a:r>
              <a:rPr lang="en-US" sz="3200" dirty="0" smtClean="0"/>
              <a:t>view2student </a:t>
            </a:r>
            <a:r>
              <a:rPr lang="en-US" sz="3200" dirty="0"/>
              <a:t>as select roll, name from student where roll&lt;1050;</a:t>
            </a:r>
          </a:p>
          <a:p>
            <a:pPr algn="just">
              <a:buClr>
                <a:srgbClr val="FF0000"/>
              </a:buClr>
              <a:buSzPct val="80000"/>
              <a:buFont typeface="Calibri" panose="020F0502020204030204" pitchFamily="34" charset="0"/>
              <a:buChar char="●"/>
            </a:pPr>
            <a:r>
              <a:rPr lang="en-US" sz="3200" dirty="0"/>
              <a:t>select * from </a:t>
            </a:r>
            <a:r>
              <a:rPr lang="en-US" sz="3200" dirty="0" err="1" smtClean="0"/>
              <a:t>studentView</a:t>
            </a:r>
            <a:r>
              <a:rPr lang="en-US" sz="3200" dirty="0"/>
              <a:t>;</a:t>
            </a:r>
          </a:p>
          <a:p>
            <a:pPr algn="just">
              <a:buClr>
                <a:srgbClr val="FF0000"/>
              </a:buClr>
              <a:buSzPct val="80000"/>
              <a:buFont typeface="Calibri" panose="020F0502020204030204" pitchFamily="34" charset="0"/>
              <a:buChar char="●"/>
            </a:pPr>
            <a:r>
              <a:rPr lang="en-US" sz="3200" dirty="0"/>
              <a:t>select roll, name </a:t>
            </a:r>
            <a:r>
              <a:rPr lang="en-US" sz="3200" dirty="0" smtClean="0"/>
              <a:t>from </a:t>
            </a:r>
            <a:r>
              <a:rPr lang="en-US" sz="3200" dirty="0" err="1" smtClean="0"/>
              <a:t>studentView</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115</a:t>
            </a:fld>
            <a:endParaRPr lang="en-US" sz="2000" b="1" dirty="0">
              <a:solidFill>
                <a:srgbClr val="FF0000"/>
              </a:solidFill>
            </a:endParaRPr>
          </a:p>
        </p:txBody>
      </p:sp>
    </p:spTree>
    <p:extLst>
      <p:ext uri="{BB962C8B-B14F-4D97-AF65-F5344CB8AC3E}">
        <p14:creationId xmlns:p14="http://schemas.microsoft.com/office/powerpoint/2010/main" val="37780208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How to create View?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0000"/>
              <a:buFont typeface="Calibri" panose="020F0502020204030204" pitchFamily="34" charset="0"/>
              <a:buChar char="●"/>
            </a:pPr>
            <a:r>
              <a:rPr lang="en-US" sz="3200" dirty="0"/>
              <a:t>student(</a:t>
            </a:r>
            <a:r>
              <a:rPr lang="en-US" sz="3200" dirty="0" err="1"/>
              <a:t>roll,name,doa,majorsub</a:t>
            </a:r>
            <a:r>
              <a:rPr lang="en-US" sz="3200" dirty="0"/>
              <a:t>), </a:t>
            </a:r>
            <a:r>
              <a:rPr lang="en-US" sz="3200" dirty="0" err="1"/>
              <a:t>bookIssue</a:t>
            </a:r>
            <a:r>
              <a:rPr lang="en-US" sz="3200" dirty="0"/>
              <a:t>(</a:t>
            </a:r>
            <a:r>
              <a:rPr lang="en-US" sz="3200" dirty="0" err="1"/>
              <a:t>issueID</a:t>
            </a:r>
            <a:r>
              <a:rPr lang="en-US" sz="3200" dirty="0"/>
              <a:t>, </a:t>
            </a:r>
            <a:r>
              <a:rPr lang="en-US" sz="3200" dirty="0" err="1"/>
              <a:t>bookID,studentID</a:t>
            </a:r>
            <a:r>
              <a:rPr lang="en-US" sz="3200" dirty="0"/>
              <a:t>)</a:t>
            </a:r>
          </a:p>
          <a:p>
            <a:pPr algn="just">
              <a:buClr>
                <a:srgbClr val="FF0000"/>
              </a:buClr>
              <a:buSzPct val="80000"/>
              <a:buFont typeface="Calibri" panose="020F0502020204030204" pitchFamily="34" charset="0"/>
              <a:buChar char="●"/>
            </a:pPr>
            <a:r>
              <a:rPr lang="en-US" sz="3200" dirty="0"/>
              <a:t>create view </a:t>
            </a:r>
            <a:r>
              <a:rPr lang="en-US" sz="3200" dirty="0" err="1" smtClean="0"/>
              <a:t>bookIssueView</a:t>
            </a:r>
            <a:r>
              <a:rPr lang="en-US" sz="3200" dirty="0" smtClean="0"/>
              <a:t> </a:t>
            </a:r>
            <a:r>
              <a:rPr lang="en-US" sz="3200" dirty="0"/>
              <a:t>as select * from </a:t>
            </a:r>
            <a:r>
              <a:rPr lang="en-US" sz="3200" dirty="0" err="1"/>
              <a:t>student,bookIssue</a:t>
            </a:r>
            <a:r>
              <a:rPr lang="en-US" sz="3200" dirty="0"/>
              <a:t> where </a:t>
            </a:r>
            <a:r>
              <a:rPr lang="en-US" sz="3200" dirty="0" err="1"/>
              <a:t>student.roll</a:t>
            </a:r>
            <a:r>
              <a:rPr lang="en-US" sz="3200" dirty="0"/>
              <a:t>=</a:t>
            </a:r>
            <a:r>
              <a:rPr lang="en-US" sz="3200" dirty="0" err="1"/>
              <a:t>bookIissue.studentID</a:t>
            </a:r>
            <a:r>
              <a:rPr lang="en-US" sz="3200" dirty="0"/>
              <a:t>;</a:t>
            </a:r>
          </a:p>
          <a:p>
            <a:pPr algn="just">
              <a:buClr>
                <a:srgbClr val="FF0000"/>
              </a:buClr>
              <a:buSzPct val="80000"/>
              <a:buFont typeface="Calibri" panose="020F0502020204030204" pitchFamily="34" charset="0"/>
              <a:buChar char="●"/>
            </a:pPr>
            <a:r>
              <a:rPr lang="en-US" sz="3200" dirty="0"/>
              <a:t>create view </a:t>
            </a:r>
            <a:r>
              <a:rPr lang="en-US" sz="3200" dirty="0" err="1" smtClean="0"/>
              <a:t>bookIssueView</a:t>
            </a:r>
            <a:r>
              <a:rPr lang="en-US" sz="3200" dirty="0" smtClean="0"/>
              <a:t> </a:t>
            </a:r>
            <a:r>
              <a:rPr lang="en-US" sz="3200" dirty="0"/>
              <a:t>as select </a:t>
            </a:r>
            <a:r>
              <a:rPr lang="en-US" sz="3200" dirty="0" err="1"/>
              <a:t>student.roll</a:t>
            </a:r>
            <a:r>
              <a:rPr lang="en-US" sz="3200" dirty="0"/>
              <a:t>, </a:t>
            </a:r>
            <a:r>
              <a:rPr lang="en-US" sz="3200" dirty="0" err="1"/>
              <a:t>bookIssue.issueID</a:t>
            </a:r>
            <a:r>
              <a:rPr lang="en-US" sz="3200" dirty="0"/>
              <a:t>, </a:t>
            </a:r>
            <a:r>
              <a:rPr lang="en-US" sz="3200" dirty="0" err="1"/>
              <a:t>bookIssue.bookID</a:t>
            </a:r>
            <a:r>
              <a:rPr lang="en-US" sz="3200" dirty="0"/>
              <a:t>, </a:t>
            </a:r>
            <a:r>
              <a:rPr lang="en-US" sz="3200" dirty="0" err="1"/>
              <a:t>student.majorsub</a:t>
            </a:r>
            <a:r>
              <a:rPr lang="en-US" sz="3200" dirty="0"/>
              <a:t> from student, </a:t>
            </a:r>
            <a:r>
              <a:rPr lang="en-US" sz="3200" dirty="0" err="1"/>
              <a:t>bookIssue</a:t>
            </a:r>
            <a:r>
              <a:rPr lang="en-US" sz="3200" dirty="0"/>
              <a:t> where </a:t>
            </a:r>
            <a:r>
              <a:rPr lang="en-US" sz="3200" dirty="0" err="1"/>
              <a:t>student.roll</a:t>
            </a:r>
            <a:r>
              <a:rPr lang="en-US" sz="3200" dirty="0"/>
              <a:t>=</a:t>
            </a:r>
            <a:r>
              <a:rPr lang="en-US" sz="3200" dirty="0" err="1"/>
              <a:t>bookIissue.studentID</a:t>
            </a:r>
            <a:r>
              <a:rPr lang="en-US" sz="3200" dirty="0"/>
              <a:t>;</a:t>
            </a:r>
          </a:p>
          <a:p>
            <a:pPr algn="just">
              <a:buClr>
                <a:srgbClr val="FF0000"/>
              </a:buClr>
              <a:buSzPct val="80000"/>
              <a:buFont typeface="Calibri" panose="020F0502020204030204" pitchFamily="34" charset="0"/>
              <a:buChar char="●"/>
            </a:pP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116</a:t>
            </a:fld>
            <a:endParaRPr lang="en-US" sz="2000" b="1" dirty="0">
              <a:solidFill>
                <a:srgbClr val="FF0000"/>
              </a:solidFill>
            </a:endParaRPr>
          </a:p>
        </p:txBody>
      </p:sp>
    </p:spTree>
    <p:extLst>
      <p:ext uri="{BB962C8B-B14F-4D97-AF65-F5344CB8AC3E}">
        <p14:creationId xmlns:p14="http://schemas.microsoft.com/office/powerpoint/2010/main" val="1874765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How to drop View?</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0000"/>
              <a:buFont typeface="Calibri" panose="020F0502020204030204" pitchFamily="34" charset="0"/>
              <a:buChar char="●"/>
            </a:pPr>
            <a:r>
              <a:rPr lang="en-US" sz="3200" dirty="0"/>
              <a:t>SQL command “drop” is used to drop the view.</a:t>
            </a:r>
          </a:p>
          <a:p>
            <a:pPr algn="just">
              <a:buClr>
                <a:srgbClr val="FF0000"/>
              </a:buClr>
              <a:buSzPct val="80000"/>
              <a:buFont typeface="Calibri" panose="020F0502020204030204" pitchFamily="34" charset="0"/>
              <a:buChar char="●"/>
            </a:pPr>
            <a:r>
              <a:rPr lang="en-US" sz="3200" dirty="0"/>
              <a:t>The syntax to drop view is </a:t>
            </a:r>
            <a:r>
              <a:rPr lang="en-US" sz="3200" dirty="0" smtClean="0"/>
              <a:t>“</a:t>
            </a:r>
            <a:r>
              <a:rPr lang="en-US" sz="3200" b="1" dirty="0" smtClean="0">
                <a:solidFill>
                  <a:srgbClr val="FF0000"/>
                </a:solidFill>
              </a:rPr>
              <a:t>drop</a:t>
            </a:r>
            <a:r>
              <a:rPr lang="en-US" sz="3200" dirty="0" smtClean="0"/>
              <a:t> </a:t>
            </a:r>
            <a:r>
              <a:rPr lang="en-US" sz="3200" b="1" dirty="0">
                <a:solidFill>
                  <a:srgbClr val="C00000"/>
                </a:solidFill>
              </a:rPr>
              <a:t>view</a:t>
            </a:r>
            <a:r>
              <a:rPr lang="en-US" sz="3200" dirty="0"/>
              <a:t> </a:t>
            </a:r>
            <a:r>
              <a:rPr lang="en-US" sz="3200" b="1" dirty="0" smtClean="0">
                <a:solidFill>
                  <a:srgbClr val="00B0F0"/>
                </a:solidFill>
              </a:rPr>
              <a:t>viewName</a:t>
            </a:r>
            <a:r>
              <a:rPr lang="en-US" sz="3200" dirty="0" smtClean="0"/>
              <a:t>”;</a:t>
            </a:r>
            <a:endParaRPr lang="en-US" sz="3200" dirty="0"/>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117</a:t>
            </a:fld>
            <a:endParaRPr lang="en-US" sz="2000" b="1" dirty="0">
              <a:solidFill>
                <a:srgbClr val="FF0000"/>
              </a:solidFill>
            </a:endParaRPr>
          </a:p>
        </p:txBody>
      </p:sp>
    </p:spTree>
    <p:extLst>
      <p:ext uri="{BB962C8B-B14F-4D97-AF65-F5344CB8AC3E}">
        <p14:creationId xmlns:p14="http://schemas.microsoft.com/office/powerpoint/2010/main" val="24047914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“create”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“create” is used to </a:t>
            </a:r>
            <a:r>
              <a:rPr lang="en-US" sz="3200" dirty="0" smtClean="0">
                <a:solidFill>
                  <a:srgbClr val="002060"/>
                </a:solidFill>
              </a:rPr>
              <a:t>create </a:t>
            </a:r>
            <a:r>
              <a:rPr lang="en-US" sz="3200" dirty="0">
                <a:solidFill>
                  <a:srgbClr val="002060"/>
                </a:solidFill>
              </a:rPr>
              <a:t>new (database) </a:t>
            </a:r>
            <a:r>
              <a:rPr lang="en-US" sz="3200" dirty="0" smtClean="0">
                <a:solidFill>
                  <a:srgbClr val="002060"/>
                </a:solidFill>
              </a:rPr>
              <a:t>objects</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database objects are databases, tables and views.</a:t>
            </a:r>
          </a:p>
          <a:p>
            <a:pPr algn="just">
              <a:buClr>
                <a:srgbClr val="FF0000"/>
              </a:buClr>
              <a:buSzPct val="81000"/>
              <a:buFont typeface="Calibri" panose="020F0502020204030204" pitchFamily="34" charset="0"/>
              <a:buChar char="●"/>
            </a:pPr>
            <a:r>
              <a:rPr lang="en-US" sz="3200" dirty="0">
                <a:solidFill>
                  <a:srgbClr val="002060"/>
                </a:solidFill>
              </a:rPr>
              <a:t>The general syntax is “</a:t>
            </a:r>
            <a:r>
              <a:rPr lang="en-US" sz="3200" dirty="0">
                <a:solidFill>
                  <a:srgbClr val="FF0000"/>
                </a:solidFill>
              </a:rPr>
              <a:t>create </a:t>
            </a:r>
            <a:r>
              <a:rPr lang="en-US" sz="3200" dirty="0" err="1">
                <a:solidFill>
                  <a:srgbClr val="FF0000"/>
                </a:solidFill>
              </a:rPr>
              <a:t>object_type</a:t>
            </a:r>
            <a:r>
              <a:rPr lang="en-US" sz="3200" dirty="0">
                <a:solidFill>
                  <a:srgbClr val="FF0000"/>
                </a:solidFill>
              </a:rPr>
              <a:t> </a:t>
            </a:r>
            <a:r>
              <a:rPr lang="en-US" sz="3200" dirty="0" err="1">
                <a:solidFill>
                  <a:srgbClr val="FF0000"/>
                </a:solidFill>
              </a:rPr>
              <a:t>object_name</a:t>
            </a:r>
            <a:r>
              <a:rPr lang="en-US" sz="3200" dirty="0">
                <a:solidFill>
                  <a:srgbClr val="FF0000"/>
                </a:solidFill>
              </a:rPr>
              <a:t>(attribute(s) if required);</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SQL command create to create database object “database” is “</a:t>
            </a:r>
            <a:r>
              <a:rPr lang="en-US" sz="3200" dirty="0">
                <a:solidFill>
                  <a:srgbClr val="FF0000"/>
                </a:solidFill>
              </a:rPr>
              <a:t>create database college;</a:t>
            </a:r>
            <a:r>
              <a:rPr lang="en-US" sz="3200" dirty="0">
                <a:solidFill>
                  <a:srgbClr val="002060"/>
                </a:solidFill>
              </a:rPr>
              <a:t>”, where “database” is the type of database object and “college” is the name of the database.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118</a:t>
            </a:fld>
            <a:endParaRPr lang="en-US" sz="2000" b="1" dirty="0">
              <a:solidFill>
                <a:srgbClr val="FF0000"/>
              </a:solidFill>
            </a:endParaRPr>
          </a:p>
        </p:txBody>
      </p:sp>
    </p:spTree>
    <p:extLst>
      <p:ext uri="{BB962C8B-B14F-4D97-AF65-F5344CB8AC3E}">
        <p14:creationId xmlns:p14="http://schemas.microsoft.com/office/powerpoint/2010/main" val="31183955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“create”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a:t>
            </a:r>
            <a:r>
              <a:rPr lang="en-US" sz="3200" dirty="0" smtClean="0">
                <a:solidFill>
                  <a:srgbClr val="002060"/>
                </a:solidFill>
              </a:rPr>
              <a:t>“</a:t>
            </a:r>
            <a:r>
              <a:rPr lang="en-US" sz="3200" b="1" dirty="0" smtClean="0">
                <a:solidFill>
                  <a:srgbClr val="FF0000"/>
                </a:solidFill>
              </a:rPr>
              <a:t>create</a:t>
            </a:r>
            <a:r>
              <a:rPr lang="en-US" sz="3200" dirty="0" smtClean="0">
                <a:solidFill>
                  <a:srgbClr val="002060"/>
                </a:solidFill>
              </a:rPr>
              <a:t>” </a:t>
            </a:r>
            <a:r>
              <a:rPr lang="en-US" sz="3200" dirty="0">
                <a:solidFill>
                  <a:srgbClr val="002060"/>
                </a:solidFill>
              </a:rPr>
              <a:t>to create database object “</a:t>
            </a:r>
            <a:r>
              <a:rPr lang="en-US" sz="3200" b="1" dirty="0">
                <a:solidFill>
                  <a:srgbClr val="FF0000"/>
                </a:solidFill>
              </a:rPr>
              <a:t>table</a:t>
            </a:r>
            <a:r>
              <a:rPr lang="en-US" sz="3200" dirty="0">
                <a:solidFill>
                  <a:srgbClr val="002060"/>
                </a:solidFill>
              </a:rPr>
              <a:t>” is “</a:t>
            </a:r>
            <a:r>
              <a:rPr lang="en-US" sz="3200" dirty="0">
                <a:solidFill>
                  <a:srgbClr val="FF0000"/>
                </a:solidFill>
              </a:rPr>
              <a:t>create table student(classRoll number(3) not null, name char(25));</a:t>
            </a:r>
            <a:r>
              <a:rPr lang="en-US" sz="3200" dirty="0">
                <a:solidFill>
                  <a:srgbClr val="002060"/>
                </a:solidFill>
              </a:rPr>
              <a:t>”, where “create” is SQL command, “table” is the type of database object and “student” is the name of the table. “classRoll” is the name of the attribute i.e. field name i.e. column name. “number(3)” refers to the type of data and </a:t>
            </a:r>
            <a:r>
              <a:rPr lang="en-US" sz="3200" dirty="0" smtClean="0">
                <a:solidFill>
                  <a:srgbClr val="002060"/>
                </a:solidFill>
              </a:rPr>
              <a:t>size </a:t>
            </a:r>
            <a:r>
              <a:rPr lang="en-US" sz="3200" dirty="0">
                <a:solidFill>
                  <a:srgbClr val="002060"/>
                </a:solidFill>
              </a:rPr>
              <a:t>of the data</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SQL command “</a:t>
            </a:r>
            <a:r>
              <a:rPr lang="en-US" sz="3200" b="1" dirty="0">
                <a:solidFill>
                  <a:srgbClr val="FF0000"/>
                </a:solidFill>
              </a:rPr>
              <a:t>create</a:t>
            </a:r>
            <a:r>
              <a:rPr lang="en-US" sz="3200" dirty="0">
                <a:solidFill>
                  <a:srgbClr val="002060"/>
                </a:solidFill>
              </a:rPr>
              <a:t>” to create database object “</a:t>
            </a:r>
            <a:r>
              <a:rPr lang="en-US" sz="3200" b="1" dirty="0">
                <a:solidFill>
                  <a:srgbClr val="FF0000"/>
                </a:solidFill>
              </a:rPr>
              <a:t>view</a:t>
            </a:r>
            <a:r>
              <a:rPr lang="en-US" sz="3200" dirty="0">
                <a:solidFill>
                  <a:srgbClr val="002060"/>
                </a:solidFill>
              </a:rPr>
              <a:t>” is “</a:t>
            </a:r>
            <a:r>
              <a:rPr lang="en-US" sz="3200" dirty="0">
                <a:solidFill>
                  <a:srgbClr val="FF0000"/>
                </a:solidFill>
              </a:rPr>
              <a:t>create view student1 AS SELECT column(s) FROM table(s)[where clause];</a:t>
            </a:r>
            <a:r>
              <a:rPr lang="en-US" sz="3200" dirty="0">
                <a:solidFill>
                  <a:srgbClr val="002060"/>
                </a:solidFill>
              </a:rPr>
              <a:t>”, where “view” is the type of database object and “student1” is the name of the view.</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119</a:t>
            </a:fld>
            <a:endParaRPr lang="en-US" sz="2000" b="1" dirty="0">
              <a:solidFill>
                <a:srgbClr val="FF0000"/>
              </a:solidFill>
            </a:endParaRPr>
          </a:p>
        </p:txBody>
      </p:sp>
    </p:spTree>
    <p:extLst>
      <p:ext uri="{BB962C8B-B14F-4D97-AF65-F5344CB8AC3E}">
        <p14:creationId xmlns:p14="http://schemas.microsoft.com/office/powerpoint/2010/main" val="1163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structure of a database is termed as data model.</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Collection of conceptual tools for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Describing Data</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Data Relationships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Data Semantics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Consistency Constraints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spTree>
    <p:extLst>
      <p:ext uri="{BB962C8B-B14F-4D97-AF65-F5344CB8AC3E}">
        <p14:creationId xmlns:p14="http://schemas.microsoft.com/office/powerpoint/2010/main" val="33598598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“create”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Primary Key</a:t>
            </a:r>
          </a:p>
          <a:p>
            <a:pPr lvl="1" algn="just">
              <a:buClr>
                <a:srgbClr val="FF0000"/>
              </a:buClr>
              <a:buSzPct val="81000"/>
              <a:buFont typeface="Calibri" panose="020F0502020204030204" pitchFamily="34" charset="0"/>
              <a:buChar char="●"/>
            </a:pPr>
            <a:r>
              <a:rPr lang="en-US" sz="3200" dirty="0">
                <a:solidFill>
                  <a:srgbClr val="002060"/>
                </a:solidFill>
              </a:rPr>
              <a:t>“attributeName datatype(size)  primary key”</a:t>
            </a:r>
          </a:p>
          <a:p>
            <a:pPr lvl="1" algn="just">
              <a:buClr>
                <a:srgbClr val="FF0000"/>
              </a:buClr>
              <a:buSzPct val="81000"/>
              <a:buFont typeface="Calibri" panose="020F0502020204030204" pitchFamily="34" charset="0"/>
              <a:buChar char="●"/>
            </a:pPr>
            <a:r>
              <a:rPr lang="en-US" sz="3200" dirty="0">
                <a:solidFill>
                  <a:srgbClr val="002060"/>
                </a:solidFill>
              </a:rPr>
              <a:t>Alter table tableName add constraints </a:t>
            </a:r>
            <a:r>
              <a:rPr lang="en-US" sz="3200" dirty="0" err="1">
                <a:solidFill>
                  <a:srgbClr val="002060"/>
                </a:solidFill>
              </a:rPr>
              <a:t>PK_NewAttributeName</a:t>
            </a:r>
            <a:r>
              <a:rPr lang="en-US" sz="3200" dirty="0">
                <a:solidFill>
                  <a:srgbClr val="002060"/>
                </a:solidFill>
              </a:rPr>
              <a:t> primary key (attributeName(s));</a:t>
            </a:r>
          </a:p>
          <a:p>
            <a:pPr lvl="1" algn="just">
              <a:buClr>
                <a:srgbClr val="FF0000"/>
              </a:buClr>
              <a:buSzPct val="81000"/>
              <a:buFont typeface="Calibri" panose="020F0502020204030204" pitchFamily="34" charset="0"/>
              <a:buChar char="●"/>
            </a:pPr>
            <a:r>
              <a:rPr lang="en-US" sz="3200" dirty="0">
                <a:solidFill>
                  <a:srgbClr val="002060"/>
                </a:solidFill>
              </a:rPr>
              <a:t>“</a:t>
            </a:r>
            <a:r>
              <a:rPr lang="en-US" sz="3200" dirty="0" err="1">
                <a:solidFill>
                  <a:srgbClr val="002060"/>
                </a:solidFill>
              </a:rPr>
              <a:t>constrants</a:t>
            </a:r>
            <a:r>
              <a:rPr lang="en-US" sz="3200" dirty="0">
                <a:solidFill>
                  <a:srgbClr val="002060"/>
                </a:solidFill>
              </a:rPr>
              <a:t> </a:t>
            </a:r>
            <a:r>
              <a:rPr lang="en-US" sz="3200" dirty="0" err="1">
                <a:solidFill>
                  <a:srgbClr val="002060"/>
                </a:solidFill>
              </a:rPr>
              <a:t>PK_New</a:t>
            </a:r>
            <a:r>
              <a:rPr lang="en-US" sz="3200" dirty="0">
                <a:solidFill>
                  <a:srgbClr val="002060"/>
                </a:solidFill>
              </a:rPr>
              <a:t> AttributeName primary key (AttributeName(s</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Foreign Key</a:t>
            </a:r>
          </a:p>
          <a:p>
            <a:pPr lvl="1" algn="just">
              <a:buClr>
                <a:srgbClr val="FF0000"/>
              </a:buClr>
              <a:buSzPct val="81000"/>
              <a:buFont typeface="Calibri" panose="020F0502020204030204" pitchFamily="34" charset="0"/>
              <a:buChar char="●"/>
            </a:pPr>
            <a:r>
              <a:rPr lang="en-US" sz="3200" dirty="0">
                <a:solidFill>
                  <a:srgbClr val="002060"/>
                </a:solidFill>
              </a:rPr>
              <a:t>“attributeName datatype(size)  foreign key references tableName (</a:t>
            </a:r>
            <a:r>
              <a:rPr lang="en-US" sz="3200" dirty="0" err="1">
                <a:solidFill>
                  <a:srgbClr val="002060"/>
                </a:solidFill>
              </a:rPr>
              <a:t>attrbuteName</a:t>
            </a:r>
            <a:r>
              <a:rPr lang="en-US" sz="3200" dirty="0">
                <a:solidFill>
                  <a:srgbClr val="002060"/>
                </a:solidFill>
              </a:rPr>
              <a:t>);”.</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120</a:t>
            </a:fld>
            <a:endParaRPr lang="en-US" sz="2000" b="1" dirty="0">
              <a:solidFill>
                <a:srgbClr val="FF0000"/>
              </a:solidFill>
            </a:endParaRPr>
          </a:p>
        </p:txBody>
      </p:sp>
    </p:spTree>
    <p:extLst>
      <p:ext uri="{BB962C8B-B14F-4D97-AF65-F5344CB8AC3E}">
        <p14:creationId xmlns:p14="http://schemas.microsoft.com/office/powerpoint/2010/main" val="511171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“drop”</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a:t>
            </a:r>
            <a:r>
              <a:rPr lang="en-US" sz="3200" dirty="0">
                <a:solidFill>
                  <a:srgbClr val="FF0000"/>
                </a:solidFill>
              </a:rPr>
              <a:t>drop</a:t>
            </a:r>
            <a:r>
              <a:rPr lang="en-US" sz="3200" dirty="0">
                <a:solidFill>
                  <a:srgbClr val="002060"/>
                </a:solidFill>
              </a:rPr>
              <a:t>” is used to drop i.e. </a:t>
            </a:r>
            <a:r>
              <a:rPr lang="en-US" sz="3200" dirty="0">
                <a:solidFill>
                  <a:srgbClr val="FF0000"/>
                </a:solidFill>
              </a:rPr>
              <a:t>delete existing database object</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general syntax is “</a:t>
            </a:r>
            <a:r>
              <a:rPr lang="en-US" sz="3200" dirty="0">
                <a:solidFill>
                  <a:srgbClr val="FF0000"/>
                </a:solidFill>
              </a:rPr>
              <a:t>drop </a:t>
            </a:r>
            <a:r>
              <a:rPr lang="en-US" sz="3200" dirty="0" err="1">
                <a:solidFill>
                  <a:srgbClr val="FF0000"/>
                </a:solidFill>
              </a:rPr>
              <a:t>databaseObject</a:t>
            </a:r>
            <a:r>
              <a:rPr lang="en-US" sz="3200" dirty="0">
                <a:solidFill>
                  <a:srgbClr val="FF0000"/>
                </a:solidFill>
              </a:rPr>
              <a:t> </a:t>
            </a:r>
            <a:r>
              <a:rPr lang="en-US" sz="3200" dirty="0" err="1">
                <a:solidFill>
                  <a:srgbClr val="FF0000"/>
                </a:solidFill>
              </a:rPr>
              <a:t>databaseObjectName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SQL command to drop database object “database” is “drop </a:t>
            </a:r>
            <a:r>
              <a:rPr lang="en-US" sz="3200" dirty="0">
                <a:solidFill>
                  <a:srgbClr val="00B050"/>
                </a:solidFill>
              </a:rPr>
              <a:t>database</a:t>
            </a:r>
            <a:r>
              <a:rPr lang="en-US" sz="3200" dirty="0">
                <a:solidFill>
                  <a:srgbClr val="002060"/>
                </a:solidFill>
              </a:rPr>
              <a:t> </a:t>
            </a:r>
            <a:r>
              <a:rPr lang="en-US" sz="3200" dirty="0" err="1">
                <a:solidFill>
                  <a:srgbClr val="FF0000"/>
                </a:solidFill>
              </a:rPr>
              <a:t>databaseName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SQL command to drop the database “college” is “drop </a:t>
            </a:r>
            <a:r>
              <a:rPr lang="en-US" sz="3200" dirty="0">
                <a:solidFill>
                  <a:srgbClr val="00B050"/>
                </a:solidFill>
              </a:rPr>
              <a:t>database</a:t>
            </a:r>
            <a:r>
              <a:rPr lang="en-US" sz="3200" dirty="0">
                <a:solidFill>
                  <a:srgbClr val="002060"/>
                </a:solidFill>
              </a:rPr>
              <a:t> </a:t>
            </a:r>
            <a:r>
              <a:rPr lang="en-US" sz="3200" dirty="0">
                <a:solidFill>
                  <a:srgbClr val="FF0000"/>
                </a:solidFill>
              </a:rPr>
              <a:t>college</a:t>
            </a:r>
            <a:r>
              <a:rPr lang="en-US" sz="3200" dirty="0">
                <a:solidFill>
                  <a:srgbClr val="002060"/>
                </a:solidFill>
              </a:rPr>
              <a:t>;”, where “database” is the object type and “college” is the database to be deleted.</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121</a:t>
            </a:fld>
            <a:endParaRPr lang="en-US" sz="2000" b="1" dirty="0">
              <a:solidFill>
                <a:srgbClr val="FF0000"/>
              </a:solidFill>
            </a:endParaRPr>
          </a:p>
        </p:txBody>
      </p:sp>
    </p:spTree>
    <p:extLst>
      <p:ext uri="{BB962C8B-B14F-4D97-AF65-F5344CB8AC3E}">
        <p14:creationId xmlns:p14="http://schemas.microsoft.com/office/powerpoint/2010/main" val="22814559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“drop”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to drop database object “table” is “drop </a:t>
            </a:r>
            <a:r>
              <a:rPr lang="en-US" sz="3200" dirty="0">
                <a:solidFill>
                  <a:srgbClr val="FF0000"/>
                </a:solidFill>
              </a:rPr>
              <a:t>table</a:t>
            </a:r>
            <a:r>
              <a:rPr lang="en-US" sz="3200" dirty="0">
                <a:solidFill>
                  <a:srgbClr val="002060"/>
                </a:solidFill>
              </a:rPr>
              <a:t> </a:t>
            </a:r>
            <a:r>
              <a:rPr lang="en-US" sz="3200" dirty="0">
                <a:solidFill>
                  <a:srgbClr val="00B050"/>
                </a:solidFill>
              </a:rPr>
              <a:t>tableName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SQL command to drop the existing table “student” is “drop </a:t>
            </a:r>
            <a:r>
              <a:rPr lang="en-US" sz="3200" dirty="0">
                <a:solidFill>
                  <a:srgbClr val="FF0000"/>
                </a:solidFill>
              </a:rPr>
              <a:t>table</a:t>
            </a:r>
            <a:r>
              <a:rPr lang="en-US" sz="3200" dirty="0">
                <a:solidFill>
                  <a:srgbClr val="002060"/>
                </a:solidFill>
              </a:rPr>
              <a:t> </a:t>
            </a:r>
            <a:r>
              <a:rPr lang="en-US" sz="3200" dirty="0">
                <a:solidFill>
                  <a:srgbClr val="00B050"/>
                </a:solidFill>
              </a:rPr>
              <a:t>student</a:t>
            </a:r>
            <a:r>
              <a:rPr lang="en-US" sz="3200" dirty="0">
                <a:solidFill>
                  <a:srgbClr val="002060"/>
                </a:solidFill>
              </a:rPr>
              <a:t>;”, “table” is the type of database object and “student” s the name of the table to be dropped.</a:t>
            </a:r>
          </a:p>
          <a:p>
            <a:pPr algn="just">
              <a:buClr>
                <a:srgbClr val="FF0000"/>
              </a:buClr>
              <a:buSzPct val="81000"/>
              <a:buFont typeface="Calibri" panose="020F0502020204030204" pitchFamily="34" charset="0"/>
              <a:buChar char="●"/>
            </a:pPr>
            <a:r>
              <a:rPr lang="en-US" sz="3200" dirty="0">
                <a:solidFill>
                  <a:srgbClr val="002060"/>
                </a:solidFill>
              </a:rPr>
              <a:t>The SQL command to drop database object “view” is “drop view viewName;”.</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122</a:t>
            </a:fld>
            <a:endParaRPr lang="en-US" sz="2000" b="1" dirty="0">
              <a:solidFill>
                <a:srgbClr val="FF0000"/>
              </a:solidFill>
            </a:endParaRPr>
          </a:p>
        </p:txBody>
      </p:sp>
    </p:spTree>
    <p:extLst>
      <p:ext uri="{BB962C8B-B14F-4D97-AF65-F5344CB8AC3E}">
        <p14:creationId xmlns:p14="http://schemas.microsoft.com/office/powerpoint/2010/main" val="10919739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“alter”</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“alter” is used to modify the database schema of the database object “table”.</a:t>
            </a:r>
          </a:p>
          <a:p>
            <a:pPr algn="just">
              <a:buClr>
                <a:srgbClr val="FF0000"/>
              </a:buClr>
              <a:buSzPct val="81000"/>
              <a:buFont typeface="Calibri" panose="020F0502020204030204" pitchFamily="34" charset="0"/>
              <a:buChar char="●"/>
            </a:pPr>
            <a:r>
              <a:rPr lang="en-US" sz="3200" dirty="0">
                <a:solidFill>
                  <a:srgbClr val="002060"/>
                </a:solidFill>
              </a:rPr>
              <a:t>The SQL command “alter” is used to add or delete column(s) to an </a:t>
            </a:r>
            <a:r>
              <a:rPr lang="en-US" sz="3200" dirty="0">
                <a:solidFill>
                  <a:srgbClr val="FF0000"/>
                </a:solidFill>
              </a:rPr>
              <a:t>existing database object “table”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general syntax of “alter” command to add column is </a:t>
            </a:r>
            <a:br>
              <a:rPr lang="en-US" sz="3200" dirty="0">
                <a:solidFill>
                  <a:srgbClr val="002060"/>
                </a:solidFill>
              </a:rPr>
            </a:br>
            <a:r>
              <a:rPr lang="en-US" sz="3200" dirty="0">
                <a:solidFill>
                  <a:srgbClr val="002060"/>
                </a:solidFill>
              </a:rPr>
              <a:t>“alter </a:t>
            </a:r>
            <a:r>
              <a:rPr lang="en-US" sz="3200" dirty="0" err="1">
                <a:solidFill>
                  <a:srgbClr val="002060"/>
                </a:solidFill>
              </a:rPr>
              <a:t>databaseObjectType</a:t>
            </a:r>
            <a:r>
              <a:rPr lang="en-US" sz="3200" dirty="0">
                <a:solidFill>
                  <a:srgbClr val="002060"/>
                </a:solidFill>
              </a:rPr>
              <a:t> </a:t>
            </a:r>
            <a:r>
              <a:rPr lang="en-US" sz="3200" dirty="0" err="1">
                <a:solidFill>
                  <a:srgbClr val="002060"/>
                </a:solidFill>
              </a:rPr>
              <a:t>databaseObjectName</a:t>
            </a:r>
            <a:r>
              <a:rPr lang="en-US" sz="3200" dirty="0">
                <a:solidFill>
                  <a:srgbClr val="002060"/>
                </a:solidFill>
              </a:rPr>
              <a:t> ADD (columnName1 </a:t>
            </a:r>
            <a:r>
              <a:rPr lang="en-US" sz="3200" dirty="0" err="1">
                <a:solidFill>
                  <a:srgbClr val="002060"/>
                </a:solidFill>
              </a:rPr>
              <a:t>datatypeName</a:t>
            </a:r>
            <a:r>
              <a:rPr lang="en-US" sz="3200" dirty="0">
                <a:solidFill>
                  <a:srgbClr val="002060"/>
                </a:solidFill>
              </a:rPr>
              <a:t>(size), columnName2 </a:t>
            </a:r>
            <a:r>
              <a:rPr lang="en-US" sz="3200" dirty="0" err="1">
                <a:solidFill>
                  <a:srgbClr val="002060"/>
                </a:solidFill>
              </a:rPr>
              <a:t>datatypeName</a:t>
            </a:r>
            <a:r>
              <a:rPr lang="en-US" sz="3200" dirty="0">
                <a:solidFill>
                  <a:srgbClr val="002060"/>
                </a:solidFill>
              </a:rPr>
              <a:t>(size), …);”.</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123</a:t>
            </a:fld>
            <a:endParaRPr lang="en-US" sz="2000" b="1" dirty="0">
              <a:solidFill>
                <a:srgbClr val="FF0000"/>
              </a:solidFill>
            </a:endParaRPr>
          </a:p>
        </p:txBody>
      </p:sp>
    </p:spTree>
    <p:extLst>
      <p:ext uri="{BB962C8B-B14F-4D97-AF65-F5344CB8AC3E}">
        <p14:creationId xmlns:p14="http://schemas.microsoft.com/office/powerpoint/2010/main" val="2825772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“alter”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example of “alter” command to add column is </a:t>
            </a:r>
            <a:br>
              <a:rPr lang="en-US" sz="3200" dirty="0">
                <a:solidFill>
                  <a:srgbClr val="002060"/>
                </a:solidFill>
              </a:rPr>
            </a:br>
            <a:r>
              <a:rPr lang="en-US" sz="3200" dirty="0">
                <a:solidFill>
                  <a:srgbClr val="002060"/>
                </a:solidFill>
              </a:rPr>
              <a:t>“</a:t>
            </a:r>
            <a:r>
              <a:rPr lang="en-US" sz="3200" dirty="0">
                <a:solidFill>
                  <a:srgbClr val="FF0000"/>
                </a:solidFill>
              </a:rPr>
              <a:t>alter</a:t>
            </a:r>
            <a:r>
              <a:rPr lang="en-US" sz="3200" dirty="0">
                <a:solidFill>
                  <a:srgbClr val="002060"/>
                </a:solidFill>
              </a:rPr>
              <a:t> </a:t>
            </a:r>
            <a:r>
              <a:rPr lang="en-US" sz="3200" dirty="0">
                <a:solidFill>
                  <a:srgbClr val="00B050"/>
                </a:solidFill>
              </a:rPr>
              <a:t>table</a:t>
            </a:r>
            <a:r>
              <a:rPr lang="en-US" sz="3200" dirty="0">
                <a:solidFill>
                  <a:srgbClr val="002060"/>
                </a:solidFill>
              </a:rPr>
              <a:t> </a:t>
            </a:r>
            <a:r>
              <a:rPr lang="en-US" sz="3200" dirty="0">
                <a:solidFill>
                  <a:srgbClr val="00B0F0"/>
                </a:solidFill>
              </a:rPr>
              <a:t>student</a:t>
            </a:r>
            <a:r>
              <a:rPr lang="en-US" sz="3200" dirty="0">
                <a:solidFill>
                  <a:srgbClr val="002060"/>
                </a:solidFill>
              </a:rPr>
              <a:t> </a:t>
            </a:r>
            <a:r>
              <a:rPr lang="en-US" sz="3200" b="1" dirty="0">
                <a:solidFill>
                  <a:srgbClr val="002060"/>
                </a:solidFill>
              </a:rPr>
              <a:t>ADD</a:t>
            </a:r>
            <a:r>
              <a:rPr lang="en-US" sz="3200" dirty="0">
                <a:solidFill>
                  <a:srgbClr val="002060"/>
                </a:solidFill>
              </a:rPr>
              <a:t> (</a:t>
            </a:r>
            <a:r>
              <a:rPr lang="en-US" sz="3200" dirty="0">
                <a:solidFill>
                  <a:srgbClr val="C00000"/>
                </a:solidFill>
              </a:rPr>
              <a:t>semester</a:t>
            </a:r>
            <a:r>
              <a:rPr lang="en-US" sz="3200" dirty="0">
                <a:solidFill>
                  <a:srgbClr val="002060"/>
                </a:solidFill>
              </a:rPr>
              <a:t> </a:t>
            </a:r>
            <a:r>
              <a:rPr lang="en-US" sz="3200" dirty="0">
                <a:solidFill>
                  <a:srgbClr val="00B0F0"/>
                </a:solidFill>
              </a:rPr>
              <a:t>number(1)</a:t>
            </a:r>
            <a:r>
              <a:rPr lang="en-US" sz="3200" dirty="0">
                <a:solidFill>
                  <a:srgbClr val="002060"/>
                </a:solidFill>
              </a:rPr>
              <a:t>, </a:t>
            </a:r>
            <a:r>
              <a:rPr lang="en-US" sz="3200" dirty="0">
                <a:solidFill>
                  <a:srgbClr val="C00000"/>
                </a:solidFill>
              </a:rPr>
              <a:t>honours</a:t>
            </a:r>
            <a:r>
              <a:rPr lang="en-US" sz="3200" dirty="0">
                <a:solidFill>
                  <a:srgbClr val="002060"/>
                </a:solidFill>
              </a:rPr>
              <a:t> </a:t>
            </a:r>
            <a:r>
              <a:rPr lang="en-US" sz="3200" dirty="0">
                <a:solidFill>
                  <a:srgbClr val="00B0F0"/>
                </a:solidFill>
              </a:rPr>
              <a:t>varchar2(20)</a:t>
            </a:r>
            <a:r>
              <a:rPr lang="en-US" sz="3200" dirty="0"/>
              <a:t>)</a:t>
            </a:r>
            <a:r>
              <a:rPr lang="en-US" sz="3200" dirty="0">
                <a:solidFill>
                  <a:srgbClr val="002060"/>
                </a:solidFill>
              </a:rPr>
              <a:t>;”. This alter statement will lead to the addition of two columns “semester”  having datatype number and “honours” having datatype varchar2 in the database schema of the existing table “student”.</a:t>
            </a:r>
          </a:p>
          <a:p>
            <a:pPr algn="just">
              <a:buClr>
                <a:srgbClr val="FF0000"/>
              </a:buClr>
              <a:buSzPct val="81000"/>
              <a:buFont typeface="Calibri" panose="020F0502020204030204" pitchFamily="34" charset="0"/>
              <a:buChar char="●"/>
            </a:pPr>
            <a:r>
              <a:rPr lang="en-US" sz="3200" dirty="0">
                <a:solidFill>
                  <a:srgbClr val="FF0000"/>
                </a:solidFill>
              </a:rPr>
              <a:t>student(classRoll number(3), name varchar2(25), semester number(1), honours varchar2(20</a:t>
            </a:r>
            <a:r>
              <a:rPr lang="en-US" sz="3200" dirty="0" smtClean="0">
                <a:solidFill>
                  <a:srgbClr val="FF000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124</a:t>
            </a:fld>
            <a:endParaRPr lang="en-US" sz="2000" b="1" dirty="0">
              <a:solidFill>
                <a:srgbClr val="FF0000"/>
              </a:solidFill>
            </a:endParaRPr>
          </a:p>
        </p:txBody>
      </p:sp>
    </p:spTree>
    <p:extLst>
      <p:ext uri="{BB962C8B-B14F-4D97-AF65-F5344CB8AC3E}">
        <p14:creationId xmlns:p14="http://schemas.microsoft.com/office/powerpoint/2010/main" val="6647084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“alter”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general syntax of “alter” command to </a:t>
            </a:r>
            <a:r>
              <a:rPr lang="en-US" sz="3200" b="1" dirty="0">
                <a:solidFill>
                  <a:srgbClr val="FF0000"/>
                </a:solidFill>
              </a:rPr>
              <a:t>drop column</a:t>
            </a:r>
            <a:r>
              <a:rPr lang="en-US" sz="3200" dirty="0">
                <a:solidFill>
                  <a:srgbClr val="002060"/>
                </a:solidFill>
              </a:rPr>
              <a:t> is </a:t>
            </a:r>
            <a:br>
              <a:rPr lang="en-US" sz="3200" dirty="0">
                <a:solidFill>
                  <a:srgbClr val="002060"/>
                </a:solidFill>
              </a:rPr>
            </a:br>
            <a:r>
              <a:rPr lang="en-US" sz="3200" dirty="0">
                <a:solidFill>
                  <a:srgbClr val="002060"/>
                </a:solidFill>
              </a:rPr>
              <a:t>“alter </a:t>
            </a:r>
            <a:r>
              <a:rPr lang="en-US" sz="3200" dirty="0" err="1">
                <a:solidFill>
                  <a:srgbClr val="002060"/>
                </a:solidFill>
              </a:rPr>
              <a:t>databaseObjectType</a:t>
            </a:r>
            <a:r>
              <a:rPr lang="en-US" sz="3200" dirty="0">
                <a:solidFill>
                  <a:srgbClr val="002060"/>
                </a:solidFill>
              </a:rPr>
              <a:t> </a:t>
            </a:r>
            <a:r>
              <a:rPr lang="en-US" sz="3200" dirty="0" err="1">
                <a:solidFill>
                  <a:srgbClr val="002060"/>
                </a:solidFill>
              </a:rPr>
              <a:t>databaseObjectName</a:t>
            </a:r>
            <a:r>
              <a:rPr lang="en-US" sz="3200" dirty="0">
                <a:solidFill>
                  <a:srgbClr val="002060"/>
                </a:solidFill>
              </a:rPr>
              <a:t> drop COLUMN columnName;”.</a:t>
            </a:r>
          </a:p>
          <a:p>
            <a:pPr algn="just">
              <a:buClr>
                <a:srgbClr val="FF0000"/>
              </a:buClr>
              <a:buSzPct val="81000"/>
              <a:buFont typeface="Calibri" panose="020F0502020204030204" pitchFamily="34" charset="0"/>
              <a:buChar char="●"/>
            </a:pPr>
            <a:r>
              <a:rPr lang="en-US" sz="3200" dirty="0">
                <a:solidFill>
                  <a:srgbClr val="002060"/>
                </a:solidFill>
              </a:rPr>
              <a:t>The example of “alter” command to drop column is </a:t>
            </a:r>
            <a:br>
              <a:rPr lang="en-US" sz="3200" dirty="0">
                <a:solidFill>
                  <a:srgbClr val="002060"/>
                </a:solidFill>
              </a:rPr>
            </a:br>
            <a:r>
              <a:rPr lang="en-US" sz="3200" dirty="0">
                <a:solidFill>
                  <a:srgbClr val="002060"/>
                </a:solidFill>
              </a:rPr>
              <a:t>“</a:t>
            </a:r>
            <a:r>
              <a:rPr lang="en-US" sz="3200" dirty="0">
                <a:solidFill>
                  <a:srgbClr val="FF0000"/>
                </a:solidFill>
              </a:rPr>
              <a:t>alter</a:t>
            </a:r>
            <a:r>
              <a:rPr lang="en-US" sz="3200" dirty="0">
                <a:solidFill>
                  <a:srgbClr val="002060"/>
                </a:solidFill>
              </a:rPr>
              <a:t> </a:t>
            </a:r>
            <a:r>
              <a:rPr lang="en-US" sz="3200" dirty="0">
                <a:solidFill>
                  <a:srgbClr val="00B050"/>
                </a:solidFill>
              </a:rPr>
              <a:t>table</a:t>
            </a:r>
            <a:r>
              <a:rPr lang="en-US" sz="3200" dirty="0">
                <a:solidFill>
                  <a:srgbClr val="002060"/>
                </a:solidFill>
              </a:rPr>
              <a:t> </a:t>
            </a:r>
            <a:r>
              <a:rPr lang="en-US" sz="3200" dirty="0">
                <a:solidFill>
                  <a:srgbClr val="FFFF00"/>
                </a:solidFill>
              </a:rPr>
              <a:t>student</a:t>
            </a:r>
            <a:r>
              <a:rPr lang="en-US" sz="3200" dirty="0">
                <a:solidFill>
                  <a:srgbClr val="002060"/>
                </a:solidFill>
              </a:rPr>
              <a:t> </a:t>
            </a:r>
            <a:r>
              <a:rPr lang="en-US" sz="3200" dirty="0">
                <a:solidFill>
                  <a:srgbClr val="7030A0"/>
                </a:solidFill>
              </a:rPr>
              <a:t>drop</a:t>
            </a:r>
            <a:r>
              <a:rPr lang="en-US" sz="3200" dirty="0">
                <a:solidFill>
                  <a:srgbClr val="002060"/>
                </a:solidFill>
              </a:rPr>
              <a:t> </a:t>
            </a:r>
            <a:r>
              <a:rPr lang="en-US" sz="3200" dirty="0">
                <a:solidFill>
                  <a:srgbClr val="0070C0"/>
                </a:solidFill>
              </a:rPr>
              <a:t>COLUMN</a:t>
            </a:r>
            <a:r>
              <a:rPr lang="en-US" sz="3200" dirty="0">
                <a:solidFill>
                  <a:srgbClr val="002060"/>
                </a:solidFill>
              </a:rPr>
              <a:t> </a:t>
            </a:r>
            <a:r>
              <a:rPr lang="en-US" sz="3200" dirty="0">
                <a:solidFill>
                  <a:srgbClr val="FFC000"/>
                </a:solidFill>
              </a:rPr>
              <a:t>honours</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This alter statement will lead to the dropping of the column “honours” from the database schema of the existing table “student</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FF0000"/>
                </a:solidFill>
              </a:rPr>
              <a:t>student(classRoll number(3), name </a:t>
            </a:r>
            <a:r>
              <a:rPr lang="en-US" sz="3200" dirty="0" smtClean="0">
                <a:solidFill>
                  <a:srgbClr val="FF0000"/>
                </a:solidFill>
              </a:rPr>
              <a:t>varchar2(25), </a:t>
            </a:r>
            <a:r>
              <a:rPr lang="en-US" sz="3200" dirty="0">
                <a:solidFill>
                  <a:srgbClr val="FF0000"/>
                </a:solidFill>
              </a:rPr>
              <a:t>semester number(1));</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125</a:t>
            </a:fld>
            <a:endParaRPr lang="en-US" sz="2000" b="1" dirty="0">
              <a:solidFill>
                <a:srgbClr val="FF0000"/>
              </a:solidFill>
            </a:endParaRPr>
          </a:p>
        </p:txBody>
      </p:sp>
    </p:spTree>
    <p:extLst>
      <p:ext uri="{BB962C8B-B14F-4D97-AF65-F5344CB8AC3E}">
        <p14:creationId xmlns:p14="http://schemas.microsoft.com/office/powerpoint/2010/main" val="35618298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“desc or describe”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a:t>
            </a:r>
            <a:r>
              <a:rPr lang="en-US" sz="3200" b="1" dirty="0">
                <a:solidFill>
                  <a:srgbClr val="002060"/>
                </a:solidFill>
              </a:rPr>
              <a:t>desc</a:t>
            </a:r>
            <a:r>
              <a:rPr lang="en-US" sz="3200" dirty="0">
                <a:solidFill>
                  <a:srgbClr val="002060"/>
                </a:solidFill>
              </a:rPr>
              <a:t>” or “</a:t>
            </a:r>
            <a:r>
              <a:rPr lang="en-US" sz="3200" b="1" dirty="0">
                <a:solidFill>
                  <a:srgbClr val="002060"/>
                </a:solidFill>
              </a:rPr>
              <a:t>describe</a:t>
            </a:r>
            <a:r>
              <a:rPr lang="en-US" sz="3200" dirty="0">
                <a:solidFill>
                  <a:srgbClr val="002060"/>
                </a:solidFill>
              </a:rPr>
              <a:t>” is used to describe / display database schema of the database object “table”.</a:t>
            </a:r>
          </a:p>
          <a:p>
            <a:pPr algn="just">
              <a:buClr>
                <a:srgbClr val="FF0000"/>
              </a:buClr>
              <a:buSzPct val="81000"/>
              <a:buFont typeface="Calibri" panose="020F0502020204030204" pitchFamily="34" charset="0"/>
              <a:buChar char="●"/>
            </a:pPr>
            <a:r>
              <a:rPr lang="en-US" sz="3200" dirty="0">
                <a:solidFill>
                  <a:srgbClr val="002060"/>
                </a:solidFill>
              </a:rPr>
              <a:t>The general syntax is “</a:t>
            </a:r>
            <a:r>
              <a:rPr lang="en-US" sz="3200" b="1" dirty="0">
                <a:solidFill>
                  <a:srgbClr val="FF0000"/>
                </a:solidFill>
              </a:rPr>
              <a:t>desc</a:t>
            </a:r>
            <a:r>
              <a:rPr lang="en-US" sz="3200" dirty="0">
                <a:solidFill>
                  <a:srgbClr val="002060"/>
                </a:solidFill>
              </a:rPr>
              <a:t> </a:t>
            </a:r>
            <a:r>
              <a:rPr lang="en-US" sz="3200" dirty="0" smtClean="0">
                <a:solidFill>
                  <a:srgbClr val="002060"/>
                </a:solidFill>
              </a:rPr>
              <a:t>or </a:t>
            </a:r>
            <a:r>
              <a:rPr lang="en-US" sz="3200" b="1" dirty="0" smtClean="0">
                <a:solidFill>
                  <a:srgbClr val="FF0000"/>
                </a:solidFill>
              </a:rPr>
              <a:t>describe</a:t>
            </a:r>
            <a:r>
              <a:rPr lang="en-US" sz="3200" dirty="0" smtClean="0">
                <a:solidFill>
                  <a:srgbClr val="002060"/>
                </a:solidFill>
              </a:rPr>
              <a:t> </a:t>
            </a:r>
            <a:r>
              <a:rPr lang="en-US" sz="3200" dirty="0" smtClean="0">
                <a:solidFill>
                  <a:srgbClr val="00B050"/>
                </a:solidFill>
              </a:rPr>
              <a:t>tableName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example is “</a:t>
            </a:r>
            <a:r>
              <a:rPr lang="en-US" sz="3200" b="1" dirty="0">
                <a:solidFill>
                  <a:srgbClr val="FF0000"/>
                </a:solidFill>
              </a:rPr>
              <a:t>desc</a:t>
            </a:r>
            <a:r>
              <a:rPr lang="en-US" sz="3200" dirty="0">
                <a:solidFill>
                  <a:srgbClr val="00B050"/>
                </a:solidFill>
              </a:rPr>
              <a:t> </a:t>
            </a:r>
            <a:r>
              <a:rPr lang="en-US" sz="3200" dirty="0">
                <a:solidFill>
                  <a:srgbClr val="002060"/>
                </a:solidFill>
              </a:rPr>
              <a:t>or </a:t>
            </a:r>
            <a:r>
              <a:rPr lang="en-US" sz="3200" b="1" dirty="0">
                <a:solidFill>
                  <a:srgbClr val="FF0000"/>
                </a:solidFill>
              </a:rPr>
              <a:t>describe</a:t>
            </a:r>
            <a:r>
              <a:rPr lang="en-US" sz="3200" dirty="0">
                <a:solidFill>
                  <a:srgbClr val="002060"/>
                </a:solidFill>
              </a:rPr>
              <a:t> </a:t>
            </a:r>
            <a:r>
              <a:rPr lang="en-US" sz="3200" dirty="0" smtClean="0">
                <a:solidFill>
                  <a:srgbClr val="00B050"/>
                </a:solidFill>
              </a:rPr>
              <a:t>student</a:t>
            </a:r>
            <a:r>
              <a:rPr lang="en-US" sz="3200" dirty="0">
                <a:solidFill>
                  <a:srgbClr val="00B050"/>
                </a:solidFill>
              </a:rPr>
              <a:t>;</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smtClean="0">
                <a:solidFill>
                  <a:srgbClr val="002060"/>
                </a:solidFill>
              </a:rPr>
              <a:t>This SQL statement will display the structure of the database object “student”.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126</a:t>
            </a:fld>
            <a:endParaRPr lang="en-US" sz="2000"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51840935"/>
              </p:ext>
            </p:extLst>
          </p:nvPr>
        </p:nvGraphicFramePr>
        <p:xfrm>
          <a:off x="4575301" y="3886200"/>
          <a:ext cx="5635499" cy="1981200"/>
        </p:xfrm>
        <a:graphic>
          <a:graphicData uri="http://schemas.openxmlformats.org/drawingml/2006/table">
            <a:tbl>
              <a:tblPr firstRow="1" bandRow="1">
                <a:tableStyleId>{5940675A-B579-460E-94D1-54222C63F5DA}</a:tableStyleId>
              </a:tblPr>
              <a:tblGrid>
                <a:gridCol w="1354667"/>
                <a:gridCol w="1571498"/>
                <a:gridCol w="1354667"/>
                <a:gridCol w="1354667"/>
              </a:tblGrid>
              <a:tr h="370840">
                <a:tc>
                  <a:txBody>
                    <a:bodyPr/>
                    <a:lstStyle/>
                    <a:p>
                      <a:pPr algn="ctr"/>
                      <a:r>
                        <a:rPr lang="en-US" sz="2000" b="1" dirty="0" smtClean="0">
                          <a:solidFill>
                            <a:schemeClr val="tx1"/>
                          </a:solidFill>
                        </a:rPr>
                        <a:t>Field</a:t>
                      </a:r>
                      <a:endParaRPr lang="en-US" sz="2000" b="1" dirty="0">
                        <a:solidFill>
                          <a:schemeClr val="tx1"/>
                        </a:solidFill>
                      </a:endParaRPr>
                    </a:p>
                  </a:txBody>
                  <a:tcPr/>
                </a:tc>
                <a:tc>
                  <a:txBody>
                    <a:bodyPr/>
                    <a:lstStyle/>
                    <a:p>
                      <a:pPr algn="ctr"/>
                      <a:r>
                        <a:rPr lang="en-US" sz="2000" b="1" dirty="0" smtClean="0">
                          <a:solidFill>
                            <a:schemeClr val="tx1"/>
                          </a:solidFill>
                        </a:rPr>
                        <a:t>Type</a:t>
                      </a:r>
                      <a:endParaRPr lang="en-US" sz="2000" b="1" dirty="0">
                        <a:solidFill>
                          <a:schemeClr val="tx1"/>
                        </a:solidFill>
                      </a:endParaRPr>
                    </a:p>
                  </a:txBody>
                  <a:tcPr/>
                </a:tc>
                <a:tc>
                  <a:txBody>
                    <a:bodyPr/>
                    <a:lstStyle/>
                    <a:p>
                      <a:pPr algn="ctr"/>
                      <a:r>
                        <a:rPr lang="en-US" sz="2000" b="1" dirty="0" smtClean="0">
                          <a:solidFill>
                            <a:schemeClr val="tx1"/>
                          </a:solidFill>
                        </a:rPr>
                        <a:t>Null?</a:t>
                      </a:r>
                      <a:endParaRPr lang="en-US" sz="2000" b="1" dirty="0">
                        <a:solidFill>
                          <a:schemeClr val="tx1"/>
                        </a:solidFill>
                      </a:endParaRPr>
                    </a:p>
                  </a:txBody>
                  <a:tcPr/>
                </a:tc>
                <a:tc>
                  <a:txBody>
                    <a:bodyPr/>
                    <a:lstStyle/>
                    <a:p>
                      <a:pPr algn="ctr"/>
                      <a:r>
                        <a:rPr lang="en-US" sz="2000" b="1" dirty="0" smtClean="0">
                          <a:solidFill>
                            <a:schemeClr val="tx1"/>
                          </a:solidFill>
                        </a:rPr>
                        <a:t>Default</a:t>
                      </a:r>
                      <a:endParaRPr lang="en-US" sz="2000" b="1" dirty="0">
                        <a:solidFill>
                          <a:schemeClr val="tx1"/>
                        </a:solidFill>
                      </a:endParaRPr>
                    </a:p>
                  </a:txBody>
                  <a:tcPr/>
                </a:tc>
              </a:tr>
              <a:tr h="370840">
                <a:tc>
                  <a:txBody>
                    <a:bodyPr/>
                    <a:lstStyle/>
                    <a:p>
                      <a:r>
                        <a:rPr lang="en-US" sz="2000" dirty="0" smtClean="0">
                          <a:solidFill>
                            <a:schemeClr val="tx1"/>
                          </a:solidFill>
                        </a:rPr>
                        <a:t>classRoll</a:t>
                      </a:r>
                      <a:endParaRPr lang="en-US" sz="2000" dirty="0">
                        <a:solidFill>
                          <a:schemeClr val="tx1"/>
                        </a:solidFill>
                      </a:endParaRPr>
                    </a:p>
                  </a:txBody>
                  <a:tcPr/>
                </a:tc>
                <a:tc>
                  <a:txBody>
                    <a:bodyPr/>
                    <a:lstStyle/>
                    <a:p>
                      <a:r>
                        <a:rPr lang="en-US" sz="2000" dirty="0" smtClean="0">
                          <a:solidFill>
                            <a:schemeClr val="tx1"/>
                          </a:solidFill>
                        </a:rPr>
                        <a:t>number(3)</a:t>
                      </a:r>
                      <a:endParaRPr lang="en-US" sz="2000" dirty="0">
                        <a:solidFill>
                          <a:schemeClr val="tx1"/>
                        </a:solidFill>
                      </a:endParaRPr>
                    </a:p>
                  </a:txBody>
                  <a:tcPr/>
                </a:tc>
                <a:tc>
                  <a:txBody>
                    <a:bodyPr/>
                    <a:lstStyle/>
                    <a:p>
                      <a:pPr algn="ctr"/>
                      <a:r>
                        <a:rPr lang="en-US" sz="2000" dirty="0" smtClean="0">
                          <a:solidFill>
                            <a:schemeClr val="tx1"/>
                          </a:solidFill>
                        </a:rPr>
                        <a:t>NOT NULL</a:t>
                      </a:r>
                      <a:endParaRPr lang="en-US" sz="2000" dirty="0">
                        <a:solidFill>
                          <a:schemeClr val="tx1"/>
                        </a:solidFill>
                      </a:endParaRPr>
                    </a:p>
                  </a:txBody>
                  <a:tcPr/>
                </a:tc>
                <a:tc>
                  <a:txBody>
                    <a:bodyPr/>
                    <a:lstStyle/>
                    <a:p>
                      <a:pPr algn="ctr"/>
                      <a:endParaRPr lang="en-US" sz="2000" dirty="0">
                        <a:solidFill>
                          <a:schemeClr val="tx1"/>
                        </a:solidFill>
                      </a:endParaRPr>
                    </a:p>
                  </a:txBody>
                  <a:tcPr/>
                </a:tc>
              </a:tr>
              <a:tr h="370840">
                <a:tc>
                  <a:txBody>
                    <a:bodyPr/>
                    <a:lstStyle/>
                    <a:p>
                      <a:r>
                        <a:rPr lang="en-US" sz="2000" dirty="0" smtClean="0">
                          <a:solidFill>
                            <a:schemeClr val="tx1"/>
                          </a:solidFill>
                        </a:rPr>
                        <a:t>name</a:t>
                      </a:r>
                      <a:endParaRPr lang="en-US" sz="2000" dirty="0">
                        <a:solidFill>
                          <a:schemeClr val="tx1"/>
                        </a:solidFill>
                      </a:endParaRPr>
                    </a:p>
                  </a:txBody>
                  <a:tcPr/>
                </a:tc>
                <a:tc>
                  <a:txBody>
                    <a:bodyPr/>
                    <a:lstStyle/>
                    <a:p>
                      <a:r>
                        <a:rPr lang="en-US" sz="2000" dirty="0" smtClean="0">
                          <a:solidFill>
                            <a:schemeClr val="tx1"/>
                          </a:solidFill>
                        </a:rPr>
                        <a:t>varchar2(25)</a:t>
                      </a:r>
                      <a:endParaRPr lang="en-US" sz="2000" dirty="0">
                        <a:solidFill>
                          <a:schemeClr val="tx1"/>
                        </a:solidFill>
                      </a:endParaRPr>
                    </a:p>
                  </a:txBody>
                  <a:tcPr/>
                </a:tc>
                <a:tc>
                  <a:txBody>
                    <a:bodyPr/>
                    <a:lstStyle/>
                    <a:p>
                      <a:pPr algn="ctr"/>
                      <a:r>
                        <a:rPr lang="en-US" sz="2000" dirty="0" smtClean="0">
                          <a:solidFill>
                            <a:schemeClr val="tx1"/>
                          </a:solidFill>
                        </a:rPr>
                        <a:t>NULL</a:t>
                      </a:r>
                      <a:endParaRPr lang="en-US" sz="2000" dirty="0">
                        <a:solidFill>
                          <a:schemeClr val="tx1"/>
                        </a:solidFill>
                      </a:endParaRPr>
                    </a:p>
                  </a:txBody>
                  <a:tcPr/>
                </a:tc>
                <a:tc>
                  <a:txBody>
                    <a:bodyPr/>
                    <a:lstStyle/>
                    <a:p>
                      <a:pPr algn="ctr"/>
                      <a:r>
                        <a:rPr lang="en-US" sz="2000" smtClean="0">
                          <a:solidFill>
                            <a:schemeClr val="tx1"/>
                          </a:solidFill>
                        </a:rPr>
                        <a:t>NULL</a:t>
                      </a:r>
                      <a:endParaRPr lang="en-US" sz="2000" dirty="0">
                        <a:solidFill>
                          <a:schemeClr val="tx1"/>
                        </a:solidFill>
                      </a:endParaRPr>
                    </a:p>
                  </a:txBody>
                  <a:tcPr/>
                </a:tc>
              </a:tr>
              <a:tr h="370840">
                <a:tc>
                  <a:txBody>
                    <a:bodyPr/>
                    <a:lstStyle/>
                    <a:p>
                      <a:r>
                        <a:rPr lang="en-US" sz="2000" dirty="0" smtClean="0">
                          <a:solidFill>
                            <a:schemeClr val="tx1"/>
                          </a:solidFill>
                        </a:rPr>
                        <a:t>semester</a:t>
                      </a:r>
                      <a:endParaRPr lang="en-US" sz="2000" dirty="0">
                        <a:solidFill>
                          <a:schemeClr val="tx1"/>
                        </a:solidFill>
                      </a:endParaRPr>
                    </a:p>
                  </a:txBody>
                  <a:tcPr/>
                </a:tc>
                <a:tc>
                  <a:txBody>
                    <a:bodyPr/>
                    <a:lstStyle/>
                    <a:p>
                      <a:r>
                        <a:rPr lang="en-US" sz="2000" dirty="0" smtClean="0">
                          <a:solidFill>
                            <a:schemeClr val="tx1"/>
                          </a:solidFill>
                        </a:rPr>
                        <a:t>number(1)</a:t>
                      </a:r>
                      <a:endParaRPr lang="en-US" sz="2000" dirty="0">
                        <a:solidFill>
                          <a:schemeClr val="tx1"/>
                        </a:solidFill>
                      </a:endParaRPr>
                    </a:p>
                  </a:txBody>
                  <a:tcPr/>
                </a:tc>
                <a:tc>
                  <a:txBody>
                    <a:bodyPr/>
                    <a:lstStyle/>
                    <a:p>
                      <a:pPr algn="ctr"/>
                      <a:r>
                        <a:rPr lang="en-US" sz="2000" dirty="0" smtClean="0">
                          <a:solidFill>
                            <a:schemeClr val="tx1"/>
                          </a:solidFill>
                        </a:rPr>
                        <a:t>NULL</a:t>
                      </a:r>
                      <a:endParaRPr lang="en-US" sz="2000" dirty="0">
                        <a:solidFill>
                          <a:schemeClr val="tx1"/>
                        </a:solidFill>
                      </a:endParaRPr>
                    </a:p>
                  </a:txBody>
                  <a:tcPr/>
                </a:tc>
                <a:tc>
                  <a:txBody>
                    <a:bodyPr/>
                    <a:lstStyle/>
                    <a:p>
                      <a:pPr algn="ctr"/>
                      <a:r>
                        <a:rPr lang="en-US" sz="2000" smtClean="0">
                          <a:solidFill>
                            <a:schemeClr val="tx1"/>
                          </a:solidFill>
                        </a:rPr>
                        <a:t>NULL</a:t>
                      </a:r>
                      <a:endParaRPr lang="en-US" sz="2000" dirty="0">
                        <a:solidFill>
                          <a:schemeClr val="tx1"/>
                        </a:solidFill>
                      </a:endParaRPr>
                    </a:p>
                  </a:txBody>
                  <a:tcPr/>
                </a:tc>
              </a:tr>
              <a:tr h="370840">
                <a:tc>
                  <a:txBody>
                    <a:bodyPr/>
                    <a:lstStyle/>
                    <a:p>
                      <a:r>
                        <a:rPr lang="en-US" sz="2000" dirty="0" smtClean="0">
                          <a:solidFill>
                            <a:schemeClr val="tx1"/>
                          </a:solidFill>
                        </a:rPr>
                        <a:t>honours</a:t>
                      </a:r>
                      <a:endParaRPr lang="en-US" sz="2000" dirty="0">
                        <a:solidFill>
                          <a:schemeClr val="tx1"/>
                        </a:solidFill>
                      </a:endParaRPr>
                    </a:p>
                  </a:txBody>
                  <a:tcPr/>
                </a:tc>
                <a:tc>
                  <a:txBody>
                    <a:bodyPr/>
                    <a:lstStyle/>
                    <a:p>
                      <a:r>
                        <a:rPr lang="en-US" sz="2000" dirty="0" err="1" smtClean="0">
                          <a:solidFill>
                            <a:schemeClr val="tx1"/>
                          </a:solidFill>
                        </a:rPr>
                        <a:t>varchar</a:t>
                      </a:r>
                      <a:r>
                        <a:rPr lang="en-US" sz="2000" dirty="0" smtClean="0">
                          <a:solidFill>
                            <a:schemeClr val="tx1"/>
                          </a:solidFill>
                        </a:rPr>
                        <a:t>(20)</a:t>
                      </a:r>
                      <a:endParaRPr lang="en-US" sz="2000" dirty="0">
                        <a:solidFill>
                          <a:schemeClr val="tx1"/>
                        </a:solidFill>
                      </a:endParaRPr>
                    </a:p>
                  </a:txBody>
                  <a:tcPr/>
                </a:tc>
                <a:tc>
                  <a:txBody>
                    <a:bodyPr/>
                    <a:lstStyle/>
                    <a:p>
                      <a:pPr algn="ctr"/>
                      <a:r>
                        <a:rPr lang="en-US" sz="2000" dirty="0" smtClean="0">
                          <a:solidFill>
                            <a:schemeClr val="tx1"/>
                          </a:solidFill>
                        </a:rPr>
                        <a:t>NULL</a:t>
                      </a:r>
                      <a:endParaRPr lang="en-US" sz="2000" dirty="0">
                        <a:solidFill>
                          <a:schemeClr val="tx1"/>
                        </a:solidFill>
                      </a:endParaRPr>
                    </a:p>
                  </a:txBody>
                  <a:tcPr/>
                </a:tc>
                <a:tc>
                  <a:txBody>
                    <a:bodyPr/>
                    <a:lstStyle/>
                    <a:p>
                      <a:pPr algn="ctr"/>
                      <a:r>
                        <a:rPr lang="en-US" sz="2000" dirty="0" smtClean="0">
                          <a:solidFill>
                            <a:schemeClr val="tx1"/>
                          </a:solidFill>
                        </a:rPr>
                        <a:t>NULL</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18981243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“truncate”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a:t>
            </a:r>
            <a:r>
              <a:rPr lang="en-US" sz="3200" dirty="0">
                <a:solidFill>
                  <a:srgbClr val="00B050"/>
                </a:solidFill>
              </a:rPr>
              <a:t>truncate</a:t>
            </a:r>
            <a:r>
              <a:rPr lang="en-US" sz="3200" dirty="0">
                <a:solidFill>
                  <a:srgbClr val="002060"/>
                </a:solidFill>
              </a:rPr>
              <a:t>” is used to  </a:t>
            </a:r>
            <a:r>
              <a:rPr lang="en-US" sz="3200" dirty="0">
                <a:solidFill>
                  <a:srgbClr val="00B050"/>
                </a:solidFill>
              </a:rPr>
              <a:t>delete all data from a table</a:t>
            </a:r>
            <a:r>
              <a:rPr lang="en-US" sz="3200" dirty="0">
                <a:solidFill>
                  <a:srgbClr val="002060"/>
                </a:solidFill>
              </a:rPr>
              <a:t>.</a:t>
            </a:r>
          </a:p>
          <a:p>
            <a:pPr>
              <a:buClr>
                <a:srgbClr val="FF0000"/>
              </a:buClr>
              <a:buSzPct val="81000"/>
              <a:buFont typeface="Calibri" panose="020F0502020204030204" pitchFamily="34" charset="0"/>
              <a:buChar char="●"/>
            </a:pPr>
            <a:r>
              <a:rPr lang="en-US" sz="3200" dirty="0" smtClean="0">
                <a:solidFill>
                  <a:srgbClr val="002060"/>
                </a:solidFill>
              </a:rPr>
              <a:t>The general </a:t>
            </a:r>
            <a:r>
              <a:rPr lang="en-US" sz="3200" dirty="0">
                <a:solidFill>
                  <a:srgbClr val="002060"/>
                </a:solidFill>
              </a:rPr>
              <a:t>syntax is </a:t>
            </a:r>
            <a:r>
              <a:rPr lang="en-US" sz="3200" dirty="0" smtClean="0">
                <a:solidFill>
                  <a:srgbClr val="002060"/>
                </a:solidFill>
              </a:rPr>
              <a:t> “</a:t>
            </a:r>
            <a:r>
              <a:rPr lang="en-US" sz="3200" dirty="0">
                <a:solidFill>
                  <a:srgbClr val="00B050"/>
                </a:solidFill>
              </a:rPr>
              <a:t>truncate</a:t>
            </a:r>
            <a:r>
              <a:rPr lang="en-US" sz="3200" dirty="0">
                <a:solidFill>
                  <a:srgbClr val="002060"/>
                </a:solidFill>
              </a:rPr>
              <a:t> </a:t>
            </a:r>
            <a:r>
              <a:rPr lang="en-US" sz="3200" dirty="0">
                <a:solidFill>
                  <a:srgbClr val="C00000"/>
                </a:solidFill>
              </a:rPr>
              <a:t>table</a:t>
            </a:r>
            <a:r>
              <a:rPr lang="en-US" sz="3200" dirty="0">
                <a:solidFill>
                  <a:srgbClr val="002060"/>
                </a:solidFill>
              </a:rPr>
              <a:t> </a:t>
            </a:r>
            <a:r>
              <a:rPr lang="en-US" sz="3200" dirty="0" err="1">
                <a:solidFill>
                  <a:srgbClr val="FF0000"/>
                </a:solidFill>
              </a:rPr>
              <a:t>table_name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example is “</a:t>
            </a:r>
            <a:r>
              <a:rPr lang="en-US" sz="3200" dirty="0">
                <a:solidFill>
                  <a:srgbClr val="FF0000"/>
                </a:solidFill>
              </a:rPr>
              <a:t>truncate table student;</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This statement will delete all the data from the table “student”.</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127</a:t>
            </a:fld>
            <a:endParaRPr lang="en-US" sz="2000" b="1" dirty="0">
              <a:solidFill>
                <a:srgbClr val="FF0000"/>
              </a:solidFill>
            </a:endParaRPr>
          </a:p>
        </p:txBody>
      </p:sp>
    </p:spTree>
    <p:extLst>
      <p:ext uri="{BB962C8B-B14F-4D97-AF65-F5344CB8AC3E}">
        <p14:creationId xmlns:p14="http://schemas.microsoft.com/office/powerpoint/2010/main" val="27632029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(DDL) Command “rename”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a:t>
            </a:r>
            <a:r>
              <a:rPr lang="en-US" sz="3200" dirty="0">
                <a:solidFill>
                  <a:srgbClr val="FF0000"/>
                </a:solidFill>
              </a:rPr>
              <a:t>rename</a:t>
            </a:r>
            <a:r>
              <a:rPr lang="en-US" sz="3200" dirty="0">
                <a:solidFill>
                  <a:srgbClr val="002060"/>
                </a:solidFill>
              </a:rPr>
              <a:t>” is used to  </a:t>
            </a:r>
            <a:r>
              <a:rPr lang="en-US" sz="3200" dirty="0">
                <a:solidFill>
                  <a:srgbClr val="FF0000"/>
                </a:solidFill>
              </a:rPr>
              <a:t>rename an existing table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general syntax is </a:t>
            </a:r>
            <a:br>
              <a:rPr lang="en-US" sz="3200" dirty="0">
                <a:solidFill>
                  <a:srgbClr val="002060"/>
                </a:solidFill>
              </a:rPr>
            </a:br>
            <a:r>
              <a:rPr lang="en-US" sz="3200" dirty="0">
                <a:solidFill>
                  <a:srgbClr val="002060"/>
                </a:solidFill>
              </a:rPr>
              <a:t> “</a:t>
            </a:r>
            <a:r>
              <a:rPr lang="en-US" sz="3200" dirty="0">
                <a:solidFill>
                  <a:srgbClr val="FF0000"/>
                </a:solidFill>
              </a:rPr>
              <a:t>rename</a:t>
            </a:r>
            <a:r>
              <a:rPr lang="en-US" sz="3200" dirty="0">
                <a:solidFill>
                  <a:srgbClr val="002060"/>
                </a:solidFill>
              </a:rPr>
              <a:t> &lt;</a:t>
            </a:r>
            <a:r>
              <a:rPr lang="en-US" sz="3200" dirty="0" err="1">
                <a:solidFill>
                  <a:srgbClr val="00B050"/>
                </a:solidFill>
              </a:rPr>
              <a:t>old_table_name</a:t>
            </a:r>
            <a:r>
              <a:rPr lang="en-US" sz="3200" dirty="0">
                <a:solidFill>
                  <a:srgbClr val="002060"/>
                </a:solidFill>
              </a:rPr>
              <a:t>&gt; To &lt;</a:t>
            </a:r>
            <a:r>
              <a:rPr lang="en-US" sz="3200" dirty="0" err="1">
                <a:solidFill>
                  <a:srgbClr val="0070C0"/>
                </a:solidFill>
              </a:rPr>
              <a:t>new_table_name</a:t>
            </a:r>
            <a:r>
              <a:rPr lang="en-US" sz="3200" dirty="0">
                <a:solidFill>
                  <a:srgbClr val="002060"/>
                </a:solidFill>
              </a:rPr>
              <a:t>&gt;;”.</a:t>
            </a:r>
          </a:p>
          <a:p>
            <a:pPr algn="just">
              <a:buClr>
                <a:srgbClr val="FF0000"/>
              </a:buClr>
              <a:buSzPct val="81000"/>
              <a:buFont typeface="Calibri" panose="020F0502020204030204" pitchFamily="34" charset="0"/>
              <a:buChar char="●"/>
            </a:pPr>
            <a:r>
              <a:rPr lang="en-US" sz="3200" dirty="0">
                <a:solidFill>
                  <a:srgbClr val="002060"/>
                </a:solidFill>
              </a:rPr>
              <a:t>The example is “</a:t>
            </a:r>
            <a:r>
              <a:rPr lang="en-US" sz="3200" dirty="0">
                <a:solidFill>
                  <a:srgbClr val="7030A0"/>
                </a:solidFill>
              </a:rPr>
              <a:t>rename &lt;student&gt; &lt;scholar&gt;</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This statement will rename the existing table “student” as “scholar”.</a:t>
            </a:r>
          </a:p>
          <a:p>
            <a:pPr algn="just">
              <a:buClr>
                <a:srgbClr val="FF0000"/>
              </a:buClr>
              <a:buSzPct val="81000"/>
              <a:buFont typeface="Calibri" panose="020F0502020204030204" pitchFamily="34" charset="0"/>
              <a:buChar char="●"/>
            </a:pPr>
            <a:r>
              <a:rPr lang="en-US" sz="3200" dirty="0">
                <a:solidFill>
                  <a:srgbClr val="002060"/>
                </a:solidFill>
              </a:rPr>
              <a:t>desc table student; → database object (table) not found</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128</a:t>
            </a:fld>
            <a:endParaRPr lang="en-US" sz="2000" b="1" dirty="0">
              <a:solidFill>
                <a:srgbClr val="FF0000"/>
              </a:solidFill>
            </a:endParaRPr>
          </a:p>
        </p:txBody>
      </p:sp>
    </p:spTree>
    <p:extLst>
      <p:ext uri="{BB962C8B-B14F-4D97-AF65-F5344CB8AC3E}">
        <p14:creationId xmlns:p14="http://schemas.microsoft.com/office/powerpoint/2010/main" val="14932762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“insert”</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“insert” is used to insert data values or record in the table.</a:t>
            </a:r>
          </a:p>
          <a:p>
            <a:pPr algn="just">
              <a:buClr>
                <a:srgbClr val="FF0000"/>
              </a:buClr>
              <a:buSzPct val="81000"/>
              <a:buFont typeface="Calibri" panose="020F0502020204030204" pitchFamily="34" charset="0"/>
              <a:buChar char="●"/>
            </a:pPr>
            <a:r>
              <a:rPr lang="en-US" sz="3200" dirty="0">
                <a:solidFill>
                  <a:srgbClr val="002060"/>
                </a:solidFill>
              </a:rPr>
              <a:t>The command can be used in two ways</a:t>
            </a:r>
          </a:p>
          <a:p>
            <a:pPr lvl="1" algn="just">
              <a:buClr>
                <a:srgbClr val="FF0000"/>
              </a:buClr>
              <a:buSzPct val="81000"/>
              <a:buFont typeface="Calibri" panose="020F0502020204030204" pitchFamily="34" charset="0"/>
              <a:buChar char="●"/>
            </a:pPr>
            <a:r>
              <a:rPr lang="en-US" sz="3200" dirty="0">
                <a:solidFill>
                  <a:srgbClr val="002060"/>
                </a:solidFill>
              </a:rPr>
              <a:t>Call by value</a:t>
            </a:r>
          </a:p>
          <a:p>
            <a:pPr lvl="1" algn="just">
              <a:buClr>
                <a:srgbClr val="FF0000"/>
              </a:buClr>
              <a:buSzPct val="81000"/>
              <a:buFont typeface="Calibri" panose="020F0502020204030204" pitchFamily="34" charset="0"/>
              <a:buChar char="●"/>
            </a:pPr>
            <a:r>
              <a:rPr lang="en-US" sz="3200" dirty="0">
                <a:solidFill>
                  <a:srgbClr val="002060"/>
                </a:solidFill>
              </a:rPr>
              <a:t>Call by reference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129</a:t>
            </a:fld>
            <a:endParaRPr lang="en-US" sz="2000" b="1" dirty="0">
              <a:solidFill>
                <a:srgbClr val="FF0000"/>
              </a:solidFill>
            </a:endParaRPr>
          </a:p>
        </p:txBody>
      </p:sp>
    </p:spTree>
    <p:extLst>
      <p:ext uri="{BB962C8B-B14F-4D97-AF65-F5344CB8AC3E}">
        <p14:creationId xmlns:p14="http://schemas.microsoft.com/office/powerpoint/2010/main" val="99952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Data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Logical Data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Object Based Logical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Record Based Logical Model</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Physical Data </a:t>
            </a:r>
            <a:r>
              <a:rPr lang="en-US" sz="3200" dirty="0" smtClean="0">
                <a:latin typeface="Calibri" pitchFamily="34" charset="0"/>
                <a:cs typeface="Calibri" pitchFamily="34" charset="0"/>
              </a:rPr>
              <a:t>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Unifying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Frame Memory </a:t>
            </a:r>
            <a:r>
              <a:rPr lang="en-US" sz="3200" dirty="0" smtClean="0">
                <a:latin typeface="Calibri" pitchFamily="34" charset="0"/>
                <a:cs typeface="Calibri" pitchFamily="34" charset="0"/>
              </a:rPr>
              <a:t>Model</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spTree>
    <p:extLst>
      <p:ext uri="{BB962C8B-B14F-4D97-AF65-F5344CB8AC3E}">
        <p14:creationId xmlns:p14="http://schemas.microsoft.com/office/powerpoint/2010/main" val="21699085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“insert”: Call By Value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“insert” is used to insert data values or record in the table.</a:t>
            </a:r>
          </a:p>
          <a:p>
            <a:pPr algn="just">
              <a:buClr>
                <a:srgbClr val="FF0000"/>
              </a:buClr>
              <a:buSzPct val="81000"/>
              <a:buFont typeface="Calibri" panose="020F0502020204030204" pitchFamily="34" charset="0"/>
              <a:buChar char="●"/>
            </a:pPr>
            <a:r>
              <a:rPr lang="en-US" sz="3200" dirty="0">
                <a:solidFill>
                  <a:srgbClr val="002060"/>
                </a:solidFill>
              </a:rPr>
              <a:t>The syntax is “</a:t>
            </a:r>
            <a:r>
              <a:rPr lang="en-US" sz="3200" dirty="0">
                <a:solidFill>
                  <a:srgbClr val="7030A0"/>
                </a:solidFill>
              </a:rPr>
              <a:t>insert</a:t>
            </a:r>
            <a:r>
              <a:rPr lang="en-US" sz="3200" dirty="0">
                <a:solidFill>
                  <a:srgbClr val="002060"/>
                </a:solidFill>
              </a:rPr>
              <a:t> into </a:t>
            </a:r>
            <a:r>
              <a:rPr lang="en-US" sz="3200" dirty="0">
                <a:solidFill>
                  <a:srgbClr val="00B050"/>
                </a:solidFill>
              </a:rPr>
              <a:t>table</a:t>
            </a:r>
            <a:r>
              <a:rPr lang="en-US" sz="3200" dirty="0">
                <a:solidFill>
                  <a:srgbClr val="002060"/>
                </a:solidFill>
              </a:rPr>
              <a:t> </a:t>
            </a:r>
            <a:r>
              <a:rPr lang="en-US" sz="3200" dirty="0" err="1">
                <a:solidFill>
                  <a:srgbClr val="FF0000"/>
                </a:solidFill>
              </a:rPr>
              <a:t>table_name</a:t>
            </a:r>
            <a:r>
              <a:rPr lang="en-US" sz="3200" dirty="0">
                <a:solidFill>
                  <a:srgbClr val="002060"/>
                </a:solidFill>
              </a:rPr>
              <a:t> </a:t>
            </a:r>
            <a:r>
              <a:rPr lang="en-US" sz="3200" b="1" dirty="0">
                <a:solidFill>
                  <a:srgbClr val="002060"/>
                </a:solidFill>
              </a:rPr>
              <a:t>values</a:t>
            </a:r>
            <a:r>
              <a:rPr lang="en-US" sz="3200" dirty="0">
                <a:solidFill>
                  <a:srgbClr val="002060"/>
                </a:solidFill>
              </a:rPr>
              <a:t>(column specific value);</a:t>
            </a:r>
          </a:p>
          <a:p>
            <a:pPr algn="just">
              <a:buClr>
                <a:srgbClr val="FF0000"/>
              </a:buClr>
              <a:buSzPct val="81000"/>
              <a:buFont typeface="Calibri" panose="020F0502020204030204" pitchFamily="34" charset="0"/>
              <a:buChar char="●"/>
            </a:pPr>
            <a:r>
              <a:rPr lang="en-US" sz="3200" dirty="0">
                <a:solidFill>
                  <a:srgbClr val="002060"/>
                </a:solidFill>
              </a:rPr>
              <a:t>The example is “</a:t>
            </a:r>
            <a:r>
              <a:rPr lang="en-US" sz="3200" dirty="0">
                <a:solidFill>
                  <a:srgbClr val="FF0000"/>
                </a:solidFill>
              </a:rPr>
              <a:t>insert into table </a:t>
            </a:r>
            <a:r>
              <a:rPr lang="en-US" sz="3200" dirty="0" smtClean="0">
                <a:solidFill>
                  <a:srgbClr val="FF0000"/>
                </a:solidFill>
              </a:rPr>
              <a:t>student </a:t>
            </a:r>
            <a:r>
              <a:rPr lang="en-US" sz="3200" dirty="0">
                <a:solidFill>
                  <a:srgbClr val="FF0000"/>
                </a:solidFill>
              </a:rPr>
              <a:t>values(724, “</a:t>
            </a:r>
            <a:r>
              <a:rPr lang="en-US" sz="3200" dirty="0" err="1">
                <a:solidFill>
                  <a:srgbClr val="FF0000"/>
                </a:solidFill>
              </a:rPr>
              <a:t>Anirban</a:t>
            </a:r>
            <a:r>
              <a:rPr lang="en-US" sz="3200" dirty="0">
                <a:solidFill>
                  <a:srgbClr val="FF0000"/>
                </a:solidFill>
              </a:rPr>
              <a:t>”, 3, “statistics”);</a:t>
            </a:r>
            <a:r>
              <a:rPr lang="en-US" sz="3200" dirty="0">
                <a:solidFill>
                  <a:srgbClr val="002060"/>
                </a:solidFill>
              </a:rPr>
              <a:t>”. Once this command is executed successfully, you will get the message, “One record(s) inserted successfully.”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130</a:t>
            </a:fld>
            <a:endParaRPr lang="en-US" sz="2000" b="1" dirty="0">
              <a:solidFill>
                <a:srgbClr val="FF0000"/>
              </a:solidFill>
            </a:endParaRPr>
          </a:p>
        </p:txBody>
      </p:sp>
    </p:spTree>
    <p:extLst>
      <p:ext uri="{BB962C8B-B14F-4D97-AF65-F5344CB8AC3E}">
        <p14:creationId xmlns:p14="http://schemas.microsoft.com/office/powerpoint/2010/main" val="32983657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“insert”: Call By Value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“insert” is used to insert data values or record in the table.</a:t>
            </a:r>
          </a:p>
          <a:p>
            <a:pPr algn="just">
              <a:buClr>
                <a:srgbClr val="FF0000"/>
              </a:buClr>
              <a:buSzPct val="81000"/>
              <a:buFont typeface="Calibri" panose="020F0502020204030204" pitchFamily="34" charset="0"/>
              <a:buChar char="●"/>
            </a:pPr>
            <a:r>
              <a:rPr lang="en-US" sz="3200" dirty="0">
                <a:solidFill>
                  <a:srgbClr val="002060"/>
                </a:solidFill>
              </a:rPr>
              <a:t>The syntax is “</a:t>
            </a:r>
            <a:r>
              <a:rPr lang="en-US" sz="3200" dirty="0">
                <a:solidFill>
                  <a:srgbClr val="7030A0"/>
                </a:solidFill>
              </a:rPr>
              <a:t>insert</a:t>
            </a:r>
            <a:r>
              <a:rPr lang="en-US" sz="3200" dirty="0">
                <a:solidFill>
                  <a:srgbClr val="002060"/>
                </a:solidFill>
              </a:rPr>
              <a:t> into </a:t>
            </a:r>
            <a:r>
              <a:rPr lang="en-US" sz="3200" dirty="0">
                <a:solidFill>
                  <a:srgbClr val="00B050"/>
                </a:solidFill>
              </a:rPr>
              <a:t>table</a:t>
            </a:r>
            <a:r>
              <a:rPr lang="en-US" sz="3200" dirty="0">
                <a:solidFill>
                  <a:srgbClr val="002060"/>
                </a:solidFill>
              </a:rPr>
              <a:t> </a:t>
            </a:r>
            <a:r>
              <a:rPr lang="en-US" sz="3200" dirty="0" err="1">
                <a:solidFill>
                  <a:srgbClr val="FF0000"/>
                </a:solidFill>
              </a:rPr>
              <a:t>table_name</a:t>
            </a:r>
            <a:r>
              <a:rPr lang="en-US" sz="3200" dirty="0">
                <a:solidFill>
                  <a:srgbClr val="002060"/>
                </a:solidFill>
              </a:rPr>
              <a:t> </a:t>
            </a:r>
            <a:r>
              <a:rPr lang="en-US" sz="3200" b="1" dirty="0">
                <a:solidFill>
                  <a:srgbClr val="002060"/>
                </a:solidFill>
              </a:rPr>
              <a:t>values</a:t>
            </a:r>
            <a:r>
              <a:rPr lang="en-US" sz="3200" dirty="0">
                <a:solidFill>
                  <a:srgbClr val="002060"/>
                </a:solidFill>
              </a:rPr>
              <a:t>(column specific value);</a:t>
            </a:r>
          </a:p>
          <a:p>
            <a:pPr algn="just">
              <a:buClr>
                <a:srgbClr val="FF0000"/>
              </a:buClr>
              <a:buSzPct val="81000"/>
              <a:buFont typeface="Calibri" panose="020F0502020204030204" pitchFamily="34" charset="0"/>
              <a:buChar char="●"/>
            </a:pPr>
            <a:r>
              <a:rPr lang="en-US" sz="3200" dirty="0">
                <a:solidFill>
                  <a:srgbClr val="002060"/>
                </a:solidFill>
              </a:rPr>
              <a:t>The example is “</a:t>
            </a:r>
            <a:r>
              <a:rPr lang="en-US" sz="3200" dirty="0">
                <a:solidFill>
                  <a:srgbClr val="FF0000"/>
                </a:solidFill>
              </a:rPr>
              <a:t>insert into table </a:t>
            </a:r>
            <a:r>
              <a:rPr lang="en-US" sz="3200" dirty="0" smtClean="0">
                <a:solidFill>
                  <a:srgbClr val="FF0000"/>
                </a:solidFill>
              </a:rPr>
              <a:t>student </a:t>
            </a:r>
            <a:r>
              <a:rPr lang="en-US" sz="3200" dirty="0">
                <a:solidFill>
                  <a:srgbClr val="FF0000"/>
                </a:solidFill>
              </a:rPr>
              <a:t>values(724, “</a:t>
            </a:r>
            <a:r>
              <a:rPr lang="en-US" sz="3200" dirty="0" err="1">
                <a:solidFill>
                  <a:srgbClr val="FF0000"/>
                </a:solidFill>
              </a:rPr>
              <a:t>Anirban</a:t>
            </a:r>
            <a:r>
              <a:rPr lang="en-US" sz="3200" dirty="0">
                <a:solidFill>
                  <a:srgbClr val="FF0000"/>
                </a:solidFill>
              </a:rPr>
              <a:t>”, 3, “statistics”);</a:t>
            </a:r>
            <a:r>
              <a:rPr lang="en-US" sz="3200" dirty="0">
                <a:solidFill>
                  <a:srgbClr val="002060"/>
                </a:solidFill>
              </a:rPr>
              <a:t>”. Once this command is executed successfully, you will get the message, “One record(s) inserted successfully</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131</a:t>
            </a:fld>
            <a:endParaRPr lang="en-US" sz="2000" b="1" dirty="0">
              <a:solidFill>
                <a:srgbClr val="FF0000"/>
              </a:solidFill>
            </a:endParaRPr>
          </a:p>
        </p:txBody>
      </p:sp>
    </p:spTree>
    <p:extLst>
      <p:ext uri="{BB962C8B-B14F-4D97-AF65-F5344CB8AC3E}">
        <p14:creationId xmlns:p14="http://schemas.microsoft.com/office/powerpoint/2010/main" val="4564940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“insert”: Call By Value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There </a:t>
            </a:r>
            <a:r>
              <a:rPr lang="en-US" sz="3200" dirty="0">
                <a:solidFill>
                  <a:srgbClr val="002060"/>
                </a:solidFill>
              </a:rPr>
              <a:t>is one more syntax i.e. “</a:t>
            </a:r>
            <a:r>
              <a:rPr lang="en-US" sz="3200" dirty="0">
                <a:solidFill>
                  <a:srgbClr val="7030A0"/>
                </a:solidFill>
              </a:rPr>
              <a:t>insert</a:t>
            </a:r>
            <a:r>
              <a:rPr lang="en-US" sz="3200" dirty="0">
                <a:solidFill>
                  <a:srgbClr val="002060"/>
                </a:solidFill>
              </a:rPr>
              <a:t> into </a:t>
            </a:r>
            <a:r>
              <a:rPr lang="en-US" sz="3200" dirty="0">
                <a:solidFill>
                  <a:srgbClr val="00B050"/>
                </a:solidFill>
              </a:rPr>
              <a:t>table</a:t>
            </a:r>
            <a:r>
              <a:rPr lang="en-US" sz="3200" dirty="0">
                <a:solidFill>
                  <a:srgbClr val="002060"/>
                </a:solidFill>
              </a:rPr>
              <a:t> </a:t>
            </a:r>
            <a:r>
              <a:rPr lang="en-US" sz="3200" dirty="0" err="1">
                <a:solidFill>
                  <a:srgbClr val="FF0000"/>
                </a:solidFill>
              </a:rPr>
              <a:t>table_name</a:t>
            </a:r>
            <a:r>
              <a:rPr lang="en-US" sz="3200" dirty="0">
                <a:solidFill>
                  <a:srgbClr val="002060"/>
                </a:solidFill>
              </a:rPr>
              <a:t> (column(s) name) </a:t>
            </a:r>
            <a:r>
              <a:rPr lang="en-US" sz="3200" b="1" dirty="0">
                <a:solidFill>
                  <a:srgbClr val="002060"/>
                </a:solidFill>
              </a:rPr>
              <a:t>values</a:t>
            </a:r>
            <a:r>
              <a:rPr lang="en-US" sz="3200" dirty="0">
                <a:solidFill>
                  <a:srgbClr val="002060"/>
                </a:solidFill>
              </a:rPr>
              <a:t>(column specific value);</a:t>
            </a:r>
          </a:p>
          <a:p>
            <a:pPr algn="just">
              <a:buClr>
                <a:srgbClr val="FF0000"/>
              </a:buClr>
              <a:buSzPct val="81000"/>
              <a:buFont typeface="Calibri" panose="020F0502020204030204" pitchFamily="34" charset="0"/>
              <a:buChar char="●"/>
            </a:pPr>
            <a:r>
              <a:rPr lang="en-US" sz="3200" dirty="0">
                <a:solidFill>
                  <a:srgbClr val="002060"/>
                </a:solidFill>
              </a:rPr>
              <a:t>The corresponding example is “</a:t>
            </a:r>
            <a:r>
              <a:rPr lang="en-US" sz="3200" dirty="0">
                <a:solidFill>
                  <a:srgbClr val="FF0000"/>
                </a:solidFill>
              </a:rPr>
              <a:t>insert into table scholar (classRoll, name, semester, honours) values(724, “</a:t>
            </a:r>
            <a:r>
              <a:rPr lang="en-US" sz="3200" dirty="0" err="1">
                <a:solidFill>
                  <a:srgbClr val="FF0000"/>
                </a:solidFill>
              </a:rPr>
              <a:t>Anirban</a:t>
            </a:r>
            <a:r>
              <a:rPr lang="en-US" sz="3200" dirty="0">
                <a:solidFill>
                  <a:srgbClr val="FF0000"/>
                </a:solidFill>
              </a:rPr>
              <a:t>”, 3, “statistics”);</a:t>
            </a:r>
            <a:r>
              <a:rPr lang="en-US" sz="3200" dirty="0">
                <a:solidFill>
                  <a:srgbClr val="002060"/>
                </a:solidFill>
              </a:rPr>
              <a:t>”. Once this command is executed successfully, you will get the message, “One record(s) inserted successfully.”</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132</a:t>
            </a:fld>
            <a:endParaRPr lang="en-US" sz="2000" b="1" dirty="0">
              <a:solidFill>
                <a:srgbClr val="FF0000"/>
              </a:solidFill>
            </a:endParaRPr>
          </a:p>
        </p:txBody>
      </p:sp>
    </p:spTree>
    <p:extLst>
      <p:ext uri="{BB962C8B-B14F-4D97-AF65-F5344CB8AC3E}">
        <p14:creationId xmlns:p14="http://schemas.microsoft.com/office/powerpoint/2010/main" val="21074989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“insert”: Call By Reference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“insert” is used to insert multiple data values or records in the table.</a:t>
            </a:r>
          </a:p>
          <a:p>
            <a:pPr algn="just">
              <a:buClr>
                <a:srgbClr val="FF0000"/>
              </a:buClr>
              <a:buSzPct val="81000"/>
              <a:buFont typeface="Calibri" panose="020F0502020204030204" pitchFamily="34" charset="0"/>
              <a:buChar char="●"/>
            </a:pPr>
            <a:r>
              <a:rPr lang="en-US" sz="3200" dirty="0">
                <a:solidFill>
                  <a:srgbClr val="002060"/>
                </a:solidFill>
              </a:rPr>
              <a:t>The syntax is “</a:t>
            </a:r>
            <a:r>
              <a:rPr lang="en-US" sz="3200" dirty="0">
                <a:solidFill>
                  <a:srgbClr val="7030A0"/>
                </a:solidFill>
              </a:rPr>
              <a:t>insert</a:t>
            </a:r>
            <a:r>
              <a:rPr lang="en-US" sz="3200" dirty="0">
                <a:solidFill>
                  <a:srgbClr val="002060"/>
                </a:solidFill>
              </a:rPr>
              <a:t> into </a:t>
            </a:r>
            <a:r>
              <a:rPr lang="en-US" sz="3200" dirty="0">
                <a:solidFill>
                  <a:srgbClr val="00B050"/>
                </a:solidFill>
              </a:rPr>
              <a:t>table</a:t>
            </a:r>
            <a:r>
              <a:rPr lang="en-US" sz="3200" dirty="0">
                <a:solidFill>
                  <a:srgbClr val="002060"/>
                </a:solidFill>
              </a:rPr>
              <a:t> </a:t>
            </a:r>
            <a:r>
              <a:rPr lang="en-US" sz="3200" dirty="0" err="1">
                <a:solidFill>
                  <a:srgbClr val="FF0000"/>
                </a:solidFill>
              </a:rPr>
              <a:t>table_name</a:t>
            </a:r>
            <a:r>
              <a:rPr lang="en-US" sz="3200" dirty="0">
                <a:solidFill>
                  <a:srgbClr val="002060"/>
                </a:solidFill>
              </a:rPr>
              <a:t> </a:t>
            </a:r>
            <a:r>
              <a:rPr lang="en-US" sz="3200" b="1" dirty="0">
                <a:solidFill>
                  <a:srgbClr val="002060"/>
                </a:solidFill>
              </a:rPr>
              <a:t>values</a:t>
            </a:r>
            <a:r>
              <a:rPr lang="en-US" sz="3200" dirty="0">
                <a:solidFill>
                  <a:srgbClr val="002060"/>
                </a:solidFill>
              </a:rPr>
              <a:t>(reference of column(s));</a:t>
            </a:r>
          </a:p>
          <a:p>
            <a:pPr algn="just">
              <a:buClr>
                <a:srgbClr val="FF0000"/>
              </a:buClr>
              <a:buSzPct val="81000"/>
              <a:buFont typeface="Calibri" panose="020F0502020204030204" pitchFamily="34" charset="0"/>
              <a:buChar char="●"/>
            </a:pPr>
            <a:r>
              <a:rPr lang="en-US" sz="3200" dirty="0">
                <a:solidFill>
                  <a:srgbClr val="002060"/>
                </a:solidFill>
              </a:rPr>
              <a:t>The example is “</a:t>
            </a:r>
            <a:r>
              <a:rPr lang="en-US" sz="3200" dirty="0">
                <a:solidFill>
                  <a:srgbClr val="FF0000"/>
                </a:solidFill>
              </a:rPr>
              <a:t>insert into table scholar values(“&amp;classRoll”, “&amp;name”, “&amp;semester”, “&amp;honours”);</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Once this command is executed successfully, you will get the message, “Enter value(s) for </a:t>
            </a:r>
            <a:r>
              <a:rPr lang="en-US" sz="3200" dirty="0" smtClean="0">
                <a:solidFill>
                  <a:srgbClr val="002060"/>
                </a:solidFill>
              </a:rPr>
              <a:t>classRoll</a:t>
            </a:r>
            <a:r>
              <a:rPr lang="en-US" sz="3200" dirty="0">
                <a:solidFill>
                  <a:srgbClr val="002060"/>
                </a:solidFill>
              </a:rPr>
              <a:t>: 724</a:t>
            </a:r>
            <a:r>
              <a:rPr lang="en-US" sz="3200" dirty="0" smtClean="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133</a:t>
            </a:fld>
            <a:endParaRPr lang="en-US" sz="2000" b="1" dirty="0">
              <a:solidFill>
                <a:srgbClr val="FF0000"/>
              </a:solidFill>
            </a:endParaRPr>
          </a:p>
        </p:txBody>
      </p:sp>
    </p:spTree>
    <p:extLst>
      <p:ext uri="{BB962C8B-B14F-4D97-AF65-F5344CB8AC3E}">
        <p14:creationId xmlns:p14="http://schemas.microsoft.com/office/powerpoint/2010/main" val="9170016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“insert”: Call By Reference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Once </a:t>
            </a:r>
            <a:r>
              <a:rPr lang="en-US" sz="3200" dirty="0">
                <a:solidFill>
                  <a:srgbClr val="002060"/>
                </a:solidFill>
              </a:rPr>
              <a:t>this command is executed successfully, you will get the message, “Enter value(s) for classRoll: 724</a:t>
            </a:r>
          </a:p>
          <a:p>
            <a:pPr algn="just">
              <a:buClr>
                <a:srgbClr val="FF0000"/>
              </a:buClr>
              <a:buSzPct val="81000"/>
              <a:buFont typeface="Calibri" panose="020F0502020204030204" pitchFamily="34" charset="0"/>
              <a:buChar char="●"/>
            </a:pPr>
            <a:r>
              <a:rPr lang="en-US" sz="3200" dirty="0">
                <a:solidFill>
                  <a:srgbClr val="002060"/>
                </a:solidFill>
              </a:rPr>
              <a:t>“Enter value(s) for name: “</a:t>
            </a:r>
            <a:r>
              <a:rPr lang="en-US" sz="3200" dirty="0" err="1">
                <a:solidFill>
                  <a:srgbClr val="002060"/>
                </a:solidFill>
              </a:rPr>
              <a:t>Anirban</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“Enter value(s) for semester:3</a:t>
            </a:r>
          </a:p>
          <a:p>
            <a:pPr algn="just">
              <a:buClr>
                <a:srgbClr val="FF0000"/>
              </a:buClr>
              <a:buSzPct val="81000"/>
              <a:buFont typeface="Calibri" panose="020F0502020204030204" pitchFamily="34" charset="0"/>
              <a:buChar char="●"/>
            </a:pPr>
            <a:r>
              <a:rPr lang="en-US" sz="3200" dirty="0">
                <a:solidFill>
                  <a:srgbClr val="002060"/>
                </a:solidFill>
              </a:rPr>
              <a:t>“Enter value(s) for honours: “Statistics”</a:t>
            </a:r>
          </a:p>
          <a:p>
            <a:pPr algn="just">
              <a:buClr>
                <a:srgbClr val="FF0000"/>
              </a:buClr>
              <a:buSzPct val="81000"/>
              <a:buFont typeface="Calibri" panose="020F0502020204030204" pitchFamily="34" charset="0"/>
              <a:buChar char="●"/>
            </a:pPr>
            <a:r>
              <a:rPr lang="en-US" sz="3200" dirty="0">
                <a:solidFill>
                  <a:srgbClr val="002060"/>
                </a:solidFill>
              </a:rPr>
              <a:t>One record(s) is inserted successfully.</a:t>
            </a:r>
          </a:p>
          <a:p>
            <a:pPr algn="just">
              <a:buClr>
                <a:srgbClr val="FF0000"/>
              </a:buClr>
              <a:buSzPct val="81000"/>
              <a:buFont typeface="Calibri" panose="020F0502020204030204" pitchFamily="34" charset="0"/>
              <a:buChar char="●"/>
            </a:pPr>
            <a:r>
              <a:rPr lang="en-US" sz="3200" dirty="0" err="1">
                <a:solidFill>
                  <a:srgbClr val="002060"/>
                </a:solidFill>
              </a:rPr>
              <a:t>sql</a:t>
            </a:r>
            <a:r>
              <a:rPr lang="en-US" sz="3200" dirty="0">
                <a:solidFill>
                  <a:srgbClr val="002060"/>
                </a:solidFill>
              </a:rPr>
              <a:t>&gt;/</a:t>
            </a:r>
          </a:p>
          <a:p>
            <a:pPr algn="just">
              <a:buClr>
                <a:srgbClr val="FF0000"/>
              </a:buClr>
              <a:buSzPct val="81000"/>
              <a:buFont typeface="Calibri" panose="020F0502020204030204" pitchFamily="34" charset="0"/>
              <a:buChar char="●"/>
            </a:pPr>
            <a:r>
              <a:rPr lang="en-US" sz="3200" dirty="0">
                <a:solidFill>
                  <a:srgbClr val="002060"/>
                </a:solidFill>
              </a:rPr>
              <a:t>“Enter value(s) for classRoll:</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134</a:t>
            </a:fld>
            <a:endParaRPr lang="en-US" sz="2000" b="1" dirty="0">
              <a:solidFill>
                <a:srgbClr val="FF0000"/>
              </a:solidFill>
            </a:endParaRPr>
          </a:p>
        </p:txBody>
      </p:sp>
    </p:spTree>
    <p:extLst>
      <p:ext uri="{BB962C8B-B14F-4D97-AF65-F5344CB8AC3E}">
        <p14:creationId xmlns:p14="http://schemas.microsoft.com/office/powerpoint/2010/main" val="42726817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“select”</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This is one of the fundamental </a:t>
            </a:r>
            <a:r>
              <a:rPr lang="en-US" sz="3200" dirty="0">
                <a:solidFill>
                  <a:srgbClr val="FF0000"/>
                </a:solidFill>
              </a:rPr>
              <a:t>query command</a:t>
            </a:r>
            <a:r>
              <a:rPr lang="en-US" sz="3200" dirty="0">
                <a:solidFill>
                  <a:srgbClr val="002060"/>
                </a:solidFill>
              </a:rPr>
              <a:t> of SQL. </a:t>
            </a:r>
          </a:p>
          <a:p>
            <a:pPr algn="just">
              <a:buClr>
                <a:srgbClr val="FF0000"/>
              </a:buClr>
              <a:buSzPct val="81000"/>
              <a:buFont typeface="Calibri" panose="020F0502020204030204" pitchFamily="34" charset="0"/>
              <a:buChar char="●"/>
            </a:pPr>
            <a:r>
              <a:rPr lang="en-US" sz="3200" dirty="0">
                <a:solidFill>
                  <a:srgbClr val="002060"/>
                </a:solidFill>
              </a:rPr>
              <a:t>It is similar to the </a:t>
            </a:r>
            <a:r>
              <a:rPr lang="en-US" sz="3200" dirty="0">
                <a:solidFill>
                  <a:srgbClr val="FF0000"/>
                </a:solidFill>
              </a:rPr>
              <a:t>projection operation of relational algebra</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It selects the attributes based on the condition described by “</a:t>
            </a:r>
            <a:r>
              <a:rPr lang="en-US" sz="3200" dirty="0">
                <a:solidFill>
                  <a:srgbClr val="FF0000"/>
                </a:solidFill>
              </a:rPr>
              <a:t>where</a:t>
            </a:r>
            <a:r>
              <a:rPr lang="en-US" sz="3200" dirty="0">
                <a:solidFill>
                  <a:srgbClr val="002060"/>
                </a:solidFill>
              </a:rPr>
              <a:t>” clause.</a:t>
            </a:r>
          </a:p>
          <a:p>
            <a:pPr algn="just">
              <a:buClr>
                <a:srgbClr val="FF0000"/>
              </a:buClr>
              <a:buSzPct val="81000"/>
              <a:buFont typeface="Calibri" panose="020F0502020204030204" pitchFamily="34" charset="0"/>
              <a:buChar char="●"/>
            </a:pPr>
            <a:r>
              <a:rPr lang="en-US" sz="3200" dirty="0">
                <a:solidFill>
                  <a:srgbClr val="002060"/>
                </a:solidFill>
              </a:rPr>
              <a:t>“</a:t>
            </a:r>
            <a:r>
              <a:rPr lang="en-US" sz="3200" dirty="0">
                <a:solidFill>
                  <a:srgbClr val="FF0000"/>
                </a:solidFill>
              </a:rPr>
              <a:t>where</a:t>
            </a:r>
            <a:r>
              <a:rPr lang="en-US" sz="3200" dirty="0">
                <a:solidFill>
                  <a:srgbClr val="002060"/>
                </a:solidFill>
              </a:rPr>
              <a:t>” clause corresponds to </a:t>
            </a:r>
            <a:r>
              <a:rPr lang="en-US" sz="3200" dirty="0">
                <a:solidFill>
                  <a:srgbClr val="FF0000"/>
                </a:solidFill>
              </a:rPr>
              <a:t>Cartesian product</a:t>
            </a:r>
            <a:r>
              <a:rPr lang="en-US" sz="3200" dirty="0">
                <a:solidFill>
                  <a:srgbClr val="002060"/>
                </a:solidFill>
              </a:rPr>
              <a:t>. This clause defines </a:t>
            </a:r>
            <a:r>
              <a:rPr lang="en-US" sz="3200" dirty="0">
                <a:solidFill>
                  <a:srgbClr val="00B050"/>
                </a:solidFill>
              </a:rPr>
              <a:t>predicate</a:t>
            </a:r>
            <a:r>
              <a:rPr lang="en-US" sz="3200" dirty="0">
                <a:solidFill>
                  <a:srgbClr val="002060"/>
                </a:solidFill>
              </a:rPr>
              <a:t> or </a:t>
            </a:r>
            <a:r>
              <a:rPr lang="en-US" sz="3200" dirty="0">
                <a:solidFill>
                  <a:srgbClr val="00B050"/>
                </a:solidFill>
              </a:rPr>
              <a:t>conditions</a:t>
            </a:r>
            <a:r>
              <a:rPr lang="en-US" sz="3200" dirty="0">
                <a:solidFill>
                  <a:srgbClr val="002060"/>
                </a:solidFill>
              </a:rPr>
              <a:t>, which must match in order to qualify the attributes to be projected.</a:t>
            </a:r>
          </a:p>
          <a:p>
            <a:pPr algn="just">
              <a:buClr>
                <a:srgbClr val="FF0000"/>
              </a:buClr>
              <a:buSzPct val="81000"/>
              <a:buFont typeface="Calibri" panose="020F0502020204030204" pitchFamily="34" charset="0"/>
              <a:buChar char="●"/>
            </a:pPr>
            <a:r>
              <a:rPr lang="en-US" sz="3200" dirty="0">
                <a:solidFill>
                  <a:srgbClr val="002060"/>
                </a:solidFill>
              </a:rPr>
              <a:t>The SQL command “select” is used to project the result of associated query.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135</a:t>
            </a:fld>
            <a:endParaRPr lang="en-US" sz="2000" b="1" dirty="0">
              <a:solidFill>
                <a:srgbClr val="FF0000"/>
              </a:solidFill>
            </a:endParaRPr>
          </a:p>
        </p:txBody>
      </p:sp>
    </p:spTree>
    <p:extLst>
      <p:ext uri="{BB962C8B-B14F-4D97-AF65-F5344CB8AC3E}">
        <p14:creationId xmlns:p14="http://schemas.microsoft.com/office/powerpoint/2010/main" val="20048129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“select”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working principle of the SQL (DML) command “select” will be illustrated using the example “</a:t>
            </a:r>
            <a:r>
              <a:rPr lang="en-US" sz="3200" dirty="0">
                <a:solidFill>
                  <a:srgbClr val="FF0000"/>
                </a:solidFill>
              </a:rPr>
              <a:t>select</a:t>
            </a:r>
            <a:r>
              <a:rPr lang="en-US" sz="3200" dirty="0">
                <a:solidFill>
                  <a:srgbClr val="002060"/>
                </a:solidFill>
              </a:rPr>
              <a:t> </a:t>
            </a:r>
            <a:r>
              <a:rPr lang="en-US" sz="3200" dirty="0" err="1">
                <a:solidFill>
                  <a:srgbClr val="0070C0"/>
                </a:solidFill>
              </a:rPr>
              <a:t>student_name</a:t>
            </a:r>
            <a:r>
              <a:rPr lang="en-US" sz="3200" dirty="0">
                <a:solidFill>
                  <a:srgbClr val="002060"/>
                </a:solidFill>
              </a:rPr>
              <a:t> </a:t>
            </a:r>
            <a:r>
              <a:rPr lang="en-US" sz="3200" dirty="0">
                <a:solidFill>
                  <a:srgbClr val="C00000"/>
                </a:solidFill>
              </a:rPr>
              <a:t>from</a:t>
            </a:r>
            <a:r>
              <a:rPr lang="en-US" sz="3200" dirty="0">
                <a:solidFill>
                  <a:srgbClr val="002060"/>
                </a:solidFill>
              </a:rPr>
              <a:t> </a:t>
            </a:r>
            <a:r>
              <a:rPr lang="en-US" sz="3200" dirty="0">
                <a:solidFill>
                  <a:srgbClr val="7030A0"/>
                </a:solidFill>
              </a:rPr>
              <a:t>student</a:t>
            </a:r>
            <a:r>
              <a:rPr lang="en-US" sz="3200" dirty="0">
                <a:solidFill>
                  <a:srgbClr val="002060"/>
                </a:solidFill>
              </a:rPr>
              <a:t> </a:t>
            </a:r>
            <a:r>
              <a:rPr lang="en-US" sz="3200" dirty="0">
                <a:solidFill>
                  <a:srgbClr val="92D050"/>
                </a:solidFill>
              </a:rPr>
              <a:t>where</a:t>
            </a:r>
            <a:r>
              <a:rPr lang="en-US" sz="3200" dirty="0">
                <a:solidFill>
                  <a:srgbClr val="002060"/>
                </a:solidFill>
              </a:rPr>
              <a:t> </a:t>
            </a:r>
            <a:r>
              <a:rPr lang="en-US" sz="3200" dirty="0" err="1">
                <a:solidFill>
                  <a:srgbClr val="00B0F0"/>
                </a:solidFill>
              </a:rPr>
              <a:t>student_roll</a:t>
            </a:r>
            <a:r>
              <a:rPr lang="en-US" sz="3200" dirty="0">
                <a:solidFill>
                  <a:srgbClr val="002060"/>
                </a:solidFill>
              </a:rPr>
              <a:t> = </a:t>
            </a:r>
            <a:r>
              <a:rPr lang="en-US" sz="3200" dirty="0">
                <a:solidFill>
                  <a:srgbClr val="FFFF00"/>
                </a:solidFill>
              </a:rPr>
              <a:t>50</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above command will </a:t>
            </a:r>
            <a:r>
              <a:rPr lang="en-US" sz="3200" dirty="0" err="1">
                <a:solidFill>
                  <a:srgbClr val="002060"/>
                </a:solidFill>
              </a:rPr>
              <a:t>disdplay</a:t>
            </a:r>
            <a:r>
              <a:rPr lang="en-US" sz="3200" dirty="0">
                <a:solidFill>
                  <a:srgbClr val="002060"/>
                </a:solidFill>
              </a:rPr>
              <a:t> “</a:t>
            </a:r>
            <a:r>
              <a:rPr lang="en-US" sz="3200" dirty="0">
                <a:solidFill>
                  <a:srgbClr val="FF0000"/>
                </a:solidFill>
              </a:rPr>
              <a:t>the name of student from the relation student whose roll is equal to 50</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“select columnName1, columnName2, … </a:t>
            </a:r>
            <a:r>
              <a:rPr lang="en-US" sz="3200" dirty="0" err="1">
                <a:solidFill>
                  <a:srgbClr val="002060"/>
                </a:solidFill>
              </a:rPr>
              <a:t>columnNameN</a:t>
            </a:r>
            <a:r>
              <a:rPr lang="en-US" sz="3200" dirty="0">
                <a:solidFill>
                  <a:srgbClr val="002060"/>
                </a:solidFill>
              </a:rPr>
              <a:t> from tableName where “condition”;”.</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136</a:t>
            </a:fld>
            <a:endParaRPr lang="en-US" sz="2000" b="1" dirty="0">
              <a:solidFill>
                <a:srgbClr val="FF0000"/>
              </a:solidFill>
            </a:endParaRPr>
          </a:p>
        </p:txBody>
      </p:sp>
    </p:spTree>
    <p:extLst>
      <p:ext uri="{BB962C8B-B14F-4D97-AF65-F5344CB8AC3E}">
        <p14:creationId xmlns:p14="http://schemas.microsoft.com/office/powerpoint/2010/main" val="17135767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“update”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“update” is used to update or modify the values of columns in a table (relation).</a:t>
            </a:r>
          </a:p>
          <a:p>
            <a:pPr algn="just">
              <a:buClr>
                <a:srgbClr val="FF0000"/>
              </a:buClr>
              <a:buSzPct val="81000"/>
              <a:buFont typeface="Calibri" panose="020F0502020204030204" pitchFamily="34" charset="0"/>
              <a:buChar char="●"/>
            </a:pPr>
            <a:r>
              <a:rPr lang="en-US" sz="3200" dirty="0">
                <a:solidFill>
                  <a:srgbClr val="002060"/>
                </a:solidFill>
              </a:rPr>
              <a:t>The general syntax is “update </a:t>
            </a:r>
            <a:r>
              <a:rPr lang="en-US" sz="3200" dirty="0" err="1">
                <a:solidFill>
                  <a:srgbClr val="002060"/>
                </a:solidFill>
              </a:rPr>
              <a:t>table_name</a:t>
            </a:r>
            <a:r>
              <a:rPr lang="en-US" sz="3200" dirty="0">
                <a:solidFill>
                  <a:srgbClr val="002060"/>
                </a:solidFill>
              </a:rPr>
              <a:t> SET </a:t>
            </a:r>
            <a:r>
              <a:rPr lang="en-US" sz="3200" dirty="0" err="1">
                <a:solidFill>
                  <a:srgbClr val="002060"/>
                </a:solidFill>
              </a:rPr>
              <a:t>column_name</a:t>
            </a:r>
            <a:r>
              <a:rPr lang="en-US" sz="3200" dirty="0">
                <a:solidFill>
                  <a:srgbClr val="002060"/>
                </a:solidFill>
              </a:rPr>
              <a:t> = value [, </a:t>
            </a:r>
            <a:r>
              <a:rPr lang="en-US" sz="3200" dirty="0" err="1">
                <a:solidFill>
                  <a:srgbClr val="002060"/>
                </a:solidFill>
              </a:rPr>
              <a:t>column_name</a:t>
            </a:r>
            <a:r>
              <a:rPr lang="en-US" sz="3200" dirty="0">
                <a:solidFill>
                  <a:srgbClr val="002060"/>
                </a:solidFill>
              </a:rPr>
              <a:t> = value ...] [WHERE condition]</a:t>
            </a:r>
          </a:p>
          <a:p>
            <a:pPr algn="just">
              <a:buClr>
                <a:srgbClr val="FF0000"/>
              </a:buClr>
              <a:buSzPct val="81000"/>
              <a:buFont typeface="Calibri" panose="020F0502020204030204" pitchFamily="34" charset="0"/>
              <a:buChar char="●"/>
            </a:pPr>
            <a:r>
              <a:rPr lang="en-US" sz="3200" dirty="0">
                <a:solidFill>
                  <a:srgbClr val="002060"/>
                </a:solidFill>
              </a:rPr>
              <a:t>The working principle of the SQL (DML) command “update” will be illustrated using the example “update student SET name=“Alok" where classRoll=724</a:t>
            </a:r>
            <a:r>
              <a:rPr lang="en-US" sz="3200" dirty="0" smtClean="0">
                <a:solidFill>
                  <a:srgbClr val="002060"/>
                </a:solidFill>
              </a:rPr>
              <a:t>;”.</a:t>
            </a:r>
            <a:endParaRPr lang="en-US" sz="3200" dirty="0">
              <a:solidFill>
                <a:srgbClr val="002060"/>
              </a:solidFill>
            </a:endParaRP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137</a:t>
            </a:fld>
            <a:endParaRPr lang="en-US" sz="2000" b="1" dirty="0">
              <a:solidFill>
                <a:srgbClr val="FF0000"/>
              </a:solidFill>
            </a:endParaRPr>
          </a:p>
        </p:txBody>
      </p:sp>
    </p:spTree>
    <p:extLst>
      <p:ext uri="{BB962C8B-B14F-4D97-AF65-F5344CB8AC3E}">
        <p14:creationId xmlns:p14="http://schemas.microsoft.com/office/powerpoint/2010/main" val="39163141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(DML) Command “delete”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command “delete” is used to remove one or more rows from a table (relation).</a:t>
            </a:r>
          </a:p>
          <a:p>
            <a:pPr algn="just">
              <a:buClr>
                <a:srgbClr val="FF0000"/>
              </a:buClr>
              <a:buSzPct val="81000"/>
              <a:buFont typeface="Calibri" panose="020F0502020204030204" pitchFamily="34" charset="0"/>
              <a:buChar char="●"/>
            </a:pPr>
            <a:r>
              <a:rPr lang="en-US" sz="3200" dirty="0">
                <a:solidFill>
                  <a:srgbClr val="002060"/>
                </a:solidFill>
              </a:rPr>
              <a:t>The general syntax is “ delete from </a:t>
            </a:r>
            <a:r>
              <a:rPr lang="en-US" sz="3200" dirty="0" err="1">
                <a:solidFill>
                  <a:srgbClr val="002060"/>
                </a:solidFill>
              </a:rPr>
              <a:t>table_name</a:t>
            </a:r>
            <a:r>
              <a:rPr lang="en-US" sz="3200" dirty="0">
                <a:solidFill>
                  <a:srgbClr val="002060"/>
                </a:solidFill>
              </a:rPr>
              <a:t> 	 [WHERE condition];”.</a:t>
            </a:r>
          </a:p>
          <a:p>
            <a:pPr algn="just">
              <a:buClr>
                <a:srgbClr val="FF0000"/>
              </a:buClr>
              <a:buSzPct val="81000"/>
              <a:buFont typeface="Calibri" panose="020F0502020204030204" pitchFamily="34" charset="0"/>
              <a:buChar char="●"/>
            </a:pPr>
            <a:r>
              <a:rPr lang="en-US" sz="3200" dirty="0">
                <a:solidFill>
                  <a:srgbClr val="002060"/>
                </a:solidFill>
              </a:rPr>
              <a:t>The working principle of the SQL (DML) command “delete” will be illustrated using the example “ delete from student where name=“Alok</a:t>
            </a:r>
            <a:r>
              <a:rPr lang="en-US" sz="3200" dirty="0" smtClean="0">
                <a:solidFill>
                  <a:srgbClr val="002060"/>
                </a:solidFill>
              </a:rPr>
              <a:t>";</a:t>
            </a:r>
            <a:endParaRPr lang="en-US" sz="3200" dirty="0">
              <a:solidFill>
                <a:srgbClr val="002060"/>
              </a:solidFill>
            </a:endParaRP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138</a:t>
            </a:fld>
            <a:endParaRPr lang="en-US" sz="2000" b="1" dirty="0">
              <a:solidFill>
                <a:srgbClr val="FF0000"/>
              </a:solidFill>
            </a:endParaRPr>
          </a:p>
        </p:txBody>
      </p:sp>
    </p:spTree>
    <p:extLst>
      <p:ext uri="{BB962C8B-B14F-4D97-AF65-F5344CB8AC3E}">
        <p14:creationId xmlns:p14="http://schemas.microsoft.com/office/powerpoint/2010/main" val="24993536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Primary Key and Foreign Key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Considering the relations </a:t>
            </a:r>
            <a:r>
              <a:rPr lang="en-US" sz="3200" dirty="0"/>
              <a:t>Subject(</a:t>
            </a:r>
            <a:r>
              <a:rPr lang="en-US" sz="3200" u="sng" dirty="0" err="1"/>
              <a:t>SubID</a:t>
            </a:r>
            <a:r>
              <a:rPr lang="en-US" sz="3200" dirty="0"/>
              <a:t>, </a:t>
            </a:r>
            <a:r>
              <a:rPr lang="en-US" sz="3200" dirty="0" err="1"/>
              <a:t>SubName</a:t>
            </a:r>
            <a:r>
              <a:rPr lang="en-US" sz="3200" dirty="0"/>
              <a:t>, </a:t>
            </a:r>
            <a:r>
              <a:rPr lang="en-US" sz="3200" dirty="0" err="1"/>
              <a:t>TeachID</a:t>
            </a:r>
            <a:r>
              <a:rPr lang="en-US" sz="3200" dirty="0"/>
              <a:t>)</a:t>
            </a:r>
            <a:r>
              <a:rPr lang="en-US" sz="3200" dirty="0">
                <a:solidFill>
                  <a:srgbClr val="002060"/>
                </a:solidFill>
              </a:rPr>
              <a:t> and Teacher(</a:t>
            </a:r>
            <a:r>
              <a:rPr lang="en-US" sz="3200" dirty="0" err="1">
                <a:solidFill>
                  <a:srgbClr val="002060"/>
                </a:solidFill>
              </a:rPr>
              <a:t>TeachID</a:t>
            </a:r>
            <a:r>
              <a:rPr lang="en-US" sz="3200" dirty="0">
                <a:solidFill>
                  <a:srgbClr val="002060"/>
                </a:solidFill>
              </a:rPr>
              <a:t>, </a:t>
            </a:r>
            <a:r>
              <a:rPr lang="en-US" sz="3200" dirty="0" err="1">
                <a:solidFill>
                  <a:srgbClr val="002060"/>
                </a:solidFill>
              </a:rPr>
              <a:t>TeachName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“create table Teacher(</a:t>
            </a:r>
            <a:r>
              <a:rPr lang="en-US" sz="3200" dirty="0" err="1">
                <a:solidFill>
                  <a:srgbClr val="002060"/>
                </a:solidFill>
              </a:rPr>
              <a:t>TeachID</a:t>
            </a:r>
            <a:r>
              <a:rPr lang="en-US" sz="3200" dirty="0">
                <a:solidFill>
                  <a:srgbClr val="002060"/>
                </a:solidFill>
              </a:rPr>
              <a:t> varchar2(10) </a:t>
            </a:r>
            <a:r>
              <a:rPr lang="en-US" sz="3200" dirty="0">
                <a:solidFill>
                  <a:srgbClr val="FF0000"/>
                </a:solidFill>
              </a:rPr>
              <a:t>primary key</a:t>
            </a:r>
            <a:r>
              <a:rPr lang="en-US" sz="3200" dirty="0">
                <a:solidFill>
                  <a:srgbClr val="002060"/>
                </a:solidFill>
              </a:rPr>
              <a:t>, </a:t>
            </a:r>
            <a:r>
              <a:rPr lang="en-US" sz="3200" dirty="0" err="1">
                <a:solidFill>
                  <a:srgbClr val="002060"/>
                </a:solidFill>
              </a:rPr>
              <a:t>TeachName</a:t>
            </a:r>
            <a:r>
              <a:rPr lang="en-US" sz="3200" dirty="0">
                <a:solidFill>
                  <a:srgbClr val="002060"/>
                </a:solidFill>
              </a:rPr>
              <a:t> varchar2(25));</a:t>
            </a:r>
          </a:p>
          <a:p>
            <a:pPr algn="just">
              <a:buClr>
                <a:srgbClr val="FF0000"/>
              </a:buClr>
              <a:buSzPct val="81000"/>
              <a:buFont typeface="Calibri" panose="020F0502020204030204" pitchFamily="34" charset="0"/>
              <a:buChar char="●"/>
            </a:pPr>
            <a:r>
              <a:rPr lang="en-US" sz="3200" dirty="0">
                <a:solidFill>
                  <a:srgbClr val="002060"/>
                </a:solidFill>
              </a:rPr>
              <a:t>“create table subject(</a:t>
            </a:r>
            <a:r>
              <a:rPr lang="en-US" sz="3200" dirty="0" err="1">
                <a:solidFill>
                  <a:srgbClr val="002060"/>
                </a:solidFill>
              </a:rPr>
              <a:t>SubID</a:t>
            </a:r>
            <a:r>
              <a:rPr lang="en-US" sz="3200" dirty="0">
                <a:solidFill>
                  <a:srgbClr val="002060"/>
                </a:solidFill>
              </a:rPr>
              <a:t> varchar2(10) </a:t>
            </a:r>
            <a:r>
              <a:rPr lang="en-US" sz="3200" dirty="0">
                <a:solidFill>
                  <a:srgbClr val="FF0000"/>
                </a:solidFill>
              </a:rPr>
              <a:t>primary key</a:t>
            </a:r>
            <a:r>
              <a:rPr lang="en-US" sz="3200" dirty="0">
                <a:solidFill>
                  <a:srgbClr val="002060"/>
                </a:solidFill>
              </a:rPr>
              <a:t>, </a:t>
            </a:r>
            <a:r>
              <a:rPr lang="en-US" sz="3200" dirty="0" err="1">
                <a:solidFill>
                  <a:srgbClr val="002060"/>
                </a:solidFill>
              </a:rPr>
              <a:t>SubName</a:t>
            </a:r>
            <a:r>
              <a:rPr lang="en-US" sz="3200" dirty="0">
                <a:solidFill>
                  <a:srgbClr val="002060"/>
                </a:solidFill>
              </a:rPr>
              <a:t> varchar2(25), </a:t>
            </a:r>
            <a:r>
              <a:rPr lang="en-US" sz="3200" dirty="0" err="1">
                <a:solidFill>
                  <a:srgbClr val="002060"/>
                </a:solidFill>
              </a:rPr>
              <a:t>TeachID</a:t>
            </a:r>
            <a:r>
              <a:rPr lang="en-US" sz="3200" dirty="0">
                <a:solidFill>
                  <a:srgbClr val="002060"/>
                </a:solidFill>
              </a:rPr>
              <a:t> varchar2(10) </a:t>
            </a:r>
            <a:r>
              <a:rPr lang="en-US" sz="3200" dirty="0">
                <a:solidFill>
                  <a:srgbClr val="C00000"/>
                </a:solidFill>
              </a:rPr>
              <a:t>references Teacher(</a:t>
            </a:r>
            <a:r>
              <a:rPr lang="en-US" sz="3200" dirty="0" err="1">
                <a:solidFill>
                  <a:srgbClr val="C00000"/>
                </a:solidFill>
              </a:rPr>
              <a:t>TeachID</a:t>
            </a:r>
            <a:r>
              <a:rPr lang="en-US" sz="3200" dirty="0">
                <a:solidFill>
                  <a:srgbClr val="C00000"/>
                </a:solidFill>
              </a:rPr>
              <a:t>)</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139</a:t>
            </a:fld>
            <a:endParaRPr lang="en-US" sz="2000" b="1" dirty="0">
              <a:solidFill>
                <a:srgbClr val="FF0000"/>
              </a:solidFill>
            </a:endParaRPr>
          </a:p>
        </p:txBody>
      </p:sp>
    </p:spTree>
    <p:extLst>
      <p:ext uri="{BB962C8B-B14F-4D97-AF65-F5344CB8AC3E}">
        <p14:creationId xmlns:p14="http://schemas.microsoft.com/office/powerpoint/2010/main" val="233322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Logical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Model is used to describe the data at the </a:t>
            </a:r>
            <a:r>
              <a:rPr lang="en-US" sz="3200" dirty="0" smtClean="0">
                <a:latin typeface="Calibri" pitchFamily="34" charset="0"/>
                <a:cs typeface="Calibri" pitchFamily="34" charset="0"/>
              </a:rPr>
              <a:t>Highest </a:t>
            </a:r>
            <a:r>
              <a:rPr lang="en-US" sz="3200" dirty="0">
                <a:latin typeface="Calibri" pitchFamily="34" charset="0"/>
                <a:cs typeface="Calibri" pitchFamily="34" charset="0"/>
              </a:rPr>
              <a:t>level.</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Logical </a:t>
            </a:r>
            <a:r>
              <a:rPr lang="en-US" sz="3200" dirty="0">
                <a:latin typeface="Calibri" pitchFamily="34" charset="0"/>
                <a:cs typeface="Calibri" pitchFamily="34" charset="0"/>
              </a:rPr>
              <a:t>Data Model capture the </a:t>
            </a:r>
            <a:r>
              <a:rPr lang="en-US" sz="3200" dirty="0" smtClean="0">
                <a:latin typeface="Calibri" pitchFamily="34" charset="0"/>
                <a:cs typeface="Calibri" pitchFamily="34" charset="0"/>
              </a:rPr>
              <a:t>logical i.e. relational aspects </a:t>
            </a:r>
            <a:r>
              <a:rPr lang="en-US" sz="3200" dirty="0">
                <a:latin typeface="Calibri" pitchFamily="34" charset="0"/>
                <a:cs typeface="Calibri" pitchFamily="34" charset="0"/>
              </a:rPr>
              <a:t>of the Database System Implementation.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a:t>
            </a:r>
            <a:r>
              <a:rPr lang="en-US" sz="3200" dirty="0" smtClean="0">
                <a:latin typeface="Calibri" pitchFamily="34" charset="0"/>
                <a:cs typeface="Calibri" pitchFamily="34" charset="0"/>
              </a:rPr>
              <a:t>Logical </a:t>
            </a:r>
            <a:r>
              <a:rPr lang="en-US" sz="3200" dirty="0">
                <a:latin typeface="Calibri" pitchFamily="34" charset="0"/>
                <a:cs typeface="Calibri" pitchFamily="34" charset="0"/>
              </a:rPr>
              <a:t>Data Models </a:t>
            </a:r>
            <a:r>
              <a:rPr lang="en-US" sz="3200" dirty="0" smtClean="0">
                <a:latin typeface="Calibri" pitchFamily="34" charset="0"/>
                <a:cs typeface="Calibri" pitchFamily="34" charset="0"/>
              </a:rPr>
              <a:t>are</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Object Based Logical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Record Based Logical </a:t>
            </a:r>
            <a:r>
              <a:rPr lang="en-US" sz="3200" dirty="0" smtClean="0">
                <a:latin typeface="Calibri" pitchFamily="34" charset="0"/>
                <a:cs typeface="Calibri" pitchFamily="34" charset="0"/>
              </a:rPr>
              <a:t>Model</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a:t>
            </a:fld>
            <a:endParaRPr lang="en-US" sz="2000" b="1" dirty="0">
              <a:solidFill>
                <a:srgbClr val="FF0000"/>
              </a:solidFill>
            </a:endParaRPr>
          </a:p>
        </p:txBody>
      </p:sp>
    </p:spTree>
    <p:extLst>
      <p:ext uri="{BB962C8B-B14F-4D97-AF65-F5344CB8AC3E}">
        <p14:creationId xmlns:p14="http://schemas.microsoft.com/office/powerpoint/2010/main" val="38197791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Considering the tables “Order” and “Customer”, JOIN operation is to be performed ON both tables.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140</a:t>
            </a:fld>
            <a:endParaRPr lang="en-US" sz="2000"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68596501"/>
              </p:ext>
            </p:extLst>
          </p:nvPr>
        </p:nvGraphicFramePr>
        <p:xfrm>
          <a:off x="486538" y="2514600"/>
          <a:ext cx="3975164" cy="1584960"/>
        </p:xfrm>
        <a:graphic>
          <a:graphicData uri="http://schemas.openxmlformats.org/drawingml/2006/table">
            <a:tbl>
              <a:tblPr firstRow="1" bandRow="1">
                <a:tableStyleId>{5940675A-B579-460E-94D1-54222C63F5DA}</a:tableStyleId>
              </a:tblPr>
              <a:tblGrid>
                <a:gridCol w="1119188"/>
                <a:gridCol w="1460246"/>
                <a:gridCol w="1395730"/>
              </a:tblGrid>
              <a:tr h="0">
                <a:tc gridSpan="3">
                  <a:txBody>
                    <a:bodyPr/>
                    <a:lstStyle/>
                    <a:p>
                      <a:pPr algn="ctr"/>
                      <a:r>
                        <a:rPr lang="en-US" sz="2000" b="1" dirty="0" smtClean="0">
                          <a:solidFill>
                            <a:schemeClr val="tx1"/>
                          </a:solidFill>
                        </a:rPr>
                        <a:t>Order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sz="2000" dirty="0">
                        <a:solidFill>
                          <a:schemeClr val="tx1"/>
                        </a:solidFill>
                      </a:endParaRPr>
                    </a:p>
                  </a:txBody>
                  <a:tcPr/>
                </a:tc>
              </a:tr>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CustomerID</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35177223"/>
              </p:ext>
            </p:extLst>
          </p:nvPr>
        </p:nvGraphicFramePr>
        <p:xfrm>
          <a:off x="5146539" y="2516390"/>
          <a:ext cx="6695326" cy="1584960"/>
        </p:xfrm>
        <a:graphic>
          <a:graphicData uri="http://schemas.openxmlformats.org/drawingml/2006/table">
            <a:tbl>
              <a:tblPr firstRow="1" bandRow="1">
                <a:tableStyleId>{5940675A-B579-460E-94D1-54222C63F5DA}</a:tableStyleId>
              </a:tblPr>
              <a:tblGrid>
                <a:gridCol w="1517396"/>
                <a:gridCol w="1939708"/>
                <a:gridCol w="1971079"/>
                <a:gridCol w="1267143"/>
              </a:tblGrid>
              <a:tr h="370840">
                <a:tc gridSpan="4">
                  <a:txBody>
                    <a:bodyPr/>
                    <a:lstStyle/>
                    <a:p>
                      <a:pPr algn="ctr"/>
                      <a:r>
                        <a:rPr lang="en-US" sz="2000" b="1" dirty="0" smtClean="0">
                          <a:solidFill>
                            <a:schemeClr val="tx1"/>
                          </a:solidFill>
                        </a:rPr>
                        <a:t>Customer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a:p>
                  </a:txBody>
                  <a:tcPr/>
                </a:tc>
                <a:tc hMerge="1">
                  <a:txBody>
                    <a:bodyPr/>
                    <a:lstStyle/>
                    <a:p>
                      <a:pPr algn="ctr"/>
                      <a:endParaRPr lang="en-US" sz="2000" b="1" dirty="0">
                        <a:solidFill>
                          <a:schemeClr val="tx1"/>
                        </a:solidFill>
                      </a:endParaRPr>
                    </a:p>
                  </a:txBody>
                  <a:tcPr/>
                </a:tc>
              </a:tr>
              <a:tr h="370840">
                <a:tc>
                  <a:txBody>
                    <a:bodyPr/>
                    <a:lstStyle/>
                    <a:p>
                      <a:pPr algn="ctr"/>
                      <a:r>
                        <a:rPr lang="en-US" sz="2000" dirty="0" err="1" smtClean="0">
                          <a:solidFill>
                            <a:schemeClr val="tx1"/>
                          </a:solidFill>
                        </a:rPr>
                        <a:t>CustomerID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ContactNumber</a:t>
                      </a:r>
                      <a:endParaRPr lang="en-US" sz="2000" dirty="0">
                        <a:solidFill>
                          <a:schemeClr val="tx1"/>
                        </a:solidFill>
                      </a:endParaRPr>
                    </a:p>
                  </a:txBody>
                  <a:tcPr/>
                </a:tc>
                <a:tc>
                  <a:txBody>
                    <a:bodyPr/>
                    <a:lstStyle/>
                    <a:p>
                      <a:pPr algn="ctr"/>
                      <a:r>
                        <a:rPr lang="en-US" sz="2000" dirty="0" smtClean="0">
                          <a:solidFill>
                            <a:schemeClr val="tx1"/>
                          </a:solidFill>
                        </a:rPr>
                        <a:t>Address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1234567890</a:t>
                      </a:r>
                      <a:endParaRPr lang="en-US" sz="2000" dirty="0">
                        <a:solidFill>
                          <a:schemeClr val="tx1"/>
                        </a:solidFill>
                      </a:endParaRPr>
                    </a:p>
                  </a:txBody>
                  <a:tcPr/>
                </a:tc>
                <a:tc>
                  <a:txBody>
                    <a:bodyPr/>
                    <a:lstStyle/>
                    <a:p>
                      <a:pPr algn="ctr"/>
                      <a:r>
                        <a:rPr lang="en-US" sz="2000" dirty="0" smtClean="0">
                          <a:solidFill>
                            <a:schemeClr val="tx1"/>
                          </a:solidFill>
                        </a:rPr>
                        <a:t>Patna</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err="1" smtClean="0">
                          <a:solidFill>
                            <a:schemeClr val="tx1"/>
                          </a:solidFill>
                        </a:rPr>
                        <a:t>Amitesh</a:t>
                      </a:r>
                      <a:endParaRPr lang="en-US" sz="2000" dirty="0">
                        <a:solidFill>
                          <a:schemeClr val="tx1"/>
                        </a:solidFill>
                      </a:endParaRPr>
                    </a:p>
                  </a:txBody>
                  <a:tcPr/>
                </a:tc>
                <a:tc>
                  <a:txBody>
                    <a:bodyPr/>
                    <a:lstStyle/>
                    <a:p>
                      <a:pPr algn="ctr"/>
                      <a:r>
                        <a:rPr lang="en-US" sz="2000" dirty="0" smtClean="0">
                          <a:solidFill>
                            <a:schemeClr val="tx1"/>
                          </a:solidFill>
                        </a:rPr>
                        <a:t>1023456789</a:t>
                      </a:r>
                      <a:endParaRPr lang="en-US" sz="2000" dirty="0">
                        <a:solidFill>
                          <a:schemeClr val="tx1"/>
                        </a:solidFill>
                      </a:endParaRPr>
                    </a:p>
                  </a:txBody>
                  <a:tcPr/>
                </a:tc>
                <a:tc>
                  <a:txBody>
                    <a:bodyPr/>
                    <a:lstStyle/>
                    <a:p>
                      <a:pPr algn="ctr"/>
                      <a:r>
                        <a:rPr lang="en-US" sz="2000" dirty="0" smtClean="0">
                          <a:solidFill>
                            <a:schemeClr val="tx1"/>
                          </a:solidFill>
                        </a:rPr>
                        <a:t>Ranchi</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1531520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By observing the structure of both tables, you may find that the attribute “</a:t>
            </a:r>
            <a:r>
              <a:rPr lang="en-US" sz="3200" dirty="0" err="1">
                <a:solidFill>
                  <a:srgbClr val="002060"/>
                </a:solidFill>
              </a:rPr>
              <a:t>CustomerID</a:t>
            </a:r>
            <a:r>
              <a:rPr lang="en-US" sz="3200" dirty="0">
                <a:solidFill>
                  <a:srgbClr val="002060"/>
                </a:solidFill>
              </a:rPr>
              <a:t>” is common with them. Although it is not specified but by just observing, we may conclude that the attribute “</a:t>
            </a:r>
            <a:r>
              <a:rPr lang="en-US" sz="3200" dirty="0" err="1">
                <a:solidFill>
                  <a:srgbClr val="002060"/>
                </a:solidFill>
              </a:rPr>
              <a:t>CustomerID</a:t>
            </a:r>
            <a:r>
              <a:rPr lang="en-US" sz="3200" dirty="0">
                <a:solidFill>
                  <a:srgbClr val="002060"/>
                </a:solidFill>
              </a:rPr>
              <a:t>” present with  the table “Order” refers to the attribute “</a:t>
            </a:r>
            <a:r>
              <a:rPr lang="en-US" sz="3200" dirty="0" err="1">
                <a:solidFill>
                  <a:srgbClr val="002060"/>
                </a:solidFill>
              </a:rPr>
              <a:t>CustomerID</a:t>
            </a:r>
            <a:r>
              <a:rPr lang="en-US" sz="3200" dirty="0">
                <a:solidFill>
                  <a:srgbClr val="002060"/>
                </a:solidFill>
              </a:rPr>
              <a:t>” of the table “Customer”.</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141</a:t>
            </a:fld>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53152668"/>
              </p:ext>
            </p:extLst>
          </p:nvPr>
        </p:nvGraphicFramePr>
        <p:xfrm>
          <a:off x="486538" y="4343400"/>
          <a:ext cx="3975164" cy="1584960"/>
        </p:xfrm>
        <a:graphic>
          <a:graphicData uri="http://schemas.openxmlformats.org/drawingml/2006/table">
            <a:tbl>
              <a:tblPr firstRow="1" bandRow="1">
                <a:tableStyleId>{5940675A-B579-460E-94D1-54222C63F5DA}</a:tableStyleId>
              </a:tblPr>
              <a:tblGrid>
                <a:gridCol w="1119188"/>
                <a:gridCol w="1460246"/>
                <a:gridCol w="1395730"/>
              </a:tblGrid>
              <a:tr h="0">
                <a:tc gridSpan="3">
                  <a:txBody>
                    <a:bodyPr/>
                    <a:lstStyle/>
                    <a:p>
                      <a:pPr algn="ctr"/>
                      <a:r>
                        <a:rPr lang="en-US" sz="2000" b="1" dirty="0" smtClean="0">
                          <a:solidFill>
                            <a:schemeClr val="tx1"/>
                          </a:solidFill>
                        </a:rPr>
                        <a:t>Order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sz="2000" dirty="0">
                        <a:solidFill>
                          <a:schemeClr val="tx1"/>
                        </a:solidFill>
                      </a:endParaRPr>
                    </a:p>
                  </a:txBody>
                  <a:tcPr/>
                </a:tc>
              </a:tr>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CustomerID</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36159660"/>
              </p:ext>
            </p:extLst>
          </p:nvPr>
        </p:nvGraphicFramePr>
        <p:xfrm>
          <a:off x="5146539" y="4345190"/>
          <a:ext cx="6695326" cy="1584960"/>
        </p:xfrm>
        <a:graphic>
          <a:graphicData uri="http://schemas.openxmlformats.org/drawingml/2006/table">
            <a:tbl>
              <a:tblPr firstRow="1" bandRow="1">
                <a:tableStyleId>{5940675A-B579-460E-94D1-54222C63F5DA}</a:tableStyleId>
              </a:tblPr>
              <a:tblGrid>
                <a:gridCol w="1517396"/>
                <a:gridCol w="1939708"/>
                <a:gridCol w="1971079"/>
                <a:gridCol w="1267143"/>
              </a:tblGrid>
              <a:tr h="370840">
                <a:tc gridSpan="4">
                  <a:txBody>
                    <a:bodyPr/>
                    <a:lstStyle/>
                    <a:p>
                      <a:pPr algn="ctr"/>
                      <a:r>
                        <a:rPr lang="en-US" sz="2000" b="1" dirty="0" smtClean="0">
                          <a:solidFill>
                            <a:schemeClr val="tx1"/>
                          </a:solidFill>
                        </a:rPr>
                        <a:t>Customer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a:p>
                  </a:txBody>
                  <a:tcPr/>
                </a:tc>
                <a:tc hMerge="1">
                  <a:txBody>
                    <a:bodyPr/>
                    <a:lstStyle/>
                    <a:p>
                      <a:pPr algn="ctr"/>
                      <a:endParaRPr lang="en-US" sz="2000" b="1" dirty="0">
                        <a:solidFill>
                          <a:schemeClr val="tx1"/>
                        </a:solidFill>
                      </a:endParaRPr>
                    </a:p>
                  </a:txBody>
                  <a:tcPr/>
                </a:tc>
              </a:tr>
              <a:tr h="370840">
                <a:tc>
                  <a:txBody>
                    <a:bodyPr/>
                    <a:lstStyle/>
                    <a:p>
                      <a:pPr algn="ctr"/>
                      <a:r>
                        <a:rPr lang="en-US" sz="2000" dirty="0" err="1" smtClean="0">
                          <a:solidFill>
                            <a:schemeClr val="tx1"/>
                          </a:solidFill>
                        </a:rPr>
                        <a:t>CustomerID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ContactNumber</a:t>
                      </a:r>
                      <a:endParaRPr lang="en-US" sz="2000" dirty="0">
                        <a:solidFill>
                          <a:schemeClr val="tx1"/>
                        </a:solidFill>
                      </a:endParaRPr>
                    </a:p>
                  </a:txBody>
                  <a:tcPr/>
                </a:tc>
                <a:tc>
                  <a:txBody>
                    <a:bodyPr/>
                    <a:lstStyle/>
                    <a:p>
                      <a:pPr algn="ctr"/>
                      <a:r>
                        <a:rPr lang="en-US" sz="2000" dirty="0" smtClean="0">
                          <a:solidFill>
                            <a:schemeClr val="tx1"/>
                          </a:solidFill>
                        </a:rPr>
                        <a:t>Address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1234567890</a:t>
                      </a:r>
                      <a:endParaRPr lang="en-US" sz="2000" dirty="0">
                        <a:solidFill>
                          <a:schemeClr val="tx1"/>
                        </a:solidFill>
                      </a:endParaRPr>
                    </a:p>
                  </a:txBody>
                  <a:tcPr/>
                </a:tc>
                <a:tc>
                  <a:txBody>
                    <a:bodyPr/>
                    <a:lstStyle/>
                    <a:p>
                      <a:pPr algn="ctr"/>
                      <a:r>
                        <a:rPr lang="en-US" sz="2000" dirty="0" smtClean="0">
                          <a:solidFill>
                            <a:schemeClr val="tx1"/>
                          </a:solidFill>
                        </a:rPr>
                        <a:t>Patna</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err="1" smtClean="0">
                          <a:solidFill>
                            <a:schemeClr val="tx1"/>
                          </a:solidFill>
                        </a:rPr>
                        <a:t>Amitesh</a:t>
                      </a:r>
                      <a:endParaRPr lang="en-US" sz="2000" dirty="0">
                        <a:solidFill>
                          <a:schemeClr val="tx1"/>
                        </a:solidFill>
                      </a:endParaRPr>
                    </a:p>
                  </a:txBody>
                  <a:tcPr/>
                </a:tc>
                <a:tc>
                  <a:txBody>
                    <a:bodyPr/>
                    <a:lstStyle/>
                    <a:p>
                      <a:pPr algn="ctr"/>
                      <a:r>
                        <a:rPr lang="en-US" sz="2000" dirty="0" smtClean="0">
                          <a:solidFill>
                            <a:schemeClr val="tx1"/>
                          </a:solidFill>
                        </a:rPr>
                        <a:t>1023456789</a:t>
                      </a:r>
                      <a:endParaRPr lang="en-US" sz="2000" dirty="0">
                        <a:solidFill>
                          <a:schemeClr val="tx1"/>
                        </a:solidFill>
                      </a:endParaRPr>
                    </a:p>
                  </a:txBody>
                  <a:tcPr/>
                </a:tc>
                <a:tc>
                  <a:txBody>
                    <a:bodyPr/>
                    <a:lstStyle/>
                    <a:p>
                      <a:pPr algn="ctr"/>
                      <a:r>
                        <a:rPr lang="en-US" sz="2000" dirty="0" smtClean="0">
                          <a:solidFill>
                            <a:schemeClr val="tx1"/>
                          </a:solidFill>
                        </a:rPr>
                        <a:t>Ranchi</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5237203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We can perform the SQL operation “INNER JOIN” on the above given tables “Order” and “Customer”.</a:t>
            </a:r>
          </a:p>
          <a:p>
            <a:pPr algn="just">
              <a:buClr>
                <a:srgbClr val="FF0000"/>
              </a:buClr>
              <a:buSzPct val="81000"/>
              <a:buFont typeface="Calibri" panose="020F0502020204030204" pitchFamily="34" charset="0"/>
              <a:buChar char="●"/>
            </a:pPr>
            <a:r>
              <a:rPr lang="en-US" sz="3200" dirty="0">
                <a:solidFill>
                  <a:srgbClr val="002060"/>
                </a:solidFill>
              </a:rPr>
              <a:t>Consider the SQL statement “SELECT </a:t>
            </a:r>
            <a:r>
              <a:rPr lang="en-US" sz="3200" dirty="0" err="1">
                <a:solidFill>
                  <a:srgbClr val="002060"/>
                </a:solidFill>
              </a:rPr>
              <a:t>Orders.OrderID</a:t>
            </a:r>
            <a:r>
              <a:rPr lang="en-US" sz="3200" dirty="0">
                <a:solidFill>
                  <a:srgbClr val="002060"/>
                </a:solidFill>
              </a:rPr>
              <a:t>, </a:t>
            </a:r>
            <a:r>
              <a:rPr lang="en-US" sz="3200" dirty="0" err="1">
                <a:solidFill>
                  <a:srgbClr val="002060"/>
                </a:solidFill>
              </a:rPr>
              <a:t>Customers.CustomerName</a:t>
            </a:r>
            <a:r>
              <a:rPr lang="en-US" sz="3200" dirty="0">
                <a:solidFill>
                  <a:srgbClr val="002060"/>
                </a:solidFill>
              </a:rPr>
              <a:t>, </a:t>
            </a:r>
            <a:r>
              <a:rPr lang="en-US" sz="3200" dirty="0" err="1">
                <a:solidFill>
                  <a:srgbClr val="002060"/>
                </a:solidFill>
              </a:rPr>
              <a:t>Orders.OrderDate</a:t>
            </a:r>
            <a:r>
              <a:rPr lang="en-US" sz="3200" dirty="0">
                <a:solidFill>
                  <a:srgbClr val="002060"/>
                </a:solidFill>
              </a:rPr>
              <a:t> FROM Orders INNER JOIN Customers ON </a:t>
            </a:r>
            <a:r>
              <a:rPr lang="en-US" sz="3200" dirty="0" err="1">
                <a:solidFill>
                  <a:srgbClr val="002060"/>
                </a:solidFill>
              </a:rPr>
              <a:t>Orders.CustomerID</a:t>
            </a:r>
            <a:r>
              <a:rPr lang="en-US" sz="3200" dirty="0">
                <a:solidFill>
                  <a:srgbClr val="002060"/>
                </a:solidFill>
              </a:rPr>
              <a:t> = </a:t>
            </a:r>
            <a:r>
              <a:rPr lang="en-US" sz="3200" dirty="0" err="1">
                <a:solidFill>
                  <a:srgbClr val="002060"/>
                </a:solidFill>
              </a:rPr>
              <a:t>Customers.CustomerID</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142</a:t>
            </a:fld>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15022155"/>
              </p:ext>
            </p:extLst>
          </p:nvPr>
        </p:nvGraphicFramePr>
        <p:xfrm>
          <a:off x="486538" y="4579388"/>
          <a:ext cx="3975164" cy="1584960"/>
        </p:xfrm>
        <a:graphic>
          <a:graphicData uri="http://schemas.openxmlformats.org/drawingml/2006/table">
            <a:tbl>
              <a:tblPr firstRow="1" bandRow="1">
                <a:tableStyleId>{5940675A-B579-460E-94D1-54222C63F5DA}</a:tableStyleId>
              </a:tblPr>
              <a:tblGrid>
                <a:gridCol w="1119188"/>
                <a:gridCol w="1460246"/>
                <a:gridCol w="1395730"/>
              </a:tblGrid>
              <a:tr h="0">
                <a:tc gridSpan="3">
                  <a:txBody>
                    <a:bodyPr/>
                    <a:lstStyle/>
                    <a:p>
                      <a:pPr algn="ctr"/>
                      <a:r>
                        <a:rPr lang="en-US" sz="2000" b="1" dirty="0" smtClean="0">
                          <a:solidFill>
                            <a:schemeClr val="tx1"/>
                          </a:solidFill>
                        </a:rPr>
                        <a:t>Order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sz="2000" dirty="0">
                        <a:solidFill>
                          <a:schemeClr val="tx1"/>
                        </a:solidFill>
                      </a:endParaRPr>
                    </a:p>
                  </a:txBody>
                  <a:tcPr/>
                </a:tc>
              </a:tr>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CustomerID</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89793369"/>
              </p:ext>
            </p:extLst>
          </p:nvPr>
        </p:nvGraphicFramePr>
        <p:xfrm>
          <a:off x="5146539" y="4581178"/>
          <a:ext cx="6695326" cy="1584960"/>
        </p:xfrm>
        <a:graphic>
          <a:graphicData uri="http://schemas.openxmlformats.org/drawingml/2006/table">
            <a:tbl>
              <a:tblPr firstRow="1" bandRow="1">
                <a:tableStyleId>{5940675A-B579-460E-94D1-54222C63F5DA}</a:tableStyleId>
              </a:tblPr>
              <a:tblGrid>
                <a:gridCol w="1517396"/>
                <a:gridCol w="1939708"/>
                <a:gridCol w="1971079"/>
                <a:gridCol w="1267143"/>
              </a:tblGrid>
              <a:tr h="370840">
                <a:tc gridSpan="4">
                  <a:txBody>
                    <a:bodyPr/>
                    <a:lstStyle/>
                    <a:p>
                      <a:pPr algn="ctr"/>
                      <a:r>
                        <a:rPr lang="en-US" sz="2000" b="1" dirty="0" smtClean="0">
                          <a:solidFill>
                            <a:schemeClr val="tx1"/>
                          </a:solidFill>
                        </a:rPr>
                        <a:t>Customer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a:p>
                  </a:txBody>
                  <a:tcPr/>
                </a:tc>
                <a:tc hMerge="1">
                  <a:txBody>
                    <a:bodyPr/>
                    <a:lstStyle/>
                    <a:p>
                      <a:pPr algn="ctr"/>
                      <a:endParaRPr lang="en-US" sz="2000" b="1" dirty="0">
                        <a:solidFill>
                          <a:schemeClr val="tx1"/>
                        </a:solidFill>
                      </a:endParaRPr>
                    </a:p>
                  </a:txBody>
                  <a:tcPr/>
                </a:tc>
              </a:tr>
              <a:tr h="370840">
                <a:tc>
                  <a:txBody>
                    <a:bodyPr/>
                    <a:lstStyle/>
                    <a:p>
                      <a:pPr algn="ctr"/>
                      <a:r>
                        <a:rPr lang="en-US" sz="2000" dirty="0" err="1" smtClean="0">
                          <a:solidFill>
                            <a:schemeClr val="tx1"/>
                          </a:solidFill>
                        </a:rPr>
                        <a:t>CustomerID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ContactNumber</a:t>
                      </a:r>
                      <a:endParaRPr lang="en-US" sz="2000" dirty="0">
                        <a:solidFill>
                          <a:schemeClr val="tx1"/>
                        </a:solidFill>
                      </a:endParaRPr>
                    </a:p>
                  </a:txBody>
                  <a:tcPr/>
                </a:tc>
                <a:tc>
                  <a:txBody>
                    <a:bodyPr/>
                    <a:lstStyle/>
                    <a:p>
                      <a:pPr algn="ctr"/>
                      <a:r>
                        <a:rPr lang="en-US" sz="2000" dirty="0" smtClean="0">
                          <a:solidFill>
                            <a:schemeClr val="tx1"/>
                          </a:solidFill>
                        </a:rPr>
                        <a:t>Address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1234567890</a:t>
                      </a:r>
                      <a:endParaRPr lang="en-US" sz="2000" dirty="0">
                        <a:solidFill>
                          <a:schemeClr val="tx1"/>
                        </a:solidFill>
                      </a:endParaRPr>
                    </a:p>
                  </a:txBody>
                  <a:tcPr/>
                </a:tc>
                <a:tc>
                  <a:txBody>
                    <a:bodyPr/>
                    <a:lstStyle/>
                    <a:p>
                      <a:pPr algn="ctr"/>
                      <a:r>
                        <a:rPr lang="en-US" sz="2000" dirty="0" smtClean="0">
                          <a:solidFill>
                            <a:schemeClr val="tx1"/>
                          </a:solidFill>
                        </a:rPr>
                        <a:t>Patna</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err="1" smtClean="0">
                          <a:solidFill>
                            <a:schemeClr val="tx1"/>
                          </a:solidFill>
                        </a:rPr>
                        <a:t>Amitesh</a:t>
                      </a:r>
                      <a:endParaRPr lang="en-US" sz="2000" dirty="0">
                        <a:solidFill>
                          <a:schemeClr val="tx1"/>
                        </a:solidFill>
                      </a:endParaRPr>
                    </a:p>
                  </a:txBody>
                  <a:tcPr/>
                </a:tc>
                <a:tc>
                  <a:txBody>
                    <a:bodyPr/>
                    <a:lstStyle/>
                    <a:p>
                      <a:pPr algn="ctr"/>
                      <a:r>
                        <a:rPr lang="en-US" sz="2000" dirty="0" smtClean="0">
                          <a:solidFill>
                            <a:schemeClr val="tx1"/>
                          </a:solidFill>
                        </a:rPr>
                        <a:t>1023456789</a:t>
                      </a:r>
                      <a:endParaRPr lang="en-US" sz="2000" dirty="0">
                        <a:solidFill>
                          <a:schemeClr val="tx1"/>
                        </a:solidFill>
                      </a:endParaRPr>
                    </a:p>
                  </a:txBody>
                  <a:tcPr/>
                </a:tc>
                <a:tc>
                  <a:txBody>
                    <a:bodyPr/>
                    <a:lstStyle/>
                    <a:p>
                      <a:pPr algn="ctr"/>
                      <a:r>
                        <a:rPr lang="en-US" sz="2000" dirty="0" smtClean="0">
                          <a:solidFill>
                            <a:schemeClr val="tx1"/>
                          </a:solidFill>
                        </a:rPr>
                        <a:t>Ranchi</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35237298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When the above query is executed, the following result is obtained,</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143</a:t>
            </a:fld>
            <a:endParaRPr lang="en-US" sz="2000" b="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83986040"/>
              </p:ext>
            </p:extLst>
          </p:nvPr>
        </p:nvGraphicFramePr>
        <p:xfrm>
          <a:off x="3400361" y="2667000"/>
          <a:ext cx="4372039" cy="1188720"/>
        </p:xfrm>
        <a:graphic>
          <a:graphicData uri="http://schemas.openxmlformats.org/drawingml/2006/table">
            <a:tbl>
              <a:tblPr firstRow="1" bandRow="1">
                <a:tableStyleId>{5940675A-B579-460E-94D1-54222C63F5DA}</a:tableStyleId>
              </a:tblPr>
              <a:tblGrid>
                <a:gridCol w="1119188"/>
                <a:gridCol w="1857121"/>
                <a:gridCol w="1395730"/>
              </a:tblGrid>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39014690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We can perform the SQL operation “LEFT JOIN” on the above given tables “Order” and “Customer”.</a:t>
            </a:r>
          </a:p>
          <a:p>
            <a:pPr algn="just">
              <a:buClr>
                <a:srgbClr val="FF0000"/>
              </a:buClr>
              <a:buSzPct val="81000"/>
              <a:buFont typeface="Calibri" panose="020F0502020204030204" pitchFamily="34" charset="0"/>
              <a:buChar char="●"/>
            </a:pPr>
            <a:r>
              <a:rPr lang="en-US" sz="3200" dirty="0">
                <a:solidFill>
                  <a:srgbClr val="002060"/>
                </a:solidFill>
              </a:rPr>
              <a:t>Consider the SQL statement “SELECT </a:t>
            </a:r>
            <a:r>
              <a:rPr lang="en-US" sz="3200" dirty="0" err="1">
                <a:solidFill>
                  <a:srgbClr val="002060"/>
                </a:solidFill>
              </a:rPr>
              <a:t>Orders.OrderID</a:t>
            </a:r>
            <a:r>
              <a:rPr lang="en-US" sz="3200" dirty="0">
                <a:solidFill>
                  <a:srgbClr val="002060"/>
                </a:solidFill>
              </a:rPr>
              <a:t>, </a:t>
            </a:r>
            <a:r>
              <a:rPr lang="en-US" sz="3200" dirty="0" err="1">
                <a:solidFill>
                  <a:srgbClr val="002060"/>
                </a:solidFill>
              </a:rPr>
              <a:t>Customers.CustomerName</a:t>
            </a:r>
            <a:r>
              <a:rPr lang="en-US" sz="3200" dirty="0">
                <a:solidFill>
                  <a:srgbClr val="002060"/>
                </a:solidFill>
              </a:rPr>
              <a:t>, </a:t>
            </a:r>
            <a:r>
              <a:rPr lang="en-US" sz="3200" dirty="0" err="1">
                <a:solidFill>
                  <a:srgbClr val="002060"/>
                </a:solidFill>
              </a:rPr>
              <a:t>Orders.OrderDate</a:t>
            </a:r>
            <a:r>
              <a:rPr lang="en-US" sz="3200" dirty="0">
                <a:solidFill>
                  <a:srgbClr val="002060"/>
                </a:solidFill>
              </a:rPr>
              <a:t> FROM Orders LEFT JOIN Customers ON </a:t>
            </a:r>
            <a:r>
              <a:rPr lang="en-US" sz="3200" dirty="0" err="1">
                <a:solidFill>
                  <a:srgbClr val="002060"/>
                </a:solidFill>
              </a:rPr>
              <a:t>Orders.CustomerID</a:t>
            </a:r>
            <a:r>
              <a:rPr lang="en-US" sz="3200" dirty="0">
                <a:solidFill>
                  <a:srgbClr val="002060"/>
                </a:solidFill>
              </a:rPr>
              <a:t> = </a:t>
            </a:r>
            <a:r>
              <a:rPr lang="en-US" sz="3200" dirty="0" err="1">
                <a:solidFill>
                  <a:srgbClr val="002060"/>
                </a:solidFill>
              </a:rPr>
              <a:t>Customers.CustomerID</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144</a:t>
            </a:fld>
            <a:endParaRPr lang="en-US" sz="20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5330350"/>
              </p:ext>
            </p:extLst>
          </p:nvPr>
        </p:nvGraphicFramePr>
        <p:xfrm>
          <a:off x="486538" y="4267200"/>
          <a:ext cx="3975164" cy="1584960"/>
        </p:xfrm>
        <a:graphic>
          <a:graphicData uri="http://schemas.openxmlformats.org/drawingml/2006/table">
            <a:tbl>
              <a:tblPr firstRow="1" bandRow="1">
                <a:tableStyleId>{5940675A-B579-460E-94D1-54222C63F5DA}</a:tableStyleId>
              </a:tblPr>
              <a:tblGrid>
                <a:gridCol w="1119188"/>
                <a:gridCol w="1460246"/>
                <a:gridCol w="1395730"/>
              </a:tblGrid>
              <a:tr h="0">
                <a:tc gridSpan="3">
                  <a:txBody>
                    <a:bodyPr/>
                    <a:lstStyle/>
                    <a:p>
                      <a:pPr algn="ctr"/>
                      <a:r>
                        <a:rPr lang="en-US" sz="2000" b="1" dirty="0" smtClean="0">
                          <a:solidFill>
                            <a:schemeClr val="tx1"/>
                          </a:solidFill>
                        </a:rPr>
                        <a:t>Order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sz="2000" dirty="0">
                        <a:solidFill>
                          <a:schemeClr val="tx1"/>
                        </a:solidFill>
                      </a:endParaRPr>
                    </a:p>
                  </a:txBody>
                  <a:tcPr/>
                </a:tc>
              </a:tr>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CustomerID</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67224352"/>
              </p:ext>
            </p:extLst>
          </p:nvPr>
        </p:nvGraphicFramePr>
        <p:xfrm>
          <a:off x="5146539" y="4268990"/>
          <a:ext cx="6695326" cy="1584960"/>
        </p:xfrm>
        <a:graphic>
          <a:graphicData uri="http://schemas.openxmlformats.org/drawingml/2006/table">
            <a:tbl>
              <a:tblPr firstRow="1" bandRow="1">
                <a:tableStyleId>{5940675A-B579-460E-94D1-54222C63F5DA}</a:tableStyleId>
              </a:tblPr>
              <a:tblGrid>
                <a:gridCol w="1517396"/>
                <a:gridCol w="1939708"/>
                <a:gridCol w="1971079"/>
                <a:gridCol w="1267143"/>
              </a:tblGrid>
              <a:tr h="370840">
                <a:tc gridSpan="4">
                  <a:txBody>
                    <a:bodyPr/>
                    <a:lstStyle/>
                    <a:p>
                      <a:pPr algn="ctr"/>
                      <a:r>
                        <a:rPr lang="en-US" sz="2000" b="1" dirty="0" smtClean="0">
                          <a:solidFill>
                            <a:schemeClr val="tx1"/>
                          </a:solidFill>
                        </a:rPr>
                        <a:t>Customer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a:p>
                  </a:txBody>
                  <a:tcPr/>
                </a:tc>
                <a:tc hMerge="1">
                  <a:txBody>
                    <a:bodyPr/>
                    <a:lstStyle/>
                    <a:p>
                      <a:pPr algn="ctr"/>
                      <a:endParaRPr lang="en-US" sz="2000" b="1" dirty="0">
                        <a:solidFill>
                          <a:schemeClr val="tx1"/>
                        </a:solidFill>
                      </a:endParaRPr>
                    </a:p>
                  </a:txBody>
                  <a:tcPr/>
                </a:tc>
              </a:tr>
              <a:tr h="370840">
                <a:tc>
                  <a:txBody>
                    <a:bodyPr/>
                    <a:lstStyle/>
                    <a:p>
                      <a:pPr algn="ctr"/>
                      <a:r>
                        <a:rPr lang="en-US" sz="2000" dirty="0" err="1" smtClean="0">
                          <a:solidFill>
                            <a:schemeClr val="tx1"/>
                          </a:solidFill>
                        </a:rPr>
                        <a:t>CustomerID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ContactNumber</a:t>
                      </a:r>
                      <a:endParaRPr lang="en-US" sz="2000" dirty="0">
                        <a:solidFill>
                          <a:schemeClr val="tx1"/>
                        </a:solidFill>
                      </a:endParaRPr>
                    </a:p>
                  </a:txBody>
                  <a:tcPr/>
                </a:tc>
                <a:tc>
                  <a:txBody>
                    <a:bodyPr/>
                    <a:lstStyle/>
                    <a:p>
                      <a:pPr algn="ctr"/>
                      <a:r>
                        <a:rPr lang="en-US" sz="2000" dirty="0" smtClean="0">
                          <a:solidFill>
                            <a:schemeClr val="tx1"/>
                          </a:solidFill>
                        </a:rPr>
                        <a:t>Address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1234567890</a:t>
                      </a:r>
                      <a:endParaRPr lang="en-US" sz="2000" dirty="0">
                        <a:solidFill>
                          <a:schemeClr val="tx1"/>
                        </a:solidFill>
                      </a:endParaRPr>
                    </a:p>
                  </a:txBody>
                  <a:tcPr/>
                </a:tc>
                <a:tc>
                  <a:txBody>
                    <a:bodyPr/>
                    <a:lstStyle/>
                    <a:p>
                      <a:pPr algn="ctr"/>
                      <a:r>
                        <a:rPr lang="en-US" sz="2000" dirty="0" smtClean="0">
                          <a:solidFill>
                            <a:schemeClr val="tx1"/>
                          </a:solidFill>
                        </a:rPr>
                        <a:t>Patna</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err="1" smtClean="0">
                          <a:solidFill>
                            <a:schemeClr val="tx1"/>
                          </a:solidFill>
                        </a:rPr>
                        <a:t>Amitesh</a:t>
                      </a:r>
                      <a:endParaRPr lang="en-US" sz="2000" dirty="0">
                        <a:solidFill>
                          <a:schemeClr val="tx1"/>
                        </a:solidFill>
                      </a:endParaRPr>
                    </a:p>
                  </a:txBody>
                  <a:tcPr/>
                </a:tc>
                <a:tc>
                  <a:txBody>
                    <a:bodyPr/>
                    <a:lstStyle/>
                    <a:p>
                      <a:pPr algn="ctr"/>
                      <a:r>
                        <a:rPr lang="en-US" sz="2000" dirty="0" smtClean="0">
                          <a:solidFill>
                            <a:schemeClr val="tx1"/>
                          </a:solidFill>
                        </a:rPr>
                        <a:t>1023456789</a:t>
                      </a:r>
                      <a:endParaRPr lang="en-US" sz="2000" dirty="0">
                        <a:solidFill>
                          <a:schemeClr val="tx1"/>
                        </a:solidFill>
                      </a:endParaRPr>
                    </a:p>
                  </a:txBody>
                  <a:tcPr/>
                </a:tc>
                <a:tc>
                  <a:txBody>
                    <a:bodyPr/>
                    <a:lstStyle/>
                    <a:p>
                      <a:pPr algn="ctr"/>
                      <a:r>
                        <a:rPr lang="en-US" sz="2000" dirty="0" smtClean="0">
                          <a:solidFill>
                            <a:schemeClr val="tx1"/>
                          </a:solidFill>
                        </a:rPr>
                        <a:t>Ranchi</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3865088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We can perform the SQL operation “RIGHT JOIN” on the above given tables “Order” and “Customer”.</a:t>
            </a:r>
          </a:p>
          <a:p>
            <a:pPr algn="just">
              <a:buClr>
                <a:srgbClr val="FF0000"/>
              </a:buClr>
              <a:buSzPct val="81000"/>
              <a:buFont typeface="Calibri" panose="020F0502020204030204" pitchFamily="34" charset="0"/>
              <a:buChar char="●"/>
            </a:pPr>
            <a:r>
              <a:rPr lang="en-US" sz="3200" dirty="0">
                <a:solidFill>
                  <a:srgbClr val="002060"/>
                </a:solidFill>
              </a:rPr>
              <a:t>Consider the SQL statement “SELECT </a:t>
            </a:r>
            <a:r>
              <a:rPr lang="en-US" sz="3200" dirty="0" err="1">
                <a:solidFill>
                  <a:srgbClr val="002060"/>
                </a:solidFill>
              </a:rPr>
              <a:t>Orders.OrderID</a:t>
            </a:r>
            <a:r>
              <a:rPr lang="en-US" sz="3200" dirty="0">
                <a:solidFill>
                  <a:srgbClr val="002060"/>
                </a:solidFill>
              </a:rPr>
              <a:t>, </a:t>
            </a:r>
            <a:r>
              <a:rPr lang="en-US" sz="3200" dirty="0" err="1">
                <a:solidFill>
                  <a:srgbClr val="002060"/>
                </a:solidFill>
              </a:rPr>
              <a:t>Customers.CustomerName</a:t>
            </a:r>
            <a:r>
              <a:rPr lang="en-US" sz="3200" dirty="0">
                <a:solidFill>
                  <a:srgbClr val="002060"/>
                </a:solidFill>
              </a:rPr>
              <a:t>, </a:t>
            </a:r>
            <a:r>
              <a:rPr lang="en-US" sz="3200" dirty="0" err="1">
                <a:solidFill>
                  <a:srgbClr val="002060"/>
                </a:solidFill>
              </a:rPr>
              <a:t>Orders.OrderDate</a:t>
            </a:r>
            <a:r>
              <a:rPr lang="en-US" sz="3200" dirty="0">
                <a:solidFill>
                  <a:srgbClr val="002060"/>
                </a:solidFill>
              </a:rPr>
              <a:t> FROM Orders RIGHT JOIN Customers ON </a:t>
            </a:r>
            <a:r>
              <a:rPr lang="en-US" sz="3200" dirty="0" err="1">
                <a:solidFill>
                  <a:srgbClr val="002060"/>
                </a:solidFill>
              </a:rPr>
              <a:t>Orders.CustomerID</a:t>
            </a:r>
            <a:r>
              <a:rPr lang="en-US" sz="3200" dirty="0">
                <a:solidFill>
                  <a:srgbClr val="002060"/>
                </a:solidFill>
              </a:rPr>
              <a:t> = </a:t>
            </a:r>
            <a:r>
              <a:rPr lang="en-US" sz="3200" dirty="0" err="1">
                <a:solidFill>
                  <a:srgbClr val="002060"/>
                </a:solidFill>
              </a:rPr>
              <a:t>Customers.CustomerID</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145</a:t>
            </a:fld>
            <a:endParaRPr lang="en-US" sz="20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5330350"/>
              </p:ext>
            </p:extLst>
          </p:nvPr>
        </p:nvGraphicFramePr>
        <p:xfrm>
          <a:off x="486538" y="4267200"/>
          <a:ext cx="3975164" cy="1584960"/>
        </p:xfrm>
        <a:graphic>
          <a:graphicData uri="http://schemas.openxmlformats.org/drawingml/2006/table">
            <a:tbl>
              <a:tblPr firstRow="1" bandRow="1">
                <a:tableStyleId>{5940675A-B579-460E-94D1-54222C63F5DA}</a:tableStyleId>
              </a:tblPr>
              <a:tblGrid>
                <a:gridCol w="1119188"/>
                <a:gridCol w="1460246"/>
                <a:gridCol w="1395730"/>
              </a:tblGrid>
              <a:tr h="0">
                <a:tc gridSpan="3">
                  <a:txBody>
                    <a:bodyPr/>
                    <a:lstStyle/>
                    <a:p>
                      <a:pPr algn="ctr"/>
                      <a:r>
                        <a:rPr lang="en-US" sz="2000" b="1" dirty="0" smtClean="0">
                          <a:solidFill>
                            <a:schemeClr val="tx1"/>
                          </a:solidFill>
                        </a:rPr>
                        <a:t>Order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sz="2000" dirty="0">
                        <a:solidFill>
                          <a:schemeClr val="tx1"/>
                        </a:solidFill>
                      </a:endParaRPr>
                    </a:p>
                  </a:txBody>
                  <a:tcPr/>
                </a:tc>
              </a:tr>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CustomerID</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67224352"/>
              </p:ext>
            </p:extLst>
          </p:nvPr>
        </p:nvGraphicFramePr>
        <p:xfrm>
          <a:off x="5146539" y="4268990"/>
          <a:ext cx="6695326" cy="1584960"/>
        </p:xfrm>
        <a:graphic>
          <a:graphicData uri="http://schemas.openxmlformats.org/drawingml/2006/table">
            <a:tbl>
              <a:tblPr firstRow="1" bandRow="1">
                <a:tableStyleId>{5940675A-B579-460E-94D1-54222C63F5DA}</a:tableStyleId>
              </a:tblPr>
              <a:tblGrid>
                <a:gridCol w="1517396"/>
                <a:gridCol w="1939708"/>
                <a:gridCol w="1971079"/>
                <a:gridCol w="1267143"/>
              </a:tblGrid>
              <a:tr h="370840">
                <a:tc gridSpan="4">
                  <a:txBody>
                    <a:bodyPr/>
                    <a:lstStyle/>
                    <a:p>
                      <a:pPr algn="ctr"/>
                      <a:r>
                        <a:rPr lang="en-US" sz="2000" b="1" dirty="0" smtClean="0">
                          <a:solidFill>
                            <a:schemeClr val="tx1"/>
                          </a:solidFill>
                        </a:rPr>
                        <a:t>Customer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a:p>
                  </a:txBody>
                  <a:tcPr/>
                </a:tc>
                <a:tc hMerge="1">
                  <a:txBody>
                    <a:bodyPr/>
                    <a:lstStyle/>
                    <a:p>
                      <a:pPr algn="ctr"/>
                      <a:endParaRPr lang="en-US" sz="2000" b="1" dirty="0">
                        <a:solidFill>
                          <a:schemeClr val="tx1"/>
                        </a:solidFill>
                      </a:endParaRPr>
                    </a:p>
                  </a:txBody>
                  <a:tcPr/>
                </a:tc>
              </a:tr>
              <a:tr h="370840">
                <a:tc>
                  <a:txBody>
                    <a:bodyPr/>
                    <a:lstStyle/>
                    <a:p>
                      <a:pPr algn="ctr"/>
                      <a:r>
                        <a:rPr lang="en-US" sz="2000" dirty="0" err="1" smtClean="0">
                          <a:solidFill>
                            <a:schemeClr val="tx1"/>
                          </a:solidFill>
                        </a:rPr>
                        <a:t>CustomerID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ContactNumber</a:t>
                      </a:r>
                      <a:endParaRPr lang="en-US" sz="2000" dirty="0">
                        <a:solidFill>
                          <a:schemeClr val="tx1"/>
                        </a:solidFill>
                      </a:endParaRPr>
                    </a:p>
                  </a:txBody>
                  <a:tcPr/>
                </a:tc>
                <a:tc>
                  <a:txBody>
                    <a:bodyPr/>
                    <a:lstStyle/>
                    <a:p>
                      <a:pPr algn="ctr"/>
                      <a:r>
                        <a:rPr lang="en-US" sz="2000" dirty="0" smtClean="0">
                          <a:solidFill>
                            <a:schemeClr val="tx1"/>
                          </a:solidFill>
                        </a:rPr>
                        <a:t>Address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1234567890</a:t>
                      </a:r>
                      <a:endParaRPr lang="en-US" sz="2000" dirty="0">
                        <a:solidFill>
                          <a:schemeClr val="tx1"/>
                        </a:solidFill>
                      </a:endParaRPr>
                    </a:p>
                  </a:txBody>
                  <a:tcPr/>
                </a:tc>
                <a:tc>
                  <a:txBody>
                    <a:bodyPr/>
                    <a:lstStyle/>
                    <a:p>
                      <a:pPr algn="ctr"/>
                      <a:r>
                        <a:rPr lang="en-US" sz="2000" dirty="0" smtClean="0">
                          <a:solidFill>
                            <a:schemeClr val="tx1"/>
                          </a:solidFill>
                        </a:rPr>
                        <a:t>Patna</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err="1" smtClean="0">
                          <a:solidFill>
                            <a:schemeClr val="tx1"/>
                          </a:solidFill>
                        </a:rPr>
                        <a:t>Amitesh</a:t>
                      </a:r>
                      <a:endParaRPr lang="en-US" sz="2000" dirty="0">
                        <a:solidFill>
                          <a:schemeClr val="tx1"/>
                        </a:solidFill>
                      </a:endParaRPr>
                    </a:p>
                  </a:txBody>
                  <a:tcPr/>
                </a:tc>
                <a:tc>
                  <a:txBody>
                    <a:bodyPr/>
                    <a:lstStyle/>
                    <a:p>
                      <a:pPr algn="ctr"/>
                      <a:r>
                        <a:rPr lang="en-US" sz="2000" dirty="0" smtClean="0">
                          <a:solidFill>
                            <a:schemeClr val="tx1"/>
                          </a:solidFill>
                        </a:rPr>
                        <a:t>1023456789</a:t>
                      </a:r>
                      <a:endParaRPr lang="en-US" sz="2000" dirty="0">
                        <a:solidFill>
                          <a:schemeClr val="tx1"/>
                        </a:solidFill>
                      </a:endParaRPr>
                    </a:p>
                  </a:txBody>
                  <a:tcPr/>
                </a:tc>
                <a:tc>
                  <a:txBody>
                    <a:bodyPr/>
                    <a:lstStyle/>
                    <a:p>
                      <a:pPr algn="ctr"/>
                      <a:r>
                        <a:rPr lang="en-US" sz="2000" dirty="0" smtClean="0">
                          <a:solidFill>
                            <a:schemeClr val="tx1"/>
                          </a:solidFill>
                        </a:rPr>
                        <a:t>Ranchi</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94134357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As the attribute “</a:t>
            </a:r>
            <a:r>
              <a:rPr lang="en-US" sz="3200" dirty="0" err="1">
                <a:solidFill>
                  <a:srgbClr val="002060"/>
                </a:solidFill>
              </a:rPr>
              <a:t>teacherID</a:t>
            </a:r>
            <a:r>
              <a:rPr lang="en-US" sz="3200" dirty="0">
                <a:solidFill>
                  <a:srgbClr val="002060"/>
                </a:solidFill>
              </a:rPr>
              <a:t>” in table Course refers to the attribute “</a:t>
            </a:r>
            <a:r>
              <a:rPr lang="en-US" sz="3200" dirty="0" err="1">
                <a:solidFill>
                  <a:srgbClr val="002060"/>
                </a:solidFill>
              </a:rPr>
              <a:t>teacherID</a:t>
            </a:r>
            <a:r>
              <a:rPr lang="en-US" sz="3200" dirty="0">
                <a:solidFill>
                  <a:srgbClr val="002060"/>
                </a:solidFill>
              </a:rPr>
              <a:t>” in the table teacher,  the relationship between the tables Course and Teacher is the attribute “</a:t>
            </a:r>
            <a:r>
              <a:rPr lang="en-US" sz="3200" dirty="0" err="1">
                <a:solidFill>
                  <a:srgbClr val="002060"/>
                </a:solidFill>
              </a:rPr>
              <a:t>teacherID</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corresponding “Inner Join” on tables course and teacher is “</a:t>
            </a:r>
            <a:r>
              <a:rPr lang="en-US" sz="3200" dirty="0">
                <a:solidFill>
                  <a:srgbClr val="FF0000"/>
                </a:solidFill>
              </a:rPr>
              <a:t>select</a:t>
            </a:r>
            <a:r>
              <a:rPr lang="en-US" sz="3200" dirty="0">
                <a:solidFill>
                  <a:srgbClr val="002060"/>
                </a:solidFill>
              </a:rPr>
              <a:t> </a:t>
            </a:r>
            <a:r>
              <a:rPr lang="en-US" sz="3200" dirty="0" err="1">
                <a:solidFill>
                  <a:srgbClr val="7030A0"/>
                </a:solidFill>
              </a:rPr>
              <a:t>course.courseID</a:t>
            </a:r>
            <a:r>
              <a:rPr lang="en-US" sz="3200" dirty="0">
                <a:solidFill>
                  <a:srgbClr val="7030A0"/>
                </a:solidFill>
              </a:rPr>
              <a:t>, </a:t>
            </a:r>
            <a:r>
              <a:rPr lang="en-US" sz="3200" dirty="0" err="1">
                <a:solidFill>
                  <a:srgbClr val="7030A0"/>
                </a:solidFill>
              </a:rPr>
              <a:t>teacher.teacherID</a:t>
            </a:r>
            <a:r>
              <a:rPr lang="en-US" sz="3200" dirty="0">
                <a:solidFill>
                  <a:srgbClr val="7030A0"/>
                </a:solidFill>
              </a:rPr>
              <a:t>, </a:t>
            </a:r>
            <a:r>
              <a:rPr lang="en-US" sz="3200" dirty="0" err="1">
                <a:solidFill>
                  <a:srgbClr val="7030A0"/>
                </a:solidFill>
              </a:rPr>
              <a:t>teacher.teacherName</a:t>
            </a:r>
            <a:r>
              <a:rPr lang="en-US" sz="3200" dirty="0">
                <a:solidFill>
                  <a:srgbClr val="7030A0"/>
                </a:solidFill>
              </a:rPr>
              <a:t>, </a:t>
            </a:r>
            <a:r>
              <a:rPr lang="en-US" sz="3200" dirty="0" err="1">
                <a:solidFill>
                  <a:srgbClr val="7030A0"/>
                </a:solidFill>
              </a:rPr>
              <a:t>course.DOS</a:t>
            </a:r>
            <a:r>
              <a:rPr lang="en-US" sz="3200" dirty="0">
                <a:solidFill>
                  <a:srgbClr val="002060"/>
                </a:solidFill>
              </a:rPr>
              <a:t> from </a:t>
            </a:r>
            <a:r>
              <a:rPr lang="en-US" sz="3200" dirty="0">
                <a:solidFill>
                  <a:srgbClr val="C00000"/>
                </a:solidFill>
              </a:rPr>
              <a:t>course</a:t>
            </a:r>
            <a:r>
              <a:rPr lang="en-US" sz="3200" dirty="0">
                <a:solidFill>
                  <a:srgbClr val="002060"/>
                </a:solidFill>
              </a:rPr>
              <a:t> </a:t>
            </a:r>
            <a:r>
              <a:rPr lang="en-US" sz="3200" dirty="0">
                <a:solidFill>
                  <a:srgbClr val="00B050"/>
                </a:solidFill>
              </a:rPr>
              <a:t>INNER JOIN</a:t>
            </a:r>
            <a:r>
              <a:rPr lang="en-US" sz="3200" dirty="0">
                <a:solidFill>
                  <a:srgbClr val="002060"/>
                </a:solidFill>
              </a:rPr>
              <a:t> </a:t>
            </a:r>
            <a:r>
              <a:rPr lang="en-US" sz="3200" dirty="0">
                <a:solidFill>
                  <a:srgbClr val="C00000"/>
                </a:solidFill>
              </a:rPr>
              <a:t>teacher</a:t>
            </a:r>
            <a:r>
              <a:rPr lang="en-US" sz="3200" dirty="0">
                <a:solidFill>
                  <a:srgbClr val="002060"/>
                </a:solidFill>
              </a:rPr>
              <a:t> </a:t>
            </a:r>
            <a:r>
              <a:rPr lang="en-US" sz="3200" dirty="0">
                <a:solidFill>
                  <a:srgbClr val="00B050"/>
                </a:solidFill>
              </a:rPr>
              <a:t>ON</a:t>
            </a:r>
            <a:r>
              <a:rPr lang="en-US" sz="3200" dirty="0">
                <a:solidFill>
                  <a:srgbClr val="002060"/>
                </a:solidFill>
              </a:rPr>
              <a:t> </a:t>
            </a:r>
            <a:r>
              <a:rPr lang="en-US" sz="3200" dirty="0" err="1">
                <a:solidFill>
                  <a:srgbClr val="00B0F0"/>
                </a:solidFill>
              </a:rPr>
              <a:t>course.teacherID</a:t>
            </a:r>
            <a:r>
              <a:rPr lang="en-US" sz="3200" dirty="0">
                <a:solidFill>
                  <a:srgbClr val="00B0F0"/>
                </a:solidFill>
              </a:rPr>
              <a:t>=</a:t>
            </a:r>
            <a:r>
              <a:rPr lang="en-US" sz="3200" dirty="0" err="1">
                <a:solidFill>
                  <a:srgbClr val="00B0F0"/>
                </a:solidFill>
              </a:rPr>
              <a:t>teacher.teacherID</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146</a:t>
            </a:fld>
            <a:endParaRPr lang="en-US" sz="20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55330350"/>
              </p:ext>
            </p:extLst>
          </p:nvPr>
        </p:nvGraphicFramePr>
        <p:xfrm>
          <a:off x="486538" y="4267200"/>
          <a:ext cx="3975164" cy="1584960"/>
        </p:xfrm>
        <a:graphic>
          <a:graphicData uri="http://schemas.openxmlformats.org/drawingml/2006/table">
            <a:tbl>
              <a:tblPr firstRow="1" bandRow="1">
                <a:tableStyleId>{5940675A-B579-460E-94D1-54222C63F5DA}</a:tableStyleId>
              </a:tblPr>
              <a:tblGrid>
                <a:gridCol w="1119188"/>
                <a:gridCol w="1460246"/>
                <a:gridCol w="1395730"/>
              </a:tblGrid>
              <a:tr h="0">
                <a:tc gridSpan="3">
                  <a:txBody>
                    <a:bodyPr/>
                    <a:lstStyle/>
                    <a:p>
                      <a:pPr algn="ctr"/>
                      <a:r>
                        <a:rPr lang="en-US" sz="2000" b="1" dirty="0" smtClean="0">
                          <a:solidFill>
                            <a:schemeClr val="tx1"/>
                          </a:solidFill>
                        </a:rPr>
                        <a:t>Order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sz="2000" dirty="0">
                        <a:solidFill>
                          <a:schemeClr val="tx1"/>
                        </a:solidFill>
                      </a:endParaRPr>
                    </a:p>
                  </a:txBody>
                  <a:tcPr/>
                </a:tc>
              </a:tr>
              <a:tr h="370840">
                <a:tc>
                  <a:txBody>
                    <a:bodyPr/>
                    <a:lstStyle/>
                    <a:p>
                      <a:pPr algn="ctr"/>
                      <a:r>
                        <a:rPr lang="en-US" sz="2000" dirty="0" err="1" smtClean="0">
                          <a:solidFill>
                            <a:schemeClr val="tx1"/>
                          </a:solidFill>
                        </a:rPr>
                        <a:t>OrderID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CustomerID</a:t>
                      </a:r>
                      <a:endParaRPr lang="en-US" sz="2000" dirty="0">
                        <a:solidFill>
                          <a:schemeClr val="tx1"/>
                        </a:solidFill>
                      </a:endParaRPr>
                    </a:p>
                  </a:txBody>
                  <a:tcPr/>
                </a:tc>
                <a:tc>
                  <a:txBody>
                    <a:bodyPr/>
                    <a:lstStyle/>
                    <a:p>
                      <a:pPr algn="ctr"/>
                      <a:r>
                        <a:rPr lang="en-US" sz="2000" dirty="0" err="1" smtClean="0">
                          <a:solidFill>
                            <a:schemeClr val="tx1"/>
                          </a:solidFill>
                        </a:rPr>
                        <a:t>OrderDate</a:t>
                      </a:r>
                      <a:endParaRPr lang="en-US" sz="2000" dirty="0">
                        <a:solidFill>
                          <a:schemeClr val="tx1"/>
                        </a:solidFill>
                      </a:endParaRPr>
                    </a:p>
                  </a:txBody>
                  <a:tcPr/>
                </a:tc>
              </a:tr>
              <a:tr h="370840">
                <a:tc>
                  <a:txBody>
                    <a:bodyPr/>
                    <a:lstStyle/>
                    <a:p>
                      <a:pPr algn="ctr"/>
                      <a:r>
                        <a:rPr lang="en-US" sz="2000" dirty="0" smtClean="0">
                          <a:solidFill>
                            <a:schemeClr val="tx1"/>
                          </a:solidFill>
                        </a:rPr>
                        <a:t>O1</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15.10.2018</a:t>
                      </a:r>
                      <a:endParaRPr lang="en-US" sz="2000" dirty="0">
                        <a:solidFill>
                          <a:schemeClr val="tx1"/>
                        </a:solidFill>
                      </a:endParaRPr>
                    </a:p>
                  </a:txBody>
                  <a:tcPr/>
                </a:tc>
              </a:tr>
              <a:tr h="370840">
                <a:tc>
                  <a:txBody>
                    <a:bodyPr/>
                    <a:lstStyle/>
                    <a:p>
                      <a:pPr algn="ctr"/>
                      <a:r>
                        <a:rPr lang="en-US" sz="2000" dirty="0" smtClean="0">
                          <a:solidFill>
                            <a:schemeClr val="tx1"/>
                          </a:solidFill>
                        </a:rPr>
                        <a:t>O2</a:t>
                      </a:r>
                      <a:endParaRPr lang="en-US" sz="2000" dirty="0">
                        <a:solidFill>
                          <a:schemeClr val="tx1"/>
                        </a:solidFill>
                      </a:endParaRPr>
                    </a:p>
                  </a:txBody>
                  <a:tcPr/>
                </a:tc>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14.10.2019</a:t>
                      </a:r>
                      <a:endParaRPr lang="en-US" sz="2000" dirty="0">
                        <a:solidFill>
                          <a:schemeClr val="tx1"/>
                        </a:solidFill>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67224352"/>
              </p:ext>
            </p:extLst>
          </p:nvPr>
        </p:nvGraphicFramePr>
        <p:xfrm>
          <a:off x="5146539" y="4268990"/>
          <a:ext cx="6695326" cy="1584960"/>
        </p:xfrm>
        <a:graphic>
          <a:graphicData uri="http://schemas.openxmlformats.org/drawingml/2006/table">
            <a:tbl>
              <a:tblPr firstRow="1" bandRow="1">
                <a:tableStyleId>{5940675A-B579-460E-94D1-54222C63F5DA}</a:tableStyleId>
              </a:tblPr>
              <a:tblGrid>
                <a:gridCol w="1517396"/>
                <a:gridCol w="1939708"/>
                <a:gridCol w="1971079"/>
                <a:gridCol w="1267143"/>
              </a:tblGrid>
              <a:tr h="370840">
                <a:tc gridSpan="4">
                  <a:txBody>
                    <a:bodyPr/>
                    <a:lstStyle/>
                    <a:p>
                      <a:pPr algn="ctr"/>
                      <a:r>
                        <a:rPr lang="en-US" sz="2000" b="1" dirty="0" smtClean="0">
                          <a:solidFill>
                            <a:schemeClr val="tx1"/>
                          </a:solidFill>
                        </a:rPr>
                        <a:t>Customer</a:t>
                      </a:r>
                      <a:endParaRPr lang="en-US" sz="2000" b="1" dirty="0">
                        <a:solidFill>
                          <a:schemeClr val="tx1"/>
                        </a:solidFill>
                      </a:endParaRPr>
                    </a:p>
                  </a:txBody>
                  <a:tcPr/>
                </a:tc>
                <a:tc hMerge="1">
                  <a:txBody>
                    <a:bodyPr/>
                    <a:lstStyle/>
                    <a:p>
                      <a:endParaRPr lang="en-US" sz="2000" dirty="0">
                        <a:solidFill>
                          <a:schemeClr val="tx1"/>
                        </a:solidFill>
                      </a:endParaRPr>
                    </a:p>
                  </a:txBody>
                  <a:tcPr/>
                </a:tc>
                <a:tc hMerge="1">
                  <a:txBody>
                    <a:bodyPr/>
                    <a:lstStyle/>
                    <a:p>
                      <a:endParaRPr lang="en-US"/>
                    </a:p>
                  </a:txBody>
                  <a:tcPr/>
                </a:tc>
                <a:tc hMerge="1">
                  <a:txBody>
                    <a:bodyPr/>
                    <a:lstStyle/>
                    <a:p>
                      <a:pPr algn="ctr"/>
                      <a:endParaRPr lang="en-US" sz="2000" b="1" dirty="0">
                        <a:solidFill>
                          <a:schemeClr val="tx1"/>
                        </a:solidFill>
                      </a:endParaRPr>
                    </a:p>
                  </a:txBody>
                  <a:tcPr/>
                </a:tc>
              </a:tr>
              <a:tr h="370840">
                <a:tc>
                  <a:txBody>
                    <a:bodyPr/>
                    <a:lstStyle/>
                    <a:p>
                      <a:pPr algn="ctr"/>
                      <a:r>
                        <a:rPr lang="en-US" sz="2000" dirty="0" err="1" smtClean="0">
                          <a:solidFill>
                            <a:schemeClr val="tx1"/>
                          </a:solidFill>
                        </a:rPr>
                        <a:t>CustomerID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CustomerName</a:t>
                      </a:r>
                      <a:endParaRPr lang="en-US" sz="2000" dirty="0">
                        <a:solidFill>
                          <a:schemeClr val="tx1"/>
                        </a:solidFill>
                      </a:endParaRPr>
                    </a:p>
                  </a:txBody>
                  <a:tcPr/>
                </a:tc>
                <a:tc>
                  <a:txBody>
                    <a:bodyPr/>
                    <a:lstStyle/>
                    <a:p>
                      <a:pPr algn="ctr"/>
                      <a:r>
                        <a:rPr lang="en-US" sz="2000" dirty="0" err="1" smtClean="0">
                          <a:solidFill>
                            <a:schemeClr val="tx1"/>
                          </a:solidFill>
                        </a:rPr>
                        <a:t>ContactNumber</a:t>
                      </a:r>
                      <a:endParaRPr lang="en-US" sz="2000" dirty="0">
                        <a:solidFill>
                          <a:schemeClr val="tx1"/>
                        </a:solidFill>
                      </a:endParaRPr>
                    </a:p>
                  </a:txBody>
                  <a:tcPr/>
                </a:tc>
                <a:tc>
                  <a:txBody>
                    <a:bodyPr/>
                    <a:lstStyle/>
                    <a:p>
                      <a:pPr algn="ctr"/>
                      <a:r>
                        <a:rPr lang="en-US" sz="2000" dirty="0" smtClean="0">
                          <a:solidFill>
                            <a:schemeClr val="tx1"/>
                          </a:solidFill>
                        </a:rPr>
                        <a:t>Address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1234567890</a:t>
                      </a:r>
                      <a:endParaRPr lang="en-US" sz="2000" dirty="0">
                        <a:solidFill>
                          <a:schemeClr val="tx1"/>
                        </a:solidFill>
                      </a:endParaRPr>
                    </a:p>
                  </a:txBody>
                  <a:tcPr/>
                </a:tc>
                <a:tc>
                  <a:txBody>
                    <a:bodyPr/>
                    <a:lstStyle/>
                    <a:p>
                      <a:pPr algn="ctr"/>
                      <a:r>
                        <a:rPr lang="en-US" sz="2000" dirty="0" smtClean="0">
                          <a:solidFill>
                            <a:schemeClr val="tx1"/>
                          </a:solidFill>
                        </a:rPr>
                        <a:t>Patna</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err="1" smtClean="0">
                          <a:solidFill>
                            <a:schemeClr val="tx1"/>
                          </a:solidFill>
                        </a:rPr>
                        <a:t>Amitesh</a:t>
                      </a:r>
                      <a:endParaRPr lang="en-US" sz="2000" dirty="0">
                        <a:solidFill>
                          <a:schemeClr val="tx1"/>
                        </a:solidFill>
                      </a:endParaRPr>
                    </a:p>
                  </a:txBody>
                  <a:tcPr/>
                </a:tc>
                <a:tc>
                  <a:txBody>
                    <a:bodyPr/>
                    <a:lstStyle/>
                    <a:p>
                      <a:pPr algn="ctr"/>
                      <a:r>
                        <a:rPr lang="en-US" sz="2000" dirty="0" smtClean="0">
                          <a:solidFill>
                            <a:schemeClr val="tx1"/>
                          </a:solidFill>
                        </a:rPr>
                        <a:t>1023456789</a:t>
                      </a:r>
                      <a:endParaRPr lang="en-US" sz="2000" dirty="0">
                        <a:solidFill>
                          <a:schemeClr val="tx1"/>
                        </a:solidFill>
                      </a:endParaRPr>
                    </a:p>
                  </a:txBody>
                  <a:tcPr/>
                </a:tc>
                <a:tc>
                  <a:txBody>
                    <a:bodyPr/>
                    <a:lstStyle/>
                    <a:p>
                      <a:pPr algn="ctr"/>
                      <a:r>
                        <a:rPr lang="en-US" sz="2000" dirty="0" smtClean="0">
                          <a:solidFill>
                            <a:schemeClr val="tx1"/>
                          </a:solidFill>
                        </a:rPr>
                        <a:t>Ranchi</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19194154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SQL Commands to Implement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above inner join operation results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147</a:t>
            </a:fld>
            <a:endParaRPr lang="en-US" sz="2000" b="1" dirty="0">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545756494"/>
              </p:ext>
            </p:extLst>
          </p:nvPr>
        </p:nvGraphicFramePr>
        <p:xfrm>
          <a:off x="3088068" y="2438400"/>
          <a:ext cx="6139942" cy="1188720"/>
        </p:xfrm>
        <a:graphic>
          <a:graphicData uri="http://schemas.openxmlformats.org/drawingml/2006/table">
            <a:tbl>
              <a:tblPr firstRow="1" bandRow="1">
                <a:tableStyleId>{5940675A-B579-460E-94D1-54222C63F5DA}</a:tableStyleId>
              </a:tblPr>
              <a:tblGrid>
                <a:gridCol w="1229487"/>
                <a:gridCol w="1266825"/>
                <a:gridCol w="1663700"/>
                <a:gridCol w="1979930"/>
              </a:tblGrid>
              <a:tr h="370840">
                <a:tc>
                  <a:txBody>
                    <a:bodyPr/>
                    <a:lstStyle/>
                    <a:p>
                      <a:pPr algn="ctr"/>
                      <a:r>
                        <a:rPr lang="en-US" sz="2000" dirty="0" err="1" smtClean="0">
                          <a:solidFill>
                            <a:schemeClr val="tx1"/>
                          </a:solidFill>
                        </a:rPr>
                        <a:t>CourseID</a:t>
                      </a:r>
                      <a:r>
                        <a:rPr lang="en-US" sz="2000" dirty="0" smtClean="0">
                          <a:solidFill>
                            <a:schemeClr val="tx1"/>
                          </a:solidFill>
                        </a:rPr>
                        <a:t> </a:t>
                      </a:r>
                      <a:endParaRPr lang="en-US" sz="2000" dirty="0">
                        <a:solidFill>
                          <a:schemeClr val="tx1"/>
                        </a:solidFill>
                      </a:endParaRPr>
                    </a:p>
                  </a:txBody>
                  <a:tcPr/>
                </a:tc>
                <a:tc>
                  <a:txBody>
                    <a:bodyPr/>
                    <a:lstStyle/>
                    <a:p>
                      <a:pPr algn="ctr"/>
                      <a:r>
                        <a:rPr lang="en-US" sz="2000" dirty="0" err="1" smtClean="0">
                          <a:solidFill>
                            <a:schemeClr val="tx1"/>
                          </a:solidFill>
                        </a:rPr>
                        <a:t>TeacherID</a:t>
                      </a:r>
                      <a:endParaRPr lang="en-US" sz="2000" dirty="0">
                        <a:solidFill>
                          <a:schemeClr val="tx1"/>
                        </a:solidFill>
                      </a:endParaRPr>
                    </a:p>
                  </a:txBody>
                  <a:tcPr/>
                </a:tc>
                <a:tc>
                  <a:txBody>
                    <a:bodyPr/>
                    <a:lstStyle/>
                    <a:p>
                      <a:pPr algn="ctr"/>
                      <a:r>
                        <a:rPr lang="en-US" sz="2000" dirty="0" err="1" smtClean="0">
                          <a:solidFill>
                            <a:schemeClr val="tx1"/>
                          </a:solidFill>
                        </a:rPr>
                        <a:t>TeacherName</a:t>
                      </a:r>
                      <a:endParaRPr lang="en-US" sz="2000" dirty="0">
                        <a:solidFill>
                          <a:schemeClr val="tx1"/>
                        </a:solidFill>
                      </a:endParaRPr>
                    </a:p>
                  </a:txBody>
                  <a:tcPr/>
                </a:tc>
                <a:tc>
                  <a:txBody>
                    <a:bodyPr/>
                    <a:lstStyle/>
                    <a:p>
                      <a:pPr algn="ctr"/>
                      <a:r>
                        <a:rPr lang="en-US" sz="2000" dirty="0" smtClean="0">
                          <a:solidFill>
                            <a:schemeClr val="tx1"/>
                          </a:solidFill>
                        </a:rPr>
                        <a:t>DOS</a:t>
                      </a:r>
                      <a:endParaRPr lang="en-US" sz="2000" dirty="0">
                        <a:solidFill>
                          <a:schemeClr val="tx1"/>
                        </a:solidFill>
                      </a:endParaRPr>
                    </a:p>
                  </a:txBody>
                  <a:tcPr/>
                </a:tc>
              </a:tr>
              <a:tr h="370840">
                <a:tc>
                  <a:txBody>
                    <a:bodyPr/>
                    <a:lstStyle/>
                    <a:p>
                      <a:pPr algn="ctr"/>
                      <a:r>
                        <a:rPr lang="en-US" sz="2000" dirty="0" smtClean="0">
                          <a:solidFill>
                            <a:schemeClr val="tx1"/>
                          </a:solidFill>
                        </a:rPr>
                        <a:t>C1</a:t>
                      </a:r>
                      <a:endParaRPr lang="en-US" sz="2000" dirty="0">
                        <a:solidFill>
                          <a:schemeClr val="tx1"/>
                        </a:solidFill>
                      </a:endParaRPr>
                    </a:p>
                  </a:txBody>
                  <a:tcPr/>
                </a:tc>
                <a:tc>
                  <a:txBody>
                    <a:bodyPr/>
                    <a:lstStyle/>
                    <a:p>
                      <a:pPr algn="ctr"/>
                      <a:r>
                        <a:rPr lang="en-US" sz="2000" dirty="0" smtClean="0">
                          <a:solidFill>
                            <a:schemeClr val="tx1"/>
                          </a:solidFill>
                        </a:rPr>
                        <a:t>T1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15 – OCT – 2018 </a:t>
                      </a:r>
                      <a:endParaRPr lang="en-US" sz="2000" dirty="0">
                        <a:solidFill>
                          <a:schemeClr val="tx1"/>
                        </a:solidFill>
                      </a:endParaRPr>
                    </a:p>
                  </a:txBody>
                  <a:tcPr/>
                </a:tc>
              </a:tr>
              <a:tr h="370840">
                <a:tc>
                  <a:txBody>
                    <a:bodyPr/>
                    <a:lstStyle/>
                    <a:p>
                      <a:pPr algn="ctr"/>
                      <a:r>
                        <a:rPr lang="en-US" sz="2000" dirty="0" smtClean="0">
                          <a:solidFill>
                            <a:schemeClr val="tx1"/>
                          </a:solidFill>
                        </a:rPr>
                        <a:t>C2</a:t>
                      </a:r>
                      <a:endParaRPr lang="en-US" sz="2000" dirty="0">
                        <a:solidFill>
                          <a:schemeClr val="tx1"/>
                        </a:solidFill>
                      </a:endParaRPr>
                    </a:p>
                  </a:txBody>
                  <a:tcPr/>
                </a:tc>
                <a:tc>
                  <a:txBody>
                    <a:bodyPr/>
                    <a:lstStyle/>
                    <a:p>
                      <a:pPr algn="ctr"/>
                      <a:r>
                        <a:rPr lang="en-US" sz="2000" dirty="0" smtClean="0">
                          <a:solidFill>
                            <a:schemeClr val="tx1"/>
                          </a:solidFill>
                        </a:rPr>
                        <a:t>T1</a:t>
                      </a:r>
                      <a:endParaRPr lang="en-US" sz="2000" dirty="0">
                        <a:solidFill>
                          <a:schemeClr val="tx1"/>
                        </a:solidFill>
                      </a:endParaRPr>
                    </a:p>
                  </a:txBody>
                  <a:tcPr/>
                </a:tc>
                <a:tc>
                  <a:txBody>
                    <a:bodyPr/>
                    <a:lstStyle/>
                    <a:p>
                      <a:pPr algn="ctr"/>
                      <a:r>
                        <a:rPr lang="en-US" sz="2000" dirty="0" smtClean="0">
                          <a:solidFill>
                            <a:schemeClr val="tx1"/>
                          </a:solidFill>
                        </a:rPr>
                        <a:t>Ashutosh</a:t>
                      </a:r>
                      <a:endParaRPr lang="en-US" sz="2000" dirty="0">
                        <a:solidFill>
                          <a:schemeClr val="tx1"/>
                        </a:solidFill>
                      </a:endParaRPr>
                    </a:p>
                  </a:txBody>
                  <a:tcPr/>
                </a:tc>
                <a:tc>
                  <a:txBody>
                    <a:bodyPr/>
                    <a:lstStyle/>
                    <a:p>
                      <a:pPr algn="ctr"/>
                      <a:r>
                        <a:rPr lang="en-US" sz="2000" dirty="0" smtClean="0">
                          <a:solidFill>
                            <a:schemeClr val="tx1"/>
                          </a:solidFill>
                        </a:rPr>
                        <a:t>14 – 10 – 2019    </a:t>
                      </a:r>
                      <a:endParaRPr lang="en-US" sz="2000" dirty="0">
                        <a:solidFill>
                          <a:schemeClr val="tx1"/>
                        </a:solidFill>
                      </a:endParaRPr>
                    </a:p>
                  </a:txBody>
                  <a:tcPr/>
                </a:tc>
              </a:tr>
            </a:tbl>
          </a:graphicData>
        </a:graphic>
      </p:graphicFrame>
    </p:spTree>
    <p:extLst>
      <p:ext uri="{BB962C8B-B14F-4D97-AF65-F5344CB8AC3E}">
        <p14:creationId xmlns:p14="http://schemas.microsoft.com/office/powerpoint/2010/main" val="338892228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Clauses Associated with SQL Commands “select”</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“select”</a:t>
            </a:r>
          </a:p>
          <a:p>
            <a:pPr algn="just">
              <a:buClr>
                <a:srgbClr val="FF0000"/>
              </a:buClr>
              <a:buSzPct val="81000"/>
              <a:buFont typeface="Calibri" panose="020F0502020204030204" pitchFamily="34" charset="0"/>
              <a:buChar char="●"/>
            </a:pPr>
            <a:r>
              <a:rPr lang="en-US" sz="3200" dirty="0">
                <a:solidFill>
                  <a:srgbClr val="002060"/>
                </a:solidFill>
              </a:rPr>
              <a:t>“from”</a:t>
            </a:r>
          </a:p>
          <a:p>
            <a:pPr algn="just">
              <a:buClr>
                <a:srgbClr val="FF0000"/>
              </a:buClr>
              <a:buSzPct val="81000"/>
              <a:buFont typeface="Calibri" panose="020F0502020204030204" pitchFamily="34" charset="0"/>
              <a:buChar char="●"/>
            </a:pPr>
            <a:r>
              <a:rPr lang="en-US" sz="3200" dirty="0">
                <a:solidFill>
                  <a:srgbClr val="002060"/>
                </a:solidFill>
              </a:rPr>
              <a:t>“where”</a:t>
            </a:r>
          </a:p>
          <a:p>
            <a:pPr algn="just">
              <a:buClr>
                <a:srgbClr val="FF0000"/>
              </a:buClr>
              <a:buSzPct val="81000"/>
              <a:buFont typeface="Calibri" panose="020F0502020204030204" pitchFamily="34" charset="0"/>
              <a:buChar char="●"/>
            </a:pPr>
            <a:r>
              <a:rPr lang="en-US" sz="3200" dirty="0">
                <a:solidFill>
                  <a:srgbClr val="002060"/>
                </a:solidFill>
              </a:rPr>
              <a:t>“group by”</a:t>
            </a:r>
          </a:p>
          <a:p>
            <a:pPr algn="just">
              <a:buClr>
                <a:srgbClr val="FF0000"/>
              </a:buClr>
              <a:buSzPct val="81000"/>
              <a:buFont typeface="Calibri" panose="020F0502020204030204" pitchFamily="34" charset="0"/>
              <a:buChar char="●"/>
            </a:pPr>
            <a:r>
              <a:rPr lang="en-US" sz="3200" dirty="0">
                <a:solidFill>
                  <a:srgbClr val="002060"/>
                </a:solidFill>
              </a:rPr>
              <a:t>“having</a:t>
            </a:r>
            <a:r>
              <a:rPr lang="en-US" sz="3200" dirty="0" smtClean="0">
                <a:solidFill>
                  <a:srgbClr val="002060"/>
                </a:solidFill>
              </a:rPr>
              <a:t>”</a:t>
            </a:r>
            <a:endParaRPr lang="en-US" sz="3200" dirty="0">
              <a:solidFill>
                <a:srgbClr val="002060"/>
              </a:solidFill>
            </a:endParaRP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148</a:t>
            </a:fld>
            <a:endParaRPr lang="en-US" sz="2000" b="1" dirty="0">
              <a:solidFill>
                <a:srgbClr val="FF0000"/>
              </a:solidFill>
            </a:endParaRPr>
          </a:p>
        </p:txBody>
      </p:sp>
    </p:spTree>
    <p:extLst>
      <p:ext uri="{BB962C8B-B14F-4D97-AF65-F5344CB8AC3E}">
        <p14:creationId xmlns:p14="http://schemas.microsoft.com/office/powerpoint/2010/main" val="23635263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Clauses Associated with SQL Commands “select”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“select” Clause</a:t>
            </a:r>
          </a:p>
          <a:p>
            <a:pPr lvl="1" algn="just">
              <a:buClr>
                <a:srgbClr val="FF0000"/>
              </a:buClr>
              <a:buSzPct val="81000"/>
              <a:buFont typeface="Calibri" panose="020F0502020204030204" pitchFamily="34" charset="0"/>
              <a:buChar char="●"/>
            </a:pPr>
            <a:r>
              <a:rPr lang="en-US" sz="3200" dirty="0">
                <a:solidFill>
                  <a:srgbClr val="002060"/>
                </a:solidFill>
              </a:rPr>
              <a:t>The select clause corresponds to the projection operation of the relational algebra.</a:t>
            </a:r>
          </a:p>
          <a:p>
            <a:pPr lvl="1" algn="just">
              <a:buClr>
                <a:srgbClr val="FF0000"/>
              </a:buClr>
              <a:buSzPct val="81000"/>
              <a:buFont typeface="Calibri" panose="020F0502020204030204" pitchFamily="34" charset="0"/>
              <a:buChar char="●"/>
            </a:pPr>
            <a:r>
              <a:rPr lang="en-US" sz="3200" dirty="0">
                <a:solidFill>
                  <a:srgbClr val="002060"/>
                </a:solidFill>
              </a:rPr>
              <a:t>It is used to list the attributes desired in the result of a query.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149</a:t>
            </a:fld>
            <a:endParaRPr lang="en-US" sz="2000" b="1" dirty="0">
              <a:solidFill>
                <a:srgbClr val="FF0000"/>
              </a:solidFill>
            </a:endParaRPr>
          </a:p>
        </p:txBody>
      </p:sp>
    </p:spTree>
    <p:extLst>
      <p:ext uri="{BB962C8B-B14F-4D97-AF65-F5344CB8AC3E}">
        <p14:creationId xmlns:p14="http://schemas.microsoft.com/office/powerpoint/2010/main" val="2339284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Object Based Logical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model is used in describing data at the logical and view levels.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Provide flexible structuring capabilities and allow data constraints to be specified explicitly.</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Object Based Logical Models 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 Relationship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Object Oriented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Semantic Data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Functional Data Model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a:t>
            </a:fld>
            <a:endParaRPr lang="en-US" sz="2000" b="1" dirty="0">
              <a:solidFill>
                <a:srgbClr val="FF0000"/>
              </a:solidFill>
            </a:endParaRPr>
          </a:p>
        </p:txBody>
      </p:sp>
    </p:spTree>
    <p:extLst>
      <p:ext uri="{BB962C8B-B14F-4D97-AF65-F5344CB8AC3E}">
        <p14:creationId xmlns:p14="http://schemas.microsoft.com/office/powerpoint/2010/main" val="5080497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Clauses Associated with SQL Commands “select”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“from” Clause</a:t>
            </a:r>
          </a:p>
          <a:p>
            <a:pPr lvl="1" algn="just">
              <a:buClr>
                <a:srgbClr val="FF0000"/>
              </a:buClr>
              <a:buSzPct val="81000"/>
              <a:buFont typeface="Calibri" panose="020F0502020204030204" pitchFamily="34" charset="0"/>
              <a:buChar char="●"/>
            </a:pPr>
            <a:r>
              <a:rPr lang="en-US" sz="3200" dirty="0">
                <a:solidFill>
                  <a:srgbClr val="002060"/>
                </a:solidFill>
              </a:rPr>
              <a:t>The ‘from’ clause corresponds to the cartesian product operation of the relational algebra.</a:t>
            </a:r>
          </a:p>
          <a:p>
            <a:pPr lvl="1" algn="just">
              <a:buClr>
                <a:srgbClr val="FF0000"/>
              </a:buClr>
              <a:buSzPct val="81000"/>
              <a:buFont typeface="Calibri" panose="020F0502020204030204" pitchFamily="34" charset="0"/>
              <a:buChar char="●"/>
            </a:pPr>
            <a:r>
              <a:rPr lang="en-US" sz="3200" dirty="0">
                <a:solidFill>
                  <a:srgbClr val="002060"/>
                </a:solidFill>
              </a:rPr>
              <a:t>It lists the relations to be scanned in the evaluation of the expression.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150</a:t>
            </a:fld>
            <a:endParaRPr lang="en-US" sz="2000" b="1" dirty="0">
              <a:solidFill>
                <a:srgbClr val="FF0000"/>
              </a:solidFill>
            </a:endParaRPr>
          </a:p>
        </p:txBody>
      </p:sp>
    </p:spTree>
    <p:extLst>
      <p:ext uri="{BB962C8B-B14F-4D97-AF65-F5344CB8AC3E}">
        <p14:creationId xmlns:p14="http://schemas.microsoft.com/office/powerpoint/2010/main" val="2464846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Clauses Associated with SQL Commands “select”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“where” Clause</a:t>
            </a:r>
          </a:p>
          <a:p>
            <a:pPr lvl="1" algn="just">
              <a:buClr>
                <a:srgbClr val="FF0000"/>
              </a:buClr>
              <a:buSzPct val="81000"/>
              <a:buFont typeface="Calibri" panose="020F0502020204030204" pitchFamily="34" charset="0"/>
              <a:buChar char="●"/>
            </a:pPr>
            <a:r>
              <a:rPr lang="en-US" sz="3200" dirty="0">
                <a:solidFill>
                  <a:srgbClr val="002060"/>
                </a:solidFill>
              </a:rPr>
              <a:t>The “where” clause corresponds to the selection predicate of the relational algebra. </a:t>
            </a:r>
          </a:p>
          <a:p>
            <a:pPr lvl="1" algn="just">
              <a:buClr>
                <a:srgbClr val="FF0000"/>
              </a:buClr>
              <a:buSzPct val="81000"/>
              <a:buFont typeface="Calibri" panose="020F0502020204030204" pitchFamily="34" charset="0"/>
              <a:buChar char="●"/>
            </a:pPr>
            <a:r>
              <a:rPr lang="en-US" sz="3200" dirty="0">
                <a:solidFill>
                  <a:srgbClr val="002060"/>
                </a:solidFill>
              </a:rPr>
              <a:t>It consists of a predicate involving attribute of the relation that appear in the “from” clause.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151</a:t>
            </a:fld>
            <a:endParaRPr lang="en-US" sz="2000" b="1" dirty="0">
              <a:solidFill>
                <a:srgbClr val="FF0000"/>
              </a:solidFill>
            </a:endParaRPr>
          </a:p>
        </p:txBody>
      </p:sp>
    </p:spTree>
    <p:extLst>
      <p:ext uri="{BB962C8B-B14F-4D97-AF65-F5344CB8AC3E}">
        <p14:creationId xmlns:p14="http://schemas.microsoft.com/office/powerpoint/2010/main" val="35665967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Clauses Associated with SQL Commands “select”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clause “GROUP BY” is used with SELECT statement to fetch data from result groups according to a matching values for one or more columns.</a:t>
            </a:r>
          </a:p>
          <a:p>
            <a:pPr algn="just">
              <a:buClr>
                <a:srgbClr val="FF0000"/>
              </a:buClr>
              <a:buSzPct val="81000"/>
              <a:buFont typeface="Calibri" panose="020F0502020204030204" pitchFamily="34" charset="0"/>
              <a:buChar char="●"/>
            </a:pPr>
            <a:r>
              <a:rPr lang="en-US" sz="3200" dirty="0">
                <a:solidFill>
                  <a:srgbClr val="002060"/>
                </a:solidFill>
              </a:rPr>
              <a:t>SELECT statement fetches all of the rows together that have specific data in specific columns for applying GROUP BY clause on one or more columns.</a:t>
            </a:r>
          </a:p>
          <a:p>
            <a:pPr algn="just">
              <a:buClr>
                <a:srgbClr val="FF0000"/>
              </a:buClr>
              <a:buSzPct val="81000"/>
              <a:buFont typeface="Calibri" panose="020F0502020204030204" pitchFamily="34" charset="0"/>
              <a:buChar char="●"/>
            </a:pPr>
            <a:r>
              <a:rPr lang="en-US" sz="3200" dirty="0">
                <a:solidFill>
                  <a:srgbClr val="002060"/>
                </a:solidFill>
              </a:rPr>
              <a:t>The syntax is: SELECT      columnName1, columnName2, </a:t>
            </a:r>
            <a:r>
              <a:rPr lang="en-US" sz="3200" dirty="0" err="1">
                <a:solidFill>
                  <a:srgbClr val="002060"/>
                </a:solidFill>
              </a:rPr>
              <a:t>aggregateFunction</a:t>
            </a:r>
            <a:r>
              <a:rPr lang="en-US" sz="3200" dirty="0">
                <a:solidFill>
                  <a:srgbClr val="002060"/>
                </a:solidFill>
              </a:rPr>
              <a:t> (columnName), ....     FROM tableName     [ WHERE condition ]     GROUP BY columnName1, </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example is “select * from student group by name</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152</a:t>
            </a:fld>
            <a:endParaRPr lang="en-US" sz="2000" b="1" dirty="0">
              <a:solidFill>
                <a:srgbClr val="FF0000"/>
              </a:solidFill>
            </a:endParaRPr>
          </a:p>
        </p:txBody>
      </p:sp>
    </p:spTree>
    <p:extLst>
      <p:ext uri="{BB962C8B-B14F-4D97-AF65-F5344CB8AC3E}">
        <p14:creationId xmlns:p14="http://schemas.microsoft.com/office/powerpoint/2010/main" val="22523644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Clauses Associated with SQL Commands “select”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SQL clause “HAVING” is used along with GROUP BY clause to filter the “GROUP BY” clause result. The set data allow only group of result whose HAVING clause condition TRUE.</a:t>
            </a:r>
          </a:p>
          <a:p>
            <a:pPr algn="just">
              <a:buClr>
                <a:srgbClr val="FF0000"/>
              </a:buClr>
              <a:buSzPct val="81000"/>
              <a:buFont typeface="Calibri" panose="020F0502020204030204" pitchFamily="34" charset="0"/>
              <a:buChar char="●"/>
            </a:pPr>
            <a:r>
              <a:rPr lang="en-US" sz="3200" dirty="0">
                <a:solidFill>
                  <a:srgbClr val="002060"/>
                </a:solidFill>
              </a:rPr>
              <a:t>The SQL  clause “HAVING” has to be used along with the clause “GROUP BY”.</a:t>
            </a:r>
          </a:p>
          <a:p>
            <a:pPr algn="just">
              <a:buClr>
                <a:srgbClr val="FF0000"/>
              </a:buClr>
              <a:buSzPct val="81000"/>
              <a:buFont typeface="Calibri" panose="020F0502020204030204" pitchFamily="34" charset="0"/>
              <a:buChar char="●"/>
            </a:pPr>
            <a:r>
              <a:rPr lang="en-US" sz="3200" dirty="0">
                <a:solidFill>
                  <a:srgbClr val="002060"/>
                </a:solidFill>
              </a:rPr>
              <a:t>The syntax is SELECT      columnName(s) </a:t>
            </a:r>
            <a:r>
              <a:rPr lang="en-US" sz="3200" dirty="0" err="1">
                <a:solidFill>
                  <a:srgbClr val="002060"/>
                </a:solidFill>
              </a:rPr>
              <a:t>aggregateFunction</a:t>
            </a:r>
            <a:r>
              <a:rPr lang="en-US" sz="3200" dirty="0">
                <a:solidFill>
                  <a:srgbClr val="002060"/>
                </a:solidFill>
              </a:rPr>
              <a:t> (columnName), ....     FROM tableName     [ WHERE condition ]     GROUP BY columnName(s)     HAVING condition</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example is SELECT      roll, name, sum(marks)     FROM student     WHERE name like ‘A%’ GROUP BY name     HAVING roll&gt;10</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153</a:t>
            </a:fld>
            <a:endParaRPr lang="en-US" sz="2000" b="1" dirty="0">
              <a:solidFill>
                <a:srgbClr val="FF0000"/>
              </a:solidFill>
            </a:endParaRPr>
          </a:p>
        </p:txBody>
      </p:sp>
    </p:spTree>
    <p:extLst>
      <p:ext uri="{BB962C8B-B14F-4D97-AF65-F5344CB8AC3E}">
        <p14:creationId xmlns:p14="http://schemas.microsoft.com/office/powerpoint/2010/main" val="145689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Record Based Logical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model is used in describing data at the logical and view levels.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As compared with the Object Based Data Model(s), the model is used to both specify the </a:t>
            </a:r>
            <a:r>
              <a:rPr lang="en-US" sz="3200" b="1" dirty="0">
                <a:solidFill>
                  <a:srgbClr val="FF0000"/>
                </a:solidFill>
                <a:latin typeface="Calibri" pitchFamily="34" charset="0"/>
                <a:cs typeface="Calibri" pitchFamily="34" charset="0"/>
              </a:rPr>
              <a:t>logical structure</a:t>
            </a:r>
            <a:r>
              <a:rPr lang="en-US" sz="3200" dirty="0">
                <a:latin typeface="Calibri" pitchFamily="34" charset="0"/>
                <a:cs typeface="Calibri" pitchFamily="34" charset="0"/>
              </a:rPr>
              <a:t> of the database and to provide the higher level description of the implementation.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Model is termed as record based because the database is structured in </a:t>
            </a:r>
            <a:r>
              <a:rPr lang="en-US" sz="3200" b="1" dirty="0">
                <a:solidFill>
                  <a:srgbClr val="FF0000"/>
                </a:solidFill>
                <a:latin typeface="Calibri" pitchFamily="34" charset="0"/>
                <a:cs typeface="Calibri" pitchFamily="34" charset="0"/>
              </a:rPr>
              <a:t>fixed format</a:t>
            </a:r>
            <a:r>
              <a:rPr lang="en-US" sz="3200" dirty="0">
                <a:latin typeface="Calibri" pitchFamily="34" charset="0"/>
                <a:cs typeface="Calibri" pitchFamily="34" charset="0"/>
              </a:rPr>
              <a:t> records of different types</a:t>
            </a:r>
            <a:r>
              <a:rPr lang="en-US" sz="3200" dirty="0" smtClean="0">
                <a:latin typeface="Calibri" pitchFamily="34" charset="0"/>
                <a:cs typeface="Calibri" pitchFamily="34" charset="0"/>
              </a:rPr>
              <a: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Record Based Logical Models 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Data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Network Model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Hierarchical </a:t>
            </a:r>
            <a:r>
              <a:rPr lang="en-US" sz="3200" dirty="0" smtClean="0">
                <a:latin typeface="Calibri" pitchFamily="34" charset="0"/>
                <a:cs typeface="Calibri" pitchFamily="34" charset="0"/>
              </a:rPr>
              <a:t>Model</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16</a:t>
            </a:fld>
            <a:endParaRPr lang="en-US" sz="2000" b="1" dirty="0">
              <a:solidFill>
                <a:srgbClr val="FF0000"/>
              </a:solidFill>
            </a:endParaRPr>
          </a:p>
        </p:txBody>
      </p:sp>
    </p:spTree>
    <p:extLst>
      <p:ext uri="{BB962C8B-B14F-4D97-AF65-F5344CB8AC3E}">
        <p14:creationId xmlns:p14="http://schemas.microsoft.com/office/powerpoint/2010/main" val="275002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Physical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Model is used to describe the data at the lowest level.</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Physical Data Model capture the aspects of the Database System Implementation.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Physical Data Models 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Unifying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Frame Memory Model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17</a:t>
            </a:fld>
            <a:endParaRPr lang="en-US" sz="2000" b="1" dirty="0">
              <a:solidFill>
                <a:srgbClr val="FF0000"/>
              </a:solidFill>
            </a:endParaRPr>
          </a:p>
        </p:txBody>
      </p:sp>
    </p:spTree>
    <p:extLst>
      <p:ext uri="{BB962C8B-B14F-4D97-AF65-F5344CB8AC3E}">
        <p14:creationId xmlns:p14="http://schemas.microsoft.com/office/powerpoint/2010/main" val="97455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Physical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Model is used to describe the data at the lowest level.</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Physical Data Model capture the aspects of the Database System Implementation.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Physical Data Models are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Unifying Model</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Frame Memory Model</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18</a:t>
            </a:fld>
            <a:endParaRPr lang="en-US" sz="2000" b="1" dirty="0">
              <a:solidFill>
                <a:srgbClr val="FF0000"/>
              </a:solidFill>
            </a:endParaRPr>
          </a:p>
        </p:txBody>
      </p:sp>
    </p:spTree>
    <p:extLst>
      <p:ext uri="{BB962C8B-B14F-4D97-AF65-F5344CB8AC3E}">
        <p14:creationId xmlns:p14="http://schemas.microsoft.com/office/powerpoint/2010/main" val="274850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data model is the primary data model, which is used widely for data storage and processing.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This model is simple and it has all the properties and capabilities required to process data with storage efficiency.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19</a:t>
            </a:fld>
            <a:endParaRPr lang="en-US" sz="2000" b="1" dirty="0">
              <a:solidFill>
                <a:srgbClr val="FF0000"/>
              </a:solidFill>
            </a:endParaRPr>
          </a:p>
        </p:txBody>
      </p:sp>
    </p:spTree>
    <p:extLst>
      <p:ext uri="{BB962C8B-B14F-4D97-AF65-F5344CB8AC3E}">
        <p14:creationId xmlns:p14="http://schemas.microsoft.com/office/powerpoint/2010/main" val="170847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Set</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 -Table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Attribute: - </a:t>
            </a:r>
            <a:endParaRPr lang="en-US" sz="3200" dirty="0" smtClean="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Colour</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Height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Weight</a:t>
            </a:r>
          </a:p>
          <a:p>
            <a:pPr lvl="1" algn="just">
              <a:buClr>
                <a:srgbClr val="FF0000"/>
              </a:buClr>
              <a:buSzPct val="81000"/>
              <a:buFont typeface="Calibri" panose="020F0502020204030204" pitchFamily="34" charset="0"/>
              <a:buChar char="●"/>
            </a:pPr>
            <a:r>
              <a:rPr lang="en-US" sz="3200" dirty="0" err="1" smtClean="0">
                <a:latin typeface="Calibri" pitchFamily="34" charset="0"/>
                <a:cs typeface="Calibri" pitchFamily="34" charset="0"/>
              </a:rPr>
              <a:t>NumberOfLegs</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err="1">
                <a:latin typeface="Calibri" pitchFamily="34" charset="0"/>
                <a:cs typeface="Calibri" pitchFamily="34" charset="0"/>
              </a:rPr>
              <a:t>MeterialUsed</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 Set Table= {Colour, Height, Weight, </a:t>
            </a:r>
            <a:r>
              <a:rPr lang="en-US" sz="3200" dirty="0" err="1" smtClean="0">
                <a:latin typeface="Calibri" pitchFamily="34" charset="0"/>
                <a:cs typeface="Calibri" pitchFamily="34" charset="0"/>
              </a:rPr>
              <a:t>NumberOfLegs</a:t>
            </a:r>
            <a:r>
              <a:rPr lang="en-US" sz="3200" dirty="0">
                <a:latin typeface="Calibri" pitchFamily="34" charset="0"/>
                <a:cs typeface="Calibri" pitchFamily="34" charset="0"/>
              </a:rPr>
              <a:t>, </a:t>
            </a:r>
            <a:r>
              <a:rPr lang="en-US" sz="3200" dirty="0" err="1">
                <a:latin typeface="Calibri" pitchFamily="34" charset="0"/>
                <a:cs typeface="Calibri" pitchFamily="34" charset="0"/>
              </a:rPr>
              <a:t>MaterialUsed</a:t>
            </a:r>
            <a:r>
              <a:rPr lang="en-US" sz="3200" dirty="0">
                <a:latin typeface="Calibri" pitchFamily="34" charset="0"/>
                <a:cs typeface="Calibri" pitchFamily="34" charset="0"/>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Table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In relational data model, relations are saved in the format of Tables.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This format stores the relation among entities.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table has rows and columns, where rows represents records and columns represent the attributes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20</a:t>
            </a:fld>
            <a:endParaRPr lang="en-US" sz="2000" b="1" dirty="0">
              <a:solidFill>
                <a:srgbClr val="FF0000"/>
              </a:solidFill>
            </a:endParaRPr>
          </a:p>
        </p:txBody>
      </p:sp>
    </p:spTree>
    <p:extLst>
      <p:ext uri="{BB962C8B-B14F-4D97-AF65-F5344CB8AC3E}">
        <p14:creationId xmlns:p14="http://schemas.microsoft.com/office/powerpoint/2010/main" val="420718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Tuple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single row of a table, which contains a single record for that relation is called a tuple.</a:t>
            </a:r>
          </a:p>
          <a:p>
            <a:pPr algn="just">
              <a:buClr>
                <a:srgbClr val="FF0000"/>
              </a:buClr>
              <a:buSzPct val="81000"/>
              <a:buFont typeface="Calibri" panose="020F0502020204030204" pitchFamily="34" charset="0"/>
              <a:buChar char="●"/>
            </a:pP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21</a:t>
            </a:fld>
            <a:endParaRPr lang="en-US" sz="2000" b="1" dirty="0">
              <a:solidFill>
                <a:srgbClr val="FF0000"/>
              </a:solidFill>
            </a:endParaRPr>
          </a:p>
        </p:txBody>
      </p:sp>
    </p:spTree>
    <p:extLst>
      <p:ext uri="{BB962C8B-B14F-4D97-AF65-F5344CB8AC3E}">
        <p14:creationId xmlns:p14="http://schemas.microsoft.com/office/powerpoint/2010/main" val="3165612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Instance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finite set of tuples in the relational database system represents relation instance.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 instances do not have duplicate tuples</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22</a:t>
            </a:fld>
            <a:endParaRPr lang="en-US" sz="2000" b="1" dirty="0">
              <a:solidFill>
                <a:srgbClr val="FF0000"/>
              </a:solidFill>
            </a:endParaRPr>
          </a:p>
        </p:txBody>
      </p:sp>
    </p:spTree>
    <p:extLst>
      <p:ext uri="{BB962C8B-B14F-4D97-AF65-F5344CB8AC3E}">
        <p14:creationId xmlns:p14="http://schemas.microsoft.com/office/powerpoint/2010/main" val="1136112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Schema</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relational schema describes the relation name (table name), attributes, and their names.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23</a:t>
            </a:fld>
            <a:endParaRPr lang="en-US" sz="2000" b="1" dirty="0">
              <a:solidFill>
                <a:srgbClr val="FF0000"/>
              </a:solidFill>
            </a:endParaRPr>
          </a:p>
        </p:txBody>
      </p:sp>
    </p:spTree>
    <p:extLst>
      <p:ext uri="{BB962C8B-B14F-4D97-AF65-F5344CB8AC3E}">
        <p14:creationId xmlns:p14="http://schemas.microsoft.com/office/powerpoint/2010/main" val="2582729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Key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Each row has one or more attributes, known as relation key, which can identify the row in the relation (table) uniquely.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24</a:t>
            </a:fld>
            <a:endParaRPr lang="en-US" sz="2000" b="1" dirty="0">
              <a:solidFill>
                <a:srgbClr val="FF0000"/>
              </a:solidFill>
            </a:endParaRPr>
          </a:p>
        </p:txBody>
      </p:sp>
    </p:spTree>
    <p:extLst>
      <p:ext uri="{BB962C8B-B14F-4D97-AF65-F5344CB8AC3E}">
        <p14:creationId xmlns:p14="http://schemas.microsoft.com/office/powerpoint/2010/main" val="1712610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Each row has one or more attributes, known as relation key, which can identify the row in the relation (table) uniquely.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25</a:t>
            </a:fld>
            <a:endParaRPr lang="en-US" sz="2000" b="1" dirty="0">
              <a:solidFill>
                <a:srgbClr val="FF0000"/>
              </a:solidFill>
            </a:endParaRPr>
          </a:p>
        </p:txBody>
      </p:sp>
    </p:spTree>
    <p:extLst>
      <p:ext uri="{BB962C8B-B14F-4D97-AF65-F5344CB8AC3E}">
        <p14:creationId xmlns:p14="http://schemas.microsoft.com/office/powerpoint/2010/main" val="44123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Relational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Primary Key</a:t>
            </a:r>
          </a:p>
          <a:p>
            <a:pPr algn="just">
              <a:buClr>
                <a:srgbClr val="FF0000"/>
              </a:buClr>
              <a:buSzPct val="80000"/>
              <a:buFont typeface="Calibri" panose="020F0502020204030204" pitchFamily="34" charset="0"/>
              <a:buChar char="●"/>
            </a:pPr>
            <a:r>
              <a:rPr lang="en-US" sz="3200" dirty="0"/>
              <a:t>Candidate key</a:t>
            </a:r>
          </a:p>
          <a:p>
            <a:pPr algn="just">
              <a:buClr>
                <a:srgbClr val="FF0000"/>
              </a:buClr>
              <a:buSzPct val="80000"/>
              <a:buFont typeface="Calibri" panose="020F0502020204030204" pitchFamily="34" charset="0"/>
              <a:buChar char="●"/>
            </a:pPr>
            <a:r>
              <a:rPr lang="en-US" sz="3200" dirty="0"/>
              <a:t>Alternate Key</a:t>
            </a:r>
          </a:p>
          <a:p>
            <a:pPr algn="just">
              <a:buClr>
                <a:srgbClr val="FF0000"/>
              </a:buClr>
              <a:buSzPct val="80000"/>
              <a:buFont typeface="Calibri" panose="020F0502020204030204" pitchFamily="34" charset="0"/>
              <a:buChar char="●"/>
            </a:pPr>
            <a:r>
              <a:rPr lang="en-US" sz="3200" dirty="0"/>
              <a:t>Foreign Key</a:t>
            </a:r>
          </a:p>
          <a:p>
            <a:pPr algn="just">
              <a:buClr>
                <a:srgbClr val="FF0000"/>
              </a:buClr>
              <a:buSzPct val="80000"/>
              <a:buFont typeface="Calibri" panose="020F0502020204030204" pitchFamily="34" charset="0"/>
              <a:buChar char="●"/>
            </a:pPr>
            <a:r>
              <a:rPr lang="en-US" sz="3200" dirty="0"/>
              <a:t>Super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26</a:t>
            </a:fld>
            <a:endParaRPr lang="en-US" sz="2000" b="1" dirty="0">
              <a:solidFill>
                <a:srgbClr val="FF0000"/>
              </a:solidFill>
            </a:endParaRPr>
          </a:p>
        </p:txBody>
      </p:sp>
    </p:spTree>
    <p:extLst>
      <p:ext uri="{BB962C8B-B14F-4D97-AF65-F5344CB8AC3E}">
        <p14:creationId xmlns:p14="http://schemas.microsoft.com/office/powerpoint/2010/main" val="174915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Super Key</a:t>
            </a:r>
            <a:endParaRPr lang="en-US" b="1" dirty="0">
              <a:solidFill>
                <a:srgbClr val="FF0000"/>
              </a:solidFill>
              <a:latin typeface="+mn-lt"/>
            </a:endParaRPr>
          </a:p>
        </p:txBody>
      </p:sp>
      <p:sp>
        <p:nvSpPr>
          <p:cNvPr id="3" name="Content Placeholder 2"/>
          <p:cNvSpPr>
            <a:spLocks noGrp="1"/>
          </p:cNvSpPr>
          <p:nvPr>
            <p:ph idx="1"/>
          </p:nvPr>
        </p:nvSpPr>
        <p:spPr>
          <a:xfrm>
            <a:off x="381000" y="990600"/>
            <a:ext cx="11430000" cy="5105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set of attributes that collectively identifies an entity in an entity set.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27</a:t>
            </a:fld>
            <a:endParaRPr lang="en-US" sz="2000" b="1" dirty="0">
              <a:solidFill>
                <a:srgbClr val="FF0000"/>
              </a:solidFill>
            </a:endParaRPr>
          </a:p>
        </p:txBody>
      </p:sp>
    </p:spTree>
    <p:extLst>
      <p:ext uri="{BB962C8B-B14F-4D97-AF65-F5344CB8AC3E}">
        <p14:creationId xmlns:p14="http://schemas.microsoft.com/office/powerpoint/2010/main" val="53710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Primary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primary key a set of  one or more attributes that can uniquely identify tuples within the relation.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28</a:t>
            </a:fld>
            <a:endParaRPr lang="en-US" sz="2000" b="1" dirty="0">
              <a:solidFill>
                <a:srgbClr val="FF0000"/>
              </a:solidFill>
            </a:endParaRPr>
          </a:p>
        </p:txBody>
      </p:sp>
    </p:spTree>
    <p:extLst>
      <p:ext uri="{BB962C8B-B14F-4D97-AF65-F5344CB8AC3E}">
        <p14:creationId xmlns:p14="http://schemas.microsoft.com/office/powerpoint/2010/main" val="673463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Candidate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All the attribute  combinations inside a relation that can serve as primary key are termed as candidate keys because they are the candidates for the primary key position.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29</a:t>
            </a:fld>
            <a:endParaRPr lang="en-US" sz="2000" b="1" dirty="0">
              <a:solidFill>
                <a:srgbClr val="FF0000"/>
              </a:solidFill>
            </a:endParaRPr>
          </a:p>
        </p:txBody>
      </p:sp>
    </p:spTree>
    <p:extLst>
      <p:ext uri="{BB962C8B-B14F-4D97-AF65-F5344CB8AC3E}">
        <p14:creationId xmlns:p14="http://schemas.microsoft.com/office/powerpoint/2010/main" val="413702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Set …</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 -Student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Attribute: - </a:t>
            </a:r>
            <a:endParaRPr lang="en-US" sz="3200" dirty="0" smtClean="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Name</a:t>
            </a:r>
            <a:endParaRPr lang="en-US" sz="3200" dirty="0">
              <a:latin typeface="Calibri" pitchFamily="34" charset="0"/>
              <a:cs typeface="Calibri" pitchFamily="34" charset="0"/>
            </a:endParaRP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Height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Weight</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Roll</a:t>
            </a:r>
          </a:p>
          <a:p>
            <a:pPr lvl="1" algn="just">
              <a:buClr>
                <a:srgbClr val="FF0000"/>
              </a:buClr>
              <a:buSzPct val="81000"/>
              <a:buFont typeface="Calibri" panose="020F0502020204030204" pitchFamily="34" charset="0"/>
              <a:buChar char="●"/>
            </a:pPr>
            <a:r>
              <a:rPr lang="en-US" sz="3200" strike="dblStrike" dirty="0">
                <a:latin typeface="Calibri" pitchFamily="34" charset="0"/>
                <a:cs typeface="Calibri" pitchFamily="34" charset="0"/>
              </a:rPr>
              <a:t>Age</a:t>
            </a:r>
            <a:r>
              <a:rPr lang="en-US" sz="3200" dirty="0">
                <a:latin typeface="Calibri" pitchFamily="34" charset="0"/>
                <a:cs typeface="Calibri" pitchFamily="34" charset="0"/>
              </a:rPr>
              <a:t> </a:t>
            </a:r>
            <a:r>
              <a:rPr lang="en-US" sz="3200" dirty="0" smtClean="0">
                <a:latin typeface="Calibri" pitchFamily="34" charset="0"/>
                <a:cs typeface="Calibri" pitchFamily="34" charset="0"/>
              </a:rPr>
              <a:t>[DOB] </a:t>
            </a:r>
            <a:r>
              <a:rPr lang="en-US" sz="3200" dirty="0">
                <a:latin typeface="Calibri" pitchFamily="34" charset="0"/>
                <a:cs typeface="Calibri" pitchFamily="34" charset="0"/>
              </a:rPr>
              <a:t>(cannot be considered here due to changing values. </a:t>
            </a:r>
            <a:r>
              <a:rPr lang="en-US" sz="3200" dirty="0" smtClean="0">
                <a:latin typeface="Calibri" pitchFamily="34" charset="0"/>
                <a:cs typeface="Calibri" pitchFamily="34" charset="0"/>
              </a:rPr>
              <a:t>DOB </a:t>
            </a:r>
            <a:r>
              <a:rPr lang="en-US" sz="3200" dirty="0">
                <a:latin typeface="Calibri" pitchFamily="34" charset="0"/>
                <a:cs typeface="Calibri" pitchFamily="34" charset="0"/>
              </a:rPr>
              <a:t>will replace age)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Entity Set Student= {Name, Height, Weight, Roll, </a:t>
            </a:r>
            <a:r>
              <a:rPr lang="en-US" sz="3200" dirty="0" smtClean="0">
                <a:latin typeface="Calibri" pitchFamily="34" charset="0"/>
                <a:cs typeface="Calibri" pitchFamily="34" charset="0"/>
              </a:rPr>
              <a:t>DOB, </a:t>
            </a:r>
            <a:r>
              <a:rPr lang="en-US" sz="3200" dirty="0" err="1">
                <a:latin typeface="Calibri" pitchFamily="34" charset="0"/>
                <a:cs typeface="Calibri" pitchFamily="34" charset="0"/>
              </a:rPr>
              <a:t>mobileNumber</a:t>
            </a:r>
            <a:r>
              <a:rPr lang="en-US" sz="3200" dirty="0">
                <a:latin typeface="Calibri" pitchFamily="34" charset="0"/>
                <a:cs typeface="Calibri" pitchFamily="34" charset="0"/>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Tree>
    <p:extLst>
      <p:ext uri="{BB962C8B-B14F-4D97-AF65-F5344CB8AC3E}">
        <p14:creationId xmlns:p14="http://schemas.microsoft.com/office/powerpoint/2010/main" val="114833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Alternate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A candidate key that is not the primary key is termed as Alternate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30</a:t>
            </a:fld>
            <a:endParaRPr lang="en-US" sz="2000" b="1" dirty="0">
              <a:solidFill>
                <a:srgbClr val="FF0000"/>
              </a:solidFill>
            </a:endParaRPr>
          </a:p>
        </p:txBody>
      </p:sp>
    </p:spTree>
    <p:extLst>
      <p:ext uri="{BB962C8B-B14F-4D97-AF65-F5344CB8AC3E}">
        <p14:creationId xmlns:p14="http://schemas.microsoft.com/office/powerpoint/2010/main" val="2219725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Foreign Key</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953000"/>
          </a:xfrm>
        </p:spPr>
        <p:txBody>
          <a:bodyPr>
            <a:noAutofit/>
          </a:bodyPr>
          <a:lstStyle/>
          <a:p>
            <a:pPr algn="just">
              <a:buClr>
                <a:srgbClr val="FF0000"/>
              </a:buClr>
              <a:buSzPct val="80000"/>
              <a:buFont typeface="Calibri" panose="020F0502020204030204" pitchFamily="34" charset="0"/>
              <a:buChar char="●"/>
            </a:pPr>
            <a:r>
              <a:rPr lang="en-US" sz="3200" dirty="0"/>
              <a:t>Non Key Attribute, whose values are derived from the primary key of some other table is known as foreign key in its current table.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31</a:t>
            </a:fld>
            <a:endParaRPr lang="en-US" sz="2000" b="1" dirty="0">
              <a:solidFill>
                <a:srgbClr val="FF0000"/>
              </a:solidFill>
            </a:endParaRPr>
          </a:p>
        </p:txBody>
      </p:sp>
    </p:spTree>
    <p:extLst>
      <p:ext uri="{BB962C8B-B14F-4D97-AF65-F5344CB8AC3E}">
        <p14:creationId xmlns:p14="http://schemas.microsoft.com/office/powerpoint/2010/main" val="2819080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Attribute Domain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Every attribute has some pre-defined value scope, known as attribute domain.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32</a:t>
            </a:fld>
            <a:endParaRPr lang="en-US" sz="2000" b="1" dirty="0">
              <a:solidFill>
                <a:srgbClr val="FF0000"/>
              </a:solidFill>
            </a:endParaRPr>
          </a:p>
        </p:txBody>
      </p:sp>
    </p:spTree>
    <p:extLst>
      <p:ext uri="{BB962C8B-B14F-4D97-AF65-F5344CB8AC3E}">
        <p14:creationId xmlns:p14="http://schemas.microsoft.com/office/powerpoint/2010/main" val="379008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Constraints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There are three main integrity constraints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Key constraints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Domain constraints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Referential integrity constraints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33</a:t>
            </a:fld>
            <a:endParaRPr lang="en-US" sz="2000" b="1" dirty="0">
              <a:solidFill>
                <a:srgbClr val="FF0000"/>
              </a:solidFill>
            </a:endParaRPr>
          </a:p>
        </p:txBody>
      </p:sp>
    </p:spTree>
    <p:extLst>
      <p:ext uri="{BB962C8B-B14F-4D97-AF65-F5344CB8AC3E}">
        <p14:creationId xmlns:p14="http://schemas.microsoft.com/office/powerpoint/2010/main" val="99476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Key Constraints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There must be at least one minimal subset of attributes in the relation, which can identify a tuple uniquely.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This minimal subset of attributes is called key for that relation.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If there are more than one such minimal subsets, these are called candidate keys.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Key constraints force that in a relation with a key attribute, no two tuples can have identical values for key attributes.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key attribute can not have NULL values.</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Key constraints are also referred to as Entity Constraints.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34</a:t>
            </a:fld>
            <a:endParaRPr lang="en-US" sz="2000" b="1" dirty="0">
              <a:solidFill>
                <a:srgbClr val="FF0000"/>
              </a:solidFill>
            </a:endParaRPr>
          </a:p>
        </p:txBody>
      </p:sp>
    </p:spTree>
    <p:extLst>
      <p:ext uri="{BB962C8B-B14F-4D97-AF65-F5344CB8AC3E}">
        <p14:creationId xmlns:p14="http://schemas.microsoft.com/office/powerpoint/2010/main" val="2548329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Referential Integrity Constraints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Referential integrity constraints work on the concept of Foreign Keys.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foreign key is a key attribute of a relation that can be referred in other relation.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Referential integrity constraint states that if a relation refers to a key attribute of a different or same relation, then that key element must exist.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35</a:t>
            </a:fld>
            <a:endParaRPr lang="en-US" sz="2000" b="1" dirty="0">
              <a:solidFill>
                <a:srgbClr val="FF0000"/>
              </a:solidFill>
            </a:endParaRPr>
          </a:p>
        </p:txBody>
      </p:sp>
    </p:spTree>
    <p:extLst>
      <p:ext uri="{BB962C8B-B14F-4D97-AF65-F5344CB8AC3E}">
        <p14:creationId xmlns:p14="http://schemas.microsoft.com/office/powerpoint/2010/main" val="60170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Query Language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database systems are expected to be equipped with a query language that can assist its users to query the database instances.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36</a:t>
            </a:fld>
            <a:endParaRPr lang="en-US" sz="2000" b="1" dirty="0">
              <a:solidFill>
                <a:srgbClr val="FF0000"/>
              </a:solidFill>
            </a:endParaRPr>
          </a:p>
        </p:txBody>
      </p:sp>
    </p:spTree>
    <p:extLst>
      <p:ext uri="{BB962C8B-B14F-4D97-AF65-F5344CB8AC3E}">
        <p14:creationId xmlns:p14="http://schemas.microsoft.com/office/powerpoint/2010/main" val="85389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Query Language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There are two kinds of query languages</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Algebra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a:t>
            </a:r>
            <a:r>
              <a:rPr lang="en-US" sz="3200" dirty="0" smtClean="0">
                <a:latin typeface="Calibri" pitchFamily="34" charset="0"/>
                <a:cs typeface="Calibri" pitchFamily="34" charset="0"/>
              </a:rPr>
              <a:t>Calculus</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37</a:t>
            </a:fld>
            <a:endParaRPr lang="en-US" sz="2000" b="1" dirty="0">
              <a:solidFill>
                <a:srgbClr val="FF0000"/>
              </a:solidFill>
            </a:endParaRPr>
          </a:p>
        </p:txBody>
      </p:sp>
    </p:spTree>
    <p:extLst>
      <p:ext uri="{BB962C8B-B14F-4D97-AF65-F5344CB8AC3E}">
        <p14:creationId xmlns:p14="http://schemas.microsoft.com/office/powerpoint/2010/main" val="2129006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Algebra</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algebra is a “</a:t>
            </a:r>
            <a:r>
              <a:rPr lang="en-US" sz="3200" b="1" dirty="0">
                <a:solidFill>
                  <a:srgbClr val="FF0000"/>
                </a:solidFill>
                <a:latin typeface="Calibri" pitchFamily="34" charset="0"/>
                <a:cs typeface="Calibri" pitchFamily="34" charset="0"/>
              </a:rPr>
              <a:t>procedural query language</a:t>
            </a:r>
            <a:r>
              <a:rPr lang="en-US" sz="3200" dirty="0">
                <a:latin typeface="Calibri" pitchFamily="34" charset="0"/>
                <a:cs typeface="Calibri" pitchFamily="34" charset="0"/>
              </a:rPr>
              <a:t>”, which takes instances of relations as input and yields instances of relations as output.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uses “</a:t>
            </a:r>
            <a:r>
              <a:rPr lang="en-US" sz="3200" b="1" dirty="0">
                <a:solidFill>
                  <a:srgbClr val="FF0000"/>
                </a:solidFill>
                <a:latin typeface="Calibri" pitchFamily="34" charset="0"/>
                <a:cs typeface="Calibri" pitchFamily="34" charset="0"/>
              </a:rPr>
              <a:t>operators</a:t>
            </a:r>
            <a:r>
              <a:rPr lang="en-US" sz="3200" dirty="0">
                <a:latin typeface="Calibri" pitchFamily="34" charset="0"/>
                <a:cs typeface="Calibri" pitchFamily="34" charset="0"/>
              </a:rPr>
              <a:t>” to perform queries.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An operator can be either unary or binary.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They accept </a:t>
            </a:r>
            <a:r>
              <a:rPr lang="en-US" sz="3200" dirty="0" smtClean="0">
                <a:latin typeface="Calibri" pitchFamily="34" charset="0"/>
                <a:cs typeface="Calibri" pitchFamily="34" charset="0"/>
              </a:rPr>
              <a:t>“</a:t>
            </a:r>
            <a:r>
              <a:rPr lang="en-US" sz="3200" b="1" dirty="0" smtClean="0">
                <a:solidFill>
                  <a:srgbClr val="FF0000"/>
                </a:solidFill>
                <a:latin typeface="Calibri" pitchFamily="34" charset="0"/>
                <a:cs typeface="Calibri" pitchFamily="34" charset="0"/>
              </a:rPr>
              <a:t>relations</a:t>
            </a:r>
            <a:r>
              <a:rPr lang="en-US" sz="3200" dirty="0" smtClean="0">
                <a:latin typeface="Calibri" pitchFamily="34" charset="0"/>
                <a:cs typeface="Calibri" pitchFamily="34" charset="0"/>
              </a:rPr>
              <a:t>” </a:t>
            </a:r>
            <a:r>
              <a:rPr lang="en-US" sz="3200" dirty="0">
                <a:latin typeface="Calibri" pitchFamily="34" charset="0"/>
                <a:cs typeface="Calibri" pitchFamily="34" charset="0"/>
              </a:rPr>
              <a:t>as their input and yield </a:t>
            </a:r>
            <a:r>
              <a:rPr lang="en-US" sz="3200" dirty="0" smtClean="0">
                <a:latin typeface="Calibri" pitchFamily="34" charset="0"/>
                <a:cs typeface="Calibri" pitchFamily="34" charset="0"/>
              </a:rPr>
              <a:t>“</a:t>
            </a:r>
            <a:r>
              <a:rPr lang="en-US" sz="3200" b="1" dirty="0" smtClean="0">
                <a:solidFill>
                  <a:srgbClr val="FF0000"/>
                </a:solidFill>
                <a:latin typeface="Calibri" pitchFamily="34" charset="0"/>
                <a:cs typeface="Calibri" pitchFamily="34" charset="0"/>
              </a:rPr>
              <a:t>relations</a:t>
            </a:r>
            <a:r>
              <a:rPr lang="en-US" sz="3200" dirty="0" smtClean="0">
                <a:latin typeface="Calibri" pitchFamily="34" charset="0"/>
                <a:cs typeface="Calibri" pitchFamily="34" charset="0"/>
              </a:rPr>
              <a:t>” </a:t>
            </a:r>
            <a:r>
              <a:rPr lang="en-US" sz="3200" dirty="0">
                <a:latin typeface="Calibri" pitchFamily="34" charset="0"/>
                <a:cs typeface="Calibri" pitchFamily="34" charset="0"/>
              </a:rPr>
              <a:t>as their output.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Relational algebra is performed recursively on a relation and intermediate results are also considered relations.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38</a:t>
            </a:fld>
            <a:endParaRPr lang="en-US" sz="2000" b="1" dirty="0">
              <a:solidFill>
                <a:srgbClr val="FF0000"/>
              </a:solidFill>
            </a:endParaRPr>
          </a:p>
        </p:txBody>
      </p:sp>
    </p:spTree>
    <p:extLst>
      <p:ext uri="{BB962C8B-B14F-4D97-AF65-F5344CB8AC3E}">
        <p14:creationId xmlns:p14="http://schemas.microsoft.com/office/powerpoint/2010/main" val="311563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Basic Operations in Relational Algebra</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Selection Operation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Projection Operation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Union Operation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Set Different Operation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Intersection Operation</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Cartesian Product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Rename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39</a:t>
            </a:fld>
            <a:endParaRPr lang="en-US" sz="2000" b="1" dirty="0">
              <a:solidFill>
                <a:srgbClr val="FF0000"/>
              </a:solidFill>
            </a:endParaRPr>
          </a:p>
        </p:txBody>
      </p:sp>
    </p:spTree>
    <p:extLst>
      <p:ext uri="{BB962C8B-B14F-4D97-AF65-F5344CB8AC3E}">
        <p14:creationId xmlns:p14="http://schemas.microsoft.com/office/powerpoint/2010/main" val="202657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Set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marL="0" indent="0" algn="just">
              <a:buClr>
                <a:srgbClr val="FF0000"/>
              </a:buClr>
              <a:buSzPct val="81000"/>
              <a:buNone/>
            </a:pPr>
            <a:r>
              <a:rPr lang="en-US" sz="3200" dirty="0" err="1">
                <a:latin typeface="Calibri" pitchFamily="34" charset="0"/>
                <a:cs typeface="Calibri" pitchFamily="34" charset="0"/>
              </a:rPr>
              <a:t>struct</a:t>
            </a:r>
            <a:r>
              <a:rPr lang="en-US" sz="3200" dirty="0">
                <a:latin typeface="Calibri" pitchFamily="34" charset="0"/>
                <a:cs typeface="Calibri" pitchFamily="34" charset="0"/>
              </a:rPr>
              <a:t> student</a:t>
            </a:r>
          </a:p>
          <a:p>
            <a:pPr marL="0" indent="0" algn="just">
              <a:buClr>
                <a:srgbClr val="FF0000"/>
              </a:buClr>
              <a:buSzPct val="81000"/>
              <a:buNone/>
            </a:pPr>
            <a:r>
              <a:rPr lang="en-US" sz="3200" dirty="0">
                <a:latin typeface="Calibri" pitchFamily="34" charset="0"/>
                <a:cs typeface="Calibri" pitchFamily="34" charset="0"/>
              </a:rPr>
              <a:t>  {</a:t>
            </a:r>
          </a:p>
          <a:p>
            <a:pPr marL="0" indent="0" algn="just">
              <a:buClr>
                <a:srgbClr val="FF0000"/>
              </a:buClr>
              <a:buSzPct val="81000"/>
              <a:buNone/>
            </a:pPr>
            <a:r>
              <a:rPr lang="en-US" sz="3200" dirty="0">
                <a:latin typeface="Calibri" pitchFamily="34" charset="0"/>
                <a:cs typeface="Calibri" pitchFamily="34" charset="0"/>
              </a:rPr>
              <a:t>      int roll;</a:t>
            </a:r>
          </a:p>
          <a:p>
            <a:pPr marL="0" indent="0" algn="just">
              <a:buClr>
                <a:srgbClr val="FF0000"/>
              </a:buClr>
              <a:buSzPct val="81000"/>
              <a:buNone/>
            </a:pPr>
            <a:r>
              <a:rPr lang="en-US" sz="3200" dirty="0">
                <a:latin typeface="Calibri" pitchFamily="34" charset="0"/>
                <a:cs typeface="Calibri" pitchFamily="34" charset="0"/>
              </a:rPr>
              <a:t>      char name[25];</a:t>
            </a:r>
          </a:p>
          <a:p>
            <a:pPr marL="0" indent="0" algn="just">
              <a:buClr>
                <a:srgbClr val="FF0000"/>
              </a:buClr>
              <a:buSzPct val="81000"/>
              <a:buNone/>
            </a:pPr>
            <a:r>
              <a:rPr lang="en-US" sz="3200" dirty="0">
                <a:latin typeface="Calibri" pitchFamily="34" charset="0"/>
                <a:cs typeface="Calibri" pitchFamily="34" charset="0"/>
              </a:rPr>
              <a:t>      char </a:t>
            </a:r>
            <a:r>
              <a:rPr lang="en-US" sz="3200" dirty="0" err="1">
                <a:latin typeface="Calibri" pitchFamily="34" charset="0"/>
                <a:cs typeface="Calibri" pitchFamily="34" charset="0"/>
              </a:rPr>
              <a:t>doa</a:t>
            </a:r>
            <a:r>
              <a:rPr lang="en-US" sz="3200" dirty="0">
                <a:latin typeface="Calibri" pitchFamily="34" charset="0"/>
                <a:cs typeface="Calibri" pitchFamily="34" charset="0"/>
              </a:rPr>
              <a:t>[10]</a:t>
            </a:r>
          </a:p>
          <a:p>
            <a:pPr marL="0" indent="0" algn="just">
              <a:buClr>
                <a:srgbClr val="FF0000"/>
              </a:buClr>
              <a:buSzPct val="81000"/>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struct</a:t>
            </a:r>
            <a:r>
              <a:rPr lang="en-US" sz="3200" dirty="0">
                <a:latin typeface="Calibri" pitchFamily="34" charset="0"/>
                <a:cs typeface="Calibri" pitchFamily="34" charset="0"/>
              </a:rPr>
              <a:t> student *</a:t>
            </a:r>
            <a:r>
              <a:rPr lang="en-US" sz="3200" dirty="0" err="1">
                <a:latin typeface="Calibri" pitchFamily="34" charset="0"/>
                <a:cs typeface="Calibri" pitchFamily="34" charset="0"/>
              </a:rPr>
              <a:t>prev</a:t>
            </a:r>
            <a:r>
              <a:rPr lang="en-US" sz="3200" dirty="0">
                <a:latin typeface="Calibri" pitchFamily="34" charset="0"/>
                <a:cs typeface="Calibri" pitchFamily="34" charset="0"/>
              </a:rPr>
              <a:t>;</a:t>
            </a:r>
          </a:p>
          <a:p>
            <a:pPr marL="0" indent="0" algn="just">
              <a:buClr>
                <a:srgbClr val="FF0000"/>
              </a:buClr>
              <a:buSzPct val="81000"/>
              <a:buNone/>
            </a:pPr>
            <a:r>
              <a:rPr lang="en-US" sz="3200" dirty="0">
                <a:latin typeface="Calibri" pitchFamily="34" charset="0"/>
                <a:cs typeface="Calibri" pitchFamily="34" charset="0"/>
              </a:rPr>
              <a:t>      </a:t>
            </a:r>
            <a:r>
              <a:rPr lang="en-US" sz="3200" dirty="0" err="1">
                <a:latin typeface="Calibri" pitchFamily="34" charset="0"/>
                <a:cs typeface="Calibri" pitchFamily="34" charset="0"/>
              </a:rPr>
              <a:t>struct</a:t>
            </a:r>
            <a:r>
              <a:rPr lang="en-US" sz="3200" dirty="0">
                <a:latin typeface="Calibri" pitchFamily="34" charset="0"/>
                <a:cs typeface="Calibri" pitchFamily="34" charset="0"/>
              </a:rPr>
              <a:t> student *next;</a:t>
            </a:r>
          </a:p>
          <a:p>
            <a:pPr marL="0" indent="0" algn="just">
              <a:buClr>
                <a:srgbClr val="FF0000"/>
              </a:buClr>
              <a:buSzPct val="81000"/>
              <a:buNone/>
            </a:pPr>
            <a:r>
              <a:rPr lang="en-US" sz="3200" dirty="0">
                <a:latin typeface="Calibri" pitchFamily="34" charset="0"/>
                <a:cs typeface="Calibri" pitchFamily="34" charset="0"/>
              </a:rPr>
              <a:t>   }s1,s2;</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s1.next=&amp;s2;</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1461796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Selection Operation i.e. “select” i.e. ‘σ’</a:t>
            </a: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It selects tuples that satisfy the given predicate from a relation. “select * from student;”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 general syntax of “selection operation” i.e. “select” i.e. ‘σ’ is “</a:t>
            </a:r>
            <a:r>
              <a:rPr lang="en-US" sz="3200" b="1" dirty="0" err="1">
                <a:solidFill>
                  <a:srgbClr val="FF0000"/>
                </a:solidFill>
                <a:latin typeface="Calibri" pitchFamily="34" charset="0"/>
                <a:cs typeface="Calibri" pitchFamily="34" charset="0"/>
              </a:rPr>
              <a:t>σp</a:t>
            </a:r>
            <a:r>
              <a:rPr lang="en-US" sz="3200" b="1" dirty="0">
                <a:solidFill>
                  <a:srgbClr val="FF0000"/>
                </a:solidFill>
                <a:latin typeface="Calibri" pitchFamily="34" charset="0"/>
                <a:cs typeface="Calibri" pitchFamily="34" charset="0"/>
              </a:rPr>
              <a:t>(r)</a:t>
            </a:r>
            <a:r>
              <a:rPr lang="en-US" sz="3200" dirty="0">
                <a:latin typeface="Calibri" pitchFamily="34" charset="0"/>
                <a:cs typeface="Calibri" pitchFamily="34" charset="0"/>
              </a:rPr>
              <a:t>”, where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σ stands for selection predicate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 stands for relation</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p is propositional logic formula which may use connectors like and, or, and not.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These terms may use relational operators like  =, ≠, ≥, &lt; ,  &gt;,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40</a:t>
            </a:fld>
            <a:endParaRPr lang="en-US" sz="2000" b="1" dirty="0">
              <a:solidFill>
                <a:srgbClr val="FF0000"/>
              </a:solidFill>
            </a:endParaRPr>
          </a:p>
        </p:txBody>
      </p:sp>
    </p:spTree>
    <p:extLst>
      <p:ext uri="{BB962C8B-B14F-4D97-AF65-F5344CB8AC3E}">
        <p14:creationId xmlns:p14="http://schemas.microsoft.com/office/powerpoint/2010/main" val="2928294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Selection Operation i.e. “select” i.e. ‘σ</a:t>
            </a:r>
            <a:r>
              <a:rPr lang="en-US" b="1" dirty="0" smtClean="0">
                <a:solidFill>
                  <a:srgbClr val="FF0000"/>
                </a:solidFill>
                <a:latin typeface="+mn-lt"/>
              </a:rPr>
              <a: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Let us consider the selection operation “</a:t>
            </a:r>
            <a:r>
              <a:rPr lang="en-US" sz="3200" dirty="0">
                <a:solidFill>
                  <a:srgbClr val="FF0000"/>
                </a:solidFill>
              </a:rPr>
              <a:t>σ</a:t>
            </a:r>
            <a:r>
              <a:rPr lang="en-US" sz="3200" dirty="0">
                <a:solidFill>
                  <a:srgbClr val="002060"/>
                </a:solidFill>
              </a:rPr>
              <a:t> </a:t>
            </a:r>
            <a:r>
              <a:rPr lang="en-US" sz="3200" dirty="0">
                <a:solidFill>
                  <a:srgbClr val="C00000"/>
                </a:solidFill>
              </a:rPr>
              <a:t>subject = “database”</a:t>
            </a:r>
            <a:r>
              <a:rPr lang="en-US" sz="3200" dirty="0">
                <a:solidFill>
                  <a:srgbClr val="002060"/>
                </a:solidFill>
              </a:rPr>
              <a:t>(</a:t>
            </a:r>
            <a:r>
              <a:rPr lang="en-US" sz="3200" dirty="0">
                <a:solidFill>
                  <a:srgbClr val="00B0F0"/>
                </a:solidFill>
              </a:rPr>
              <a:t>Books</a:t>
            </a:r>
            <a:r>
              <a:rPr lang="en-US" sz="3200" dirty="0">
                <a:solidFill>
                  <a:srgbClr val="002060"/>
                </a:solidFill>
              </a:rPr>
              <a:t>)”. </a:t>
            </a:r>
            <a:r>
              <a:rPr lang="en-US" sz="3200" dirty="0">
                <a:solidFill>
                  <a:srgbClr val="FF0000"/>
                </a:solidFill>
              </a:rPr>
              <a:t>σ</a:t>
            </a:r>
            <a:r>
              <a:rPr lang="en-US" sz="3200" dirty="0">
                <a:solidFill>
                  <a:srgbClr val="002060"/>
                </a:solidFill>
              </a:rPr>
              <a:t> </a:t>
            </a:r>
            <a:r>
              <a:rPr lang="en-US" sz="3200" dirty="0">
                <a:solidFill>
                  <a:srgbClr val="C00000"/>
                </a:solidFill>
              </a:rPr>
              <a:t>p</a:t>
            </a:r>
            <a:r>
              <a:rPr lang="en-US" sz="3200" dirty="0">
                <a:solidFill>
                  <a:srgbClr val="002060"/>
                </a:solidFill>
              </a:rPr>
              <a:t>(</a:t>
            </a:r>
            <a:r>
              <a:rPr lang="en-US" sz="3200" dirty="0">
                <a:solidFill>
                  <a:srgbClr val="00B0F0"/>
                </a:solidFill>
              </a:rPr>
              <a:t>r</a:t>
            </a:r>
            <a:r>
              <a:rPr lang="en-US" sz="3200" dirty="0">
                <a:solidFill>
                  <a:srgbClr val="002060"/>
                </a:solidFill>
              </a:rPr>
              <a:t>)→ </a:t>
            </a:r>
            <a:r>
              <a:rPr lang="en-US" sz="3200" dirty="0">
                <a:solidFill>
                  <a:srgbClr val="FF0000"/>
                </a:solidFill>
              </a:rPr>
              <a:t>σ</a:t>
            </a:r>
            <a:r>
              <a:rPr lang="en-US" sz="3200" dirty="0">
                <a:solidFill>
                  <a:srgbClr val="002060"/>
                </a:solidFill>
              </a:rPr>
              <a:t> </a:t>
            </a:r>
            <a:r>
              <a:rPr lang="en-US" sz="3200" dirty="0">
                <a:solidFill>
                  <a:srgbClr val="C00000"/>
                </a:solidFill>
              </a:rPr>
              <a:t>name != “</a:t>
            </a:r>
            <a:r>
              <a:rPr lang="en-US" sz="3200" dirty="0" err="1">
                <a:solidFill>
                  <a:srgbClr val="C00000"/>
                </a:solidFill>
              </a:rPr>
              <a:t>Anirban</a:t>
            </a:r>
            <a:r>
              <a:rPr lang="en-US" sz="3200" dirty="0">
                <a:solidFill>
                  <a:srgbClr val="C00000"/>
                </a:solidFill>
              </a:rPr>
              <a:t>”</a:t>
            </a:r>
            <a:r>
              <a:rPr lang="en-US" sz="3200" dirty="0">
                <a:solidFill>
                  <a:srgbClr val="002060"/>
                </a:solidFill>
              </a:rPr>
              <a:t>(</a:t>
            </a:r>
            <a:r>
              <a:rPr lang="en-US" sz="3200" dirty="0">
                <a:solidFill>
                  <a:srgbClr val="00B0F0"/>
                </a:solidFill>
              </a:rPr>
              <a:t>student</a:t>
            </a:r>
            <a:r>
              <a:rPr lang="en-US" sz="3200" dirty="0">
                <a:solidFill>
                  <a:srgbClr val="002060"/>
                </a:solidFill>
              </a:rPr>
              <a:t>)” → </a:t>
            </a:r>
            <a:r>
              <a:rPr lang="en-US" sz="3200" dirty="0">
                <a:solidFill>
                  <a:srgbClr val="7030A0"/>
                </a:solidFill>
              </a:rPr>
              <a:t>select * from student where name != “</a:t>
            </a:r>
            <a:r>
              <a:rPr lang="en-US" sz="3200" dirty="0" err="1">
                <a:solidFill>
                  <a:srgbClr val="7030A0"/>
                </a:solidFill>
              </a:rPr>
              <a:t>Anirban</a:t>
            </a:r>
            <a:r>
              <a:rPr lang="en-US" sz="3200" dirty="0">
                <a:solidFill>
                  <a:srgbClr val="7030A0"/>
                </a:solidFill>
              </a:rPr>
              <a:t>”;</a:t>
            </a:r>
          </a:p>
          <a:p>
            <a:pPr algn="just">
              <a:buClr>
                <a:srgbClr val="FF0000"/>
              </a:buClr>
              <a:buSzPct val="81000"/>
              <a:buFont typeface="Calibri" panose="020F0502020204030204" pitchFamily="34" charset="0"/>
              <a:buChar char="●"/>
            </a:pPr>
            <a:r>
              <a:rPr lang="en-US" sz="3200" dirty="0">
                <a:solidFill>
                  <a:srgbClr val="002060"/>
                </a:solidFill>
              </a:rPr>
              <a:t>The above selection operation “Selects tuples from books where subject is “database”.”.</a:t>
            </a:r>
          </a:p>
          <a:p>
            <a:pPr algn="just">
              <a:buClr>
                <a:srgbClr val="FF0000"/>
              </a:buClr>
              <a:buSzPct val="81000"/>
              <a:buFont typeface="Calibri" panose="020F0502020204030204" pitchFamily="34" charset="0"/>
              <a:buChar char="●"/>
            </a:pPr>
            <a:r>
              <a:rPr lang="en-US" sz="3200" dirty="0">
                <a:solidFill>
                  <a:srgbClr val="002060"/>
                </a:solidFill>
              </a:rPr>
              <a:t>Let us consider the selection operation “</a:t>
            </a:r>
            <a:r>
              <a:rPr lang="en-US" sz="3200" dirty="0">
                <a:solidFill>
                  <a:srgbClr val="FF0000"/>
                </a:solidFill>
              </a:rPr>
              <a:t>σ</a:t>
            </a:r>
            <a:r>
              <a:rPr lang="en-US" sz="3200" dirty="0">
                <a:solidFill>
                  <a:srgbClr val="002060"/>
                </a:solidFill>
              </a:rPr>
              <a:t> </a:t>
            </a:r>
            <a:r>
              <a:rPr lang="en-US" sz="3200" dirty="0">
                <a:solidFill>
                  <a:srgbClr val="7030A0"/>
                </a:solidFill>
              </a:rPr>
              <a:t>subject = "database"</a:t>
            </a:r>
            <a:r>
              <a:rPr lang="en-US" sz="3200" dirty="0">
                <a:solidFill>
                  <a:srgbClr val="002060"/>
                </a:solidFill>
              </a:rPr>
              <a:t> </a:t>
            </a:r>
            <a:r>
              <a:rPr lang="en-US" sz="3200" dirty="0">
                <a:solidFill>
                  <a:srgbClr val="FFFF00"/>
                </a:solidFill>
              </a:rPr>
              <a:t>and i.e. &amp;</a:t>
            </a:r>
            <a:r>
              <a:rPr lang="en-US" sz="3200" dirty="0">
                <a:solidFill>
                  <a:srgbClr val="002060"/>
                </a:solidFill>
              </a:rPr>
              <a:t> </a:t>
            </a:r>
            <a:r>
              <a:rPr lang="en-US" sz="3200" dirty="0">
                <a:solidFill>
                  <a:srgbClr val="7030A0"/>
                </a:solidFill>
              </a:rPr>
              <a:t>price = "450"</a:t>
            </a:r>
            <a:r>
              <a:rPr lang="en-US" sz="3200" dirty="0">
                <a:solidFill>
                  <a:srgbClr val="002060"/>
                </a:solidFill>
              </a:rPr>
              <a:t>(</a:t>
            </a:r>
            <a:r>
              <a:rPr lang="en-US" sz="3200" dirty="0">
                <a:solidFill>
                  <a:srgbClr val="00B0F0"/>
                </a:solidFill>
              </a:rPr>
              <a:t>Books</a:t>
            </a:r>
            <a:r>
              <a:rPr lang="en-US" sz="3200" dirty="0">
                <a:solidFill>
                  <a:srgbClr val="002060"/>
                </a:solidFill>
              </a:rPr>
              <a:t>)”, “select * from books where subject = “database” and price=450;”</a:t>
            </a:r>
          </a:p>
          <a:p>
            <a:pPr algn="just">
              <a:buClr>
                <a:srgbClr val="FF0000"/>
              </a:buClr>
              <a:buSzPct val="81000"/>
              <a:buFont typeface="Calibri" panose="020F0502020204030204" pitchFamily="34" charset="0"/>
              <a:buChar char="●"/>
            </a:pPr>
            <a:r>
              <a:rPr lang="en-US" sz="3200" dirty="0">
                <a:solidFill>
                  <a:srgbClr val="002060"/>
                </a:solidFill>
              </a:rPr>
              <a:t>The above selection operation “Selects tuples from books where subject is “database” and “price” is 450</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41</a:t>
            </a:fld>
            <a:endParaRPr lang="en-US" sz="2000" b="1" dirty="0">
              <a:solidFill>
                <a:srgbClr val="FF0000"/>
              </a:solidFill>
            </a:endParaRPr>
          </a:p>
        </p:txBody>
      </p:sp>
    </p:spTree>
    <p:extLst>
      <p:ext uri="{BB962C8B-B14F-4D97-AF65-F5344CB8AC3E}">
        <p14:creationId xmlns:p14="http://schemas.microsoft.com/office/powerpoint/2010/main" val="372386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Selection Operation i.e. “select” i.e. ‘σ</a:t>
            </a:r>
            <a:r>
              <a:rPr lang="en-US" b="1" dirty="0" smtClean="0">
                <a:solidFill>
                  <a:srgbClr val="FF0000"/>
                </a:solidFill>
                <a:latin typeface="+mn-lt"/>
              </a:rPr>
              <a: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Let us consider the selection operation </a:t>
            </a:r>
            <a:r>
              <a:rPr lang="en-US" sz="3200" dirty="0">
                <a:solidFill>
                  <a:srgbClr val="FF0000"/>
                </a:solidFill>
              </a:rPr>
              <a:t>“</a:t>
            </a:r>
            <a:r>
              <a:rPr lang="en-US" sz="3200" dirty="0" err="1">
                <a:solidFill>
                  <a:srgbClr val="FF0000"/>
                </a:solidFill>
              </a:rPr>
              <a:t>σsubject</a:t>
            </a:r>
            <a:r>
              <a:rPr lang="en-US" sz="3200" dirty="0">
                <a:solidFill>
                  <a:srgbClr val="FF0000"/>
                </a:solidFill>
              </a:rPr>
              <a:t> = "database" and price = "450" or year &gt; "2010"(Books)</a:t>
            </a:r>
            <a:r>
              <a:rPr lang="en-US" sz="3200" dirty="0">
                <a:solidFill>
                  <a:srgbClr val="002060"/>
                </a:solidFill>
              </a:rPr>
              <a:t> i.e. “</a:t>
            </a:r>
            <a:r>
              <a:rPr lang="en-US" sz="3200" dirty="0">
                <a:solidFill>
                  <a:srgbClr val="FF0000"/>
                </a:solidFill>
              </a:rPr>
              <a:t>select *from books where subject = “database” and price=450 or year&gt;2010;</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above selection operation “Selects tuples from books where subject is “database” and “price” is 450 or 450 or those books published after 2010.”.</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42</a:t>
            </a:fld>
            <a:endParaRPr lang="en-US" sz="2000" b="1" dirty="0">
              <a:solidFill>
                <a:srgbClr val="FF0000"/>
              </a:solidFill>
            </a:endParaRPr>
          </a:p>
        </p:txBody>
      </p:sp>
    </p:spTree>
    <p:extLst>
      <p:ext uri="{BB962C8B-B14F-4D97-AF65-F5344CB8AC3E}">
        <p14:creationId xmlns:p14="http://schemas.microsoft.com/office/powerpoint/2010/main" val="3699814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Projection Operation i.e</a:t>
            </a:r>
            <a:r>
              <a:rPr lang="en-US" b="1" dirty="0" smtClean="0">
                <a:solidFill>
                  <a:srgbClr val="FF0000"/>
                </a:solidFill>
                <a:latin typeface="+mn-lt"/>
              </a:rPr>
              <a:t>. “Project” i.e.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projection operation i.e.∏ projects column(s) that satisfy a given predicate. “</a:t>
            </a:r>
            <a:r>
              <a:rPr lang="en-US" sz="3200" dirty="0">
                <a:solidFill>
                  <a:srgbClr val="FF0000"/>
                </a:solidFill>
              </a:rPr>
              <a:t>select * from student where classRoll&gt;710;</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 general syntax is  ∏A</a:t>
            </a:r>
            <a:r>
              <a:rPr lang="en-US" sz="3200" baseline="-25000" dirty="0">
                <a:solidFill>
                  <a:srgbClr val="002060"/>
                </a:solidFill>
              </a:rPr>
              <a:t>1</a:t>
            </a:r>
            <a:r>
              <a:rPr lang="en-US" sz="3200" dirty="0">
                <a:solidFill>
                  <a:srgbClr val="002060"/>
                </a:solidFill>
              </a:rPr>
              <a:t>, A</a:t>
            </a:r>
            <a:r>
              <a:rPr lang="en-US" sz="3200" baseline="-25000" dirty="0">
                <a:solidFill>
                  <a:srgbClr val="002060"/>
                </a:solidFill>
              </a:rPr>
              <a:t>2</a:t>
            </a:r>
            <a:r>
              <a:rPr lang="en-US" sz="3200" dirty="0">
                <a:solidFill>
                  <a:srgbClr val="002060"/>
                </a:solidFill>
              </a:rPr>
              <a:t>, … ,A</a:t>
            </a:r>
            <a:r>
              <a:rPr lang="en-US" sz="3200" baseline="-25000" dirty="0">
                <a:solidFill>
                  <a:srgbClr val="002060"/>
                </a:solidFill>
              </a:rPr>
              <a:t>n</a:t>
            </a:r>
            <a:r>
              <a:rPr lang="en-US" sz="3200" dirty="0">
                <a:solidFill>
                  <a:srgbClr val="002060"/>
                </a:solidFill>
              </a:rPr>
              <a:t> (r), where A</a:t>
            </a:r>
            <a:r>
              <a:rPr lang="en-US" sz="3200" baseline="-25000" dirty="0">
                <a:solidFill>
                  <a:srgbClr val="002060"/>
                </a:solidFill>
              </a:rPr>
              <a:t>1</a:t>
            </a:r>
            <a:r>
              <a:rPr lang="en-US" sz="3200" dirty="0">
                <a:solidFill>
                  <a:srgbClr val="002060"/>
                </a:solidFill>
              </a:rPr>
              <a:t>, A</a:t>
            </a:r>
            <a:r>
              <a:rPr lang="en-US" sz="3200" baseline="-25000" dirty="0">
                <a:solidFill>
                  <a:srgbClr val="002060"/>
                </a:solidFill>
              </a:rPr>
              <a:t>2</a:t>
            </a:r>
            <a:r>
              <a:rPr lang="en-US" sz="3200" dirty="0">
                <a:solidFill>
                  <a:srgbClr val="002060"/>
                </a:solidFill>
              </a:rPr>
              <a:t>, … ,A</a:t>
            </a:r>
            <a:r>
              <a:rPr lang="en-US" sz="3200" baseline="-25000" dirty="0">
                <a:solidFill>
                  <a:srgbClr val="002060"/>
                </a:solidFill>
              </a:rPr>
              <a:t>n</a:t>
            </a:r>
            <a:r>
              <a:rPr lang="en-US" sz="3200" dirty="0">
                <a:solidFill>
                  <a:srgbClr val="002060"/>
                </a:solidFill>
              </a:rPr>
              <a:t> are attribute names of relation r. “∏ i.e. project </a:t>
            </a:r>
            <a:r>
              <a:rPr lang="en-US" sz="3200" baseline="-25000" dirty="0">
                <a:solidFill>
                  <a:srgbClr val="002060"/>
                </a:solidFill>
              </a:rPr>
              <a:t>classRoll&gt;710</a:t>
            </a:r>
            <a:r>
              <a:rPr lang="en-US" sz="3200" dirty="0">
                <a:solidFill>
                  <a:srgbClr val="002060"/>
                </a:solidFill>
              </a:rPr>
              <a:t> * (student);”</a:t>
            </a:r>
          </a:p>
          <a:p>
            <a:pPr algn="just">
              <a:buClr>
                <a:srgbClr val="FF0000"/>
              </a:buClr>
              <a:buSzPct val="81000"/>
              <a:buFont typeface="Calibri" panose="020F0502020204030204" pitchFamily="34" charset="0"/>
              <a:buChar char="●"/>
            </a:pPr>
            <a:r>
              <a:rPr lang="en-US" sz="3500" dirty="0">
                <a:solidFill>
                  <a:srgbClr val="FF0000"/>
                </a:solidFill>
              </a:rPr>
              <a:t>Duplicate rows are automatically eliminated, as relation is a set</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Let us consider the following projection operation “</a:t>
            </a:r>
            <a:r>
              <a:rPr lang="en-US" sz="3200" dirty="0">
                <a:solidFill>
                  <a:srgbClr val="00B0F0"/>
                </a:solidFill>
              </a:rPr>
              <a:t>∏subject, author (Books)”</a:t>
            </a:r>
            <a:r>
              <a:rPr lang="en-US" sz="3200" dirty="0">
                <a:solidFill>
                  <a:srgbClr val="002060"/>
                </a:solidFill>
              </a:rPr>
              <a:t>. “select subject, author from books;”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43</a:t>
            </a:fld>
            <a:endParaRPr lang="en-US" sz="2000" b="1" dirty="0">
              <a:solidFill>
                <a:srgbClr val="FF0000"/>
              </a:solidFill>
            </a:endParaRPr>
          </a:p>
        </p:txBody>
      </p:sp>
    </p:spTree>
    <p:extLst>
      <p:ext uri="{BB962C8B-B14F-4D97-AF65-F5344CB8AC3E}">
        <p14:creationId xmlns:p14="http://schemas.microsoft.com/office/powerpoint/2010/main" val="1801173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Query Execution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Query Execution</a:t>
            </a:r>
          </a:p>
          <a:p>
            <a:pPr lvl="1" algn="just">
              <a:buClr>
                <a:srgbClr val="FF0000"/>
              </a:buClr>
              <a:buSzPct val="81000"/>
              <a:buFont typeface="Calibri" panose="020F0502020204030204" pitchFamily="34" charset="0"/>
              <a:buChar char="●"/>
            </a:pPr>
            <a:r>
              <a:rPr lang="en-US" sz="3200" dirty="0">
                <a:solidFill>
                  <a:srgbClr val="002060"/>
                </a:solidFill>
              </a:rPr>
              <a:t>Query has to be designed</a:t>
            </a:r>
          </a:p>
          <a:p>
            <a:pPr lvl="1" algn="just">
              <a:buClr>
                <a:srgbClr val="FF0000"/>
              </a:buClr>
              <a:buSzPct val="81000"/>
              <a:buFont typeface="Calibri" panose="020F0502020204030204" pitchFamily="34" charset="0"/>
              <a:buChar char="●"/>
            </a:pPr>
            <a:r>
              <a:rPr lang="en-US" sz="3200" dirty="0">
                <a:solidFill>
                  <a:srgbClr val="002060"/>
                </a:solidFill>
              </a:rPr>
              <a:t>Query is to be executed</a:t>
            </a:r>
          </a:p>
          <a:p>
            <a:pPr lvl="2" algn="just">
              <a:buClr>
                <a:srgbClr val="FF0000"/>
              </a:buClr>
              <a:buSzPct val="81000"/>
              <a:buFont typeface="Calibri" panose="020F0502020204030204" pitchFamily="34" charset="0"/>
              <a:buChar char="●"/>
            </a:pPr>
            <a:r>
              <a:rPr lang="en-US" sz="3200" dirty="0">
                <a:solidFill>
                  <a:srgbClr val="002060"/>
                </a:solidFill>
              </a:rPr>
              <a:t>read the corresponding values i.e. </a:t>
            </a:r>
            <a:r>
              <a:rPr lang="en-US" sz="3200" dirty="0">
                <a:solidFill>
                  <a:srgbClr val="FF0000"/>
                </a:solidFill>
              </a:rPr>
              <a:t>selection operation</a:t>
            </a:r>
          </a:p>
          <a:p>
            <a:pPr lvl="2" algn="just">
              <a:buClr>
                <a:srgbClr val="FF0000"/>
              </a:buClr>
              <a:buSzPct val="81000"/>
              <a:buFont typeface="Calibri" panose="020F0502020204030204" pitchFamily="34" charset="0"/>
              <a:buChar char="●"/>
            </a:pPr>
            <a:r>
              <a:rPr lang="en-US" sz="3200" dirty="0">
                <a:solidFill>
                  <a:srgbClr val="002060"/>
                </a:solidFill>
              </a:rPr>
              <a:t>Write the corresponding values to the output device i.e. </a:t>
            </a:r>
            <a:r>
              <a:rPr lang="en-US" sz="3200" dirty="0">
                <a:solidFill>
                  <a:srgbClr val="FF0000"/>
                </a:solidFill>
              </a:rPr>
              <a:t>projection operation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44</a:t>
            </a:fld>
            <a:endParaRPr lang="en-US" sz="2000" b="1" dirty="0">
              <a:solidFill>
                <a:srgbClr val="FF0000"/>
              </a:solidFill>
            </a:endParaRPr>
          </a:p>
        </p:txBody>
      </p:sp>
    </p:spTree>
    <p:extLst>
      <p:ext uri="{BB962C8B-B14F-4D97-AF65-F5344CB8AC3E}">
        <p14:creationId xmlns:p14="http://schemas.microsoft.com/office/powerpoint/2010/main" val="418722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Union Operation i.e. </a:t>
            </a:r>
            <a:r>
              <a:rPr lang="en-US" b="1" dirty="0" smtClean="0">
                <a:solidFill>
                  <a:srgbClr val="FF0000"/>
                </a:solidFill>
                <a:latin typeface="+mn-lt"/>
              </a:rPr>
              <a:t>∪ …</a:t>
            </a:r>
            <a:endParaRPr lang="en-US" b="1" dirty="0">
              <a:solidFill>
                <a:srgbClr val="FF0000"/>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11430000" cy="52578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“union operation” i.e. ‘∪’ is a binary operation and  performs binary union between two given relations and is defined as 	“</a:t>
                </a:r>
                <a:r>
                  <a:rPr lang="en-US" sz="3200" dirty="0">
                    <a:solidFill>
                      <a:srgbClr val="FF0000"/>
                    </a:solidFill>
                  </a:rPr>
                  <a:t>R</a:t>
                </a:r>
                <a:r>
                  <a:rPr lang="en-US" sz="3200" dirty="0">
                    <a:solidFill>
                      <a:srgbClr val="002060"/>
                    </a:solidFill>
                  </a:rPr>
                  <a:t> ∪ </a:t>
                </a:r>
                <a:r>
                  <a:rPr lang="en-US" sz="3200" dirty="0">
                    <a:solidFill>
                      <a:srgbClr val="C00000"/>
                    </a:solidFill>
                  </a:rPr>
                  <a:t>S</a:t>
                </a:r>
                <a:r>
                  <a:rPr lang="en-US" sz="3200" dirty="0">
                    <a:solidFill>
                      <a:srgbClr val="002060"/>
                    </a:solidFill>
                  </a:rPr>
                  <a:t> = { </a:t>
                </a:r>
                <a:r>
                  <a:rPr lang="en-US" sz="3200" dirty="0">
                    <a:solidFill>
                      <a:srgbClr val="7030A0"/>
                    </a:solidFill>
                  </a:rPr>
                  <a:t>t</a:t>
                </a:r>
                <a:r>
                  <a:rPr lang="en-US" sz="3200" dirty="0">
                    <a:solidFill>
                      <a:srgbClr val="002060"/>
                    </a:solidFill>
                  </a:rPr>
                  <a:t> | </a:t>
                </a:r>
                <a:r>
                  <a:rPr lang="en-US" sz="3200" dirty="0">
                    <a:solidFill>
                      <a:srgbClr val="7030A0"/>
                    </a:solidFill>
                  </a:rPr>
                  <a:t>t</a:t>
                </a:r>
                <a:r>
                  <a:rPr lang="en-US" sz="3200" dirty="0">
                    <a:solidFill>
                      <a:srgbClr val="002060"/>
                    </a:solidFill>
                  </a:rPr>
                  <a:t> ∈ </a:t>
                </a:r>
                <a:r>
                  <a:rPr lang="en-US" sz="3200" dirty="0">
                    <a:solidFill>
                      <a:srgbClr val="FF0000"/>
                    </a:solidFill>
                  </a:rPr>
                  <a:t>R</a:t>
                </a:r>
                <a:r>
                  <a:rPr lang="en-US" sz="3200" dirty="0">
                    <a:solidFill>
                      <a:srgbClr val="002060"/>
                    </a:solidFill>
                  </a:rPr>
                  <a:t> or </a:t>
                </a:r>
                <a:r>
                  <a:rPr lang="en-US" sz="3200" dirty="0">
                    <a:solidFill>
                      <a:srgbClr val="7030A0"/>
                    </a:solidFill>
                  </a:rPr>
                  <a:t>t</a:t>
                </a:r>
                <a:r>
                  <a:rPr lang="en-US" sz="3200" dirty="0">
                    <a:solidFill>
                      <a:srgbClr val="002060"/>
                    </a:solidFill>
                  </a:rPr>
                  <a:t> ∈ </a:t>
                </a:r>
                <a:r>
                  <a:rPr lang="en-US" sz="3200" dirty="0">
                    <a:solidFill>
                      <a:srgbClr val="C00000"/>
                    </a:solidFill>
                  </a:rPr>
                  <a:t>S</a:t>
                </a:r>
                <a:r>
                  <a:rPr lang="en-US" sz="3200" dirty="0">
                    <a:solidFill>
                      <a:srgbClr val="002060"/>
                    </a:solidFill>
                  </a:rPr>
                  <a:t>}”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t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R or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t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S, where R and S are member relations, ‘t’ stands for “tuple”. </a:t>
                </a:r>
              </a:p>
              <a:p>
                <a:pPr algn="just">
                  <a:buClr>
                    <a:srgbClr val="FF0000"/>
                  </a:buClr>
                  <a:buSzPct val="81000"/>
                  <a:buFont typeface="Calibri" panose="020F0502020204030204" pitchFamily="34" charset="0"/>
                  <a:buChar char="●"/>
                </a:pPr>
                <a:r>
                  <a:rPr lang="en-US" sz="3200" dirty="0">
                    <a:solidFill>
                      <a:srgbClr val="002060"/>
                    </a:solidFill>
                  </a:rPr>
                  <a:t>This can be represented as R U S, where R and S are either database relations or relation result set (temporary relation).</a:t>
                </a:r>
              </a:p>
              <a:p>
                <a:pPr algn="just">
                  <a:buClr>
                    <a:srgbClr val="FF0000"/>
                  </a:buClr>
                  <a:buSzPct val="81000"/>
                  <a:buFont typeface="Calibri" panose="020F0502020204030204" pitchFamily="34" charset="0"/>
                  <a:buChar char="●"/>
                </a:pPr>
                <a:r>
                  <a:rPr lang="en-US" sz="3200" dirty="0">
                    <a:solidFill>
                      <a:srgbClr val="002060"/>
                    </a:solidFill>
                  </a:rPr>
                  <a:t>For the union operation to be valid, the following conditions must </a:t>
                </a:r>
                <a:r>
                  <a:rPr lang="en-US" sz="3200" dirty="0" smtClean="0">
                    <a:solidFill>
                      <a:srgbClr val="002060"/>
                    </a:solidFill>
                  </a:rPr>
                  <a:t>prevail</a:t>
                </a:r>
              </a:p>
              <a:p>
                <a:pPr lvl="1" algn="just">
                  <a:buClr>
                    <a:srgbClr val="FF0000"/>
                  </a:buClr>
                  <a:buSzPct val="81000"/>
                  <a:buFont typeface="Calibri" panose="020F0502020204030204" pitchFamily="34" charset="0"/>
                  <a:buChar char="●"/>
                </a:pPr>
                <a:r>
                  <a:rPr lang="en-US" sz="3200" dirty="0">
                    <a:solidFill>
                      <a:srgbClr val="002060"/>
                    </a:solidFill>
                  </a:rPr>
                  <a:t>R and S must have the </a:t>
                </a:r>
                <a:r>
                  <a:rPr lang="en-US" sz="3200" dirty="0">
                    <a:solidFill>
                      <a:srgbClr val="FF0000"/>
                    </a:solidFill>
                  </a:rPr>
                  <a:t>same number</a:t>
                </a:r>
                <a:r>
                  <a:rPr lang="en-US" sz="3200" dirty="0">
                    <a:solidFill>
                      <a:srgbClr val="002060"/>
                    </a:solidFill>
                  </a:rPr>
                  <a:t> of attributes.</a:t>
                </a:r>
              </a:p>
              <a:p>
                <a:pPr lvl="1" algn="just">
                  <a:buClr>
                    <a:srgbClr val="FF0000"/>
                  </a:buClr>
                  <a:buSzPct val="81000"/>
                  <a:buFont typeface="Calibri" panose="020F0502020204030204" pitchFamily="34" charset="0"/>
                  <a:buChar char="●"/>
                </a:pPr>
                <a:r>
                  <a:rPr lang="en-US" sz="3200" dirty="0">
                    <a:solidFill>
                      <a:srgbClr val="002060"/>
                    </a:solidFill>
                  </a:rPr>
                  <a:t>Attribute domains must be compatible.</a:t>
                </a:r>
              </a:p>
              <a:p>
                <a:pPr lvl="1" algn="just">
                  <a:buClr>
                    <a:srgbClr val="FF0000"/>
                  </a:buClr>
                  <a:buSzPct val="81000"/>
                  <a:buFont typeface="Calibri" panose="020F0502020204030204" pitchFamily="34" charset="0"/>
                  <a:buChar char="●"/>
                </a:pPr>
                <a:r>
                  <a:rPr lang="en-US" sz="3200" dirty="0">
                    <a:solidFill>
                      <a:srgbClr val="002060"/>
                    </a:solidFill>
                  </a:rPr>
                  <a:t>A = {1,2,2,3}, B={1,4,6,7}, </a:t>
                </a:r>
                <a:r>
                  <a:rPr lang="en-US" sz="3200" b="1" dirty="0">
                    <a:solidFill>
                      <a:srgbClr val="002060"/>
                    </a:solidFill>
                  </a:rPr>
                  <a:t>A </a:t>
                </a:r>
                <a:r>
                  <a:rPr lang="en-US" sz="3200" dirty="0">
                    <a:solidFill>
                      <a:srgbClr val="002060"/>
                    </a:solidFill>
                  </a:rPr>
                  <a:t>∪ </a:t>
                </a:r>
                <a:r>
                  <a:rPr lang="en-US" sz="3200" b="1" dirty="0">
                    <a:solidFill>
                      <a:srgbClr val="002060"/>
                    </a:solidFill>
                  </a:rPr>
                  <a:t>B = {1,2,3,4,6,7} is </a:t>
                </a:r>
                <a:r>
                  <a:rPr lang="en-US" sz="3200" b="1" dirty="0" smtClean="0">
                    <a:solidFill>
                      <a:srgbClr val="002060"/>
                    </a:solidFill>
                  </a:rPr>
                  <a:t>possible</a:t>
                </a:r>
                <a:endParaRPr lang="en-US" sz="32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11430000" cy="5257800"/>
              </a:xfrm>
              <a:blipFill rotWithShape="0">
                <a:blip r:embed="rId2"/>
                <a:stretch>
                  <a:fillRect l="-1013" t="-2665" r="-1333" b="-5910"/>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45</a:t>
            </a:fld>
            <a:endParaRPr lang="en-US" sz="2000" b="1" dirty="0">
              <a:solidFill>
                <a:srgbClr val="FF0000"/>
              </a:solidFill>
            </a:endParaRPr>
          </a:p>
        </p:txBody>
      </p:sp>
    </p:spTree>
    <p:extLst>
      <p:ext uri="{BB962C8B-B14F-4D97-AF65-F5344CB8AC3E}">
        <p14:creationId xmlns:p14="http://schemas.microsoft.com/office/powerpoint/2010/main" val="660745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Union Operation i.e. </a:t>
            </a:r>
            <a:r>
              <a:rPr lang="en-US" b="1" dirty="0" smtClean="0">
                <a:solidFill>
                  <a:srgbClr val="FF0000"/>
                </a:solidFill>
                <a:latin typeface="+mn-lt"/>
              </a:rPr>
              <a: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Duplicate </a:t>
            </a:r>
            <a:r>
              <a:rPr lang="en-US" sz="3200" dirty="0">
                <a:solidFill>
                  <a:srgbClr val="002060"/>
                </a:solidFill>
              </a:rPr>
              <a:t>tuples are automatically eliminated.</a:t>
            </a:r>
          </a:p>
          <a:p>
            <a:pPr algn="just">
              <a:buClr>
                <a:srgbClr val="FF0000"/>
              </a:buClr>
              <a:buSzPct val="81000"/>
              <a:buFont typeface="Calibri" panose="020F0502020204030204" pitchFamily="34" charset="0"/>
              <a:buChar char="●"/>
            </a:pPr>
            <a:r>
              <a:rPr lang="en-US" sz="3200" dirty="0">
                <a:solidFill>
                  <a:srgbClr val="002060"/>
                </a:solidFill>
              </a:rPr>
              <a:t>Considering the union operation “∏ author (Books) ∪ ∏ author (Articles)”. n(A ∪ B) = n(A) + n(B)-n(A intersection B)</a:t>
            </a:r>
          </a:p>
          <a:p>
            <a:pPr algn="just">
              <a:buClr>
                <a:srgbClr val="FF0000"/>
              </a:buClr>
              <a:buSzPct val="81000"/>
              <a:buFont typeface="Calibri" panose="020F0502020204030204" pitchFamily="34" charset="0"/>
              <a:buChar char="●"/>
            </a:pPr>
            <a:r>
              <a:rPr lang="en-US" sz="3200" dirty="0">
                <a:solidFill>
                  <a:srgbClr val="002060"/>
                </a:solidFill>
              </a:rPr>
              <a:t>The above union operation “Projects the names of the authors who have either written a book or an article or both</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46</a:t>
            </a:fld>
            <a:endParaRPr lang="en-US" sz="2000" b="1" dirty="0">
              <a:solidFill>
                <a:srgbClr val="FF0000"/>
              </a:solidFill>
            </a:endParaRPr>
          </a:p>
        </p:txBody>
      </p:sp>
    </p:spTree>
    <p:extLst>
      <p:ext uri="{BB962C8B-B14F-4D97-AF65-F5344CB8AC3E}">
        <p14:creationId xmlns:p14="http://schemas.microsoft.com/office/powerpoint/2010/main" val="1229788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Intersection Operation i.e.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11430000" cy="53340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“Intersection operation” i.e. ‘</a:t>
                </a:r>
                <a14:m>
                  <m:oMath xmlns:m="http://schemas.openxmlformats.org/officeDocument/2006/math">
                    <m:r>
                      <a:rPr lang="en-US" sz="3200" b="1" i="1" dirty="0">
                        <a:solidFill>
                          <a:srgbClr val="00B0F0"/>
                        </a:solidFill>
                        <a:latin typeface="Cambria Math" panose="02040503050406030204" pitchFamily="18" charset="0"/>
                        <a:ea typeface="Cambria Math" panose="02040503050406030204" pitchFamily="18" charset="0"/>
                      </a:rPr>
                      <m:t>∩</m:t>
                    </m:r>
                  </m:oMath>
                </a14:m>
                <a:r>
                  <a:rPr lang="en-US" sz="3200" dirty="0">
                    <a:solidFill>
                      <a:srgbClr val="002060"/>
                    </a:solidFill>
                  </a:rPr>
                  <a:t>’ is a binary operation and  performs binary intersection between two given relations and is defined as 	“</a:t>
                </a:r>
                <a:r>
                  <a:rPr lang="en-US" sz="3200" dirty="0">
                    <a:solidFill>
                      <a:srgbClr val="FF0000"/>
                    </a:solidFill>
                  </a:rPr>
                  <a:t>R</a:t>
                </a:r>
                <a:r>
                  <a:rPr lang="en-US" sz="3200" dirty="0">
                    <a:solidFill>
                      <a:srgbClr val="002060"/>
                    </a:solidFill>
                  </a:rPr>
                  <a:t> </a:t>
                </a:r>
                <a14:m>
                  <m:oMath xmlns:m="http://schemas.openxmlformats.org/officeDocument/2006/math">
                    <m:r>
                      <a:rPr lang="en-US" sz="3200" b="1" i="1" dirty="0">
                        <a:solidFill>
                          <a:srgbClr val="00B0F0"/>
                        </a:solidFill>
                        <a:latin typeface="Cambria Math" panose="02040503050406030204" pitchFamily="18" charset="0"/>
                        <a:ea typeface="Cambria Math" panose="02040503050406030204" pitchFamily="18" charset="0"/>
                      </a:rPr>
                      <m:t>∩</m:t>
                    </m:r>
                  </m:oMath>
                </a14:m>
                <a:r>
                  <a:rPr lang="en-US" sz="3200" dirty="0">
                    <a:solidFill>
                      <a:srgbClr val="002060"/>
                    </a:solidFill>
                  </a:rPr>
                  <a:t> </a:t>
                </a:r>
                <a:r>
                  <a:rPr lang="en-US" sz="3200" dirty="0">
                    <a:solidFill>
                      <a:srgbClr val="C00000"/>
                    </a:solidFill>
                  </a:rPr>
                  <a:t>S</a:t>
                </a:r>
                <a:r>
                  <a:rPr lang="en-US" sz="3200" dirty="0">
                    <a:solidFill>
                      <a:srgbClr val="002060"/>
                    </a:solidFill>
                  </a:rPr>
                  <a:t> = { </a:t>
                </a:r>
                <a:r>
                  <a:rPr lang="en-US" sz="3200" dirty="0">
                    <a:solidFill>
                      <a:srgbClr val="7030A0"/>
                    </a:solidFill>
                  </a:rPr>
                  <a:t>t</a:t>
                </a:r>
                <a:r>
                  <a:rPr lang="en-US" sz="3200" dirty="0">
                    <a:solidFill>
                      <a:srgbClr val="002060"/>
                    </a:solidFill>
                  </a:rPr>
                  <a:t> | </a:t>
                </a:r>
                <a:r>
                  <a:rPr lang="en-US" sz="3200" dirty="0">
                    <a:solidFill>
                      <a:srgbClr val="7030A0"/>
                    </a:solidFill>
                  </a:rPr>
                  <a:t>t</a:t>
                </a:r>
                <a:r>
                  <a:rPr lang="en-US" sz="3200" dirty="0">
                    <a:solidFill>
                      <a:srgbClr val="002060"/>
                    </a:solidFill>
                  </a:rPr>
                  <a:t> ∈ </a:t>
                </a:r>
                <a:r>
                  <a:rPr lang="en-US" sz="3200" dirty="0">
                    <a:solidFill>
                      <a:srgbClr val="FF0000"/>
                    </a:solidFill>
                  </a:rPr>
                  <a:t>R</a:t>
                </a:r>
                <a:r>
                  <a:rPr lang="en-US" sz="3200" dirty="0">
                    <a:solidFill>
                      <a:srgbClr val="002060"/>
                    </a:solidFill>
                  </a:rPr>
                  <a:t> and </a:t>
                </a:r>
                <a:r>
                  <a:rPr lang="en-US" sz="3200" dirty="0">
                    <a:solidFill>
                      <a:srgbClr val="7030A0"/>
                    </a:solidFill>
                  </a:rPr>
                  <a:t>t</a:t>
                </a:r>
                <a:r>
                  <a:rPr lang="en-US" sz="3200" dirty="0">
                    <a:solidFill>
                      <a:srgbClr val="002060"/>
                    </a:solidFill>
                  </a:rPr>
                  <a:t> ∈ </a:t>
                </a:r>
                <a:r>
                  <a:rPr lang="en-US" sz="3200" dirty="0">
                    <a:solidFill>
                      <a:srgbClr val="C00000"/>
                    </a:solidFill>
                  </a:rPr>
                  <a:t>S</a:t>
                </a:r>
                <a:r>
                  <a:rPr lang="en-US" sz="3200" dirty="0">
                    <a:solidFill>
                      <a:srgbClr val="002060"/>
                    </a:solidFill>
                  </a:rPr>
                  <a:t>}”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t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R and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t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S, where R and S are member relations, ‘t’ stands for “tuple”. </a:t>
                </a:r>
              </a:p>
              <a:p>
                <a:pPr algn="just">
                  <a:buClr>
                    <a:srgbClr val="FF0000"/>
                  </a:buClr>
                  <a:buSzPct val="81000"/>
                  <a:buFont typeface="Calibri" panose="020F0502020204030204" pitchFamily="34" charset="0"/>
                  <a:buChar char="●"/>
                </a:pPr>
                <a:r>
                  <a:rPr lang="en-US" sz="3200" dirty="0">
                    <a:solidFill>
                      <a:srgbClr val="002060"/>
                    </a:solidFill>
                  </a:rPr>
                  <a:t>This can be represented as R </a:t>
                </a:r>
                <a14:m>
                  <m:oMath xmlns:m="http://schemas.openxmlformats.org/officeDocument/2006/math">
                    <m:r>
                      <a:rPr lang="en-US" sz="3200" b="1" i="1" dirty="0">
                        <a:solidFill>
                          <a:srgbClr val="00B0F0"/>
                        </a:solidFill>
                        <a:latin typeface="Cambria Math" panose="02040503050406030204" pitchFamily="18" charset="0"/>
                        <a:ea typeface="Cambria Math" panose="02040503050406030204" pitchFamily="18" charset="0"/>
                      </a:rPr>
                      <m:t>∩</m:t>
                    </m:r>
                  </m:oMath>
                </a14:m>
                <a:r>
                  <a:rPr lang="en-US" sz="3200" dirty="0">
                    <a:solidFill>
                      <a:srgbClr val="002060"/>
                    </a:solidFill>
                  </a:rPr>
                  <a:t> S, where R and S are either database relations or relation result set (temporary relation).</a:t>
                </a:r>
              </a:p>
              <a:p>
                <a:pPr algn="just">
                  <a:buClr>
                    <a:srgbClr val="FF0000"/>
                  </a:buClr>
                  <a:buSzPct val="81000"/>
                  <a:buFont typeface="Calibri" panose="020F0502020204030204" pitchFamily="34" charset="0"/>
                  <a:buChar char="●"/>
                </a:pPr>
                <a:r>
                  <a:rPr lang="en-US" sz="3200" dirty="0">
                    <a:solidFill>
                      <a:srgbClr val="002060"/>
                    </a:solidFill>
                  </a:rPr>
                  <a:t>For the union operation to be valid, the following conditions must </a:t>
                </a:r>
                <a:r>
                  <a:rPr lang="en-US" sz="3200" dirty="0" smtClean="0">
                    <a:solidFill>
                      <a:srgbClr val="002060"/>
                    </a:solidFill>
                  </a:rPr>
                  <a:t>prevail</a:t>
                </a:r>
              </a:p>
              <a:p>
                <a:pPr lvl="1" algn="just">
                  <a:buClr>
                    <a:srgbClr val="FF0000"/>
                  </a:buClr>
                  <a:buSzPct val="81000"/>
                  <a:buFont typeface="Calibri" panose="020F0502020204030204" pitchFamily="34" charset="0"/>
                  <a:buChar char="●"/>
                </a:pPr>
                <a:r>
                  <a:rPr lang="en-US" sz="3200" dirty="0">
                    <a:solidFill>
                      <a:srgbClr val="002060"/>
                    </a:solidFill>
                  </a:rPr>
                  <a:t>R and S must have the </a:t>
                </a:r>
                <a:r>
                  <a:rPr lang="en-US" sz="3200" dirty="0">
                    <a:solidFill>
                      <a:srgbClr val="FF0000"/>
                    </a:solidFill>
                  </a:rPr>
                  <a:t>same number</a:t>
                </a:r>
                <a:r>
                  <a:rPr lang="en-US" sz="3200" dirty="0">
                    <a:solidFill>
                      <a:srgbClr val="002060"/>
                    </a:solidFill>
                  </a:rPr>
                  <a:t> of attributes.</a:t>
                </a:r>
              </a:p>
              <a:p>
                <a:pPr lvl="1" algn="just">
                  <a:buClr>
                    <a:srgbClr val="FF0000"/>
                  </a:buClr>
                  <a:buSzPct val="81000"/>
                  <a:buFont typeface="Calibri" panose="020F0502020204030204" pitchFamily="34" charset="0"/>
                  <a:buChar char="●"/>
                </a:pPr>
                <a:r>
                  <a:rPr lang="en-US" sz="3200" dirty="0">
                    <a:solidFill>
                      <a:srgbClr val="002060"/>
                    </a:solidFill>
                  </a:rPr>
                  <a:t>Attribute domains must be compatible.</a:t>
                </a:r>
              </a:p>
              <a:p>
                <a:pPr lvl="1" algn="just">
                  <a:buClr>
                    <a:srgbClr val="FF0000"/>
                  </a:buClr>
                  <a:buSzPct val="81000"/>
                  <a:buFont typeface="Calibri" panose="020F0502020204030204" pitchFamily="34" charset="0"/>
                  <a:buChar char="●"/>
                </a:pPr>
                <a:r>
                  <a:rPr lang="en-US" sz="3200" dirty="0">
                    <a:solidFill>
                      <a:srgbClr val="002060"/>
                    </a:solidFill>
                  </a:rPr>
                  <a:t>A = {1,2,3}, B={1,4,6,7}, </a:t>
                </a:r>
                <a:r>
                  <a:rPr lang="en-US" sz="3200" b="1" dirty="0">
                    <a:solidFill>
                      <a:srgbClr val="002060"/>
                    </a:solidFill>
                  </a:rPr>
                  <a:t>A </a:t>
                </a:r>
                <a14:m>
                  <m:oMath xmlns:m="http://schemas.openxmlformats.org/officeDocument/2006/math">
                    <m:r>
                      <a:rPr lang="en-US" sz="3200" b="1" i="1" dirty="0">
                        <a:solidFill>
                          <a:srgbClr val="00B0F0"/>
                        </a:solidFill>
                        <a:latin typeface="Cambria Math" panose="02040503050406030204" pitchFamily="18" charset="0"/>
                        <a:ea typeface="Cambria Math" panose="02040503050406030204" pitchFamily="18" charset="0"/>
                      </a:rPr>
                      <m:t>∩</m:t>
                    </m:r>
                  </m:oMath>
                </a14:m>
                <a:r>
                  <a:rPr lang="en-US" sz="3200" dirty="0">
                    <a:solidFill>
                      <a:srgbClr val="002060"/>
                    </a:solidFill>
                  </a:rPr>
                  <a:t> </a:t>
                </a:r>
                <a:r>
                  <a:rPr lang="en-US" sz="3200" b="1" dirty="0">
                    <a:solidFill>
                      <a:srgbClr val="002060"/>
                    </a:solidFill>
                  </a:rPr>
                  <a:t>B = {1} is </a:t>
                </a:r>
                <a:r>
                  <a:rPr lang="en-US" sz="3200" b="1" dirty="0" smtClean="0">
                    <a:solidFill>
                      <a:srgbClr val="002060"/>
                    </a:solidFill>
                  </a:rPr>
                  <a:t>possible</a:t>
                </a:r>
                <a:endParaRPr lang="en-US" sz="32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11430000" cy="5334000"/>
              </a:xfrm>
              <a:blipFill rotWithShape="0">
                <a:blip r:embed="rId2"/>
                <a:stretch>
                  <a:fillRect l="-1013" t="-2286" r="-1333" b="-4457"/>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47</a:t>
            </a:fld>
            <a:endParaRPr lang="en-US" sz="2000" b="1" dirty="0">
              <a:solidFill>
                <a:srgbClr val="FF0000"/>
              </a:solidFill>
            </a:endParaRPr>
          </a:p>
        </p:txBody>
      </p:sp>
    </p:spTree>
    <p:extLst>
      <p:ext uri="{BB962C8B-B14F-4D97-AF65-F5344CB8AC3E}">
        <p14:creationId xmlns:p14="http://schemas.microsoft.com/office/powerpoint/2010/main" val="3286512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Intersection Operation i.e. </a:t>
            </a:r>
            <a:r>
              <a:rPr lang="en-US" b="1" dirty="0" smtClean="0">
                <a:solidFill>
                  <a:srgbClr val="FF0000"/>
                </a:solidFill>
                <a:latin typeface="+mn-lt"/>
              </a:rPr>
              <a:t>∩ …</a:t>
            </a:r>
            <a:endParaRPr lang="en-US" b="1" dirty="0">
              <a:solidFill>
                <a:srgbClr val="FF0000"/>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Duplicate </a:t>
                </a:r>
                <a:r>
                  <a:rPr lang="en-US" sz="3200" dirty="0">
                    <a:solidFill>
                      <a:srgbClr val="002060"/>
                    </a:solidFill>
                  </a:rPr>
                  <a:t>tuples are automatically eliminated.</a:t>
                </a:r>
              </a:p>
              <a:p>
                <a:pPr algn="just">
                  <a:buClr>
                    <a:srgbClr val="FF0000"/>
                  </a:buClr>
                  <a:buSzPct val="81000"/>
                  <a:buFont typeface="Calibri" panose="020F0502020204030204" pitchFamily="34" charset="0"/>
                  <a:buChar char="●"/>
                </a:pPr>
                <a:r>
                  <a:rPr lang="en-US" sz="3200" dirty="0">
                    <a:solidFill>
                      <a:srgbClr val="002060"/>
                    </a:solidFill>
                  </a:rPr>
                  <a:t>Considering the intersection operation “∏ author (Books) </a:t>
                </a:r>
                <a14:m>
                  <m:oMath xmlns:m="http://schemas.openxmlformats.org/officeDocument/2006/math">
                    <m:r>
                      <a:rPr lang="en-US" sz="3200" b="0" i="1" dirty="0" smtClean="0">
                        <a:solidFill>
                          <a:srgbClr val="FF0000"/>
                        </a:solidFill>
                        <a:latin typeface="Cambria Math" panose="02040503050406030204" pitchFamily="18" charset="0"/>
                        <a:ea typeface="Cambria Math" panose="02040503050406030204" pitchFamily="18" charset="0"/>
                      </a:rPr>
                      <m:t>∩</m:t>
                    </m:r>
                  </m:oMath>
                </a14:m>
                <a:r>
                  <a:rPr lang="en-US" sz="3200" dirty="0">
                    <a:solidFill>
                      <a:srgbClr val="002060"/>
                    </a:solidFill>
                  </a:rPr>
                  <a:t> ∏ author (Articles)”. </a:t>
                </a:r>
              </a:p>
              <a:p>
                <a:pPr algn="just">
                  <a:buClr>
                    <a:srgbClr val="FF0000"/>
                  </a:buClr>
                  <a:buSzPct val="81000"/>
                  <a:buFont typeface="Calibri" panose="020F0502020204030204" pitchFamily="34" charset="0"/>
                  <a:buChar char="●"/>
                </a:pPr>
                <a:r>
                  <a:rPr lang="en-US" sz="3200" dirty="0">
                    <a:solidFill>
                      <a:srgbClr val="002060"/>
                    </a:solidFill>
                  </a:rPr>
                  <a:t>The above union operation “Projects the names of the authors who have written both a book and an article”.</a:t>
                </a:r>
              </a:p>
              <a:p>
                <a:pPr algn="just">
                  <a:buClr>
                    <a:srgbClr val="FF0000"/>
                  </a:buClr>
                  <a:buSzPct val="81000"/>
                  <a:buFont typeface="Calibri" panose="020F0502020204030204" pitchFamily="34" charset="0"/>
                  <a:buChar char="●"/>
                </a:pPr>
                <a:endParaRPr lang="en-US" sz="3200" dirty="0">
                  <a:solidFill>
                    <a:srgbClr val="00206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11430000" cy="5181600"/>
              </a:xfrm>
              <a:blipFill rotWithShape="0">
                <a:blip r:embed="rId2"/>
                <a:stretch>
                  <a:fillRect l="-1013" t="-247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48</a:t>
            </a:fld>
            <a:endParaRPr lang="en-US" sz="2000" b="1" dirty="0">
              <a:solidFill>
                <a:srgbClr val="FF0000"/>
              </a:solidFill>
            </a:endParaRPr>
          </a:p>
        </p:txBody>
      </p:sp>
    </p:spTree>
    <p:extLst>
      <p:ext uri="{BB962C8B-B14F-4D97-AF65-F5344CB8AC3E}">
        <p14:creationId xmlns:p14="http://schemas.microsoft.com/office/powerpoint/2010/main" val="2508470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Set Difference Operation i.e. −</a:t>
            </a: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set difference operation is binary in nature i.e. requires two operands to operate upon. A, B: A-B= A – (A Intersection B)</a:t>
            </a:r>
          </a:p>
          <a:p>
            <a:pPr algn="just">
              <a:buClr>
                <a:srgbClr val="FF0000"/>
              </a:buClr>
              <a:buSzPct val="81000"/>
              <a:buFont typeface="Calibri" panose="020F0502020204030204" pitchFamily="34" charset="0"/>
              <a:buChar char="●"/>
            </a:pPr>
            <a:r>
              <a:rPr lang="en-US" sz="3200" dirty="0">
                <a:solidFill>
                  <a:srgbClr val="002060"/>
                </a:solidFill>
              </a:rPr>
              <a:t>The required operands are nothing but the relations.	</a:t>
            </a:r>
          </a:p>
          <a:p>
            <a:pPr algn="just">
              <a:buClr>
                <a:srgbClr val="FF0000"/>
              </a:buClr>
              <a:buSzPct val="81000"/>
              <a:buFont typeface="Calibri" panose="020F0502020204030204" pitchFamily="34" charset="0"/>
              <a:buChar char="●"/>
            </a:pPr>
            <a:r>
              <a:rPr lang="en-US" sz="3200" dirty="0">
                <a:solidFill>
                  <a:srgbClr val="FF0000"/>
                </a:solidFill>
              </a:rPr>
              <a:t>The result of set difference operation is tuples, which are present in one relation but are not in the second relation.</a:t>
            </a:r>
          </a:p>
          <a:p>
            <a:pPr algn="just">
              <a:buClr>
                <a:srgbClr val="FF0000"/>
              </a:buClr>
              <a:buSzPct val="81000"/>
              <a:buFont typeface="Calibri" panose="020F0502020204030204" pitchFamily="34" charset="0"/>
              <a:buChar char="●"/>
            </a:pPr>
            <a:r>
              <a:rPr lang="en-US" sz="3200" dirty="0">
                <a:solidFill>
                  <a:srgbClr val="002060"/>
                </a:solidFill>
              </a:rPr>
              <a:t>The general syntax is “R − S”, which results in all the tuples that are present in R but not in S</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Considering the set difference operation “</a:t>
            </a:r>
            <a:r>
              <a:rPr lang="en-US" sz="3200" dirty="0">
                <a:solidFill>
                  <a:srgbClr val="FF0000"/>
                </a:solidFill>
              </a:rPr>
              <a:t>∏ author (Books) − ∏ author (Articles</a:t>
            </a:r>
            <a:r>
              <a:rPr lang="en-US" sz="3200" dirty="0" smtClean="0">
                <a:solidFill>
                  <a:srgbClr val="FF0000"/>
                </a:solidFill>
              </a:rPr>
              <a:t>)”</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49</a:t>
            </a:fld>
            <a:endParaRPr lang="en-US" sz="2000" b="1" dirty="0">
              <a:solidFill>
                <a:srgbClr val="FF0000"/>
              </a:solidFill>
            </a:endParaRPr>
          </a:p>
        </p:txBody>
      </p:sp>
    </p:spTree>
    <p:extLst>
      <p:ext uri="{BB962C8B-B14F-4D97-AF65-F5344CB8AC3E}">
        <p14:creationId xmlns:p14="http://schemas.microsoft.com/office/powerpoint/2010/main" val="380868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Set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grpSp>
        <p:nvGrpSpPr>
          <p:cNvPr id="33" name="Group 32"/>
          <p:cNvGrpSpPr/>
          <p:nvPr/>
        </p:nvGrpSpPr>
        <p:grpSpPr>
          <a:xfrm>
            <a:off x="838200" y="1801119"/>
            <a:ext cx="10673528" cy="3161043"/>
            <a:chOff x="680272" y="1801119"/>
            <a:chExt cx="9701755" cy="3161043"/>
          </a:xfrm>
        </p:grpSpPr>
        <p:grpSp>
          <p:nvGrpSpPr>
            <p:cNvPr id="7" name="Group 6"/>
            <p:cNvGrpSpPr/>
            <p:nvPr/>
          </p:nvGrpSpPr>
          <p:grpSpPr>
            <a:xfrm>
              <a:off x="680272" y="1801119"/>
              <a:ext cx="9690035" cy="532729"/>
              <a:chOff x="680272" y="3292296"/>
              <a:chExt cx="9690035" cy="532729"/>
            </a:xfrm>
          </p:grpSpPr>
          <p:grpSp>
            <p:nvGrpSpPr>
              <p:cNvPr id="8" name="Group 7"/>
              <p:cNvGrpSpPr/>
              <p:nvPr/>
            </p:nvGrpSpPr>
            <p:grpSpPr>
              <a:xfrm>
                <a:off x="2921722" y="3294644"/>
                <a:ext cx="6337235" cy="530381"/>
                <a:chOff x="2485623" y="3294644"/>
                <a:chExt cx="6337235" cy="530381"/>
              </a:xfrm>
            </p:grpSpPr>
            <p:sp>
              <p:nvSpPr>
                <p:cNvPr id="13" name="Rectangle 12"/>
                <p:cNvSpPr/>
                <p:nvPr/>
              </p:nvSpPr>
              <p:spPr>
                <a:xfrm>
                  <a:off x="2485623" y="3296992"/>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Roll</a:t>
                  </a:r>
                  <a:endParaRPr lang="en-US" sz="2800" b="1" dirty="0">
                    <a:solidFill>
                      <a:schemeClr val="tx1"/>
                    </a:solidFill>
                  </a:endParaRPr>
                </a:p>
              </p:txBody>
            </p:sp>
            <p:sp>
              <p:nvSpPr>
                <p:cNvPr id="14" name="Rectangle 13"/>
                <p:cNvSpPr/>
                <p:nvPr/>
              </p:nvSpPr>
              <p:spPr>
                <a:xfrm>
                  <a:off x="3594621" y="3294644"/>
                  <a:ext cx="4114473"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Name</a:t>
                  </a:r>
                  <a:endParaRPr lang="en-US" sz="2800" b="1" dirty="0">
                    <a:solidFill>
                      <a:schemeClr val="tx1"/>
                    </a:solidFill>
                  </a:endParaRPr>
                </a:p>
              </p:txBody>
            </p:sp>
            <p:sp>
              <p:nvSpPr>
                <p:cNvPr id="15" name="Rectangle 14"/>
                <p:cNvSpPr/>
                <p:nvPr/>
              </p:nvSpPr>
              <p:spPr>
                <a:xfrm>
                  <a:off x="7702396" y="3294644"/>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DOA</a:t>
                  </a:r>
                  <a:endParaRPr lang="en-US" sz="2800" b="1" dirty="0">
                    <a:solidFill>
                      <a:schemeClr val="tx1"/>
                    </a:solidFill>
                  </a:endParaRPr>
                </a:p>
              </p:txBody>
            </p:sp>
          </p:grpSp>
          <p:sp>
            <p:nvSpPr>
              <p:cNvPr id="9" name="Rectangle 8"/>
              <p:cNvSpPr/>
              <p:nvPr/>
            </p:nvSpPr>
            <p:spPr>
              <a:xfrm>
                <a:off x="9249845" y="3294649"/>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&amp;S2</a:t>
                </a:r>
                <a:endParaRPr lang="en-US" sz="2800" b="1" dirty="0">
                  <a:solidFill>
                    <a:schemeClr val="tx1"/>
                  </a:solidFill>
                </a:endParaRPr>
              </a:p>
            </p:txBody>
          </p:sp>
          <p:grpSp>
            <p:nvGrpSpPr>
              <p:cNvPr id="10" name="Group 9"/>
              <p:cNvGrpSpPr/>
              <p:nvPr/>
            </p:nvGrpSpPr>
            <p:grpSpPr>
              <a:xfrm>
                <a:off x="680272" y="3292296"/>
                <a:ext cx="2248221" cy="530381"/>
                <a:chOff x="680272" y="3292296"/>
                <a:chExt cx="2248221" cy="530381"/>
              </a:xfrm>
            </p:grpSpPr>
            <p:sp>
              <p:nvSpPr>
                <p:cNvPr id="11" name="Rectangle 10"/>
                <p:cNvSpPr/>
                <p:nvPr/>
              </p:nvSpPr>
              <p:spPr>
                <a:xfrm>
                  <a:off x="1808031" y="3294644"/>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a:t>
                  </a:r>
                  <a:r>
                    <a:rPr lang="en-US" sz="2800" b="1" dirty="0" err="1" smtClean="0">
                      <a:solidFill>
                        <a:schemeClr val="tx1"/>
                      </a:solidFill>
                    </a:rPr>
                    <a:t>prev</a:t>
                  </a:r>
                  <a:endParaRPr lang="en-US" sz="2800" b="1" dirty="0">
                    <a:solidFill>
                      <a:schemeClr val="tx1"/>
                    </a:solidFill>
                  </a:endParaRPr>
                </a:p>
              </p:txBody>
            </p:sp>
            <p:sp>
              <p:nvSpPr>
                <p:cNvPr id="12" name="Rectangle 11"/>
                <p:cNvSpPr/>
                <p:nvPr/>
              </p:nvSpPr>
              <p:spPr>
                <a:xfrm>
                  <a:off x="680272" y="3292296"/>
                  <a:ext cx="1120462" cy="52803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S1</a:t>
                  </a:r>
                  <a:endParaRPr lang="en-US" sz="2800" b="1" dirty="0">
                    <a:solidFill>
                      <a:schemeClr val="tx1"/>
                    </a:solidFill>
                  </a:endParaRPr>
                </a:p>
              </p:txBody>
            </p:sp>
          </p:grpSp>
        </p:grpSp>
        <p:grpSp>
          <p:nvGrpSpPr>
            <p:cNvPr id="16" name="Group 15"/>
            <p:cNvGrpSpPr/>
            <p:nvPr/>
          </p:nvGrpSpPr>
          <p:grpSpPr>
            <a:xfrm>
              <a:off x="691992" y="4429433"/>
              <a:ext cx="9690035" cy="532729"/>
              <a:chOff x="680272" y="3292296"/>
              <a:chExt cx="9690035" cy="532729"/>
            </a:xfrm>
          </p:grpSpPr>
          <p:grpSp>
            <p:nvGrpSpPr>
              <p:cNvPr id="17" name="Group 16"/>
              <p:cNvGrpSpPr/>
              <p:nvPr/>
            </p:nvGrpSpPr>
            <p:grpSpPr>
              <a:xfrm>
                <a:off x="2921722" y="3294644"/>
                <a:ext cx="6337235" cy="530381"/>
                <a:chOff x="2485623" y="3294644"/>
                <a:chExt cx="6337235" cy="530381"/>
              </a:xfrm>
            </p:grpSpPr>
            <p:sp>
              <p:nvSpPr>
                <p:cNvPr id="22" name="Rectangle 21"/>
                <p:cNvSpPr/>
                <p:nvPr/>
              </p:nvSpPr>
              <p:spPr>
                <a:xfrm>
                  <a:off x="2485623" y="3296992"/>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Roll</a:t>
                  </a:r>
                  <a:endParaRPr lang="en-US" sz="2800" b="1" dirty="0">
                    <a:solidFill>
                      <a:schemeClr val="tx1"/>
                    </a:solidFill>
                  </a:endParaRPr>
                </a:p>
              </p:txBody>
            </p:sp>
            <p:sp>
              <p:nvSpPr>
                <p:cNvPr id="23" name="Rectangle 22"/>
                <p:cNvSpPr/>
                <p:nvPr/>
              </p:nvSpPr>
              <p:spPr>
                <a:xfrm>
                  <a:off x="3594621" y="3294644"/>
                  <a:ext cx="4114473"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Name</a:t>
                  </a:r>
                  <a:endParaRPr lang="en-US" sz="2800" b="1" dirty="0">
                    <a:solidFill>
                      <a:schemeClr val="tx1"/>
                    </a:solidFill>
                  </a:endParaRPr>
                </a:p>
              </p:txBody>
            </p:sp>
            <p:sp>
              <p:nvSpPr>
                <p:cNvPr id="24" name="Rectangle 23"/>
                <p:cNvSpPr/>
                <p:nvPr/>
              </p:nvSpPr>
              <p:spPr>
                <a:xfrm>
                  <a:off x="7702396" y="3294644"/>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DOA</a:t>
                  </a:r>
                  <a:endParaRPr lang="en-US" sz="2800" b="1" dirty="0">
                    <a:solidFill>
                      <a:schemeClr val="tx1"/>
                    </a:solidFill>
                  </a:endParaRPr>
                </a:p>
              </p:txBody>
            </p:sp>
          </p:grpSp>
          <p:sp>
            <p:nvSpPr>
              <p:cNvPr id="18" name="Rectangle 17"/>
              <p:cNvSpPr/>
              <p:nvPr/>
            </p:nvSpPr>
            <p:spPr>
              <a:xfrm>
                <a:off x="9249845" y="3294649"/>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*next</a:t>
                </a:r>
                <a:endParaRPr lang="en-US" sz="2800" b="1" dirty="0">
                  <a:solidFill>
                    <a:schemeClr val="tx1"/>
                  </a:solidFill>
                </a:endParaRPr>
              </a:p>
            </p:txBody>
          </p:sp>
          <p:grpSp>
            <p:nvGrpSpPr>
              <p:cNvPr id="19" name="Group 18"/>
              <p:cNvGrpSpPr/>
              <p:nvPr/>
            </p:nvGrpSpPr>
            <p:grpSpPr>
              <a:xfrm>
                <a:off x="680272" y="3292296"/>
                <a:ext cx="2248221" cy="530381"/>
                <a:chOff x="680272" y="3292296"/>
                <a:chExt cx="2248221" cy="530381"/>
              </a:xfrm>
            </p:grpSpPr>
            <p:sp>
              <p:nvSpPr>
                <p:cNvPr id="20" name="Rectangle 19"/>
                <p:cNvSpPr/>
                <p:nvPr/>
              </p:nvSpPr>
              <p:spPr>
                <a:xfrm>
                  <a:off x="1808031" y="3294644"/>
                  <a:ext cx="1120462" cy="528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&amp;s1</a:t>
                  </a:r>
                  <a:endParaRPr lang="en-US" sz="2800" b="1" dirty="0">
                    <a:solidFill>
                      <a:schemeClr val="tx1"/>
                    </a:solidFill>
                  </a:endParaRPr>
                </a:p>
              </p:txBody>
            </p:sp>
            <p:sp>
              <p:nvSpPr>
                <p:cNvPr id="21" name="Rectangle 20"/>
                <p:cNvSpPr/>
                <p:nvPr/>
              </p:nvSpPr>
              <p:spPr>
                <a:xfrm>
                  <a:off x="680272" y="3292296"/>
                  <a:ext cx="1120462" cy="52803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81000"/>
                  </a:pPr>
                  <a:r>
                    <a:rPr lang="en-US" sz="2800" b="1" dirty="0" smtClean="0">
                      <a:solidFill>
                        <a:schemeClr val="tx1"/>
                      </a:solidFill>
                    </a:rPr>
                    <a:t>S2</a:t>
                  </a:r>
                  <a:endParaRPr lang="en-US" sz="2800" b="1" dirty="0">
                    <a:solidFill>
                      <a:schemeClr val="tx1"/>
                    </a:solidFill>
                  </a:endParaRPr>
                </a:p>
              </p:txBody>
            </p:sp>
          </p:grpSp>
        </p:grpSp>
        <p:cxnSp>
          <p:nvCxnSpPr>
            <p:cNvPr id="26" name="Elbow Connector 25"/>
            <p:cNvCxnSpPr>
              <a:stCxn id="9" idx="3"/>
              <a:endCxn id="21" idx="1"/>
            </p:cNvCxnSpPr>
            <p:nvPr/>
          </p:nvCxnSpPr>
          <p:spPr>
            <a:xfrm flipH="1">
              <a:off x="691992" y="2067489"/>
              <a:ext cx="9678315" cy="2625961"/>
            </a:xfrm>
            <a:prstGeom prst="bentConnector5">
              <a:avLst>
                <a:gd name="adj1" fmla="val -2362"/>
                <a:gd name="adj2" fmla="val 50000"/>
                <a:gd name="adj3" fmla="val 10464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0"/>
              <a:endCxn id="12" idx="1"/>
            </p:cNvCxnSpPr>
            <p:nvPr/>
          </p:nvCxnSpPr>
          <p:spPr>
            <a:xfrm rot="16200000" flipV="1">
              <a:off x="346805" y="2398604"/>
              <a:ext cx="2366645" cy="1699710"/>
            </a:xfrm>
            <a:prstGeom prst="bentConnector4">
              <a:avLst>
                <a:gd name="adj1" fmla="val 59515"/>
                <a:gd name="adj2" fmla="val 12567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8825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Set Difference Operation i.e. </a:t>
            </a:r>
            <a:r>
              <a:rPr lang="en-US" b="1" dirty="0" smtClean="0">
                <a:solidFill>
                  <a:srgbClr val="FF0000"/>
                </a:solidFill>
                <a:latin typeface="+mn-lt"/>
              </a:rPr>
              <a: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The </a:t>
            </a:r>
            <a:r>
              <a:rPr lang="en-US" sz="3200" dirty="0">
                <a:solidFill>
                  <a:srgbClr val="002060"/>
                </a:solidFill>
              </a:rPr>
              <a:t>above set difference operation results in “the name of authors who have written books but not articles” i.e. “</a:t>
            </a:r>
            <a:r>
              <a:rPr lang="en-US" sz="3200" dirty="0">
                <a:solidFill>
                  <a:srgbClr val="FF0000"/>
                </a:solidFill>
              </a:rPr>
              <a:t>the name of </a:t>
            </a:r>
            <a:r>
              <a:rPr lang="en-US" sz="3200" dirty="0" smtClean="0">
                <a:solidFill>
                  <a:srgbClr val="FF0000"/>
                </a:solidFill>
              </a:rPr>
              <a:t>authors </a:t>
            </a:r>
            <a:r>
              <a:rPr lang="en-US" sz="3200" dirty="0">
                <a:solidFill>
                  <a:srgbClr val="FF0000"/>
                </a:solidFill>
              </a:rPr>
              <a:t>who have authored books only</a:t>
            </a:r>
            <a:r>
              <a:rPr lang="en-US" sz="3200" dirty="0">
                <a:solidFill>
                  <a:srgbClr val="002060"/>
                </a:solidFill>
              </a:rPr>
              <a:t>”.</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50</a:t>
            </a:fld>
            <a:endParaRPr lang="en-US" sz="2000" b="1" dirty="0">
              <a:solidFill>
                <a:srgbClr val="FF0000"/>
              </a:solidFill>
            </a:endParaRPr>
          </a:p>
        </p:txBody>
      </p:sp>
    </p:spTree>
    <p:extLst>
      <p:ext uri="{BB962C8B-B14F-4D97-AF65-F5344CB8AC3E}">
        <p14:creationId xmlns:p14="http://schemas.microsoft.com/office/powerpoint/2010/main" val="1556836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Cartesian Product </a:t>
            </a:r>
            <a:r>
              <a:rPr lang="en-US" b="1" dirty="0" err="1">
                <a:solidFill>
                  <a:srgbClr val="FF0000"/>
                </a:solidFill>
                <a:latin typeface="+mn-lt"/>
              </a:rPr>
              <a:t>i</a:t>
            </a:r>
            <a:r>
              <a:rPr lang="en-US" b="1" dirty="0">
                <a:solidFill>
                  <a:srgbClr val="FF0000"/>
                </a:solidFill>
                <a:latin typeface="+mn-lt"/>
              </a:rPr>
              <a:t>. e. ‘</a:t>
            </a:r>
            <a:r>
              <a:rPr lang="el-GR" b="1" dirty="0">
                <a:solidFill>
                  <a:srgbClr val="FF0000"/>
                </a:solidFill>
                <a:latin typeface="+mn-lt"/>
              </a:rPr>
              <a:t>Χ’</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a:t>
            </a:r>
            <a:r>
              <a:rPr lang="en-US" sz="3200" dirty="0">
                <a:solidFill>
                  <a:srgbClr val="FF0000"/>
                </a:solidFill>
              </a:rPr>
              <a:t>cartesian product operation</a:t>
            </a:r>
            <a:r>
              <a:rPr lang="en-US" sz="3200" dirty="0">
                <a:solidFill>
                  <a:srgbClr val="002060"/>
                </a:solidFill>
              </a:rPr>
              <a:t> is used to combine information of two different relations into one.</a:t>
            </a:r>
          </a:p>
          <a:p>
            <a:pPr algn="just">
              <a:buClr>
                <a:srgbClr val="FF0000"/>
              </a:buClr>
              <a:buSzPct val="81000"/>
              <a:buFont typeface="Calibri" panose="020F0502020204030204" pitchFamily="34" charset="0"/>
              <a:buChar char="●"/>
            </a:pPr>
            <a:r>
              <a:rPr lang="en-US" sz="3200" dirty="0">
                <a:solidFill>
                  <a:srgbClr val="002060"/>
                </a:solidFill>
              </a:rPr>
              <a:t>The general syntax is “R Χ S”, where ‘R’ and ‘S’ are relations and their output s defined in the form of	“</a:t>
            </a:r>
            <a:r>
              <a:rPr lang="en-US" sz="3200" dirty="0">
                <a:solidFill>
                  <a:srgbClr val="FF0000"/>
                </a:solidFill>
              </a:rPr>
              <a:t>R Χ S = { (</a:t>
            </a:r>
            <a:r>
              <a:rPr lang="en-US" sz="3200" dirty="0" err="1">
                <a:solidFill>
                  <a:srgbClr val="FF0000"/>
                </a:solidFill>
              </a:rPr>
              <a:t>rs</a:t>
            </a:r>
            <a:r>
              <a:rPr lang="en-US" sz="3200" dirty="0">
                <a:solidFill>
                  <a:srgbClr val="FF0000"/>
                </a:solidFill>
              </a:rPr>
              <a:t>) | r ∈ R and s ∈ S}”</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Let A={1, 2, 3} and B={a, b, c} then AXB = {(1,a),(1,b),(1,c),(2,a),(2,b),(2,c),(3,a),(3,b),(3,c</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Considering the cartesian product operation “</a:t>
            </a:r>
            <a:r>
              <a:rPr lang="en-US" sz="3200" b="1" dirty="0">
                <a:solidFill>
                  <a:srgbClr val="0070C0"/>
                </a:solidFill>
              </a:rPr>
              <a:t>∏</a:t>
            </a:r>
            <a:r>
              <a:rPr lang="en-US" sz="3200" baseline="-25000" dirty="0">
                <a:solidFill>
                  <a:srgbClr val="C00000"/>
                </a:solidFill>
              </a:rPr>
              <a:t>author = “XYZ”</a:t>
            </a:r>
            <a:r>
              <a:rPr lang="en-US" sz="3200" baseline="-25000" dirty="0">
                <a:solidFill>
                  <a:srgbClr val="002060"/>
                </a:solidFill>
              </a:rPr>
              <a:t> </a:t>
            </a:r>
            <a:r>
              <a:rPr lang="en-US" sz="3200" dirty="0">
                <a:solidFill>
                  <a:srgbClr val="002060"/>
                </a:solidFill>
              </a:rPr>
              <a:t>(</a:t>
            </a:r>
            <a:r>
              <a:rPr lang="en-US" sz="3200" dirty="0">
                <a:solidFill>
                  <a:srgbClr val="FF0000"/>
                </a:solidFill>
              </a:rPr>
              <a:t>Books</a:t>
            </a:r>
            <a:r>
              <a:rPr lang="en-US" sz="3200" dirty="0">
                <a:solidFill>
                  <a:srgbClr val="002060"/>
                </a:solidFill>
              </a:rPr>
              <a:t> Χ </a:t>
            </a:r>
            <a:r>
              <a:rPr lang="en-US" sz="3200" dirty="0">
                <a:solidFill>
                  <a:srgbClr val="FF0000"/>
                </a:solidFill>
              </a:rPr>
              <a:t>Articles</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51</a:t>
            </a:fld>
            <a:endParaRPr lang="en-US" sz="2000" b="1" dirty="0">
              <a:solidFill>
                <a:srgbClr val="FF0000"/>
              </a:solidFill>
            </a:endParaRPr>
          </a:p>
        </p:txBody>
      </p:sp>
    </p:spTree>
    <p:extLst>
      <p:ext uri="{BB962C8B-B14F-4D97-AF65-F5344CB8AC3E}">
        <p14:creationId xmlns:p14="http://schemas.microsoft.com/office/powerpoint/2010/main" val="3706269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Cartesian Product </a:t>
            </a:r>
            <a:r>
              <a:rPr lang="en-US" b="1" dirty="0" err="1">
                <a:solidFill>
                  <a:srgbClr val="FF0000"/>
                </a:solidFill>
                <a:latin typeface="+mn-lt"/>
              </a:rPr>
              <a:t>i</a:t>
            </a:r>
            <a:r>
              <a:rPr lang="en-US" b="1" dirty="0">
                <a:solidFill>
                  <a:srgbClr val="FF0000"/>
                </a:solidFill>
                <a:latin typeface="+mn-lt"/>
              </a:rPr>
              <a:t>. e. ‘</a:t>
            </a:r>
            <a:r>
              <a:rPr lang="el-GR" b="1" dirty="0">
                <a:solidFill>
                  <a:srgbClr val="FF0000"/>
                </a:solidFill>
                <a:latin typeface="+mn-lt"/>
              </a:rPr>
              <a:t>Χ</a:t>
            </a:r>
            <a:r>
              <a:rPr lang="el-GR" b="1" dirty="0" smtClean="0">
                <a:solidFill>
                  <a:srgbClr val="FF0000"/>
                </a:solidFill>
                <a:latin typeface="+mn-lt"/>
              </a:rPr>
              <a:t>’</a:t>
            </a:r>
            <a:r>
              <a:rPr lang="en-US" b="1" dirty="0" smtClean="0">
                <a:solidFill>
                  <a:srgbClr val="FF0000"/>
                </a:solidFill>
                <a:latin typeface="+mn-lt"/>
              </a:rPr>
              <a:t>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The </a:t>
            </a:r>
            <a:r>
              <a:rPr lang="en-US" sz="3200" dirty="0">
                <a:solidFill>
                  <a:srgbClr val="002060"/>
                </a:solidFill>
              </a:rPr>
              <a:t>above cartesian product operation produces the a temporary relation “Books X Articles”, which shows all the books and articles authored  by the </a:t>
            </a:r>
            <a:r>
              <a:rPr lang="en-US" sz="3200" dirty="0">
                <a:solidFill>
                  <a:srgbClr val="FF0000"/>
                </a:solidFill>
              </a:rPr>
              <a:t>author = “XYZ”</a:t>
            </a:r>
            <a:r>
              <a:rPr lang="en-US" sz="3200" dirty="0">
                <a:solidFill>
                  <a:srgbClr val="002060"/>
                </a:solidFill>
              </a:rPr>
              <a:t>.</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52</a:t>
            </a:fld>
            <a:endParaRPr lang="en-US" sz="2000" b="1" dirty="0">
              <a:solidFill>
                <a:srgbClr val="FF0000"/>
              </a:solidFill>
            </a:endParaRPr>
          </a:p>
        </p:txBody>
      </p:sp>
    </p:spTree>
    <p:extLst>
      <p:ext uri="{BB962C8B-B14F-4D97-AF65-F5344CB8AC3E}">
        <p14:creationId xmlns:p14="http://schemas.microsoft.com/office/powerpoint/2010/main" val="2442954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a:solidFill>
                  <a:srgbClr val="FF0000"/>
                </a:solidFill>
                <a:latin typeface="+mn-lt"/>
              </a:rPr>
              <a:t>Rename Operation i.e. </a:t>
            </a:r>
            <a:r>
              <a:rPr lang="el-GR" b="1" dirty="0">
                <a:solidFill>
                  <a:srgbClr val="FF0000"/>
                </a:solidFill>
                <a:latin typeface="+mn-lt"/>
              </a:rPr>
              <a:t>ρ</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rename operation is used to rename the output relation.</a:t>
            </a:r>
          </a:p>
          <a:p>
            <a:pPr algn="just">
              <a:buClr>
                <a:srgbClr val="FF0000"/>
              </a:buClr>
              <a:buSzPct val="81000"/>
              <a:buFont typeface="Calibri" panose="020F0502020204030204" pitchFamily="34" charset="0"/>
              <a:buChar char="●"/>
            </a:pPr>
            <a:r>
              <a:rPr lang="en-US" sz="3200" dirty="0">
                <a:solidFill>
                  <a:srgbClr val="002060"/>
                </a:solidFill>
              </a:rPr>
              <a:t>The results of relational algebra are also relations but they are without any name. </a:t>
            </a:r>
          </a:p>
          <a:p>
            <a:pPr algn="just">
              <a:buClr>
                <a:srgbClr val="FF0000"/>
              </a:buClr>
              <a:buSzPct val="81000"/>
              <a:buFont typeface="Calibri" panose="020F0502020204030204" pitchFamily="34" charset="0"/>
              <a:buChar char="●"/>
            </a:pPr>
            <a:r>
              <a:rPr lang="en-US" sz="3200" dirty="0">
                <a:solidFill>
                  <a:srgbClr val="002060"/>
                </a:solidFill>
              </a:rPr>
              <a:t>The rename operation is denoted with small Greek letter rho(ρ).</a:t>
            </a:r>
          </a:p>
          <a:p>
            <a:pPr algn="just">
              <a:buClr>
                <a:srgbClr val="FF0000"/>
              </a:buClr>
              <a:buSzPct val="81000"/>
              <a:buFont typeface="Calibri" panose="020F0502020204030204" pitchFamily="34" charset="0"/>
              <a:buChar char="●"/>
            </a:pPr>
            <a:r>
              <a:rPr lang="en-US" sz="3200" dirty="0">
                <a:solidFill>
                  <a:srgbClr val="002060"/>
                </a:solidFill>
              </a:rPr>
              <a:t>The general syntax ρ x (E), where the result of expression E is saved with name of x.</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53</a:t>
            </a:fld>
            <a:endParaRPr lang="en-US" sz="2000" b="1" dirty="0">
              <a:solidFill>
                <a:srgbClr val="FF0000"/>
              </a:solidFill>
            </a:endParaRPr>
          </a:p>
        </p:txBody>
      </p:sp>
    </p:spTree>
    <p:extLst>
      <p:ext uri="{BB962C8B-B14F-4D97-AF65-F5344CB8AC3E}">
        <p14:creationId xmlns:p14="http://schemas.microsoft.com/office/powerpoint/2010/main" val="3593646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a:t>
            </a:r>
            <a:r>
              <a:rPr lang="en-US" sz="3200" dirty="0">
                <a:solidFill>
                  <a:srgbClr val="FF0000"/>
                </a:solidFill>
              </a:rPr>
              <a:t>Join</a:t>
            </a:r>
            <a:r>
              <a:rPr lang="en-US" sz="3200" dirty="0">
                <a:solidFill>
                  <a:srgbClr val="002060"/>
                </a:solidFill>
              </a:rPr>
              <a:t>” in “DBMS” is a </a:t>
            </a:r>
            <a:r>
              <a:rPr lang="en-US" sz="3200" dirty="0">
                <a:solidFill>
                  <a:srgbClr val="FF0000"/>
                </a:solidFill>
              </a:rPr>
              <a:t>binary operation</a:t>
            </a:r>
            <a:r>
              <a:rPr lang="en-US" sz="3200" dirty="0">
                <a:solidFill>
                  <a:srgbClr val="002060"/>
                </a:solidFill>
              </a:rPr>
              <a:t> that allows us to combine join product and selection in one single statement. </a:t>
            </a:r>
          </a:p>
          <a:p>
            <a:pPr algn="just">
              <a:buClr>
                <a:srgbClr val="FF0000"/>
              </a:buClr>
              <a:buSzPct val="81000"/>
              <a:buFont typeface="Calibri" panose="020F0502020204030204" pitchFamily="34" charset="0"/>
              <a:buChar char="●"/>
            </a:pPr>
            <a:r>
              <a:rPr lang="en-US" sz="3200" dirty="0">
                <a:solidFill>
                  <a:srgbClr val="002060"/>
                </a:solidFill>
              </a:rPr>
              <a:t>The main goal behind creating a join condition is that it helps us to combine the data from two or more DBMS tables. </a:t>
            </a:r>
          </a:p>
          <a:p>
            <a:pPr algn="just">
              <a:buClr>
                <a:srgbClr val="FF0000"/>
              </a:buClr>
              <a:buSzPct val="81000"/>
              <a:buFont typeface="Calibri" panose="020F0502020204030204" pitchFamily="34" charset="0"/>
              <a:buChar char="●"/>
            </a:pPr>
            <a:r>
              <a:rPr lang="en-US" sz="3200" dirty="0">
                <a:solidFill>
                  <a:srgbClr val="002060"/>
                </a:solidFill>
              </a:rPr>
              <a:t>The tables in DBMS are associated using the primary key and foreign keys.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54</a:t>
            </a:fld>
            <a:endParaRPr lang="en-US" sz="2000" b="1" dirty="0">
              <a:solidFill>
                <a:srgbClr val="FF0000"/>
              </a:solidFill>
            </a:endParaRPr>
          </a:p>
        </p:txBody>
      </p:sp>
    </p:spTree>
    <p:extLst>
      <p:ext uri="{BB962C8B-B14F-4D97-AF65-F5344CB8AC3E}">
        <p14:creationId xmlns:p14="http://schemas.microsoft.com/office/powerpoint/2010/main" val="1144312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Inner Join</a:t>
            </a:r>
          </a:p>
          <a:p>
            <a:pPr lvl="1" algn="just">
              <a:buClr>
                <a:srgbClr val="FF0000"/>
              </a:buClr>
              <a:buSzPct val="81000"/>
              <a:buFont typeface="Calibri" panose="020F0502020204030204" pitchFamily="34" charset="0"/>
              <a:buChar char="●"/>
            </a:pPr>
            <a:r>
              <a:rPr lang="en-US" sz="3200" dirty="0">
                <a:solidFill>
                  <a:srgbClr val="002060"/>
                </a:solidFill>
              </a:rPr>
              <a:t>Theta Join</a:t>
            </a:r>
          </a:p>
          <a:p>
            <a:pPr lvl="1" algn="just">
              <a:buClr>
                <a:srgbClr val="FF0000"/>
              </a:buClr>
              <a:buSzPct val="81000"/>
              <a:buFont typeface="Calibri" panose="020F0502020204030204" pitchFamily="34" charset="0"/>
              <a:buChar char="●"/>
            </a:pPr>
            <a:r>
              <a:rPr lang="en-US" sz="3200" dirty="0">
                <a:solidFill>
                  <a:srgbClr val="002060"/>
                </a:solidFill>
              </a:rPr>
              <a:t>Natural Join</a:t>
            </a:r>
          </a:p>
          <a:p>
            <a:pPr lvl="1" algn="just">
              <a:buClr>
                <a:srgbClr val="FF0000"/>
              </a:buClr>
              <a:buSzPct val="81000"/>
              <a:buFont typeface="Calibri" panose="020F0502020204030204" pitchFamily="34" charset="0"/>
              <a:buChar char="●"/>
            </a:pPr>
            <a:r>
              <a:rPr lang="en-US" sz="3200" dirty="0">
                <a:solidFill>
                  <a:srgbClr val="002060"/>
                </a:solidFill>
              </a:rPr>
              <a:t>Equi Join</a:t>
            </a:r>
          </a:p>
          <a:p>
            <a:pPr algn="just">
              <a:buClr>
                <a:srgbClr val="FF0000"/>
              </a:buClr>
              <a:buSzPct val="81000"/>
              <a:buFont typeface="Calibri" panose="020F0502020204030204" pitchFamily="34" charset="0"/>
              <a:buChar char="●"/>
            </a:pPr>
            <a:r>
              <a:rPr lang="en-US" sz="3200" dirty="0">
                <a:solidFill>
                  <a:srgbClr val="002060"/>
                </a:solidFill>
              </a:rPr>
              <a:t>Outer Join</a:t>
            </a:r>
          </a:p>
          <a:p>
            <a:pPr lvl="1" algn="just">
              <a:buClr>
                <a:srgbClr val="FF0000"/>
              </a:buClr>
              <a:buSzPct val="81000"/>
              <a:buFont typeface="Calibri" panose="020F0502020204030204" pitchFamily="34" charset="0"/>
              <a:buChar char="●"/>
            </a:pPr>
            <a:r>
              <a:rPr lang="en-US" sz="3200" dirty="0">
                <a:solidFill>
                  <a:srgbClr val="002060"/>
                </a:solidFill>
              </a:rPr>
              <a:t>Left Join</a:t>
            </a:r>
          </a:p>
          <a:p>
            <a:pPr lvl="1" algn="just">
              <a:buClr>
                <a:srgbClr val="FF0000"/>
              </a:buClr>
              <a:buSzPct val="81000"/>
              <a:buFont typeface="Calibri" panose="020F0502020204030204" pitchFamily="34" charset="0"/>
              <a:buChar char="●"/>
            </a:pPr>
            <a:r>
              <a:rPr lang="en-US" sz="3200" dirty="0">
                <a:solidFill>
                  <a:srgbClr val="002060"/>
                </a:solidFill>
              </a:rPr>
              <a:t>Right Join</a:t>
            </a:r>
          </a:p>
          <a:p>
            <a:pPr lvl="1" algn="just">
              <a:buClr>
                <a:srgbClr val="FF0000"/>
              </a:buClr>
              <a:buSzPct val="81000"/>
              <a:buFont typeface="Calibri" panose="020F0502020204030204" pitchFamily="34" charset="0"/>
              <a:buChar char="●"/>
            </a:pPr>
            <a:r>
              <a:rPr lang="en-US" sz="3200" dirty="0">
                <a:solidFill>
                  <a:srgbClr val="002060"/>
                </a:solidFill>
              </a:rPr>
              <a:t>Full Join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55</a:t>
            </a:fld>
            <a:endParaRPr lang="en-US" sz="2000" b="1" dirty="0">
              <a:solidFill>
                <a:srgbClr val="FF0000"/>
              </a:solidFill>
            </a:endParaRPr>
          </a:p>
        </p:txBody>
      </p:sp>
    </p:spTree>
    <p:extLst>
      <p:ext uri="{BB962C8B-B14F-4D97-AF65-F5344CB8AC3E}">
        <p14:creationId xmlns:p14="http://schemas.microsoft.com/office/powerpoint/2010/main" val="2266058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Inner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“Inner Join” is used to return rows from both tables which satisfy the given condition. </a:t>
            </a:r>
          </a:p>
          <a:p>
            <a:pPr algn="just">
              <a:buClr>
                <a:srgbClr val="FF0000"/>
              </a:buClr>
              <a:buSzPct val="81000"/>
              <a:buFont typeface="Calibri" panose="020F0502020204030204" pitchFamily="34" charset="0"/>
              <a:buChar char="●"/>
            </a:pPr>
            <a:r>
              <a:rPr lang="en-US" sz="3200" dirty="0">
                <a:solidFill>
                  <a:srgbClr val="002060"/>
                </a:solidFill>
              </a:rPr>
              <a:t>It is the most commonly used join operation and can be considered as a default join-type</a:t>
            </a:r>
          </a:p>
          <a:p>
            <a:pPr algn="just">
              <a:buClr>
                <a:srgbClr val="FF0000"/>
              </a:buClr>
              <a:buSzPct val="81000"/>
              <a:buFont typeface="Calibri" panose="020F0502020204030204" pitchFamily="34" charset="0"/>
              <a:buChar char="●"/>
            </a:pPr>
            <a:r>
              <a:rPr lang="en-US" sz="3200" dirty="0">
                <a:solidFill>
                  <a:srgbClr val="002060"/>
                </a:solidFill>
              </a:rPr>
              <a:t>An Inner join is a comparator based join. When it uses “equality comparisons” in the “join predicate”, it becomes “equijoin”. </a:t>
            </a:r>
          </a:p>
          <a:p>
            <a:pPr algn="just">
              <a:buClr>
                <a:srgbClr val="FF0000"/>
              </a:buClr>
              <a:buSzPct val="81000"/>
              <a:buFont typeface="Calibri" panose="020F0502020204030204" pitchFamily="34" charset="0"/>
              <a:buChar char="●"/>
            </a:pPr>
            <a:r>
              <a:rPr lang="en-US" sz="3200" dirty="0">
                <a:solidFill>
                  <a:srgbClr val="002060"/>
                </a:solidFill>
              </a:rPr>
              <a:t>In case of use of other comparison operators like “&gt;”,  We cannot term it as equijoin.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56</a:t>
            </a:fld>
            <a:endParaRPr lang="en-US" sz="2000" b="1" dirty="0">
              <a:solidFill>
                <a:srgbClr val="FF0000"/>
              </a:solidFill>
            </a:endParaRPr>
          </a:p>
        </p:txBody>
      </p:sp>
    </p:spTree>
    <p:extLst>
      <p:ext uri="{BB962C8B-B14F-4D97-AF65-F5344CB8AC3E}">
        <p14:creationId xmlns:p14="http://schemas.microsoft.com/office/powerpoint/2010/main" val="2638693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Inner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Considering the relations </a:t>
            </a:r>
            <a:r>
              <a:rPr lang="en-US" sz="3200" dirty="0"/>
              <a:t>Subject(</a:t>
            </a:r>
            <a:r>
              <a:rPr lang="en-US" sz="3200" u="sng" dirty="0" err="1"/>
              <a:t>SubID</a:t>
            </a:r>
            <a:r>
              <a:rPr lang="en-US" sz="3200" dirty="0"/>
              <a:t>, </a:t>
            </a:r>
            <a:r>
              <a:rPr lang="en-US" sz="3200" dirty="0" err="1"/>
              <a:t>SubName</a:t>
            </a:r>
            <a:r>
              <a:rPr lang="en-US" sz="3200" dirty="0"/>
              <a:t>, </a:t>
            </a:r>
            <a:r>
              <a:rPr lang="en-US" sz="3200" dirty="0" err="1"/>
              <a:t>Teachno</a:t>
            </a:r>
            <a:r>
              <a:rPr lang="en-US" sz="3200" dirty="0"/>
              <a:t>)</a:t>
            </a:r>
            <a:r>
              <a:rPr lang="en-US" sz="3200" dirty="0">
                <a:solidFill>
                  <a:srgbClr val="002060"/>
                </a:solidFill>
              </a:rPr>
              <a:t> and Teacher(</a:t>
            </a:r>
            <a:r>
              <a:rPr lang="en-US" sz="3200" dirty="0" err="1">
                <a:solidFill>
                  <a:srgbClr val="002060"/>
                </a:solidFill>
              </a:rPr>
              <a:t>TeachID</a:t>
            </a:r>
            <a:r>
              <a:rPr lang="en-US" sz="3200" dirty="0">
                <a:solidFill>
                  <a:srgbClr val="002060"/>
                </a:solidFill>
              </a:rPr>
              <a:t>, </a:t>
            </a:r>
            <a:r>
              <a:rPr lang="en-US" sz="3200" dirty="0" err="1">
                <a:solidFill>
                  <a:srgbClr val="002060"/>
                </a:solidFill>
              </a:rPr>
              <a:t>TeachName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Subject.SubID</a:t>
            </a:r>
            <a:r>
              <a:rPr lang="en-US" sz="3200" dirty="0">
                <a:solidFill>
                  <a:srgbClr val="002060"/>
                </a:solidFill>
              </a:rPr>
              <a:t>, </a:t>
            </a:r>
            <a:r>
              <a:rPr lang="en-US" sz="3200" dirty="0" err="1">
                <a:solidFill>
                  <a:srgbClr val="002060"/>
                </a:solidFill>
              </a:rPr>
              <a:t>Subject.Teachno</a:t>
            </a:r>
            <a:r>
              <a:rPr lang="en-US" sz="3200" dirty="0">
                <a:solidFill>
                  <a:srgbClr val="002060"/>
                </a:solidFill>
              </a:rPr>
              <a:t> from Subject </a:t>
            </a:r>
            <a:r>
              <a:rPr lang="en-US" sz="3200" dirty="0">
                <a:solidFill>
                  <a:srgbClr val="FF0000"/>
                </a:solidFill>
              </a:rPr>
              <a:t>INNER JOIN</a:t>
            </a:r>
            <a:r>
              <a:rPr lang="en-US" sz="3200" dirty="0">
                <a:solidFill>
                  <a:srgbClr val="002060"/>
                </a:solidFill>
              </a:rPr>
              <a:t>  Teacher ON </a:t>
            </a:r>
            <a:r>
              <a:rPr lang="en-US" sz="3200" dirty="0" err="1">
                <a:solidFill>
                  <a:srgbClr val="C00000"/>
                </a:solidFill>
              </a:rPr>
              <a:t>Subject.Teachno</a:t>
            </a:r>
            <a:r>
              <a:rPr lang="en-US" sz="3200" dirty="0">
                <a:solidFill>
                  <a:srgbClr val="C00000"/>
                </a:solidFill>
              </a:rPr>
              <a:t>=</a:t>
            </a:r>
            <a:r>
              <a:rPr lang="en-US" sz="3200" dirty="0" err="1">
                <a:solidFill>
                  <a:srgbClr val="C00000"/>
                </a:solidFill>
              </a:rPr>
              <a:t>Teacher.TeachID</a:t>
            </a:r>
            <a:r>
              <a:rPr lang="en-US" sz="3200" dirty="0">
                <a:solidFill>
                  <a:srgbClr val="002060"/>
                </a:solidFill>
              </a:rPr>
              <a:t>;”. As ‘=’ operator is used “Inner Join is implemented in the form of Equi Join”</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Subject.SubID</a:t>
            </a:r>
            <a:r>
              <a:rPr lang="en-US" sz="3200" dirty="0">
                <a:solidFill>
                  <a:srgbClr val="002060"/>
                </a:solidFill>
              </a:rPr>
              <a:t>, </a:t>
            </a:r>
            <a:r>
              <a:rPr lang="en-US" sz="3200" dirty="0" err="1">
                <a:solidFill>
                  <a:srgbClr val="002060"/>
                </a:solidFill>
              </a:rPr>
              <a:t>Subject.Teachno</a:t>
            </a:r>
            <a:r>
              <a:rPr lang="en-US" sz="3200" dirty="0">
                <a:solidFill>
                  <a:srgbClr val="002060"/>
                </a:solidFill>
              </a:rPr>
              <a:t> from Subject </a:t>
            </a:r>
            <a:r>
              <a:rPr lang="en-US" sz="3200" dirty="0">
                <a:solidFill>
                  <a:srgbClr val="FF0000"/>
                </a:solidFill>
              </a:rPr>
              <a:t>INNER JOIN</a:t>
            </a:r>
            <a:r>
              <a:rPr lang="en-US" sz="3200" dirty="0">
                <a:solidFill>
                  <a:srgbClr val="002060"/>
                </a:solidFill>
              </a:rPr>
              <a:t>  Teacher ON </a:t>
            </a:r>
            <a:r>
              <a:rPr lang="en-US" sz="3200" dirty="0" err="1">
                <a:solidFill>
                  <a:srgbClr val="C00000"/>
                </a:solidFill>
              </a:rPr>
              <a:t>Subject.Teachno</a:t>
            </a:r>
            <a:r>
              <a:rPr lang="en-US" sz="3200" dirty="0">
                <a:solidFill>
                  <a:srgbClr val="C00000"/>
                </a:solidFill>
              </a:rPr>
              <a:t>!=</a:t>
            </a:r>
            <a:r>
              <a:rPr lang="en-US" sz="3200" dirty="0" err="1">
                <a:solidFill>
                  <a:srgbClr val="C00000"/>
                </a:solidFill>
              </a:rPr>
              <a:t>Teacher.TeachID</a:t>
            </a:r>
            <a:r>
              <a:rPr lang="en-US" sz="3200" dirty="0">
                <a:solidFill>
                  <a:srgbClr val="002060"/>
                </a:solidFill>
              </a:rPr>
              <a:t>;”. As ‘!=’ operator is used “Inner Join is implemented in the form of Theta join</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57</a:t>
            </a:fld>
            <a:endParaRPr lang="en-US" sz="2000" b="1" dirty="0">
              <a:solidFill>
                <a:srgbClr val="FF0000"/>
              </a:solidFill>
            </a:endParaRPr>
          </a:p>
        </p:txBody>
      </p:sp>
    </p:spTree>
    <p:extLst>
      <p:ext uri="{BB962C8B-B14F-4D97-AF65-F5344CB8AC3E}">
        <p14:creationId xmlns:p14="http://schemas.microsoft.com/office/powerpoint/2010/main" val="2538398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Primary Key and Foreign Key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Considering the relations </a:t>
            </a:r>
            <a:r>
              <a:rPr lang="en-US" sz="3200" dirty="0"/>
              <a:t>Subject(</a:t>
            </a:r>
            <a:r>
              <a:rPr lang="en-US" sz="3200" u="sng" dirty="0" err="1"/>
              <a:t>SubID</a:t>
            </a:r>
            <a:r>
              <a:rPr lang="en-US" sz="3200" dirty="0"/>
              <a:t>, </a:t>
            </a:r>
            <a:r>
              <a:rPr lang="en-US" sz="3200" dirty="0" err="1"/>
              <a:t>SubName</a:t>
            </a:r>
            <a:r>
              <a:rPr lang="en-US" sz="3200" dirty="0"/>
              <a:t>, </a:t>
            </a:r>
            <a:r>
              <a:rPr lang="en-US" sz="3200" dirty="0" err="1"/>
              <a:t>TeachID</a:t>
            </a:r>
            <a:r>
              <a:rPr lang="en-US" sz="3200" dirty="0"/>
              <a:t>)</a:t>
            </a:r>
            <a:r>
              <a:rPr lang="en-US" sz="3200" dirty="0">
                <a:solidFill>
                  <a:srgbClr val="002060"/>
                </a:solidFill>
              </a:rPr>
              <a:t> and Teacher(</a:t>
            </a:r>
            <a:r>
              <a:rPr lang="en-US" sz="3200" dirty="0" err="1">
                <a:solidFill>
                  <a:srgbClr val="002060"/>
                </a:solidFill>
              </a:rPr>
              <a:t>TeachID</a:t>
            </a:r>
            <a:r>
              <a:rPr lang="en-US" sz="3200" dirty="0">
                <a:solidFill>
                  <a:srgbClr val="002060"/>
                </a:solidFill>
              </a:rPr>
              <a:t>, </a:t>
            </a:r>
            <a:r>
              <a:rPr lang="en-US" sz="3200" dirty="0" err="1">
                <a:solidFill>
                  <a:srgbClr val="002060"/>
                </a:solidFill>
              </a:rPr>
              <a:t>TeachName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“create table Teacher(</a:t>
            </a:r>
            <a:r>
              <a:rPr lang="en-US" sz="3200" dirty="0" err="1">
                <a:solidFill>
                  <a:srgbClr val="002060"/>
                </a:solidFill>
              </a:rPr>
              <a:t>TeachID</a:t>
            </a:r>
            <a:r>
              <a:rPr lang="en-US" sz="3200" dirty="0">
                <a:solidFill>
                  <a:srgbClr val="002060"/>
                </a:solidFill>
              </a:rPr>
              <a:t> varchar2(10) </a:t>
            </a:r>
            <a:r>
              <a:rPr lang="en-US" sz="3200" dirty="0">
                <a:solidFill>
                  <a:srgbClr val="FF0000"/>
                </a:solidFill>
              </a:rPr>
              <a:t>primary key</a:t>
            </a:r>
            <a:r>
              <a:rPr lang="en-US" sz="3200" dirty="0">
                <a:solidFill>
                  <a:srgbClr val="002060"/>
                </a:solidFill>
              </a:rPr>
              <a:t>, </a:t>
            </a:r>
            <a:r>
              <a:rPr lang="en-US" sz="3200" dirty="0" err="1">
                <a:solidFill>
                  <a:srgbClr val="002060"/>
                </a:solidFill>
              </a:rPr>
              <a:t>TeachName</a:t>
            </a:r>
            <a:r>
              <a:rPr lang="en-US" sz="3200" dirty="0">
                <a:solidFill>
                  <a:srgbClr val="002060"/>
                </a:solidFill>
              </a:rPr>
              <a:t> varchar2(25));</a:t>
            </a:r>
          </a:p>
          <a:p>
            <a:pPr algn="just">
              <a:buClr>
                <a:srgbClr val="FF0000"/>
              </a:buClr>
              <a:buSzPct val="81000"/>
              <a:buFont typeface="Calibri" panose="020F0502020204030204" pitchFamily="34" charset="0"/>
              <a:buChar char="●"/>
            </a:pPr>
            <a:r>
              <a:rPr lang="en-US" sz="3200" dirty="0">
                <a:solidFill>
                  <a:srgbClr val="002060"/>
                </a:solidFill>
              </a:rPr>
              <a:t>“create table subject(</a:t>
            </a:r>
            <a:r>
              <a:rPr lang="en-US" sz="3200" dirty="0" err="1">
                <a:solidFill>
                  <a:srgbClr val="002060"/>
                </a:solidFill>
              </a:rPr>
              <a:t>SubID</a:t>
            </a:r>
            <a:r>
              <a:rPr lang="en-US" sz="3200" dirty="0">
                <a:solidFill>
                  <a:srgbClr val="002060"/>
                </a:solidFill>
              </a:rPr>
              <a:t> varchar2(10) </a:t>
            </a:r>
            <a:r>
              <a:rPr lang="en-US" sz="3200" dirty="0">
                <a:solidFill>
                  <a:srgbClr val="FF0000"/>
                </a:solidFill>
              </a:rPr>
              <a:t>primary key</a:t>
            </a:r>
            <a:r>
              <a:rPr lang="en-US" sz="3200" dirty="0">
                <a:solidFill>
                  <a:srgbClr val="002060"/>
                </a:solidFill>
              </a:rPr>
              <a:t>, </a:t>
            </a:r>
            <a:r>
              <a:rPr lang="en-US" sz="3200" dirty="0" err="1">
                <a:solidFill>
                  <a:srgbClr val="002060"/>
                </a:solidFill>
              </a:rPr>
              <a:t>SubName</a:t>
            </a:r>
            <a:r>
              <a:rPr lang="en-US" sz="3200" dirty="0">
                <a:solidFill>
                  <a:srgbClr val="002060"/>
                </a:solidFill>
              </a:rPr>
              <a:t> varchar2(25), </a:t>
            </a:r>
            <a:r>
              <a:rPr lang="en-US" sz="3200" dirty="0" err="1">
                <a:solidFill>
                  <a:srgbClr val="002060"/>
                </a:solidFill>
              </a:rPr>
              <a:t>TeachID</a:t>
            </a:r>
            <a:r>
              <a:rPr lang="en-US" sz="3200" dirty="0">
                <a:solidFill>
                  <a:srgbClr val="002060"/>
                </a:solidFill>
              </a:rPr>
              <a:t> varchar2(10) </a:t>
            </a:r>
            <a:r>
              <a:rPr lang="en-US" sz="3200" dirty="0">
                <a:solidFill>
                  <a:srgbClr val="C00000"/>
                </a:solidFill>
              </a:rPr>
              <a:t>references Teacher(</a:t>
            </a:r>
            <a:r>
              <a:rPr lang="en-US" sz="3200" dirty="0" err="1">
                <a:solidFill>
                  <a:srgbClr val="C00000"/>
                </a:solidFill>
              </a:rPr>
              <a:t>TeachID</a:t>
            </a:r>
            <a:r>
              <a:rPr lang="en-US" sz="3200" dirty="0">
                <a:solidFill>
                  <a:srgbClr val="C00000"/>
                </a:solidFill>
              </a:rPr>
              <a:t>)</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58</a:t>
            </a:fld>
            <a:endParaRPr lang="en-US" sz="2000" b="1" dirty="0">
              <a:solidFill>
                <a:srgbClr val="FF0000"/>
              </a:solidFill>
            </a:endParaRPr>
          </a:p>
        </p:txBody>
      </p:sp>
    </p:spTree>
    <p:extLst>
      <p:ext uri="{BB962C8B-B14F-4D97-AF65-F5344CB8AC3E}">
        <p14:creationId xmlns:p14="http://schemas.microsoft.com/office/powerpoint/2010/main" val="3007917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Inner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Considering the relations </a:t>
            </a:r>
            <a:r>
              <a:rPr lang="en-US" sz="3200" dirty="0"/>
              <a:t>Subject(</a:t>
            </a:r>
            <a:r>
              <a:rPr lang="en-US" sz="3200" u="sng" dirty="0" err="1"/>
              <a:t>SubID</a:t>
            </a:r>
            <a:r>
              <a:rPr lang="en-US" sz="3200" dirty="0"/>
              <a:t>, </a:t>
            </a:r>
            <a:r>
              <a:rPr lang="en-US" sz="3200" dirty="0" err="1"/>
              <a:t>SubName</a:t>
            </a:r>
            <a:r>
              <a:rPr lang="en-US" sz="3200" dirty="0"/>
              <a:t>, </a:t>
            </a:r>
            <a:r>
              <a:rPr lang="en-US" sz="3200" dirty="0" err="1">
                <a:solidFill>
                  <a:srgbClr val="00B0F0"/>
                </a:solidFill>
              </a:rPr>
              <a:t>TeachID</a:t>
            </a:r>
            <a:r>
              <a:rPr lang="en-US" sz="3200" dirty="0"/>
              <a:t>)</a:t>
            </a:r>
            <a:r>
              <a:rPr lang="en-US" sz="3200" dirty="0">
                <a:solidFill>
                  <a:srgbClr val="002060"/>
                </a:solidFill>
              </a:rPr>
              <a:t> and Teacher(</a:t>
            </a:r>
            <a:r>
              <a:rPr lang="en-US" sz="3200" dirty="0" err="1">
                <a:solidFill>
                  <a:srgbClr val="00B0F0"/>
                </a:solidFill>
              </a:rPr>
              <a:t>TeachID</a:t>
            </a:r>
            <a:r>
              <a:rPr lang="en-US" sz="3200" dirty="0">
                <a:solidFill>
                  <a:srgbClr val="002060"/>
                </a:solidFill>
              </a:rPr>
              <a:t>, </a:t>
            </a:r>
            <a:r>
              <a:rPr lang="en-US" sz="3200" dirty="0" err="1">
                <a:solidFill>
                  <a:srgbClr val="002060"/>
                </a:solidFill>
              </a:rPr>
              <a:t>TeachName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Subject.SubID</a:t>
            </a:r>
            <a:r>
              <a:rPr lang="en-US" sz="3200" dirty="0">
                <a:solidFill>
                  <a:srgbClr val="002060"/>
                </a:solidFill>
              </a:rPr>
              <a:t>, </a:t>
            </a:r>
            <a:r>
              <a:rPr lang="en-US" sz="3200" dirty="0" err="1">
                <a:solidFill>
                  <a:srgbClr val="002060"/>
                </a:solidFill>
              </a:rPr>
              <a:t>Subject.TeachID</a:t>
            </a:r>
            <a:r>
              <a:rPr lang="en-US" sz="3200" dirty="0">
                <a:solidFill>
                  <a:srgbClr val="002060"/>
                </a:solidFill>
              </a:rPr>
              <a:t> from Subject </a:t>
            </a:r>
            <a:r>
              <a:rPr lang="en-US" sz="3200" dirty="0">
                <a:solidFill>
                  <a:srgbClr val="FF0000"/>
                </a:solidFill>
              </a:rPr>
              <a:t>INNER JOIN</a:t>
            </a:r>
            <a:r>
              <a:rPr lang="en-US" sz="3200" dirty="0">
                <a:solidFill>
                  <a:srgbClr val="002060"/>
                </a:solidFill>
              </a:rPr>
              <a:t>  Teacher ON </a:t>
            </a:r>
            <a:r>
              <a:rPr lang="en-US" sz="3200" dirty="0" err="1">
                <a:solidFill>
                  <a:srgbClr val="C00000"/>
                </a:solidFill>
              </a:rPr>
              <a:t>Subject.TeachID</a:t>
            </a:r>
            <a:r>
              <a:rPr lang="en-US" sz="3200" dirty="0">
                <a:solidFill>
                  <a:srgbClr val="C00000"/>
                </a:solidFill>
              </a:rPr>
              <a:t>=</a:t>
            </a:r>
            <a:r>
              <a:rPr lang="en-US" sz="3200" dirty="0" err="1">
                <a:solidFill>
                  <a:srgbClr val="C00000"/>
                </a:solidFill>
              </a:rPr>
              <a:t>Teacher.TeachID</a:t>
            </a:r>
            <a:r>
              <a:rPr lang="en-US" sz="3200" dirty="0">
                <a:solidFill>
                  <a:srgbClr val="002060"/>
                </a:solidFill>
              </a:rPr>
              <a:t>;”. As ‘=’ operator is used “Inner Join is implemented in the form of Natural Join because the attribute “</a:t>
            </a:r>
            <a:r>
              <a:rPr lang="en-US" sz="3200" dirty="0" err="1">
                <a:solidFill>
                  <a:srgbClr val="002060"/>
                </a:solidFill>
              </a:rPr>
              <a:t>TeachID</a:t>
            </a:r>
            <a:r>
              <a:rPr lang="en-US" sz="3200" dirty="0">
                <a:solidFill>
                  <a:srgbClr val="002060"/>
                </a:solidFill>
              </a:rPr>
              <a:t>” is common to both member operands i.e. “Subject” and “Teacher</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59</a:t>
            </a:fld>
            <a:endParaRPr lang="en-US" sz="2000" b="1" dirty="0">
              <a:solidFill>
                <a:srgbClr val="FF0000"/>
              </a:solidFill>
            </a:endParaRPr>
          </a:p>
        </p:txBody>
      </p:sp>
    </p:spTree>
    <p:extLst>
      <p:ext uri="{BB962C8B-B14F-4D97-AF65-F5344CB8AC3E}">
        <p14:creationId xmlns:p14="http://schemas.microsoft.com/office/powerpoint/2010/main" val="268830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Attribute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Simple</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Roll</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Height</a:t>
            </a:r>
          </a:p>
          <a:p>
            <a:pPr lvl="1"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Weight</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Composite</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Name</a:t>
            </a:r>
          </a:p>
          <a:p>
            <a:pPr lvl="2"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First Name</a:t>
            </a:r>
          </a:p>
          <a:p>
            <a:pPr lvl="2"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Last Name</a:t>
            </a:r>
          </a:p>
          <a:p>
            <a:pPr lvl="2"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Middle Name</a:t>
            </a:r>
          </a:p>
          <a:p>
            <a:pPr lvl="2"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Alias Name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850402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Inner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a:t>
            </a:r>
            <a:r>
              <a:rPr lang="en-US" sz="3200" dirty="0">
                <a:solidFill>
                  <a:srgbClr val="002060"/>
                </a:solidFill>
              </a:rPr>
              <a:t>select </a:t>
            </a:r>
            <a:r>
              <a:rPr lang="en-US" sz="3200" dirty="0" err="1">
                <a:solidFill>
                  <a:srgbClr val="002060"/>
                </a:solidFill>
              </a:rPr>
              <a:t>Subject.SubID</a:t>
            </a:r>
            <a:r>
              <a:rPr lang="en-US" sz="3200" dirty="0">
                <a:solidFill>
                  <a:srgbClr val="002060"/>
                </a:solidFill>
              </a:rPr>
              <a:t>, </a:t>
            </a:r>
            <a:r>
              <a:rPr lang="en-US" sz="3200" dirty="0" err="1">
                <a:solidFill>
                  <a:srgbClr val="002060"/>
                </a:solidFill>
              </a:rPr>
              <a:t>Subject.TeachID</a:t>
            </a:r>
            <a:r>
              <a:rPr lang="en-US" sz="3200" dirty="0">
                <a:solidFill>
                  <a:srgbClr val="002060"/>
                </a:solidFill>
              </a:rPr>
              <a:t> from Subject </a:t>
            </a:r>
            <a:r>
              <a:rPr lang="en-US" sz="3200" dirty="0">
                <a:solidFill>
                  <a:srgbClr val="FF0000"/>
                </a:solidFill>
              </a:rPr>
              <a:t>INNER JOIN</a:t>
            </a:r>
            <a:r>
              <a:rPr lang="en-US" sz="3200" dirty="0">
                <a:solidFill>
                  <a:srgbClr val="002060"/>
                </a:solidFill>
              </a:rPr>
              <a:t>  Teacher ON </a:t>
            </a:r>
            <a:r>
              <a:rPr lang="en-US" sz="3200" dirty="0" err="1">
                <a:solidFill>
                  <a:srgbClr val="C00000"/>
                </a:solidFill>
              </a:rPr>
              <a:t>Subject.TeachID</a:t>
            </a:r>
            <a:r>
              <a:rPr lang="en-US" sz="3200" dirty="0">
                <a:solidFill>
                  <a:srgbClr val="C00000"/>
                </a:solidFill>
              </a:rPr>
              <a:t>!=</a:t>
            </a:r>
            <a:r>
              <a:rPr lang="en-US" sz="3200" dirty="0" err="1">
                <a:solidFill>
                  <a:srgbClr val="C00000"/>
                </a:solidFill>
              </a:rPr>
              <a:t>Teacher.TeachID</a:t>
            </a:r>
            <a:r>
              <a:rPr lang="en-US" sz="3200" dirty="0">
                <a:solidFill>
                  <a:srgbClr val="002060"/>
                </a:solidFill>
              </a:rPr>
              <a:t>;”. As ‘!=’ operator is used “Inner Join is implemented in the form of Natural Join because the attribute “</a:t>
            </a:r>
            <a:r>
              <a:rPr lang="en-US" sz="3200" dirty="0" err="1">
                <a:solidFill>
                  <a:srgbClr val="002060"/>
                </a:solidFill>
              </a:rPr>
              <a:t>TeachID</a:t>
            </a:r>
            <a:r>
              <a:rPr lang="en-US" sz="3200" dirty="0">
                <a:solidFill>
                  <a:srgbClr val="002060"/>
                </a:solidFill>
              </a:rPr>
              <a:t>” is common to both member operands i.e. “Subject” and “Teacher”.”</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60</a:t>
            </a:fld>
            <a:endParaRPr lang="en-US" sz="2000" b="1" dirty="0">
              <a:solidFill>
                <a:srgbClr val="FF0000"/>
              </a:solidFill>
            </a:endParaRPr>
          </a:p>
        </p:txBody>
      </p:sp>
    </p:spTree>
    <p:extLst>
      <p:ext uri="{BB962C8B-B14F-4D97-AF65-F5344CB8AC3E}">
        <p14:creationId xmlns:p14="http://schemas.microsoft.com/office/powerpoint/2010/main" val="2754486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Inner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“Inner Join” is of three types</a:t>
            </a:r>
          </a:p>
          <a:p>
            <a:pPr lvl="1" algn="just">
              <a:buClr>
                <a:srgbClr val="FF0000"/>
              </a:buClr>
              <a:buSzPct val="81000"/>
              <a:buFont typeface="Calibri" panose="020F0502020204030204" pitchFamily="34" charset="0"/>
              <a:buChar char="●"/>
            </a:pPr>
            <a:r>
              <a:rPr lang="en-US" sz="3200" dirty="0">
                <a:solidFill>
                  <a:srgbClr val="002060"/>
                </a:solidFill>
              </a:rPr>
              <a:t>Theta Join</a:t>
            </a:r>
          </a:p>
          <a:p>
            <a:pPr lvl="1" algn="just">
              <a:buClr>
                <a:srgbClr val="FF0000"/>
              </a:buClr>
              <a:buSzPct val="81000"/>
              <a:buFont typeface="Calibri" panose="020F0502020204030204" pitchFamily="34" charset="0"/>
              <a:buChar char="●"/>
            </a:pPr>
            <a:r>
              <a:rPr lang="en-US" sz="3200" dirty="0">
                <a:solidFill>
                  <a:srgbClr val="002060"/>
                </a:solidFill>
              </a:rPr>
              <a:t>Natural Join</a:t>
            </a:r>
          </a:p>
          <a:p>
            <a:pPr lvl="1" algn="just">
              <a:buClr>
                <a:srgbClr val="FF0000"/>
              </a:buClr>
              <a:buSzPct val="81000"/>
              <a:buFont typeface="Calibri" panose="020F0502020204030204" pitchFamily="34" charset="0"/>
              <a:buChar char="●"/>
            </a:pPr>
            <a:r>
              <a:rPr lang="en-US" sz="3200" dirty="0">
                <a:solidFill>
                  <a:srgbClr val="002060"/>
                </a:solidFill>
              </a:rPr>
              <a:t>Equi Join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61</a:t>
            </a:fld>
            <a:endParaRPr lang="en-US" sz="2000" b="1" dirty="0">
              <a:solidFill>
                <a:srgbClr val="FF0000"/>
              </a:solidFill>
            </a:endParaRPr>
          </a:p>
        </p:txBody>
      </p:sp>
    </p:spTree>
    <p:extLst>
      <p:ext uri="{BB962C8B-B14F-4D97-AF65-F5344CB8AC3E}">
        <p14:creationId xmlns:p14="http://schemas.microsoft.com/office/powerpoint/2010/main" val="390808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Theta Join</a:t>
            </a:r>
            <a:endParaRPr lang="en-US" b="1" dirty="0">
              <a:solidFill>
                <a:srgbClr val="FF0000"/>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“Theta Join” allows us to merge two tables based on the condition represented by theta. </a:t>
                </a:r>
              </a:p>
              <a:p>
                <a:pPr algn="just">
                  <a:buClr>
                    <a:srgbClr val="FF0000"/>
                  </a:buClr>
                  <a:buSzPct val="81000"/>
                  <a:buFont typeface="Calibri" panose="020F0502020204030204" pitchFamily="34" charset="0"/>
                  <a:buChar char="●"/>
                </a:pPr>
                <a:r>
                  <a:rPr lang="en-US" sz="3200" dirty="0">
                    <a:solidFill>
                      <a:srgbClr val="002060"/>
                    </a:solidFill>
                  </a:rPr>
                  <a:t>“Theta Join”  works on all comparison i.e. relational operators like &gt;, &lt;, &gt;=, &lt;=, ==, !=. </a:t>
                </a:r>
              </a:p>
              <a:p>
                <a:pPr algn="just">
                  <a:buClr>
                    <a:srgbClr val="FF0000"/>
                  </a:buClr>
                  <a:buSzPct val="81000"/>
                  <a:buFont typeface="Calibri" panose="020F0502020204030204" pitchFamily="34" charset="0"/>
                  <a:buChar char="●"/>
                </a:pPr>
                <a:r>
                  <a:rPr lang="en-US" sz="3200" dirty="0">
                    <a:solidFill>
                      <a:srgbClr val="002060"/>
                    </a:solidFill>
                  </a:rPr>
                  <a:t>It is denoted by symbol θ. </a:t>
                </a:r>
              </a:p>
              <a:p>
                <a:pPr algn="just">
                  <a:buClr>
                    <a:srgbClr val="FF0000"/>
                  </a:buClr>
                  <a:buSzPct val="81000"/>
                  <a:buFont typeface="Calibri" panose="020F0502020204030204" pitchFamily="34" charset="0"/>
                  <a:buChar char="●"/>
                </a:pPr>
                <a:r>
                  <a:rPr lang="en-US" sz="3200" dirty="0">
                    <a:solidFill>
                      <a:srgbClr val="002060"/>
                    </a:solidFill>
                  </a:rPr>
                  <a:t>In normal situation, “Join operation” is called a “Theta join”.</a:t>
                </a:r>
              </a:p>
              <a:p>
                <a:pPr algn="just">
                  <a:buClr>
                    <a:srgbClr val="FF0000"/>
                  </a:buClr>
                  <a:buSzPct val="81000"/>
                  <a:buFont typeface="Calibri" panose="020F0502020204030204" pitchFamily="34" charset="0"/>
                  <a:buChar char="●"/>
                </a:pPr>
                <a:r>
                  <a:rPr lang="en-US" sz="3200" dirty="0">
                    <a:solidFill>
                      <a:srgbClr val="002060"/>
                    </a:solidFill>
                  </a:rPr>
                  <a:t>The general syntax is A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r>
                      <a:rPr lang="en-US" sz="3200" i="1" baseline="-25000">
                        <a:solidFill>
                          <a:srgbClr val="002060"/>
                        </a:solidFill>
                        <a:latin typeface="Cambria Math" panose="02040503050406030204" pitchFamily="18" charset="0"/>
                        <a:ea typeface="Cambria Math" panose="02040503050406030204" pitchFamily="18" charset="0"/>
                      </a:rPr>
                      <m:t>𝜃</m:t>
                    </m:r>
                  </m:oMath>
                </a14:m>
                <a:r>
                  <a:rPr lang="en-US" sz="3200" dirty="0">
                    <a:solidFill>
                      <a:srgbClr val="002060"/>
                    </a:solidFill>
                  </a:rPr>
                  <a:t> B.</a:t>
                </a:r>
              </a:p>
              <a:p>
                <a:pPr algn="just">
                  <a:buClr>
                    <a:srgbClr val="FF0000"/>
                  </a:buClr>
                  <a:buSzPct val="81000"/>
                  <a:buFont typeface="Calibri" panose="020F0502020204030204" pitchFamily="34" charset="0"/>
                  <a:buChar char="●"/>
                </a:pPr>
                <a:r>
                  <a:rPr lang="en-US" sz="3200" dirty="0">
                    <a:solidFill>
                      <a:srgbClr val="002060"/>
                    </a:solidFill>
                  </a:rPr>
                  <a:t>Theta join can use “any conditions” in the “selection criteria”.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11430000" cy="5181600"/>
              </a:xfrm>
              <a:blipFill rotWithShape="0">
                <a:blip r:embed="rId2"/>
                <a:stretch>
                  <a:fillRect l="-1013" t="-247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62</a:t>
            </a:fld>
            <a:endParaRPr lang="en-US" sz="2000" b="1" dirty="0">
              <a:solidFill>
                <a:srgbClr val="FF0000"/>
              </a:solidFill>
            </a:endParaRPr>
          </a:p>
        </p:txBody>
      </p:sp>
    </p:spTree>
    <p:extLst>
      <p:ext uri="{BB962C8B-B14F-4D97-AF65-F5344CB8AC3E}">
        <p14:creationId xmlns:p14="http://schemas.microsoft.com/office/powerpoint/2010/main" val="4191250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Equi Join</a:t>
            </a:r>
            <a:endParaRPr lang="en-US" b="1" dirty="0">
              <a:solidFill>
                <a:srgbClr val="FF0000"/>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When “Theta </a:t>
                </a:r>
                <a:r>
                  <a:rPr lang="en-US" sz="3200" dirty="0">
                    <a:solidFill>
                      <a:srgbClr val="002060"/>
                    </a:solidFill>
                  </a:rPr>
                  <a:t>Join” works on all equivalence condition, it becomes “</a:t>
                </a:r>
                <a:r>
                  <a:rPr lang="en-US" sz="3200" dirty="0" err="1">
                    <a:solidFill>
                      <a:srgbClr val="002060"/>
                    </a:solidFill>
                  </a:rPr>
                  <a:t>equi</a:t>
                </a:r>
                <a:r>
                  <a:rPr lang="en-US" sz="3200" dirty="0">
                    <a:solidFill>
                      <a:srgbClr val="002060"/>
                    </a:solidFill>
                  </a:rPr>
                  <a:t> join”. </a:t>
                </a:r>
              </a:p>
              <a:p>
                <a:pPr algn="just">
                  <a:buClr>
                    <a:srgbClr val="FF0000"/>
                  </a:buClr>
                  <a:buSzPct val="81000"/>
                  <a:buFont typeface="Calibri" panose="020F0502020204030204" pitchFamily="34" charset="0"/>
                  <a:buChar char="●"/>
                </a:pPr>
                <a:r>
                  <a:rPr lang="en-US" sz="3200" dirty="0">
                    <a:solidFill>
                      <a:srgbClr val="002060"/>
                    </a:solidFill>
                  </a:rPr>
                  <a:t>It is denoted by symbol “</a:t>
                </a:r>
                <a:r>
                  <a:rPr lang="en-US" sz="3200" dirty="0" err="1">
                    <a:solidFill>
                      <a:srgbClr val="002060"/>
                    </a:solidFill>
                  </a:rPr>
                  <a:t>tableName.columnName</a:t>
                </a:r>
                <a:r>
                  <a:rPr lang="en-US" sz="3200" dirty="0">
                    <a:solidFill>
                      <a:srgbClr val="002060"/>
                    </a:solidFill>
                  </a:rPr>
                  <a:t> = </a:t>
                </a:r>
                <a:r>
                  <a:rPr lang="en-US" sz="3200" dirty="0" err="1">
                    <a:solidFill>
                      <a:srgbClr val="002060"/>
                    </a:solidFill>
                  </a:rPr>
                  <a:t>tableName.columnName</a:t>
                </a:r>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The general syntax is A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A</m:t>
                    </m:r>
                    <m:r>
                      <a:rPr lang="en-US" sz="3200" baseline="-25000">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Column</m:t>
                    </m:r>
                    <m:r>
                      <a:rPr lang="en-US" sz="3200" baseline="-25000">
                        <a:solidFill>
                          <a:srgbClr val="002060"/>
                        </a:solidFill>
                        <a:latin typeface="Cambria Math" panose="02040503050406030204" pitchFamily="18" charset="0"/>
                        <a:ea typeface="Cambria Math" panose="02040503050406030204" pitchFamily="18" charset="0"/>
                      </a:rPr>
                      <m:t>_</m:t>
                    </m:r>
                    <m:r>
                      <m:rPr>
                        <m:sty m:val="p"/>
                      </m:rPr>
                      <a:rPr lang="en-US" sz="3200" baseline="-25000">
                        <a:solidFill>
                          <a:srgbClr val="002060"/>
                        </a:solidFill>
                        <a:latin typeface="Cambria Math" panose="02040503050406030204" pitchFamily="18" charset="0"/>
                        <a:ea typeface="Cambria Math" panose="02040503050406030204" pitchFamily="18" charset="0"/>
                      </a:rPr>
                      <m:t>Name</m:t>
                    </m:r>
                    <m:r>
                      <a:rPr lang="en-US" sz="3200" baseline="-25000">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B</m:t>
                    </m:r>
                    <m:r>
                      <a:rPr lang="en-US" sz="3200" baseline="-25000">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Column</m:t>
                    </m:r>
                    <m:r>
                      <a:rPr lang="en-US" sz="3200" baseline="-25000">
                        <a:solidFill>
                          <a:srgbClr val="002060"/>
                        </a:solidFill>
                        <a:latin typeface="Cambria Math" panose="02040503050406030204" pitchFamily="18" charset="0"/>
                        <a:ea typeface="Cambria Math" panose="02040503050406030204" pitchFamily="18" charset="0"/>
                      </a:rPr>
                      <m:t>_</m:t>
                    </m:r>
                    <m:r>
                      <m:rPr>
                        <m:sty m:val="p"/>
                      </m:rPr>
                      <a:rPr lang="en-US" sz="3200" baseline="-25000">
                        <a:solidFill>
                          <a:srgbClr val="002060"/>
                        </a:solidFill>
                        <a:latin typeface="Cambria Math" panose="02040503050406030204" pitchFamily="18" charset="0"/>
                        <a:ea typeface="Cambria Math" panose="02040503050406030204" pitchFamily="18" charset="0"/>
                      </a:rPr>
                      <m:t>Name</m:t>
                    </m:r>
                  </m:oMath>
                </a14:m>
                <a:r>
                  <a:rPr lang="en-US" sz="3200" dirty="0">
                    <a:solidFill>
                      <a:srgbClr val="002060"/>
                    </a:solidFill>
                  </a:rPr>
                  <a:t> B.</a:t>
                </a:r>
              </a:p>
              <a:p>
                <a:pPr algn="just">
                  <a:buClr>
                    <a:srgbClr val="FF0000"/>
                  </a:buClr>
                  <a:buSzPct val="81000"/>
                  <a:buFont typeface="Calibri" panose="020F0502020204030204" pitchFamily="34" charset="0"/>
                  <a:buChar char="●"/>
                </a:pPr>
                <a:r>
                  <a:rPr lang="en-US" sz="3200" dirty="0">
                    <a:solidFill>
                      <a:srgbClr val="002060"/>
                    </a:solidFill>
                  </a:rPr>
                  <a:t>The general syntax is Books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Books</m:t>
                    </m:r>
                    <m:r>
                      <a:rPr lang="en-US" sz="3200" baseline="-25000">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Author</m:t>
                    </m:r>
                    <m:r>
                      <a:rPr lang="en-US" sz="3200" baseline="-25000">
                        <a:solidFill>
                          <a:srgbClr val="002060"/>
                        </a:solidFill>
                        <a:latin typeface="Cambria Math" panose="02040503050406030204" pitchFamily="18" charset="0"/>
                        <a:ea typeface="Cambria Math" panose="02040503050406030204" pitchFamily="18" charset="0"/>
                      </a:rPr>
                      <m:t> =</m:t>
                    </m:r>
                    <m:r>
                      <m:rPr>
                        <m:sty m:val="p"/>
                      </m:rPr>
                      <a:rPr lang="en-US" sz="3200" baseline="-25000">
                        <a:solidFill>
                          <a:srgbClr val="002060"/>
                        </a:solidFill>
                        <a:latin typeface="Cambria Math" panose="02040503050406030204" pitchFamily="18" charset="0"/>
                        <a:ea typeface="Cambria Math" panose="02040503050406030204" pitchFamily="18" charset="0"/>
                      </a:rPr>
                      <m:t>Articles</m:t>
                    </m:r>
                    <m:r>
                      <a:rPr lang="en-US" sz="3200" baseline="-25000">
                        <a:solidFill>
                          <a:srgbClr val="002060"/>
                        </a:solidFill>
                        <a:latin typeface="Cambria Math" panose="02040503050406030204" pitchFamily="18" charset="0"/>
                        <a:ea typeface="Cambria Math" panose="02040503050406030204" pitchFamily="18" charset="0"/>
                      </a:rPr>
                      <m:t>.</m:t>
                    </m:r>
                    <m:r>
                      <m:rPr>
                        <m:sty m:val="p"/>
                      </m:rPr>
                      <a:rPr lang="en-US" sz="3200" baseline="-25000">
                        <a:solidFill>
                          <a:srgbClr val="002060"/>
                        </a:solidFill>
                        <a:latin typeface="Cambria Math" panose="02040503050406030204" pitchFamily="18" charset="0"/>
                        <a:ea typeface="Cambria Math" panose="02040503050406030204" pitchFamily="18" charset="0"/>
                      </a:rPr>
                      <m:t>Author</m:t>
                    </m:r>
                  </m:oMath>
                </a14:m>
                <a:r>
                  <a:rPr lang="en-US" sz="3200" dirty="0">
                    <a:solidFill>
                      <a:srgbClr val="002060"/>
                    </a:solidFill>
                  </a:rPr>
                  <a:t> Articles.</a:t>
                </a:r>
              </a:p>
              <a:p>
                <a:pPr algn="just">
                  <a:buClr>
                    <a:srgbClr val="FF0000"/>
                  </a:buClr>
                  <a:buSzPct val="81000"/>
                  <a:buFont typeface="Calibri" panose="020F0502020204030204" pitchFamily="34" charset="0"/>
                  <a:buChar char="●"/>
                </a:pPr>
                <a:r>
                  <a:rPr lang="en-US" sz="3200" dirty="0">
                    <a:solidFill>
                      <a:srgbClr val="002060"/>
                    </a:solidFill>
                  </a:rPr>
                  <a:t>“select * from books , articles where </a:t>
                </a:r>
                <a:r>
                  <a:rPr lang="en-US" sz="3200" dirty="0" err="1">
                    <a:solidFill>
                      <a:srgbClr val="002060"/>
                    </a:solidFill>
                  </a:rPr>
                  <a:t>books.author</a:t>
                </a:r>
                <a:r>
                  <a:rPr lang="en-US" sz="3200" dirty="0">
                    <a:solidFill>
                      <a:srgbClr val="002060"/>
                    </a:solidFill>
                  </a:rPr>
                  <a:t> = </a:t>
                </a:r>
                <a:r>
                  <a:rPr lang="en-US" sz="3200" dirty="0" err="1">
                    <a:solidFill>
                      <a:srgbClr val="002060"/>
                    </a:solidFill>
                  </a:rPr>
                  <a:t>articles.author</a:t>
                </a:r>
                <a:r>
                  <a:rPr lang="en-US" sz="3200" dirty="0">
                    <a:solidFill>
                      <a:srgbClr val="00206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11430000" cy="5181600"/>
              </a:xfrm>
              <a:blipFill rotWithShape="0">
                <a:blip r:embed="rId2"/>
                <a:stretch>
                  <a:fillRect l="-1013" t="-247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63</a:t>
            </a:fld>
            <a:endParaRPr lang="en-US" sz="2000" b="1" dirty="0">
              <a:solidFill>
                <a:srgbClr val="FF0000"/>
              </a:solidFill>
            </a:endParaRPr>
          </a:p>
        </p:txBody>
      </p:sp>
    </p:spTree>
    <p:extLst>
      <p:ext uri="{BB962C8B-B14F-4D97-AF65-F5344CB8AC3E}">
        <p14:creationId xmlns:p14="http://schemas.microsoft.com/office/powerpoint/2010/main" val="11220527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Natural Join</a:t>
            </a:r>
            <a:endParaRPr lang="en-US" b="1" dirty="0">
              <a:solidFill>
                <a:srgbClr val="FF0000"/>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When “Join” operation is not using any comparison operator(s) and requires the attributes having same name and domain, the join is termed as “Natural Join”.</a:t>
                </a:r>
              </a:p>
              <a:p>
                <a:pPr algn="just">
                  <a:buClr>
                    <a:srgbClr val="FF0000"/>
                  </a:buClr>
                  <a:buSzPct val="81000"/>
                  <a:buFont typeface="Calibri" panose="020F0502020204030204" pitchFamily="34" charset="0"/>
                  <a:buChar char="●"/>
                </a:pPr>
                <a:r>
                  <a:rPr lang="en-US" sz="3200" dirty="0">
                    <a:solidFill>
                      <a:srgbClr val="002060"/>
                    </a:solidFill>
                  </a:rPr>
                  <a:t>It is denoted by symbol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a:t>
                </a:r>
              </a:p>
              <a:p>
                <a:pPr algn="just">
                  <a:buClr>
                    <a:srgbClr val="FF0000"/>
                  </a:buClr>
                  <a:buSzPct val="81000"/>
                  <a:buFont typeface="Calibri" panose="020F0502020204030204" pitchFamily="34" charset="0"/>
                  <a:buChar char="●"/>
                </a:pPr>
                <a:r>
                  <a:rPr lang="en-US" sz="3200" dirty="0">
                    <a:solidFill>
                      <a:srgbClr val="002060"/>
                    </a:solidFill>
                  </a:rPr>
                  <a:t>The general syntax is A </a:t>
                </a:r>
                <a14:m>
                  <m:oMath xmlns:m="http://schemas.openxmlformats.org/officeDocument/2006/math">
                    <m:r>
                      <a:rPr lang="en-US" sz="3200" i="1">
                        <a:solidFill>
                          <a:srgbClr val="002060"/>
                        </a:solidFill>
                        <a:latin typeface="Cambria Math" panose="02040503050406030204" pitchFamily="18" charset="0"/>
                        <a:ea typeface="Cambria Math" panose="02040503050406030204" pitchFamily="18" charset="0"/>
                      </a:rPr>
                      <m:t>⋈</m:t>
                    </m:r>
                  </m:oMath>
                </a14:m>
                <a:r>
                  <a:rPr lang="en-US" sz="3200" dirty="0">
                    <a:solidFill>
                      <a:srgbClr val="002060"/>
                    </a:solidFill>
                  </a:rPr>
                  <a:t> B.</a:t>
                </a:r>
              </a:p>
              <a:p>
                <a:pPr algn="just">
                  <a:buClr>
                    <a:srgbClr val="FF0000"/>
                  </a:buClr>
                  <a:buSzPct val="81000"/>
                  <a:buFont typeface="Calibri" panose="020F0502020204030204" pitchFamily="34" charset="0"/>
                  <a:buChar char="●"/>
                </a:pPr>
                <a:r>
                  <a:rPr lang="en-US" sz="3200" dirty="0">
                    <a:solidFill>
                      <a:srgbClr val="002060"/>
                    </a:solidFill>
                  </a:rPr>
                  <a:t>In Natural Join, there should be at least one common attribute between two relations.</a:t>
                </a:r>
              </a:p>
              <a:p>
                <a:pPr algn="just">
                  <a:buClr>
                    <a:srgbClr val="FF0000"/>
                  </a:buClr>
                  <a:buSzPct val="81000"/>
                  <a:buFont typeface="Calibri" panose="020F0502020204030204" pitchFamily="34" charset="0"/>
                  <a:buChar char="●"/>
                </a:pPr>
                <a:r>
                  <a:rPr lang="en-US" sz="3200" dirty="0">
                    <a:solidFill>
                      <a:srgbClr val="002060"/>
                    </a:solidFill>
                  </a:rPr>
                  <a:t>It performs selection forming equality on those attributes which appear in both relations and eliminates the duplicate attributes.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11430000" cy="5181600"/>
              </a:xfrm>
              <a:blipFill rotWithShape="0">
                <a:blip r:embed="rId2"/>
                <a:stretch>
                  <a:fillRect l="-1013" t="-247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64</a:t>
            </a:fld>
            <a:endParaRPr lang="en-US" sz="2000" b="1" dirty="0">
              <a:solidFill>
                <a:srgbClr val="FF0000"/>
              </a:solidFill>
            </a:endParaRPr>
          </a:p>
        </p:txBody>
      </p:sp>
    </p:spTree>
    <p:extLst>
      <p:ext uri="{BB962C8B-B14F-4D97-AF65-F5344CB8AC3E}">
        <p14:creationId xmlns:p14="http://schemas.microsoft.com/office/powerpoint/2010/main" val="3655282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Outer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“Outer Join” doesn't require each record in the two join tables to have a matching record. </a:t>
            </a:r>
          </a:p>
          <a:p>
            <a:pPr algn="just">
              <a:buClr>
                <a:srgbClr val="FF0000"/>
              </a:buClr>
              <a:buSzPct val="81000"/>
              <a:buFont typeface="Calibri" panose="020F0502020204030204" pitchFamily="34" charset="0"/>
              <a:buChar char="●"/>
            </a:pPr>
            <a:r>
              <a:rPr lang="en-US" sz="3200" dirty="0">
                <a:solidFill>
                  <a:srgbClr val="002060"/>
                </a:solidFill>
              </a:rPr>
              <a:t>In case of no matching record(s), the table retains each record.</a:t>
            </a:r>
          </a:p>
          <a:p>
            <a:pPr algn="just">
              <a:buClr>
                <a:srgbClr val="FF0000"/>
              </a:buClr>
              <a:buSzPct val="81000"/>
              <a:buFont typeface="Calibri" panose="020F0502020204030204" pitchFamily="34" charset="0"/>
              <a:buChar char="●"/>
            </a:pPr>
            <a:r>
              <a:rPr lang="en-US" sz="3200" dirty="0">
                <a:solidFill>
                  <a:srgbClr val="002060"/>
                </a:solidFill>
              </a:rPr>
              <a:t>Outer Join is of three types. They are</a:t>
            </a:r>
          </a:p>
          <a:p>
            <a:pPr lvl="1" algn="just">
              <a:buClr>
                <a:srgbClr val="FF0000"/>
              </a:buClr>
              <a:buSzPct val="81000"/>
              <a:buFont typeface="Calibri" panose="020F0502020204030204" pitchFamily="34" charset="0"/>
              <a:buChar char="●"/>
            </a:pPr>
            <a:r>
              <a:rPr lang="en-US" sz="3200" dirty="0">
                <a:solidFill>
                  <a:srgbClr val="002060"/>
                </a:solidFill>
              </a:rPr>
              <a:t>Left Outer Join</a:t>
            </a:r>
          </a:p>
          <a:p>
            <a:pPr lvl="1" algn="just">
              <a:buClr>
                <a:srgbClr val="FF0000"/>
              </a:buClr>
              <a:buSzPct val="81000"/>
              <a:buFont typeface="Calibri" panose="020F0502020204030204" pitchFamily="34" charset="0"/>
              <a:buChar char="●"/>
            </a:pPr>
            <a:r>
              <a:rPr lang="en-US" sz="3200" dirty="0">
                <a:solidFill>
                  <a:srgbClr val="002060"/>
                </a:solidFill>
              </a:rPr>
              <a:t>Right Outer Join</a:t>
            </a:r>
          </a:p>
          <a:p>
            <a:pPr lvl="1" algn="just">
              <a:buClr>
                <a:srgbClr val="FF0000"/>
              </a:buClr>
              <a:buSzPct val="81000"/>
              <a:buFont typeface="Calibri" panose="020F0502020204030204" pitchFamily="34" charset="0"/>
              <a:buChar char="●"/>
            </a:pPr>
            <a:r>
              <a:rPr lang="en-US" sz="3200" dirty="0">
                <a:solidFill>
                  <a:srgbClr val="002060"/>
                </a:solidFill>
              </a:rPr>
              <a:t>Full Outer Join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65</a:t>
            </a:fld>
            <a:endParaRPr lang="en-US" sz="2000" b="1" dirty="0">
              <a:solidFill>
                <a:srgbClr val="FF0000"/>
              </a:solidFill>
            </a:endParaRPr>
          </a:p>
        </p:txBody>
      </p:sp>
    </p:spTree>
    <p:extLst>
      <p:ext uri="{BB962C8B-B14F-4D97-AF65-F5344CB8AC3E}">
        <p14:creationId xmlns:p14="http://schemas.microsoft.com/office/powerpoint/2010/main" val="2026137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Left Outer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“Left Join” returns all the rows from the table on the left even if no matching rows have been found in the table on the right. </a:t>
            </a:r>
          </a:p>
          <a:p>
            <a:pPr algn="just">
              <a:buClr>
                <a:srgbClr val="FF0000"/>
              </a:buClr>
              <a:buSzPct val="81000"/>
              <a:buFont typeface="Calibri" panose="020F0502020204030204" pitchFamily="34" charset="0"/>
              <a:buChar char="●"/>
            </a:pPr>
            <a:r>
              <a:rPr lang="en-US" sz="3200" dirty="0">
                <a:solidFill>
                  <a:srgbClr val="002060"/>
                </a:solidFill>
              </a:rPr>
              <a:t>When no matching record found in the table on the right, “NULL” is returned.</a:t>
            </a:r>
          </a:p>
          <a:p>
            <a:pPr algn="just">
              <a:buClr>
                <a:srgbClr val="FF0000"/>
              </a:buClr>
              <a:buSzPct val="81000"/>
              <a:buFont typeface="Calibri" panose="020F0502020204030204" pitchFamily="34" charset="0"/>
              <a:buChar char="●"/>
            </a:pPr>
            <a:r>
              <a:rPr lang="en-US" sz="3200" dirty="0">
                <a:solidFill>
                  <a:srgbClr val="002060"/>
                </a:solidFill>
              </a:rPr>
              <a:t>Let A and B are two tables so that the “left outer join” on A and B is given by A      B.</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66</a:t>
            </a:fld>
            <a:endParaRPr lang="en-US" sz="2000" b="1" dirty="0">
              <a:solidFill>
                <a:srgbClr val="FF0000"/>
              </a:solidFill>
            </a:endParaRPr>
          </a:p>
        </p:txBody>
      </p:sp>
      <p:pic>
        <p:nvPicPr>
          <p:cNvPr id="6" name="Picture 2" descr="https://www.guru99.com/images/1/100518_0535_RelationalA5.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505200"/>
            <a:ext cx="407920" cy="271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8977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Left Outer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syntax of left outer join is “SELECT columnName(s) FROM table1 LEFT JOIN table2 ON table1.columnName = table2.columnName;”</a:t>
            </a:r>
          </a:p>
          <a:p>
            <a:pPr algn="just">
              <a:buClr>
                <a:srgbClr val="FF0000"/>
              </a:buClr>
              <a:buSzPct val="81000"/>
              <a:buFont typeface="Calibri" panose="020F0502020204030204" pitchFamily="34" charset="0"/>
              <a:buChar char="●"/>
            </a:pPr>
            <a:r>
              <a:rPr lang="en-US" sz="3200" dirty="0">
                <a:solidFill>
                  <a:srgbClr val="002060"/>
                </a:solidFill>
              </a:rPr>
              <a:t>Considering the relations Subject(</a:t>
            </a:r>
            <a:r>
              <a:rPr lang="en-US" sz="3200" dirty="0" err="1">
                <a:solidFill>
                  <a:srgbClr val="002060"/>
                </a:solidFill>
              </a:rPr>
              <a:t>SubID</a:t>
            </a:r>
            <a:r>
              <a:rPr lang="en-US" sz="3200" dirty="0">
                <a:solidFill>
                  <a:srgbClr val="002060"/>
                </a:solidFill>
              </a:rPr>
              <a:t>, </a:t>
            </a:r>
            <a:r>
              <a:rPr lang="en-US" sz="3200" dirty="0" err="1">
                <a:solidFill>
                  <a:srgbClr val="002060"/>
                </a:solidFill>
              </a:rPr>
              <a:t>SubName</a:t>
            </a:r>
            <a:r>
              <a:rPr lang="en-US" sz="3200" dirty="0">
                <a:solidFill>
                  <a:srgbClr val="002060"/>
                </a:solidFill>
              </a:rPr>
              <a:t>, </a:t>
            </a:r>
            <a:r>
              <a:rPr lang="en-US" sz="3200" dirty="0" err="1">
                <a:solidFill>
                  <a:srgbClr val="002060"/>
                </a:solidFill>
              </a:rPr>
              <a:t>TeachID</a:t>
            </a:r>
            <a:r>
              <a:rPr lang="en-US" sz="3200" dirty="0">
                <a:solidFill>
                  <a:srgbClr val="002060"/>
                </a:solidFill>
              </a:rPr>
              <a:t>) and Teacher(</a:t>
            </a:r>
            <a:r>
              <a:rPr lang="en-US" sz="3200" dirty="0" err="1">
                <a:solidFill>
                  <a:srgbClr val="002060"/>
                </a:solidFill>
              </a:rPr>
              <a:t>TeachID</a:t>
            </a:r>
            <a:r>
              <a:rPr lang="en-US" sz="3200" dirty="0">
                <a:solidFill>
                  <a:srgbClr val="002060"/>
                </a:solidFill>
              </a:rPr>
              <a:t>, </a:t>
            </a:r>
            <a:r>
              <a:rPr lang="en-US" sz="3200" dirty="0" err="1">
                <a:solidFill>
                  <a:srgbClr val="002060"/>
                </a:solidFill>
              </a:rPr>
              <a:t>TeachName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Subject.SubID</a:t>
            </a:r>
            <a:r>
              <a:rPr lang="en-US" sz="3200" dirty="0">
                <a:solidFill>
                  <a:srgbClr val="002060"/>
                </a:solidFill>
              </a:rPr>
              <a:t>, </a:t>
            </a:r>
            <a:r>
              <a:rPr lang="en-US" sz="3200" dirty="0" err="1">
                <a:solidFill>
                  <a:srgbClr val="002060"/>
                </a:solidFill>
              </a:rPr>
              <a:t>Subject.TeachID</a:t>
            </a:r>
            <a:r>
              <a:rPr lang="en-US" sz="3200" dirty="0">
                <a:solidFill>
                  <a:srgbClr val="002060"/>
                </a:solidFill>
              </a:rPr>
              <a:t> from Subject LEFT JOIN  Teacher ON </a:t>
            </a:r>
            <a:r>
              <a:rPr lang="en-US" sz="3200" dirty="0" err="1">
                <a:solidFill>
                  <a:srgbClr val="002060"/>
                </a:solidFill>
              </a:rPr>
              <a:t>Subject.TeachID</a:t>
            </a:r>
            <a:r>
              <a:rPr lang="en-US" sz="3200" dirty="0">
                <a:solidFill>
                  <a:srgbClr val="002060"/>
                </a:solidFill>
              </a:rPr>
              <a:t>=</a:t>
            </a:r>
            <a:r>
              <a:rPr lang="en-US" sz="3200" dirty="0" err="1">
                <a:solidFill>
                  <a:srgbClr val="002060"/>
                </a:solidFill>
              </a:rPr>
              <a:t>Teacher.TeachID</a:t>
            </a:r>
            <a:r>
              <a:rPr lang="en-US" sz="3200" dirty="0">
                <a:solidFill>
                  <a:srgbClr val="002060"/>
                </a:solidFill>
              </a:rPr>
              <a:t>;”.</a:t>
            </a: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67</a:t>
            </a:fld>
            <a:endParaRPr lang="en-US" sz="2000" b="1" dirty="0">
              <a:solidFill>
                <a:srgbClr val="FF0000"/>
              </a:solidFill>
            </a:endParaRPr>
          </a:p>
        </p:txBody>
      </p:sp>
    </p:spTree>
    <p:extLst>
      <p:ext uri="{BB962C8B-B14F-4D97-AF65-F5344CB8AC3E}">
        <p14:creationId xmlns:p14="http://schemas.microsoft.com/office/powerpoint/2010/main" val="12168664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Right Outer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“Right Join” returns all the rows from the table on the right even if no matching rows have been found in the table on the left. </a:t>
            </a:r>
          </a:p>
          <a:p>
            <a:pPr algn="just">
              <a:buClr>
                <a:srgbClr val="FF0000"/>
              </a:buClr>
              <a:buSzPct val="81000"/>
              <a:buFont typeface="Calibri" panose="020F0502020204030204" pitchFamily="34" charset="0"/>
              <a:buChar char="●"/>
            </a:pPr>
            <a:r>
              <a:rPr lang="en-US" sz="3200" dirty="0">
                <a:solidFill>
                  <a:srgbClr val="002060"/>
                </a:solidFill>
              </a:rPr>
              <a:t>When no matching record found in the table on the left, “NULL” is returned.</a:t>
            </a:r>
          </a:p>
          <a:p>
            <a:pPr algn="just">
              <a:buClr>
                <a:srgbClr val="FF0000"/>
              </a:buClr>
              <a:buSzPct val="81000"/>
              <a:buFont typeface="Calibri" panose="020F0502020204030204" pitchFamily="34" charset="0"/>
              <a:buChar char="●"/>
            </a:pPr>
            <a:r>
              <a:rPr lang="en-US" sz="3200" dirty="0">
                <a:solidFill>
                  <a:srgbClr val="002060"/>
                </a:solidFill>
              </a:rPr>
              <a:t>Let A and B are two tables so that the “right outer join” on A and B is given by A      B.</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68</a:t>
            </a:fld>
            <a:endParaRPr lang="en-US" sz="2000" b="1" dirty="0">
              <a:solidFill>
                <a:srgbClr val="FF0000"/>
              </a:solidFill>
            </a:endParaRPr>
          </a:p>
        </p:txBody>
      </p:sp>
      <p:pic>
        <p:nvPicPr>
          <p:cNvPr id="6" name="Picture 2" descr="https://www.guru99.com/images/1/100518_0535_RelationalA7.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29000"/>
            <a:ext cx="418519" cy="33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09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Right Outer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syntax of </a:t>
            </a:r>
            <a:r>
              <a:rPr lang="en-US" sz="3200" dirty="0" smtClean="0">
                <a:solidFill>
                  <a:srgbClr val="002060"/>
                </a:solidFill>
              </a:rPr>
              <a:t>right </a:t>
            </a:r>
            <a:r>
              <a:rPr lang="en-US" sz="3200" dirty="0">
                <a:solidFill>
                  <a:srgbClr val="002060"/>
                </a:solidFill>
              </a:rPr>
              <a:t>outer join is “</a:t>
            </a:r>
            <a:r>
              <a:rPr lang="en-US" sz="3200" dirty="0">
                <a:solidFill>
                  <a:srgbClr val="FF0000"/>
                </a:solidFill>
              </a:rPr>
              <a:t>select</a:t>
            </a:r>
            <a:r>
              <a:rPr lang="en-US" sz="3200" dirty="0">
                <a:solidFill>
                  <a:srgbClr val="002060"/>
                </a:solidFill>
              </a:rPr>
              <a:t> columnName(s) FROM table1 </a:t>
            </a:r>
            <a:r>
              <a:rPr lang="en-US" sz="3200" dirty="0">
                <a:solidFill>
                  <a:srgbClr val="C00000"/>
                </a:solidFill>
              </a:rPr>
              <a:t>right join</a:t>
            </a:r>
            <a:r>
              <a:rPr lang="en-US" sz="3200" dirty="0">
                <a:solidFill>
                  <a:srgbClr val="002060"/>
                </a:solidFill>
              </a:rPr>
              <a:t> table2 ON table1.columnName = table2.columnName;”</a:t>
            </a:r>
          </a:p>
          <a:p>
            <a:pPr algn="just">
              <a:buClr>
                <a:srgbClr val="FF0000"/>
              </a:buClr>
              <a:buSzPct val="81000"/>
              <a:buFont typeface="Calibri" panose="020F0502020204030204" pitchFamily="34" charset="0"/>
              <a:buChar char="●"/>
            </a:pPr>
            <a:r>
              <a:rPr lang="en-US" sz="3200" dirty="0">
                <a:solidFill>
                  <a:srgbClr val="002060"/>
                </a:solidFill>
              </a:rPr>
              <a:t>Considering the relations, Orders(</a:t>
            </a:r>
            <a:r>
              <a:rPr lang="en-US" sz="3200" dirty="0" err="1">
                <a:solidFill>
                  <a:srgbClr val="002060"/>
                </a:solidFill>
              </a:rPr>
              <a:t>OrderID</a:t>
            </a:r>
            <a:r>
              <a:rPr lang="en-US" sz="3200" dirty="0">
                <a:solidFill>
                  <a:srgbClr val="002060"/>
                </a:solidFill>
              </a:rPr>
              <a:t>, </a:t>
            </a:r>
            <a:r>
              <a:rPr lang="en-US" sz="3200" dirty="0" err="1">
                <a:solidFill>
                  <a:srgbClr val="002060"/>
                </a:solidFill>
              </a:rPr>
              <a:t>EmployeeID</a:t>
            </a:r>
            <a:r>
              <a:rPr lang="en-US" sz="3200" dirty="0">
                <a:solidFill>
                  <a:srgbClr val="002060"/>
                </a:solidFill>
              </a:rPr>
              <a:t>) and Employees(</a:t>
            </a:r>
            <a:r>
              <a:rPr lang="en-US" sz="3200" dirty="0" err="1">
                <a:solidFill>
                  <a:srgbClr val="002060"/>
                </a:solidFill>
              </a:rPr>
              <a:t>EmloyeeID</a:t>
            </a:r>
            <a:r>
              <a:rPr lang="en-US" sz="3200" dirty="0">
                <a:solidFill>
                  <a:srgbClr val="002060"/>
                </a:solidFill>
              </a:rPr>
              <a:t>, </a:t>
            </a:r>
            <a:r>
              <a:rPr lang="en-US" sz="3200" dirty="0" err="1">
                <a:solidFill>
                  <a:srgbClr val="002060"/>
                </a:solidFill>
              </a:rPr>
              <a:t>FrstName</a:t>
            </a:r>
            <a:r>
              <a:rPr lang="en-US" sz="3200" dirty="0">
                <a:solidFill>
                  <a:srgbClr val="002060"/>
                </a:solidFill>
              </a:rPr>
              <a:t>, </a:t>
            </a:r>
            <a:r>
              <a:rPr lang="en-US" sz="3200" dirty="0" err="1">
                <a:solidFill>
                  <a:srgbClr val="002060"/>
                </a:solidFill>
              </a:rPr>
              <a:t>LastName</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Orders.OrderID</a:t>
            </a:r>
            <a:r>
              <a:rPr lang="en-US" sz="3200" dirty="0">
                <a:solidFill>
                  <a:srgbClr val="002060"/>
                </a:solidFill>
              </a:rPr>
              <a:t>, </a:t>
            </a:r>
            <a:r>
              <a:rPr lang="en-US" sz="3200" dirty="0" err="1">
                <a:solidFill>
                  <a:srgbClr val="002060"/>
                </a:solidFill>
              </a:rPr>
              <a:t>Employees.LastName</a:t>
            </a:r>
            <a:r>
              <a:rPr lang="en-US" sz="3200" dirty="0">
                <a:solidFill>
                  <a:srgbClr val="002060"/>
                </a:solidFill>
              </a:rPr>
              <a:t>, </a:t>
            </a:r>
            <a:r>
              <a:rPr lang="en-US" sz="3200" dirty="0" err="1">
                <a:solidFill>
                  <a:srgbClr val="002060"/>
                </a:solidFill>
              </a:rPr>
              <a:t>Employees.FirstName</a:t>
            </a:r>
            <a:r>
              <a:rPr lang="en-US" sz="3200" dirty="0">
                <a:solidFill>
                  <a:srgbClr val="002060"/>
                </a:solidFill>
              </a:rPr>
              <a:t> FROM Orders RIGHT JOIN Employees ON </a:t>
            </a:r>
            <a:r>
              <a:rPr lang="en-US" sz="3200" dirty="0" err="1">
                <a:solidFill>
                  <a:srgbClr val="002060"/>
                </a:solidFill>
              </a:rPr>
              <a:t>Orders.EmployeeID</a:t>
            </a:r>
            <a:r>
              <a:rPr lang="en-US" sz="3200" dirty="0">
                <a:solidFill>
                  <a:srgbClr val="002060"/>
                </a:solidFill>
              </a:rPr>
              <a:t> = </a:t>
            </a:r>
            <a:r>
              <a:rPr lang="en-US" sz="3200" dirty="0" err="1">
                <a:solidFill>
                  <a:srgbClr val="002060"/>
                </a:solidFill>
              </a:rPr>
              <a:t>Employees.EmployeeID</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69</a:t>
            </a:fld>
            <a:endParaRPr lang="en-US" sz="2000" b="1" dirty="0">
              <a:solidFill>
                <a:srgbClr val="FF0000"/>
              </a:solidFill>
            </a:endParaRPr>
          </a:p>
        </p:txBody>
      </p:sp>
    </p:spTree>
    <p:extLst>
      <p:ext uri="{BB962C8B-B14F-4D97-AF65-F5344CB8AC3E}">
        <p14:creationId xmlns:p14="http://schemas.microsoft.com/office/powerpoint/2010/main" val="114210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Attribute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Derived </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Age</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Single Valued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Roll </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Multi Valued</a:t>
            </a:r>
          </a:p>
          <a:p>
            <a:pPr lvl="1"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Mobile Number</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spTree>
    <p:extLst>
      <p:ext uri="{BB962C8B-B14F-4D97-AF65-F5344CB8AC3E}">
        <p14:creationId xmlns:p14="http://schemas.microsoft.com/office/powerpoint/2010/main" val="1641711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Right Outer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syntax of right outer join is “</a:t>
            </a:r>
            <a:r>
              <a:rPr lang="en-US" sz="3200" dirty="0">
                <a:solidFill>
                  <a:srgbClr val="FF0000"/>
                </a:solidFill>
              </a:rPr>
              <a:t>select</a:t>
            </a:r>
            <a:r>
              <a:rPr lang="en-US" sz="3200" dirty="0">
                <a:solidFill>
                  <a:srgbClr val="002060"/>
                </a:solidFill>
              </a:rPr>
              <a:t> columnName(s) FROM table1 </a:t>
            </a:r>
            <a:r>
              <a:rPr lang="en-US" sz="3200" dirty="0">
                <a:solidFill>
                  <a:srgbClr val="C00000"/>
                </a:solidFill>
              </a:rPr>
              <a:t>right join</a:t>
            </a:r>
            <a:r>
              <a:rPr lang="en-US" sz="3200" dirty="0">
                <a:solidFill>
                  <a:srgbClr val="002060"/>
                </a:solidFill>
              </a:rPr>
              <a:t> table2 ON table1.columnName = table2.columnName;”</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Orders.OrderID</a:t>
            </a:r>
            <a:r>
              <a:rPr lang="en-US" sz="3200" dirty="0">
                <a:solidFill>
                  <a:srgbClr val="002060"/>
                </a:solidFill>
              </a:rPr>
              <a:t>, </a:t>
            </a:r>
            <a:r>
              <a:rPr lang="en-US" sz="3200" dirty="0" err="1">
                <a:solidFill>
                  <a:srgbClr val="002060"/>
                </a:solidFill>
              </a:rPr>
              <a:t>Employees.LastName</a:t>
            </a:r>
            <a:r>
              <a:rPr lang="en-US" sz="3200" dirty="0">
                <a:solidFill>
                  <a:srgbClr val="002060"/>
                </a:solidFill>
              </a:rPr>
              <a:t>, </a:t>
            </a:r>
            <a:r>
              <a:rPr lang="en-US" sz="3200" dirty="0" err="1">
                <a:solidFill>
                  <a:srgbClr val="002060"/>
                </a:solidFill>
              </a:rPr>
              <a:t>Employees.FirstName</a:t>
            </a:r>
            <a:r>
              <a:rPr lang="en-US" sz="3200" dirty="0">
                <a:solidFill>
                  <a:srgbClr val="002060"/>
                </a:solidFill>
              </a:rPr>
              <a:t> FROM Orders RIGHT JOIN Employees ON </a:t>
            </a:r>
            <a:r>
              <a:rPr lang="en-US" sz="3200" dirty="0" err="1">
                <a:solidFill>
                  <a:srgbClr val="002060"/>
                </a:solidFill>
              </a:rPr>
              <a:t>Orders.EmployeeID</a:t>
            </a:r>
            <a:r>
              <a:rPr lang="en-US" sz="3200" dirty="0">
                <a:solidFill>
                  <a:srgbClr val="002060"/>
                </a:solidFill>
              </a:rPr>
              <a:t> = </a:t>
            </a:r>
            <a:r>
              <a:rPr lang="en-US" sz="3200" dirty="0" err="1">
                <a:solidFill>
                  <a:srgbClr val="002060"/>
                </a:solidFill>
              </a:rPr>
              <a:t>Employees.EmployeeID</a:t>
            </a:r>
            <a:r>
              <a:rPr lang="en-US" sz="3200" dirty="0">
                <a:solidFill>
                  <a:srgbClr val="002060"/>
                </a:solidFill>
              </a:rPr>
              <a:t> ORDER BY </a:t>
            </a:r>
            <a:r>
              <a:rPr lang="en-US" sz="3200" dirty="0" err="1">
                <a:solidFill>
                  <a:srgbClr val="002060"/>
                </a:solidFill>
              </a:rPr>
              <a:t>Orders.OrderID</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70</a:t>
            </a:fld>
            <a:endParaRPr lang="en-US" sz="2000" b="1" dirty="0">
              <a:solidFill>
                <a:srgbClr val="FF0000"/>
              </a:solidFill>
            </a:endParaRPr>
          </a:p>
        </p:txBody>
      </p:sp>
    </p:spTree>
    <p:extLst>
      <p:ext uri="{BB962C8B-B14F-4D97-AF65-F5344CB8AC3E}">
        <p14:creationId xmlns:p14="http://schemas.microsoft.com/office/powerpoint/2010/main" val="1431448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Right Outer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“Right Join” returns all the rows from the table on the right even if no matching rows have been found in the table on the left. </a:t>
            </a:r>
          </a:p>
          <a:p>
            <a:pPr algn="just">
              <a:buClr>
                <a:srgbClr val="FF0000"/>
              </a:buClr>
              <a:buSzPct val="81000"/>
              <a:buFont typeface="Calibri" panose="020F0502020204030204" pitchFamily="34" charset="0"/>
              <a:buChar char="●"/>
            </a:pPr>
            <a:r>
              <a:rPr lang="en-US" sz="3200" dirty="0">
                <a:solidFill>
                  <a:srgbClr val="002060"/>
                </a:solidFill>
              </a:rPr>
              <a:t>When no matching record found in the table on the left, “NULL” is returned.</a:t>
            </a:r>
          </a:p>
          <a:p>
            <a:pPr algn="just">
              <a:buClr>
                <a:srgbClr val="FF0000"/>
              </a:buClr>
              <a:buSzPct val="81000"/>
              <a:buFont typeface="Calibri" panose="020F0502020204030204" pitchFamily="34" charset="0"/>
              <a:buChar char="●"/>
            </a:pPr>
            <a:r>
              <a:rPr lang="en-US" sz="3200" dirty="0">
                <a:solidFill>
                  <a:srgbClr val="002060"/>
                </a:solidFill>
              </a:rPr>
              <a:t>Let A and B are two tables so that the “right outer join” on A and B is given by A      B.</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71</a:t>
            </a:fld>
            <a:endParaRPr lang="en-US" sz="2000" b="1" dirty="0">
              <a:solidFill>
                <a:srgbClr val="FF0000"/>
              </a:solidFill>
            </a:endParaRPr>
          </a:p>
        </p:txBody>
      </p:sp>
      <p:pic>
        <p:nvPicPr>
          <p:cNvPr id="6" name="Picture 2" descr="https://www.guru99.com/images/1/100518_0535_RelationalA7.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35808"/>
            <a:ext cx="418519" cy="33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8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Full Outer Join</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Irrespective of the matching condition, “Full Outer Join” returns all the records (rows or tuples) from both relations that are included in the result. </a:t>
            </a:r>
          </a:p>
          <a:p>
            <a:pPr algn="just">
              <a:buClr>
                <a:srgbClr val="FF0000"/>
              </a:buClr>
              <a:buSzPct val="81000"/>
              <a:buFont typeface="Calibri" panose="020F0502020204030204" pitchFamily="34" charset="0"/>
              <a:buChar char="●"/>
            </a:pPr>
            <a:r>
              <a:rPr lang="en-US" sz="3200" dirty="0">
                <a:solidFill>
                  <a:srgbClr val="002060"/>
                </a:solidFill>
              </a:rPr>
              <a:t>Let A and B are two tables so that the “right outer join” on A and B is given by A      B.</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72</a:t>
            </a:fld>
            <a:endParaRPr lang="en-US" sz="2000" b="1" dirty="0">
              <a:solidFill>
                <a:srgbClr val="FF0000"/>
              </a:solidFill>
            </a:endParaRPr>
          </a:p>
        </p:txBody>
      </p:sp>
      <p:pic>
        <p:nvPicPr>
          <p:cNvPr id="7" name="Picture 2" descr="https://www.guru99.com/images/1/100518_0535_RelationalA9.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48" y="2895600"/>
            <a:ext cx="485195" cy="30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4564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Full Outer Join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Syntax of Full Outer Join is “</a:t>
            </a:r>
            <a:r>
              <a:rPr lang="en-US" sz="3200" dirty="0">
                <a:solidFill>
                  <a:srgbClr val="FF0000"/>
                </a:solidFill>
              </a:rPr>
              <a:t>select</a:t>
            </a:r>
            <a:r>
              <a:rPr lang="en-US" sz="3200" dirty="0">
                <a:solidFill>
                  <a:srgbClr val="002060"/>
                </a:solidFill>
              </a:rPr>
              <a:t> </a:t>
            </a:r>
            <a:r>
              <a:rPr lang="en-US" sz="3200" dirty="0" err="1">
                <a:solidFill>
                  <a:srgbClr val="002060"/>
                </a:solidFill>
              </a:rPr>
              <a:t>column_name</a:t>
            </a:r>
            <a:r>
              <a:rPr lang="en-US" sz="3200" dirty="0">
                <a:solidFill>
                  <a:srgbClr val="002060"/>
                </a:solidFill>
              </a:rPr>
              <a:t>(s) FROM table1 </a:t>
            </a:r>
            <a:r>
              <a:rPr lang="en-US" sz="3200" dirty="0">
                <a:solidFill>
                  <a:srgbClr val="7030A0"/>
                </a:solidFill>
              </a:rPr>
              <a:t>full outer join</a:t>
            </a:r>
            <a:r>
              <a:rPr lang="en-US" sz="3200" dirty="0">
                <a:solidFill>
                  <a:srgbClr val="002060"/>
                </a:solidFill>
              </a:rPr>
              <a:t> table2 ON table1.column_name = table2.column_name </a:t>
            </a:r>
            <a:r>
              <a:rPr lang="en-US" sz="3200" dirty="0">
                <a:solidFill>
                  <a:srgbClr val="C00000"/>
                </a:solidFill>
              </a:rPr>
              <a:t>where condition</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SELECT </a:t>
            </a:r>
            <a:r>
              <a:rPr lang="en-US" sz="3200" dirty="0" err="1">
                <a:solidFill>
                  <a:srgbClr val="002060"/>
                </a:solidFill>
              </a:rPr>
              <a:t>Customers.CustomerName</a:t>
            </a:r>
            <a:r>
              <a:rPr lang="en-US" sz="3200" dirty="0">
                <a:solidFill>
                  <a:srgbClr val="002060"/>
                </a:solidFill>
              </a:rPr>
              <a:t>, </a:t>
            </a:r>
            <a:r>
              <a:rPr lang="en-US" sz="3200" dirty="0" err="1">
                <a:solidFill>
                  <a:srgbClr val="002060"/>
                </a:solidFill>
              </a:rPr>
              <a:t>Orders.OrderID</a:t>
            </a:r>
            <a:r>
              <a:rPr lang="en-US" sz="3200" dirty="0">
                <a:solidFill>
                  <a:srgbClr val="002060"/>
                </a:solidFill>
              </a:rPr>
              <a:t> FROM Customers FULL OUTER JOIN Orders ON </a:t>
            </a:r>
            <a:r>
              <a:rPr lang="en-US" sz="3200" dirty="0" err="1">
                <a:solidFill>
                  <a:srgbClr val="002060"/>
                </a:solidFill>
              </a:rPr>
              <a:t>Customers.CustomerID</a:t>
            </a:r>
            <a:r>
              <a:rPr lang="en-US" sz="3200" dirty="0">
                <a:solidFill>
                  <a:srgbClr val="002060"/>
                </a:solidFill>
              </a:rPr>
              <a:t>=</a:t>
            </a:r>
            <a:r>
              <a:rPr lang="en-US" sz="3200" dirty="0" err="1">
                <a:solidFill>
                  <a:srgbClr val="002060"/>
                </a:solidFill>
              </a:rPr>
              <a:t>Orders.CustomerID</a:t>
            </a:r>
            <a:r>
              <a:rPr lang="en-US" sz="3200" dirty="0">
                <a:solidFill>
                  <a:srgbClr val="002060"/>
                </a:solidFill>
              </a:rPr>
              <a:t> ORDER BY </a:t>
            </a:r>
            <a:r>
              <a:rPr lang="en-US" sz="3200" dirty="0" err="1">
                <a:solidFill>
                  <a:srgbClr val="002060"/>
                </a:solidFill>
              </a:rPr>
              <a:t>Customers.CustomerName</a:t>
            </a:r>
            <a:r>
              <a:rPr lang="en-US" sz="3200" dirty="0">
                <a:solidFill>
                  <a:srgbClr val="002060"/>
                </a:solidFill>
              </a:rPr>
              <a: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73</a:t>
            </a:fld>
            <a:endParaRPr lang="en-US" sz="2000" b="1" dirty="0">
              <a:solidFill>
                <a:srgbClr val="FF0000"/>
              </a:solidFill>
            </a:endParaRPr>
          </a:p>
        </p:txBody>
      </p:sp>
    </p:spTree>
    <p:extLst>
      <p:ext uri="{BB962C8B-B14F-4D97-AF65-F5344CB8AC3E}">
        <p14:creationId xmlns:p14="http://schemas.microsoft.com/office/powerpoint/2010/main" val="1716351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Relational Calculus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Relational Calculus is a non-procedural query language. </a:t>
            </a:r>
          </a:p>
          <a:p>
            <a:pPr algn="just">
              <a:buClr>
                <a:srgbClr val="FF0000"/>
              </a:buClr>
              <a:buSzPct val="81000"/>
              <a:buFont typeface="Calibri" panose="020F0502020204030204" pitchFamily="34" charset="0"/>
              <a:buChar char="●"/>
            </a:pPr>
            <a:r>
              <a:rPr lang="en-US" sz="3200" dirty="0">
                <a:solidFill>
                  <a:srgbClr val="002060"/>
                </a:solidFill>
              </a:rPr>
              <a:t>It tells what to do but never explains how to do it.</a:t>
            </a:r>
          </a:p>
          <a:p>
            <a:pPr algn="just">
              <a:buClr>
                <a:srgbClr val="FF0000"/>
              </a:buClr>
              <a:buSzPct val="81000"/>
              <a:buFont typeface="Calibri" panose="020F0502020204030204" pitchFamily="34" charset="0"/>
              <a:buChar char="●"/>
            </a:pPr>
            <a:r>
              <a:rPr lang="en-US" sz="3200" dirty="0">
                <a:solidFill>
                  <a:srgbClr val="002060"/>
                </a:solidFill>
              </a:rPr>
              <a:t>In place of algebra, relational calculus uses mathematical predicate calculus. </a:t>
            </a:r>
          </a:p>
          <a:p>
            <a:pPr algn="just">
              <a:buClr>
                <a:srgbClr val="FF0000"/>
              </a:buClr>
              <a:buSzPct val="81000"/>
              <a:buFont typeface="Calibri" panose="020F0502020204030204" pitchFamily="34" charset="0"/>
              <a:buChar char="●"/>
            </a:pPr>
            <a:r>
              <a:rPr lang="en-US" sz="3200" dirty="0">
                <a:solidFill>
                  <a:srgbClr val="002060"/>
                </a:solidFill>
              </a:rPr>
              <a:t>The relational calculus is entirely different as compare to  differential calculus and integral calculus in mathematics</a:t>
            </a:r>
          </a:p>
          <a:p>
            <a:pPr algn="just">
              <a:buClr>
                <a:srgbClr val="FF0000"/>
              </a:buClr>
              <a:buSzPct val="81000"/>
              <a:buFont typeface="Calibri" panose="020F0502020204030204" pitchFamily="34" charset="0"/>
              <a:buChar char="●"/>
            </a:pPr>
            <a:r>
              <a:rPr lang="en-US" sz="3200" dirty="0">
                <a:solidFill>
                  <a:srgbClr val="002060"/>
                </a:solidFill>
              </a:rPr>
              <a:t>Relational Calculus takes its name from the branch of symbolic logic termed as predicate calculus.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74</a:t>
            </a:fld>
            <a:endParaRPr lang="en-US" sz="2000" b="1" dirty="0">
              <a:solidFill>
                <a:srgbClr val="FF0000"/>
              </a:solidFill>
            </a:endParaRPr>
          </a:p>
        </p:txBody>
      </p:sp>
    </p:spTree>
    <p:extLst>
      <p:ext uri="{BB962C8B-B14F-4D97-AF65-F5344CB8AC3E}">
        <p14:creationId xmlns:p14="http://schemas.microsoft.com/office/powerpoint/2010/main" val="3068428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Relational Calculus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Relational calculus exists in two forms </a:t>
            </a:r>
          </a:p>
          <a:p>
            <a:pPr lvl="1" algn="just">
              <a:buClr>
                <a:srgbClr val="FF0000"/>
              </a:buClr>
              <a:buSzPct val="81000"/>
              <a:buFont typeface="Calibri" panose="020F0502020204030204" pitchFamily="34" charset="0"/>
              <a:buChar char="●"/>
            </a:pPr>
            <a:r>
              <a:rPr lang="en-US" sz="3200" dirty="0">
                <a:solidFill>
                  <a:srgbClr val="002060"/>
                </a:solidFill>
              </a:rPr>
              <a:t>Tuple Relational Calculus</a:t>
            </a:r>
          </a:p>
          <a:p>
            <a:pPr lvl="1" algn="just">
              <a:buClr>
                <a:srgbClr val="FF0000"/>
              </a:buClr>
              <a:buSzPct val="81000"/>
              <a:buFont typeface="Calibri" panose="020F0502020204030204" pitchFamily="34" charset="0"/>
              <a:buChar char="●"/>
            </a:pPr>
            <a:r>
              <a:rPr lang="en-US" sz="3200" dirty="0">
                <a:solidFill>
                  <a:srgbClr val="002060"/>
                </a:solidFill>
              </a:rPr>
              <a:t>Domain Relational </a:t>
            </a:r>
            <a:r>
              <a:rPr lang="en-US" sz="3200" dirty="0" smtClean="0">
                <a:solidFill>
                  <a:srgbClr val="002060"/>
                </a:solidFill>
              </a:rPr>
              <a:t>Calculus</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75</a:t>
            </a:fld>
            <a:endParaRPr lang="en-US" sz="2000" b="1" dirty="0">
              <a:solidFill>
                <a:srgbClr val="FF0000"/>
              </a:solidFill>
            </a:endParaRPr>
          </a:p>
        </p:txBody>
      </p:sp>
    </p:spTree>
    <p:extLst>
      <p:ext uri="{BB962C8B-B14F-4D97-AF65-F5344CB8AC3E}">
        <p14:creationId xmlns:p14="http://schemas.microsoft.com/office/powerpoint/2010/main" val="1547772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Relational Calculus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Relational calculus exists in two forms </a:t>
            </a:r>
          </a:p>
          <a:p>
            <a:pPr lvl="1" algn="just">
              <a:buClr>
                <a:srgbClr val="FF0000"/>
              </a:buClr>
              <a:buSzPct val="81000"/>
              <a:buFont typeface="Calibri" panose="020F0502020204030204" pitchFamily="34" charset="0"/>
              <a:buChar char="●"/>
            </a:pPr>
            <a:r>
              <a:rPr lang="en-US" sz="3200" dirty="0">
                <a:solidFill>
                  <a:srgbClr val="002060"/>
                </a:solidFill>
              </a:rPr>
              <a:t>Tuple Relational Calculus</a:t>
            </a:r>
          </a:p>
          <a:p>
            <a:pPr lvl="1" algn="just">
              <a:buClr>
                <a:srgbClr val="FF0000"/>
              </a:buClr>
              <a:buSzPct val="81000"/>
              <a:buFont typeface="Calibri" panose="020F0502020204030204" pitchFamily="34" charset="0"/>
              <a:buChar char="●"/>
            </a:pPr>
            <a:r>
              <a:rPr lang="en-US" sz="3200" dirty="0">
                <a:solidFill>
                  <a:srgbClr val="002060"/>
                </a:solidFill>
              </a:rPr>
              <a:t>Domain Relational </a:t>
            </a:r>
            <a:r>
              <a:rPr lang="en-US" sz="3200" dirty="0" smtClean="0">
                <a:solidFill>
                  <a:srgbClr val="002060"/>
                </a:solidFill>
              </a:rPr>
              <a:t>Calculus</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76</a:t>
            </a:fld>
            <a:endParaRPr lang="en-US" sz="2000" b="1" dirty="0">
              <a:solidFill>
                <a:srgbClr val="FF0000"/>
              </a:solidFill>
            </a:endParaRPr>
          </a:p>
        </p:txBody>
      </p:sp>
    </p:spTree>
    <p:extLst>
      <p:ext uri="{BB962C8B-B14F-4D97-AF65-F5344CB8AC3E}">
        <p14:creationId xmlns:p14="http://schemas.microsoft.com/office/powerpoint/2010/main" val="879028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Relational Model to Relational Model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Entity Relation Model, when conceptualized into diagrams, gives a good overview of entity-relationship, which is easier to understand. </a:t>
            </a:r>
          </a:p>
          <a:p>
            <a:pPr algn="just">
              <a:buClr>
                <a:srgbClr val="FF0000"/>
              </a:buClr>
              <a:buSzPct val="81000"/>
              <a:buFont typeface="Calibri" panose="020F0502020204030204" pitchFamily="34" charset="0"/>
              <a:buChar char="●"/>
            </a:pPr>
            <a:r>
              <a:rPr lang="en-US" sz="3200" dirty="0">
                <a:solidFill>
                  <a:srgbClr val="002060"/>
                </a:solidFill>
              </a:rPr>
              <a:t>Entity Relation 	Diagrams can be mapped to Relational Schema i.e. it is possible to create Relational Schema using Entity Relation Diagram. </a:t>
            </a:r>
          </a:p>
          <a:p>
            <a:pPr algn="just">
              <a:buClr>
                <a:srgbClr val="FF0000"/>
              </a:buClr>
              <a:buSzPct val="81000"/>
              <a:buFont typeface="Calibri" panose="020F0502020204030204" pitchFamily="34" charset="0"/>
              <a:buChar char="●"/>
            </a:pPr>
            <a:r>
              <a:rPr lang="en-US" sz="3200" dirty="0">
                <a:solidFill>
                  <a:srgbClr val="002060"/>
                </a:solidFill>
              </a:rPr>
              <a:t>We cannot import all the Entity Relation constraints into relational model, but an approximate schema can be generated</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There are several processes and algorithms 	available to convert ER Diagrams into Relational Schema. </a:t>
            </a:r>
          </a:p>
          <a:p>
            <a:pPr algn="just">
              <a:buClr>
                <a:srgbClr val="00B0F0"/>
              </a:buClr>
              <a:buSzPct val="75000"/>
              <a:buFont typeface="Calibri" panose="020F0502020204030204" pitchFamily="34" charset="0"/>
              <a:buChar char="●"/>
            </a:pPr>
            <a:endParaRPr lang="en-US" sz="3200" dirty="0">
              <a:solidFill>
                <a:srgbClr val="002060"/>
              </a:solidFill>
            </a:endParaRP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77</a:t>
            </a:fld>
            <a:endParaRPr lang="en-US" sz="2000" b="1" dirty="0">
              <a:solidFill>
                <a:srgbClr val="FF0000"/>
              </a:solidFill>
            </a:endParaRPr>
          </a:p>
        </p:txBody>
      </p:sp>
    </p:spTree>
    <p:extLst>
      <p:ext uri="{BB962C8B-B14F-4D97-AF65-F5344CB8AC3E}">
        <p14:creationId xmlns:p14="http://schemas.microsoft.com/office/powerpoint/2010/main" val="5746511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Relational Model to Relational Model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Some </a:t>
            </a:r>
            <a:r>
              <a:rPr lang="en-US" sz="3200" dirty="0">
                <a:solidFill>
                  <a:srgbClr val="002060"/>
                </a:solidFill>
              </a:rPr>
              <a:t>of them are automated and some of them are manual. </a:t>
            </a:r>
          </a:p>
          <a:p>
            <a:pPr algn="just">
              <a:buClr>
                <a:srgbClr val="FF0000"/>
              </a:buClr>
              <a:buSzPct val="81000"/>
              <a:buFont typeface="Calibri" panose="020F0502020204030204" pitchFamily="34" charset="0"/>
              <a:buChar char="●"/>
            </a:pPr>
            <a:r>
              <a:rPr lang="en-US" sz="3200" dirty="0">
                <a:solidFill>
                  <a:srgbClr val="002060"/>
                </a:solidFill>
              </a:rPr>
              <a:t>We will focus on mapping the entity relation diagram contents to relational basics.</a:t>
            </a:r>
          </a:p>
          <a:p>
            <a:pPr algn="just">
              <a:buClr>
                <a:srgbClr val="FF0000"/>
              </a:buClr>
              <a:buSzPct val="81000"/>
              <a:buFont typeface="Calibri" panose="020F0502020204030204" pitchFamily="34" charset="0"/>
              <a:buChar char="●"/>
            </a:pPr>
            <a:endParaRPr lang="en-US" sz="3200" dirty="0">
              <a:solidFill>
                <a:srgbClr val="002060"/>
              </a:solidFill>
            </a:endParaRPr>
          </a:p>
          <a:p>
            <a:pPr algn="just">
              <a:buClr>
                <a:srgbClr val="00B0F0"/>
              </a:buClr>
              <a:buSzPct val="75000"/>
              <a:buFont typeface="Calibri" panose="020F0502020204030204" pitchFamily="34" charset="0"/>
              <a:buChar char="●"/>
            </a:pPr>
            <a:endParaRPr lang="en-US" sz="3200" dirty="0">
              <a:solidFill>
                <a:srgbClr val="002060"/>
              </a:solidFill>
            </a:endParaRPr>
          </a:p>
          <a:p>
            <a:pPr algn="just">
              <a:buClr>
                <a:srgbClr val="00B0F0"/>
              </a:buClr>
              <a:buSzPct val="75000"/>
              <a:buFont typeface="Calibri" panose="020F0502020204030204" pitchFamily="34" charset="0"/>
              <a:buChar char="●"/>
            </a:pPr>
            <a:endParaRPr lang="en-US" sz="3200" dirty="0">
              <a:solidFill>
                <a:srgbClr val="002060"/>
              </a:solidFill>
            </a:endParaRPr>
          </a:p>
          <a:p>
            <a:pPr algn="just">
              <a:buClr>
                <a:srgbClr val="00B0F0"/>
              </a:buClr>
              <a:buSzPct val="75000"/>
              <a:buFont typeface="Calibri" panose="020F0502020204030204" pitchFamily="34" charset="0"/>
              <a:buChar char="●"/>
            </a:pPr>
            <a:endParaRPr lang="en-US" sz="3200" dirty="0">
              <a:solidFill>
                <a:srgbClr val="002060"/>
              </a:solidFill>
            </a:endParaRP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78</a:t>
            </a:fld>
            <a:endParaRPr lang="en-US" sz="2000" b="1" dirty="0">
              <a:solidFill>
                <a:srgbClr val="FF0000"/>
              </a:solidFill>
            </a:endParaRPr>
          </a:p>
        </p:txBody>
      </p:sp>
    </p:spTree>
    <p:extLst>
      <p:ext uri="{BB962C8B-B14F-4D97-AF65-F5344CB8AC3E}">
        <p14:creationId xmlns:p14="http://schemas.microsoft.com/office/powerpoint/2010/main" val="3858369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Diagram includes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Entity and its attributes</a:t>
            </a:r>
          </a:p>
          <a:p>
            <a:pPr algn="just">
              <a:buClr>
                <a:srgbClr val="FF0000"/>
              </a:buClr>
              <a:buSzPct val="81000"/>
              <a:buFont typeface="Calibri" panose="020F0502020204030204" pitchFamily="34" charset="0"/>
              <a:buChar char="●"/>
            </a:pPr>
            <a:r>
              <a:rPr lang="en-US" sz="3200" dirty="0">
                <a:solidFill>
                  <a:srgbClr val="002060"/>
                </a:solidFill>
              </a:rPr>
              <a:t>Relationship, which is association among entities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79</a:t>
            </a:fld>
            <a:endParaRPr lang="en-US" sz="2000" b="1" dirty="0">
              <a:solidFill>
                <a:srgbClr val="FF0000"/>
              </a:solidFill>
            </a:endParaRPr>
          </a:p>
        </p:txBody>
      </p:sp>
    </p:spTree>
    <p:extLst>
      <p:ext uri="{BB962C8B-B14F-4D97-AF65-F5344CB8AC3E}">
        <p14:creationId xmlns:p14="http://schemas.microsoft.com/office/powerpoint/2010/main" val="927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grpSp>
        <p:nvGrpSpPr>
          <p:cNvPr id="36" name="Group 35"/>
          <p:cNvGrpSpPr/>
          <p:nvPr/>
        </p:nvGrpSpPr>
        <p:grpSpPr>
          <a:xfrm>
            <a:off x="381000" y="1066800"/>
            <a:ext cx="11429999" cy="5125029"/>
            <a:chOff x="3915177" y="1443837"/>
            <a:chExt cx="5686023" cy="4747992"/>
          </a:xfrm>
        </p:grpSpPr>
        <p:grpSp>
          <p:nvGrpSpPr>
            <p:cNvPr id="7" name="Group 6"/>
            <p:cNvGrpSpPr/>
            <p:nvPr/>
          </p:nvGrpSpPr>
          <p:grpSpPr>
            <a:xfrm>
              <a:off x="3915177" y="1443837"/>
              <a:ext cx="5686023" cy="4747992"/>
              <a:chOff x="3915177" y="1443837"/>
              <a:chExt cx="5686023" cy="4747992"/>
            </a:xfrm>
          </p:grpSpPr>
          <p:sp>
            <p:nvSpPr>
              <p:cNvPr id="8" name="Oval 7"/>
              <p:cNvSpPr/>
              <p:nvPr/>
            </p:nvSpPr>
            <p:spPr>
              <a:xfrm>
                <a:off x="7564192" y="3890806"/>
                <a:ext cx="2037008"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t>FirstName</a:t>
                </a:r>
                <a:endParaRPr lang="en-US" sz="2400" b="1" dirty="0"/>
              </a:p>
            </p:txBody>
          </p:sp>
          <p:sp>
            <p:nvSpPr>
              <p:cNvPr id="9" name="Oval 8"/>
              <p:cNvSpPr/>
              <p:nvPr/>
            </p:nvSpPr>
            <p:spPr>
              <a:xfrm>
                <a:off x="7574923" y="4481091"/>
                <a:ext cx="202627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t>MiddleName</a:t>
                </a:r>
                <a:endParaRPr lang="en-US" sz="2400" b="1" dirty="0"/>
              </a:p>
            </p:txBody>
          </p:sp>
          <p:sp>
            <p:nvSpPr>
              <p:cNvPr id="10" name="Oval 9"/>
              <p:cNvSpPr/>
              <p:nvPr/>
            </p:nvSpPr>
            <p:spPr>
              <a:xfrm>
                <a:off x="7562044" y="5150784"/>
                <a:ext cx="2039156"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t>LastName</a:t>
                </a:r>
                <a:endParaRPr lang="en-US" sz="2400" b="1" dirty="0"/>
              </a:p>
            </p:txBody>
          </p:sp>
          <p:sp>
            <p:nvSpPr>
              <p:cNvPr id="11" name="Oval 10"/>
              <p:cNvSpPr/>
              <p:nvPr/>
            </p:nvSpPr>
            <p:spPr>
              <a:xfrm>
                <a:off x="7572775" y="5741069"/>
                <a:ext cx="2028425"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t>AliasName</a:t>
                </a:r>
                <a:endParaRPr lang="en-US" sz="2400" b="1" dirty="0"/>
              </a:p>
            </p:txBody>
          </p:sp>
          <p:grpSp>
            <p:nvGrpSpPr>
              <p:cNvPr id="12" name="Group 11"/>
              <p:cNvGrpSpPr/>
              <p:nvPr/>
            </p:nvGrpSpPr>
            <p:grpSpPr>
              <a:xfrm>
                <a:off x="3915177" y="1443837"/>
                <a:ext cx="5397635" cy="4522612"/>
                <a:chOff x="3915177" y="1456716"/>
                <a:chExt cx="5397635" cy="4522612"/>
              </a:xfrm>
            </p:grpSpPr>
            <p:sp>
              <p:nvSpPr>
                <p:cNvPr id="13" name="Rectangle 12"/>
                <p:cNvSpPr/>
                <p:nvPr/>
              </p:nvSpPr>
              <p:spPr>
                <a:xfrm>
                  <a:off x="4391696" y="3541690"/>
                  <a:ext cx="1918952" cy="669702"/>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Student</a:t>
                  </a:r>
                  <a:endParaRPr lang="en-US" sz="2400" b="1" dirty="0"/>
                </a:p>
              </p:txBody>
            </p:sp>
            <p:sp>
              <p:nvSpPr>
                <p:cNvPr id="14" name="Oval 13"/>
                <p:cNvSpPr/>
                <p:nvPr/>
              </p:nvSpPr>
              <p:spPr>
                <a:xfrm>
                  <a:off x="3915177" y="1635617"/>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Roll</a:t>
                  </a:r>
                  <a:endParaRPr lang="en-US" sz="2400" b="1" dirty="0"/>
                </a:p>
              </p:txBody>
            </p:sp>
            <p:cxnSp>
              <p:nvCxnSpPr>
                <p:cNvPr id="15" name="Straight Arrow Connector 14"/>
                <p:cNvCxnSpPr>
                  <a:stCxn id="13" idx="0"/>
                  <a:endCxn id="14" idx="4"/>
                </p:cNvCxnSpPr>
                <p:nvPr/>
              </p:nvCxnSpPr>
              <p:spPr>
                <a:xfrm flipH="1" flipV="1">
                  <a:off x="4507606" y="2086377"/>
                  <a:ext cx="843566" cy="1455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58743" y="4833111"/>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Name</a:t>
                  </a:r>
                  <a:endParaRPr lang="en-US" sz="2400" b="1" dirty="0"/>
                </a:p>
              </p:txBody>
            </p:sp>
            <p:cxnSp>
              <p:nvCxnSpPr>
                <p:cNvPr id="17" name="Straight Arrow Connector 16"/>
                <p:cNvCxnSpPr>
                  <a:stCxn id="13" idx="2"/>
                  <a:endCxn id="16" idx="0"/>
                </p:cNvCxnSpPr>
                <p:nvPr/>
              </p:nvCxnSpPr>
              <p:spPr>
                <a:xfrm>
                  <a:off x="5351172" y="4211392"/>
                  <a:ext cx="0" cy="621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6"/>
                  <a:endCxn id="8" idx="2"/>
                </p:cNvCxnSpPr>
                <p:nvPr/>
              </p:nvCxnSpPr>
              <p:spPr>
                <a:xfrm flipV="1">
                  <a:off x="5943600" y="4129065"/>
                  <a:ext cx="1620592" cy="9294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6"/>
                  <a:endCxn id="9" idx="2"/>
                </p:cNvCxnSpPr>
                <p:nvPr/>
              </p:nvCxnSpPr>
              <p:spPr>
                <a:xfrm flipV="1">
                  <a:off x="5943600" y="4719350"/>
                  <a:ext cx="1631323" cy="3391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6"/>
                  <a:endCxn id="10" idx="2"/>
                </p:cNvCxnSpPr>
                <p:nvPr/>
              </p:nvCxnSpPr>
              <p:spPr>
                <a:xfrm>
                  <a:off x="5943600" y="5058491"/>
                  <a:ext cx="1618444" cy="330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6"/>
                  <a:endCxn id="11" idx="2"/>
                </p:cNvCxnSpPr>
                <p:nvPr/>
              </p:nvCxnSpPr>
              <p:spPr>
                <a:xfrm>
                  <a:off x="5943600" y="5058491"/>
                  <a:ext cx="1629175" cy="9208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587283" y="1646348"/>
                  <a:ext cx="1184857" cy="450760"/>
                </a:xfrm>
                <a:prstGeom prst="ellipse">
                  <a:avLst/>
                </a:prstGeom>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age</a:t>
                  </a:r>
                  <a:endParaRPr lang="en-US" sz="2400" b="1" dirty="0"/>
                </a:p>
              </p:txBody>
            </p:sp>
            <p:cxnSp>
              <p:nvCxnSpPr>
                <p:cNvPr id="23" name="Straight Arrow Connector 22"/>
                <p:cNvCxnSpPr>
                  <a:stCxn id="13" idx="0"/>
                  <a:endCxn id="22" idx="4"/>
                </p:cNvCxnSpPr>
                <p:nvPr/>
              </p:nvCxnSpPr>
              <p:spPr>
                <a:xfrm flipV="1">
                  <a:off x="5351172" y="2097108"/>
                  <a:ext cx="828540" cy="144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411789" y="1456716"/>
                  <a:ext cx="1901023" cy="1005945"/>
                  <a:chOff x="7411789" y="1456716"/>
                  <a:chExt cx="1901023" cy="1005945"/>
                </a:xfrm>
              </p:grpSpPr>
              <p:sp>
                <p:nvSpPr>
                  <p:cNvPr id="25" name="Oval 24"/>
                  <p:cNvSpPr/>
                  <p:nvPr/>
                </p:nvSpPr>
                <p:spPr>
                  <a:xfrm>
                    <a:off x="7411789" y="1456716"/>
                    <a:ext cx="1901023" cy="1005945"/>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Mobile Number</a:t>
                    </a:r>
                    <a:endParaRPr lang="en-US" sz="2400" b="1" dirty="0"/>
                  </a:p>
                </p:txBody>
              </p:sp>
              <p:sp>
                <p:nvSpPr>
                  <p:cNvPr id="26" name="Oval 25"/>
                  <p:cNvSpPr/>
                  <p:nvPr/>
                </p:nvSpPr>
                <p:spPr>
                  <a:xfrm>
                    <a:off x="7470409" y="1650972"/>
                    <a:ext cx="1772069" cy="645221"/>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Mobile Number</a:t>
                    </a:r>
                    <a:endParaRPr lang="en-US" sz="2400" b="1" dirty="0"/>
                  </a:p>
                </p:txBody>
              </p:sp>
            </p:grpSp>
          </p:grpSp>
        </p:grpSp>
        <p:cxnSp>
          <p:nvCxnSpPr>
            <p:cNvPr id="33" name="Straight Arrow Connector 32"/>
            <p:cNvCxnSpPr>
              <a:stCxn id="13" idx="0"/>
              <a:endCxn id="25" idx="4"/>
            </p:cNvCxnSpPr>
            <p:nvPr/>
          </p:nvCxnSpPr>
          <p:spPr>
            <a:xfrm flipV="1">
              <a:off x="5351172" y="2449782"/>
              <a:ext cx="3011129" cy="1079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02458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Entity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An entity is nothing but a real world object.</a:t>
            </a:r>
          </a:p>
          <a:p>
            <a:pPr algn="just">
              <a:buClr>
                <a:srgbClr val="FF0000"/>
              </a:buClr>
              <a:buSzPct val="81000"/>
              <a:buFont typeface="Calibri" panose="020F0502020204030204" pitchFamily="34" charset="0"/>
              <a:buChar char="●"/>
            </a:pPr>
            <a:r>
              <a:rPr lang="en-US" sz="3200" dirty="0">
                <a:solidFill>
                  <a:srgbClr val="002060"/>
                </a:solidFill>
              </a:rPr>
              <a:t>An entity is characterized by its properties termed as characteristics or attributes.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80</a:t>
            </a:fld>
            <a:endParaRPr lang="en-US" sz="2000" b="1" dirty="0">
              <a:solidFill>
                <a:srgbClr val="FF0000"/>
              </a:solidFill>
            </a:endParaRPr>
          </a:p>
        </p:txBody>
      </p:sp>
    </p:spTree>
    <p:extLst>
      <p:ext uri="{BB962C8B-B14F-4D97-AF65-F5344CB8AC3E}">
        <p14:creationId xmlns:p14="http://schemas.microsoft.com/office/powerpoint/2010/main" val="29880538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Process for Entity i.e. Algorithm</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Create table for each entity.</a:t>
            </a:r>
          </a:p>
          <a:p>
            <a:pPr algn="just">
              <a:buClr>
                <a:srgbClr val="FF0000"/>
              </a:buClr>
              <a:buSzPct val="81000"/>
              <a:buFont typeface="Calibri" panose="020F0502020204030204" pitchFamily="34" charset="0"/>
              <a:buChar char="●"/>
            </a:pPr>
            <a:r>
              <a:rPr lang="en-US" sz="3200" dirty="0">
                <a:solidFill>
                  <a:srgbClr val="002060"/>
                </a:solidFill>
              </a:rPr>
              <a:t>Entity's attributes should become fields of tables with their respective data types.</a:t>
            </a:r>
          </a:p>
          <a:p>
            <a:pPr algn="just">
              <a:buClr>
                <a:srgbClr val="FF0000"/>
              </a:buClr>
              <a:buSzPct val="81000"/>
              <a:buFont typeface="Calibri" panose="020F0502020204030204" pitchFamily="34" charset="0"/>
              <a:buChar char="●"/>
            </a:pPr>
            <a:r>
              <a:rPr lang="en-US" sz="3200" dirty="0">
                <a:solidFill>
                  <a:srgbClr val="002060"/>
                </a:solidFill>
              </a:rPr>
              <a:t>Declare primary key.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81</a:t>
            </a:fld>
            <a:endParaRPr lang="en-US" sz="2000" b="1" dirty="0">
              <a:solidFill>
                <a:srgbClr val="FF0000"/>
              </a:solidFill>
            </a:endParaRPr>
          </a:p>
        </p:txBody>
      </p:sp>
    </p:spTree>
    <p:extLst>
      <p:ext uri="{BB962C8B-B14F-4D97-AF65-F5344CB8AC3E}">
        <p14:creationId xmlns:p14="http://schemas.microsoft.com/office/powerpoint/2010/main" val="10154875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Relationship</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A relationship is defined as an association among entities</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82</a:t>
            </a:fld>
            <a:endParaRPr lang="en-US" sz="2000" b="1" dirty="0">
              <a:solidFill>
                <a:srgbClr val="FF0000"/>
              </a:solidFill>
            </a:endParaRPr>
          </a:p>
        </p:txBody>
      </p:sp>
    </p:spTree>
    <p:extLst>
      <p:ext uri="{BB962C8B-B14F-4D97-AF65-F5344CB8AC3E}">
        <p14:creationId xmlns:p14="http://schemas.microsoft.com/office/powerpoint/2010/main" val="2416111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Process for Relationship</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Create table for a relationship.</a:t>
            </a:r>
          </a:p>
          <a:p>
            <a:pPr algn="just">
              <a:buClr>
                <a:srgbClr val="FF0000"/>
              </a:buClr>
              <a:buSzPct val="81000"/>
              <a:buFont typeface="Calibri" panose="020F0502020204030204" pitchFamily="34" charset="0"/>
              <a:buChar char="●"/>
            </a:pPr>
            <a:r>
              <a:rPr lang="en-US" sz="3200" dirty="0">
                <a:solidFill>
                  <a:srgbClr val="002060"/>
                </a:solidFill>
              </a:rPr>
              <a:t>Add the primary keys of all participating Entities as fields of table with their respective data types.</a:t>
            </a:r>
          </a:p>
          <a:p>
            <a:pPr algn="just">
              <a:buClr>
                <a:srgbClr val="FF0000"/>
              </a:buClr>
              <a:buSzPct val="81000"/>
              <a:buFont typeface="Calibri" panose="020F0502020204030204" pitchFamily="34" charset="0"/>
              <a:buChar char="●"/>
            </a:pPr>
            <a:r>
              <a:rPr lang="en-US" sz="3200" dirty="0">
                <a:solidFill>
                  <a:srgbClr val="002060"/>
                </a:solidFill>
              </a:rPr>
              <a:t>If relationship has any attribute, add each attribute as field of table.</a:t>
            </a:r>
          </a:p>
          <a:p>
            <a:pPr algn="just">
              <a:buClr>
                <a:srgbClr val="FF0000"/>
              </a:buClr>
              <a:buSzPct val="81000"/>
              <a:buFont typeface="Calibri" panose="020F0502020204030204" pitchFamily="34" charset="0"/>
              <a:buChar char="●"/>
            </a:pPr>
            <a:r>
              <a:rPr lang="en-US" sz="3200" dirty="0">
                <a:solidFill>
                  <a:srgbClr val="002060"/>
                </a:solidFill>
              </a:rPr>
              <a:t>Declare a primary key composing all the primary keys of participating entities.</a:t>
            </a:r>
          </a:p>
          <a:p>
            <a:pPr algn="just">
              <a:buClr>
                <a:srgbClr val="FF0000"/>
              </a:buClr>
              <a:buSzPct val="81000"/>
              <a:buFont typeface="Calibri" panose="020F0502020204030204" pitchFamily="34" charset="0"/>
              <a:buChar char="●"/>
            </a:pPr>
            <a:r>
              <a:rPr lang="en-US" sz="3200" dirty="0">
                <a:solidFill>
                  <a:srgbClr val="002060"/>
                </a:solidFill>
              </a:rPr>
              <a:t>Declare all foreign key constraints.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83</a:t>
            </a:fld>
            <a:endParaRPr lang="en-US" sz="2000" b="1" dirty="0">
              <a:solidFill>
                <a:srgbClr val="FF0000"/>
              </a:solidFill>
            </a:endParaRPr>
          </a:p>
        </p:txBody>
      </p:sp>
    </p:spTree>
    <p:extLst>
      <p:ext uri="{BB962C8B-B14F-4D97-AF65-F5344CB8AC3E}">
        <p14:creationId xmlns:p14="http://schemas.microsoft.com/office/powerpoint/2010/main" val="29893782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84</a:t>
            </a:fld>
            <a:endParaRPr lang="en-US" sz="2000" b="1" dirty="0">
              <a:solidFill>
                <a:srgbClr val="FF0000"/>
              </a:solidFill>
            </a:endParaRPr>
          </a:p>
        </p:txBody>
      </p:sp>
      <p:grpSp>
        <p:nvGrpSpPr>
          <p:cNvPr id="7" name="Group 6"/>
          <p:cNvGrpSpPr/>
          <p:nvPr/>
        </p:nvGrpSpPr>
        <p:grpSpPr>
          <a:xfrm>
            <a:off x="2667000" y="914400"/>
            <a:ext cx="6858000" cy="5029200"/>
            <a:chOff x="838200" y="1143000"/>
            <a:chExt cx="6858000" cy="5029200"/>
          </a:xfrm>
          <a:noFill/>
        </p:grpSpPr>
        <p:grpSp>
          <p:nvGrpSpPr>
            <p:cNvPr id="8" name="Group 7"/>
            <p:cNvGrpSpPr/>
            <p:nvPr/>
          </p:nvGrpSpPr>
          <p:grpSpPr>
            <a:xfrm>
              <a:off x="838200" y="1143000"/>
              <a:ext cx="6858000" cy="5029200"/>
              <a:chOff x="838200" y="1143000"/>
              <a:chExt cx="6858000" cy="5029200"/>
            </a:xfrm>
            <a:grpFill/>
          </p:grpSpPr>
          <p:sp>
            <p:nvSpPr>
              <p:cNvPr id="14" name="Rectangle 13"/>
              <p:cNvSpPr/>
              <p:nvPr/>
            </p:nvSpPr>
            <p:spPr>
              <a:xfrm>
                <a:off x="2590800" y="3248464"/>
                <a:ext cx="3200400" cy="838200"/>
              </a:xfrm>
              <a:prstGeom prst="rect">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Student </a:t>
                </a:r>
              </a:p>
            </p:txBody>
          </p:sp>
          <p:sp>
            <p:nvSpPr>
              <p:cNvPr id="15" name="Oval 14"/>
              <p:cNvSpPr/>
              <p:nvPr/>
            </p:nvSpPr>
            <p:spPr>
              <a:xfrm>
                <a:off x="838200" y="1143000"/>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Name </a:t>
                </a:r>
              </a:p>
            </p:txBody>
          </p:sp>
          <p:sp>
            <p:nvSpPr>
              <p:cNvPr id="16" name="Oval 15"/>
              <p:cNvSpPr/>
              <p:nvPr/>
            </p:nvSpPr>
            <p:spPr>
              <a:xfrm>
                <a:off x="5257800" y="1143000"/>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Class</a:t>
                </a:r>
              </a:p>
            </p:txBody>
          </p:sp>
          <p:sp>
            <p:nvSpPr>
              <p:cNvPr id="17" name="Oval 16"/>
              <p:cNvSpPr/>
              <p:nvPr/>
            </p:nvSpPr>
            <p:spPr>
              <a:xfrm>
                <a:off x="838200" y="5562600"/>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Roll </a:t>
                </a:r>
              </a:p>
            </p:txBody>
          </p:sp>
          <p:sp>
            <p:nvSpPr>
              <p:cNvPr id="18" name="Oval 17"/>
              <p:cNvSpPr/>
              <p:nvPr/>
            </p:nvSpPr>
            <p:spPr>
              <a:xfrm>
                <a:off x="5257800" y="5562600"/>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Subject</a:t>
                </a:r>
              </a:p>
            </p:txBody>
          </p:sp>
        </p:grpSp>
        <p:grpSp>
          <p:nvGrpSpPr>
            <p:cNvPr id="9" name="Group 8"/>
            <p:cNvGrpSpPr/>
            <p:nvPr/>
          </p:nvGrpSpPr>
          <p:grpSpPr>
            <a:xfrm>
              <a:off x="2057400" y="1752600"/>
              <a:ext cx="4419600" cy="3810000"/>
              <a:chOff x="2057400" y="1752600"/>
              <a:chExt cx="4419600" cy="3810000"/>
            </a:xfrm>
            <a:grpFill/>
          </p:grpSpPr>
          <p:cxnSp>
            <p:nvCxnSpPr>
              <p:cNvPr id="10" name="Straight Connector 9"/>
              <p:cNvCxnSpPr>
                <a:stCxn id="15" idx="4"/>
                <a:endCxn id="14" idx="0"/>
              </p:cNvCxnSpPr>
              <p:nvPr/>
            </p:nvCxnSpPr>
            <p:spPr>
              <a:xfrm rot="16200000" flipH="1">
                <a:off x="2376268" y="1433732"/>
                <a:ext cx="1495864" cy="2133600"/>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4" idx="0"/>
                <a:endCxn id="16" idx="4"/>
              </p:cNvCxnSpPr>
              <p:nvPr/>
            </p:nvCxnSpPr>
            <p:spPr>
              <a:xfrm rot="5400000" flipH="1" flipV="1">
                <a:off x="4586068" y="1357532"/>
                <a:ext cx="1495864" cy="2286000"/>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4" idx="2"/>
                <a:endCxn id="17" idx="0"/>
              </p:cNvCxnSpPr>
              <p:nvPr/>
            </p:nvCxnSpPr>
            <p:spPr>
              <a:xfrm rot="5400000">
                <a:off x="2386232" y="3757832"/>
                <a:ext cx="1475936" cy="2133600"/>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2"/>
                <a:endCxn id="18" idx="0"/>
              </p:cNvCxnSpPr>
              <p:nvPr/>
            </p:nvCxnSpPr>
            <p:spPr>
              <a:xfrm rot="16200000" flipH="1">
                <a:off x="4596032" y="3681632"/>
                <a:ext cx="1475936" cy="2286000"/>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46168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85</a:t>
            </a:fld>
            <a:endParaRPr lang="en-US" sz="2000" b="1" dirty="0">
              <a:solidFill>
                <a:srgbClr val="FF0000"/>
              </a:solidFill>
            </a:endParaRPr>
          </a:p>
        </p:txBody>
      </p:sp>
      <p:grpSp>
        <p:nvGrpSpPr>
          <p:cNvPr id="19" name="Group 18"/>
          <p:cNvGrpSpPr/>
          <p:nvPr/>
        </p:nvGrpSpPr>
        <p:grpSpPr>
          <a:xfrm>
            <a:off x="303622" y="1191344"/>
            <a:ext cx="11577717" cy="4066456"/>
            <a:chOff x="303622" y="912052"/>
            <a:chExt cx="11577717" cy="4066456"/>
          </a:xfrm>
        </p:grpSpPr>
        <p:grpSp>
          <p:nvGrpSpPr>
            <p:cNvPr id="20" name="Group 19"/>
            <p:cNvGrpSpPr/>
            <p:nvPr/>
          </p:nvGrpSpPr>
          <p:grpSpPr>
            <a:xfrm>
              <a:off x="303622" y="914400"/>
              <a:ext cx="4419600" cy="2110154"/>
              <a:chOff x="2667000" y="914400"/>
              <a:chExt cx="6858000" cy="2943664"/>
            </a:xfrm>
          </p:grpSpPr>
          <p:sp>
            <p:nvSpPr>
              <p:cNvPr id="36" name="Rectangle 35"/>
              <p:cNvSpPr/>
              <p:nvPr/>
            </p:nvSpPr>
            <p:spPr>
              <a:xfrm>
                <a:off x="4419600" y="3019864"/>
                <a:ext cx="3200400" cy="83820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Student </a:t>
                </a:r>
              </a:p>
            </p:txBody>
          </p:sp>
          <p:sp>
            <p:nvSpPr>
              <p:cNvPr id="37" name="Oval 36"/>
              <p:cNvSpPr/>
              <p:nvPr/>
            </p:nvSpPr>
            <p:spPr>
              <a:xfrm>
                <a:off x="2667000" y="914400"/>
                <a:ext cx="2438400" cy="60960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Name </a:t>
                </a:r>
              </a:p>
            </p:txBody>
          </p:sp>
          <p:sp>
            <p:nvSpPr>
              <p:cNvPr id="38" name="Oval 37"/>
              <p:cNvSpPr/>
              <p:nvPr/>
            </p:nvSpPr>
            <p:spPr>
              <a:xfrm>
                <a:off x="7086600" y="914400"/>
                <a:ext cx="2438400" cy="60960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Roll</a:t>
                </a:r>
                <a:endParaRPr lang="en-US" sz="2400" b="1" dirty="0">
                  <a:solidFill>
                    <a:schemeClr val="tx1"/>
                  </a:solidFill>
                </a:endParaRPr>
              </a:p>
            </p:txBody>
          </p:sp>
          <p:cxnSp>
            <p:nvCxnSpPr>
              <p:cNvPr id="39" name="Straight Connector 38"/>
              <p:cNvCxnSpPr>
                <a:stCxn id="37" idx="4"/>
                <a:endCxn id="36" idx="0"/>
              </p:cNvCxnSpPr>
              <p:nvPr/>
            </p:nvCxnSpPr>
            <p:spPr>
              <a:xfrm rot="16200000" flipH="1">
                <a:off x="4205068" y="1205132"/>
                <a:ext cx="1495864" cy="2133600"/>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0"/>
                <a:endCxn id="38" idx="4"/>
              </p:cNvCxnSpPr>
              <p:nvPr/>
            </p:nvCxnSpPr>
            <p:spPr>
              <a:xfrm rot="5400000" flipH="1" flipV="1">
                <a:off x="6414868" y="1128932"/>
                <a:ext cx="1495864" cy="2286000"/>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7461739" y="912052"/>
              <a:ext cx="4419600" cy="2110154"/>
              <a:chOff x="2667000" y="914400"/>
              <a:chExt cx="6858000" cy="2943664"/>
            </a:xfrm>
          </p:grpSpPr>
          <p:sp>
            <p:nvSpPr>
              <p:cNvPr id="31" name="Rectangle 30"/>
              <p:cNvSpPr/>
              <p:nvPr/>
            </p:nvSpPr>
            <p:spPr>
              <a:xfrm>
                <a:off x="4419600" y="3019864"/>
                <a:ext cx="3200400" cy="83820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Student </a:t>
                </a:r>
              </a:p>
            </p:txBody>
          </p:sp>
          <p:sp>
            <p:nvSpPr>
              <p:cNvPr id="32" name="Oval 31"/>
              <p:cNvSpPr/>
              <p:nvPr/>
            </p:nvSpPr>
            <p:spPr>
              <a:xfrm>
                <a:off x="2667000" y="914400"/>
                <a:ext cx="2438400" cy="60960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Name </a:t>
                </a:r>
              </a:p>
            </p:txBody>
          </p:sp>
          <p:sp>
            <p:nvSpPr>
              <p:cNvPr id="33" name="Oval 32"/>
              <p:cNvSpPr/>
              <p:nvPr/>
            </p:nvSpPr>
            <p:spPr>
              <a:xfrm>
                <a:off x="7086600" y="914400"/>
                <a:ext cx="2438400" cy="60960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Roll</a:t>
                </a:r>
                <a:endParaRPr lang="en-US" sz="2400" b="1" dirty="0">
                  <a:solidFill>
                    <a:schemeClr val="tx1"/>
                  </a:solidFill>
                </a:endParaRPr>
              </a:p>
            </p:txBody>
          </p:sp>
          <p:cxnSp>
            <p:nvCxnSpPr>
              <p:cNvPr id="34" name="Straight Connector 33"/>
              <p:cNvCxnSpPr>
                <a:stCxn id="32" idx="4"/>
                <a:endCxn id="31" idx="0"/>
              </p:cNvCxnSpPr>
              <p:nvPr/>
            </p:nvCxnSpPr>
            <p:spPr>
              <a:xfrm rot="16200000" flipH="1">
                <a:off x="4205068" y="1205132"/>
                <a:ext cx="1495864" cy="2133600"/>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0"/>
                <a:endCxn id="33" idx="4"/>
              </p:cNvCxnSpPr>
              <p:nvPr/>
            </p:nvCxnSpPr>
            <p:spPr>
              <a:xfrm rot="5400000" flipH="1" flipV="1">
                <a:off x="6414868" y="1128932"/>
                <a:ext cx="1495864" cy="2286000"/>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495555" y="2011679"/>
              <a:ext cx="5083398" cy="2966829"/>
              <a:chOff x="3495555" y="2011679"/>
              <a:chExt cx="5083398" cy="2966829"/>
            </a:xfrm>
          </p:grpSpPr>
          <p:grpSp>
            <p:nvGrpSpPr>
              <p:cNvPr id="23" name="Group 22"/>
              <p:cNvGrpSpPr/>
              <p:nvPr/>
            </p:nvGrpSpPr>
            <p:grpSpPr>
              <a:xfrm>
                <a:off x="4155824" y="2011679"/>
                <a:ext cx="3842824" cy="2966829"/>
                <a:chOff x="4352773" y="2053883"/>
                <a:chExt cx="3842824" cy="2966829"/>
              </a:xfrm>
            </p:grpSpPr>
            <p:sp>
              <p:nvSpPr>
                <p:cNvPr id="26" name="Diamond 25"/>
                <p:cNvSpPr/>
                <p:nvPr/>
              </p:nvSpPr>
              <p:spPr>
                <a:xfrm>
                  <a:off x="4994032" y="2053883"/>
                  <a:ext cx="2467708" cy="1448972"/>
                </a:xfrm>
                <a:prstGeom prst="diamond">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Enrolled</a:t>
                  </a:r>
                  <a:endParaRPr lang="en-US" sz="2400" b="1" dirty="0">
                    <a:solidFill>
                      <a:srgbClr val="FF0000"/>
                    </a:solidFill>
                  </a:endParaRPr>
                </a:p>
              </p:txBody>
            </p:sp>
            <p:sp>
              <p:nvSpPr>
                <p:cNvPr id="27" name="Oval 26"/>
                <p:cNvSpPr/>
                <p:nvPr/>
              </p:nvSpPr>
              <p:spPr>
                <a:xfrm>
                  <a:off x="4352773" y="4583723"/>
                  <a:ext cx="1571413" cy="436989"/>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Marks </a:t>
                  </a:r>
                  <a:endParaRPr lang="en-US" sz="2400" b="1" dirty="0">
                    <a:solidFill>
                      <a:schemeClr val="tx1"/>
                    </a:solidFill>
                  </a:endParaRPr>
                </a:p>
              </p:txBody>
            </p:sp>
            <p:sp>
              <p:nvSpPr>
                <p:cNvPr id="28" name="Oval 27"/>
                <p:cNvSpPr/>
                <p:nvPr/>
              </p:nvSpPr>
              <p:spPr>
                <a:xfrm>
                  <a:off x="6624184" y="4583723"/>
                  <a:ext cx="1571413" cy="436989"/>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JoinDate</a:t>
                  </a:r>
                  <a:endParaRPr lang="en-US" sz="2000" b="1" dirty="0">
                    <a:solidFill>
                      <a:schemeClr val="tx1"/>
                    </a:solidFill>
                  </a:endParaRPr>
                </a:p>
              </p:txBody>
            </p:sp>
            <p:cxnSp>
              <p:nvCxnSpPr>
                <p:cNvPr id="29" name="Straight Connector 28"/>
                <p:cNvCxnSpPr>
                  <a:stCxn id="27" idx="0"/>
                  <a:endCxn id="26" idx="2"/>
                </p:cNvCxnSpPr>
                <p:nvPr/>
              </p:nvCxnSpPr>
              <p:spPr>
                <a:xfrm flipV="1">
                  <a:off x="5138480" y="3502855"/>
                  <a:ext cx="1089406" cy="1097280"/>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2"/>
                  <a:endCxn id="28" idx="0"/>
                </p:cNvCxnSpPr>
                <p:nvPr/>
              </p:nvCxnSpPr>
              <p:spPr>
                <a:xfrm>
                  <a:off x="6227886" y="3502855"/>
                  <a:ext cx="1182005" cy="1097280"/>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stCxn id="26" idx="1"/>
                <a:endCxn id="36" idx="3"/>
              </p:cNvCxnSpPr>
              <p:nvPr/>
            </p:nvCxnSpPr>
            <p:spPr>
              <a:xfrm flipH="1" flipV="1">
                <a:off x="3495555" y="2724124"/>
                <a:ext cx="1301528" cy="12041"/>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277425" y="2735844"/>
                <a:ext cx="1301528" cy="12041"/>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01720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Types of Entity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Weak Entity</a:t>
            </a:r>
          </a:p>
          <a:p>
            <a:pPr algn="just">
              <a:buClr>
                <a:srgbClr val="FF0000"/>
              </a:buClr>
              <a:buSzPct val="81000"/>
              <a:buFont typeface="Calibri" panose="020F0502020204030204" pitchFamily="34" charset="0"/>
              <a:buChar char="●"/>
            </a:pPr>
            <a:r>
              <a:rPr lang="en-US" sz="3200" dirty="0">
                <a:solidFill>
                  <a:srgbClr val="002060"/>
                </a:solidFill>
              </a:rPr>
              <a:t>Strong Entity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86</a:t>
            </a:fld>
            <a:endParaRPr lang="en-US" sz="2000" b="1" dirty="0">
              <a:solidFill>
                <a:srgbClr val="FF0000"/>
              </a:solidFill>
            </a:endParaRPr>
          </a:p>
        </p:txBody>
      </p:sp>
    </p:spTree>
    <p:extLst>
      <p:ext uri="{BB962C8B-B14F-4D97-AF65-F5344CB8AC3E}">
        <p14:creationId xmlns:p14="http://schemas.microsoft.com/office/powerpoint/2010/main" val="1663579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Weak Entity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Weak Entity is defined as the entity having no primary key and is dependent on the parent entity. </a:t>
            </a:r>
          </a:p>
          <a:p>
            <a:pPr algn="just">
              <a:buClr>
                <a:srgbClr val="FF0000"/>
              </a:buClr>
              <a:buSzPct val="81000"/>
              <a:buFont typeface="Calibri" panose="020F0502020204030204" pitchFamily="34" charset="0"/>
              <a:buChar char="●"/>
            </a:pPr>
            <a:r>
              <a:rPr lang="en-US" sz="3200" dirty="0">
                <a:solidFill>
                  <a:srgbClr val="002060"/>
                </a:solidFill>
              </a:rPr>
              <a:t>Weak Entity mainly depends on Strong Entity. </a:t>
            </a:r>
          </a:p>
          <a:p>
            <a:pPr algn="just">
              <a:buClr>
                <a:srgbClr val="FF0000"/>
              </a:buClr>
              <a:buSzPct val="81000"/>
              <a:buFont typeface="Calibri" panose="020F0502020204030204" pitchFamily="34" charset="0"/>
              <a:buChar char="●"/>
            </a:pPr>
            <a:r>
              <a:rPr lang="en-US" sz="3200" dirty="0">
                <a:solidFill>
                  <a:srgbClr val="002060"/>
                </a:solidFill>
              </a:rPr>
              <a:t>Weak Entity is represented by a double rectangle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87</a:t>
            </a:fld>
            <a:endParaRPr lang="en-US" sz="2000" b="1" dirty="0">
              <a:solidFill>
                <a:srgbClr val="FF0000"/>
              </a:solidFill>
            </a:endParaRPr>
          </a:p>
        </p:txBody>
      </p:sp>
      <p:grpSp>
        <p:nvGrpSpPr>
          <p:cNvPr id="6" name="Group 5"/>
          <p:cNvGrpSpPr/>
          <p:nvPr/>
        </p:nvGrpSpPr>
        <p:grpSpPr>
          <a:xfrm>
            <a:off x="4164036" y="3810000"/>
            <a:ext cx="2321169" cy="1069144"/>
            <a:chOff x="4164036" y="3910818"/>
            <a:chExt cx="2321169" cy="1069144"/>
          </a:xfrm>
        </p:grpSpPr>
        <p:sp>
          <p:nvSpPr>
            <p:cNvPr id="7" name="Rectangle 6"/>
            <p:cNvSpPr/>
            <p:nvPr/>
          </p:nvSpPr>
          <p:spPr>
            <a:xfrm>
              <a:off x="4275786" y="4062791"/>
              <a:ext cx="2099256" cy="785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Weak Entity</a:t>
              </a:r>
              <a:endParaRPr lang="en-US" sz="2400" b="1" dirty="0">
                <a:solidFill>
                  <a:schemeClr val="tx1"/>
                </a:solidFill>
              </a:endParaRPr>
            </a:p>
          </p:txBody>
        </p:sp>
        <p:sp>
          <p:nvSpPr>
            <p:cNvPr id="8" name="Rectangle 7"/>
            <p:cNvSpPr/>
            <p:nvPr/>
          </p:nvSpPr>
          <p:spPr>
            <a:xfrm>
              <a:off x="4164036" y="3910818"/>
              <a:ext cx="2321169" cy="1069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spTree>
    <p:extLst>
      <p:ext uri="{BB962C8B-B14F-4D97-AF65-F5344CB8AC3E}">
        <p14:creationId xmlns:p14="http://schemas.microsoft.com/office/powerpoint/2010/main" val="2740969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Strong Entity</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The strong entity is defined as the entity having a primary key. </a:t>
            </a:r>
          </a:p>
          <a:p>
            <a:pPr algn="just">
              <a:buClr>
                <a:srgbClr val="FF0000"/>
              </a:buClr>
              <a:buSzPct val="81000"/>
              <a:buFont typeface="Calibri" panose="020F0502020204030204" pitchFamily="34" charset="0"/>
              <a:buChar char="●"/>
            </a:pPr>
            <a:r>
              <a:rPr lang="en-US" sz="3200" dirty="0">
                <a:solidFill>
                  <a:srgbClr val="002060"/>
                </a:solidFill>
              </a:rPr>
              <a:t>Strong Entity is represented by a single rectangle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88</a:t>
            </a:fld>
            <a:endParaRPr lang="en-US" sz="2000" b="1" dirty="0">
              <a:solidFill>
                <a:srgbClr val="FF0000"/>
              </a:solidFill>
            </a:endParaRPr>
          </a:p>
        </p:txBody>
      </p:sp>
      <p:sp>
        <p:nvSpPr>
          <p:cNvPr id="7" name="Rectangle 6"/>
          <p:cNvSpPr/>
          <p:nvPr/>
        </p:nvSpPr>
        <p:spPr>
          <a:xfrm>
            <a:off x="5105400" y="3124200"/>
            <a:ext cx="2099256" cy="785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Strong Entity</a:t>
            </a:r>
            <a:endParaRPr lang="en-US" sz="2400" b="1" dirty="0">
              <a:solidFill>
                <a:schemeClr val="tx1"/>
              </a:solidFill>
            </a:endParaRPr>
          </a:p>
        </p:txBody>
      </p:sp>
    </p:spTree>
    <p:extLst>
      <p:ext uri="{BB962C8B-B14F-4D97-AF65-F5344CB8AC3E}">
        <p14:creationId xmlns:p14="http://schemas.microsoft.com/office/powerpoint/2010/main" val="3206841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Weak Entity Set</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A weak entity set is one which does not have any primary key associated with it.</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89</a:t>
            </a:fld>
            <a:endParaRPr lang="en-US" sz="2000" b="1" dirty="0">
              <a:solidFill>
                <a:srgbClr val="FF0000"/>
              </a:solidFill>
            </a:endParaRPr>
          </a:p>
        </p:txBody>
      </p:sp>
    </p:spTree>
    <p:extLst>
      <p:ext uri="{BB962C8B-B14F-4D97-AF65-F5344CB8AC3E}">
        <p14:creationId xmlns:p14="http://schemas.microsoft.com/office/powerpoint/2010/main" val="200393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Entity Relationship Diagram</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grpSp>
        <p:nvGrpSpPr>
          <p:cNvPr id="6" name="Group 5"/>
          <p:cNvGrpSpPr/>
          <p:nvPr/>
        </p:nvGrpSpPr>
        <p:grpSpPr>
          <a:xfrm>
            <a:off x="106255" y="1209672"/>
            <a:ext cx="12085745" cy="4927961"/>
            <a:chOff x="334855" y="1396639"/>
            <a:chExt cx="11857145" cy="4927961"/>
          </a:xfrm>
        </p:grpSpPr>
        <p:grpSp>
          <p:nvGrpSpPr>
            <p:cNvPr id="27" name="Group 26"/>
            <p:cNvGrpSpPr/>
            <p:nvPr/>
          </p:nvGrpSpPr>
          <p:grpSpPr>
            <a:xfrm>
              <a:off x="334855" y="1396639"/>
              <a:ext cx="11857145" cy="4927961"/>
              <a:chOff x="334855" y="1396639"/>
              <a:chExt cx="11857145" cy="5088029"/>
            </a:xfrm>
          </p:grpSpPr>
          <p:grpSp>
            <p:nvGrpSpPr>
              <p:cNvPr id="28" name="Group 27"/>
              <p:cNvGrpSpPr/>
              <p:nvPr/>
            </p:nvGrpSpPr>
            <p:grpSpPr>
              <a:xfrm>
                <a:off x="6446178" y="1400444"/>
                <a:ext cx="5745822" cy="4735113"/>
                <a:chOff x="3915177" y="1456716"/>
                <a:chExt cx="5745822" cy="4735113"/>
              </a:xfrm>
            </p:grpSpPr>
            <p:sp>
              <p:nvSpPr>
                <p:cNvPr id="55" name="Rectangle 54"/>
                <p:cNvSpPr/>
                <p:nvPr/>
              </p:nvSpPr>
              <p:spPr>
                <a:xfrm>
                  <a:off x="4391696" y="3541690"/>
                  <a:ext cx="1918952" cy="669702"/>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Student</a:t>
                  </a:r>
                  <a:endParaRPr lang="en-US" b="1" dirty="0"/>
                </a:p>
              </p:txBody>
            </p:sp>
            <p:sp>
              <p:nvSpPr>
                <p:cNvPr id="56" name="Oval 55"/>
                <p:cNvSpPr/>
                <p:nvPr/>
              </p:nvSpPr>
              <p:spPr>
                <a:xfrm>
                  <a:off x="3915177" y="1635617"/>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Roll</a:t>
                  </a:r>
                  <a:endParaRPr lang="en-US" b="1" dirty="0"/>
                </a:p>
              </p:txBody>
            </p:sp>
            <p:cxnSp>
              <p:nvCxnSpPr>
                <p:cNvPr id="57" name="Straight Arrow Connector 56"/>
                <p:cNvCxnSpPr>
                  <a:stCxn id="55" idx="0"/>
                  <a:endCxn id="56" idx="4"/>
                </p:cNvCxnSpPr>
                <p:nvPr/>
              </p:nvCxnSpPr>
              <p:spPr>
                <a:xfrm flipH="1" flipV="1">
                  <a:off x="4507606" y="2086377"/>
                  <a:ext cx="843566" cy="1455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758743" y="4833111"/>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Name</a:t>
                  </a:r>
                  <a:endParaRPr lang="en-US" b="1" dirty="0"/>
                </a:p>
              </p:txBody>
            </p:sp>
            <p:cxnSp>
              <p:nvCxnSpPr>
                <p:cNvPr id="59" name="Straight Arrow Connector 58"/>
                <p:cNvCxnSpPr>
                  <a:stCxn id="55" idx="2"/>
                  <a:endCxn id="58" idx="0"/>
                </p:cNvCxnSpPr>
                <p:nvPr/>
              </p:nvCxnSpPr>
              <p:spPr>
                <a:xfrm>
                  <a:off x="5351172" y="4211392"/>
                  <a:ext cx="0" cy="621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564191" y="3890806"/>
                  <a:ext cx="209680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FirstName</a:t>
                  </a:r>
                  <a:endParaRPr lang="en-US" b="1" dirty="0"/>
                </a:p>
              </p:txBody>
            </p:sp>
            <p:sp>
              <p:nvSpPr>
                <p:cNvPr id="61" name="Oval 60"/>
                <p:cNvSpPr/>
                <p:nvPr/>
              </p:nvSpPr>
              <p:spPr>
                <a:xfrm>
                  <a:off x="7574923" y="4481091"/>
                  <a:ext cx="2086076"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MiddleName</a:t>
                  </a:r>
                  <a:endParaRPr lang="en-US" b="1" dirty="0"/>
                </a:p>
              </p:txBody>
            </p:sp>
            <p:sp>
              <p:nvSpPr>
                <p:cNvPr id="62" name="Oval 61"/>
                <p:cNvSpPr/>
                <p:nvPr/>
              </p:nvSpPr>
              <p:spPr>
                <a:xfrm>
                  <a:off x="7562044" y="5150784"/>
                  <a:ext cx="2098955"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LastName</a:t>
                  </a:r>
                  <a:endParaRPr lang="en-US" b="1" dirty="0"/>
                </a:p>
              </p:txBody>
            </p:sp>
            <p:sp>
              <p:nvSpPr>
                <p:cNvPr id="63" name="Oval 62"/>
                <p:cNvSpPr/>
                <p:nvPr/>
              </p:nvSpPr>
              <p:spPr>
                <a:xfrm>
                  <a:off x="7572775" y="5741069"/>
                  <a:ext cx="2088224"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AliasName</a:t>
                  </a:r>
                  <a:endParaRPr lang="en-US" b="1" dirty="0"/>
                </a:p>
              </p:txBody>
            </p:sp>
            <p:cxnSp>
              <p:nvCxnSpPr>
                <p:cNvPr id="64" name="Straight Arrow Connector 63"/>
                <p:cNvCxnSpPr>
                  <a:stCxn id="58" idx="6"/>
                  <a:endCxn id="60" idx="2"/>
                </p:cNvCxnSpPr>
                <p:nvPr/>
              </p:nvCxnSpPr>
              <p:spPr>
                <a:xfrm flipV="1">
                  <a:off x="5943600" y="4116186"/>
                  <a:ext cx="1620591" cy="9423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8" idx="6"/>
                  <a:endCxn id="61" idx="2"/>
                </p:cNvCxnSpPr>
                <p:nvPr/>
              </p:nvCxnSpPr>
              <p:spPr>
                <a:xfrm flipV="1">
                  <a:off x="5943600" y="4706471"/>
                  <a:ext cx="1631323" cy="352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8" idx="6"/>
                  <a:endCxn id="62" idx="2"/>
                </p:cNvCxnSpPr>
                <p:nvPr/>
              </p:nvCxnSpPr>
              <p:spPr>
                <a:xfrm>
                  <a:off x="5943600" y="5058492"/>
                  <a:ext cx="1618444" cy="3176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8" idx="6"/>
                  <a:endCxn id="63" idx="2"/>
                </p:cNvCxnSpPr>
                <p:nvPr/>
              </p:nvCxnSpPr>
              <p:spPr>
                <a:xfrm>
                  <a:off x="5943600" y="5058492"/>
                  <a:ext cx="1629175" cy="9079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5587283" y="1646348"/>
                  <a:ext cx="1184857" cy="450760"/>
                </a:xfrm>
                <a:prstGeom prst="ellipse">
                  <a:avLst/>
                </a:prstGeom>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age</a:t>
                  </a:r>
                  <a:endParaRPr lang="en-US" b="1" dirty="0"/>
                </a:p>
              </p:txBody>
            </p:sp>
            <p:cxnSp>
              <p:nvCxnSpPr>
                <p:cNvPr id="69" name="Straight Arrow Connector 68"/>
                <p:cNvCxnSpPr>
                  <a:stCxn id="55" idx="0"/>
                  <a:endCxn id="68" idx="4"/>
                </p:cNvCxnSpPr>
                <p:nvPr/>
              </p:nvCxnSpPr>
              <p:spPr>
                <a:xfrm flipV="1">
                  <a:off x="5351172" y="2097108"/>
                  <a:ext cx="828540" cy="144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7411789" y="1456716"/>
                  <a:ext cx="1901023" cy="1005945"/>
                  <a:chOff x="7411789" y="1456716"/>
                  <a:chExt cx="1901023" cy="1005945"/>
                </a:xfrm>
              </p:grpSpPr>
              <p:sp>
                <p:nvSpPr>
                  <p:cNvPr id="72" name="Oval 71"/>
                  <p:cNvSpPr/>
                  <p:nvPr/>
                </p:nvSpPr>
                <p:spPr>
                  <a:xfrm>
                    <a:off x="7411789" y="1456716"/>
                    <a:ext cx="1901023" cy="1005945"/>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sp>
                <p:nvSpPr>
                  <p:cNvPr id="73" name="Oval 72"/>
                  <p:cNvSpPr/>
                  <p:nvPr/>
                </p:nvSpPr>
                <p:spPr>
                  <a:xfrm>
                    <a:off x="7470409" y="1650972"/>
                    <a:ext cx="1772069" cy="645221"/>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grpSp>
            <p:cxnSp>
              <p:nvCxnSpPr>
                <p:cNvPr id="71" name="Straight Arrow Connector 70"/>
                <p:cNvCxnSpPr>
                  <a:stCxn id="55" idx="0"/>
                  <a:endCxn id="72" idx="4"/>
                </p:cNvCxnSpPr>
                <p:nvPr/>
              </p:nvCxnSpPr>
              <p:spPr>
                <a:xfrm flipV="1">
                  <a:off x="5351172" y="2462661"/>
                  <a:ext cx="3011129" cy="1079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334855" y="1396639"/>
                <a:ext cx="6233569" cy="5088029"/>
                <a:chOff x="3434861" y="1456716"/>
                <a:chExt cx="6233569" cy="5088029"/>
              </a:xfrm>
            </p:grpSpPr>
            <p:sp>
              <p:nvSpPr>
                <p:cNvPr id="35" name="Rectangle 34"/>
                <p:cNvSpPr/>
                <p:nvPr/>
              </p:nvSpPr>
              <p:spPr>
                <a:xfrm>
                  <a:off x="4391696" y="3541690"/>
                  <a:ext cx="1918952" cy="669702"/>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Teacher</a:t>
                  </a:r>
                  <a:endParaRPr lang="en-US" b="1" dirty="0"/>
                </a:p>
              </p:txBody>
            </p:sp>
            <p:sp>
              <p:nvSpPr>
                <p:cNvPr id="37" name="Oval 36"/>
                <p:cNvSpPr/>
                <p:nvPr/>
              </p:nvSpPr>
              <p:spPr>
                <a:xfrm>
                  <a:off x="3434861" y="1635617"/>
                  <a:ext cx="1665173"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TeacherId</a:t>
                  </a:r>
                  <a:endParaRPr lang="en-US" b="1" dirty="0"/>
                </a:p>
              </p:txBody>
            </p:sp>
            <p:cxnSp>
              <p:nvCxnSpPr>
                <p:cNvPr id="38" name="Straight Arrow Connector 37"/>
                <p:cNvCxnSpPr>
                  <a:stCxn id="35" idx="0"/>
                  <a:endCxn id="37" idx="4"/>
                </p:cNvCxnSpPr>
                <p:nvPr/>
              </p:nvCxnSpPr>
              <p:spPr>
                <a:xfrm flipH="1" flipV="1">
                  <a:off x="4267448" y="2086377"/>
                  <a:ext cx="1083724" cy="1455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758743" y="4833111"/>
                  <a:ext cx="118485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Name</a:t>
                  </a:r>
                  <a:endParaRPr lang="en-US" b="1" dirty="0"/>
                </a:p>
              </p:txBody>
            </p:sp>
            <p:cxnSp>
              <p:nvCxnSpPr>
                <p:cNvPr id="40" name="Straight Arrow Connector 39"/>
                <p:cNvCxnSpPr>
                  <a:stCxn id="35" idx="2"/>
                  <a:endCxn id="39" idx="0"/>
                </p:cNvCxnSpPr>
                <p:nvPr/>
              </p:nvCxnSpPr>
              <p:spPr>
                <a:xfrm>
                  <a:off x="5351172" y="4211392"/>
                  <a:ext cx="0" cy="621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562045" y="4499192"/>
                  <a:ext cx="2106384" cy="450760"/>
                </a:xfrm>
                <a:prstGeom prst="ellipse">
                  <a:avLst/>
                </a:prstGeom>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FirstName</a:t>
                  </a:r>
                  <a:endParaRPr lang="en-US" b="1" dirty="0"/>
                </a:p>
              </p:txBody>
            </p:sp>
            <p:sp>
              <p:nvSpPr>
                <p:cNvPr id="42" name="Oval 41"/>
                <p:cNvSpPr/>
                <p:nvPr/>
              </p:nvSpPr>
              <p:spPr>
                <a:xfrm>
                  <a:off x="7574922" y="5562926"/>
                  <a:ext cx="2093507"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LastName</a:t>
                  </a:r>
                  <a:endParaRPr lang="en-US" b="1" dirty="0"/>
                </a:p>
              </p:txBody>
            </p:sp>
            <p:sp>
              <p:nvSpPr>
                <p:cNvPr id="43" name="Oval 42"/>
                <p:cNvSpPr/>
                <p:nvPr/>
              </p:nvSpPr>
              <p:spPr>
                <a:xfrm>
                  <a:off x="7562044" y="5049918"/>
                  <a:ext cx="2106386"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MiddleName</a:t>
                  </a:r>
                  <a:endParaRPr lang="en-US" b="1" dirty="0"/>
                </a:p>
              </p:txBody>
            </p:sp>
            <p:sp>
              <p:nvSpPr>
                <p:cNvPr id="44" name="Oval 43"/>
                <p:cNvSpPr/>
                <p:nvPr/>
              </p:nvSpPr>
              <p:spPr>
                <a:xfrm>
                  <a:off x="7572775" y="6093985"/>
                  <a:ext cx="2095655" cy="45076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AliasName</a:t>
                  </a:r>
                  <a:endParaRPr lang="en-US" b="1" dirty="0"/>
                </a:p>
              </p:txBody>
            </p:sp>
            <p:cxnSp>
              <p:nvCxnSpPr>
                <p:cNvPr id="45" name="Straight Arrow Connector 44"/>
                <p:cNvCxnSpPr>
                  <a:stCxn id="39" idx="6"/>
                  <a:endCxn id="41" idx="2"/>
                </p:cNvCxnSpPr>
                <p:nvPr/>
              </p:nvCxnSpPr>
              <p:spPr>
                <a:xfrm flipV="1">
                  <a:off x="5943600" y="4724573"/>
                  <a:ext cx="1618445" cy="3339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6"/>
                  <a:endCxn id="42" idx="2"/>
                </p:cNvCxnSpPr>
                <p:nvPr/>
              </p:nvCxnSpPr>
              <p:spPr>
                <a:xfrm>
                  <a:off x="5943600" y="5058492"/>
                  <a:ext cx="1631322" cy="7298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6"/>
                  <a:endCxn id="43" idx="2"/>
                </p:cNvCxnSpPr>
                <p:nvPr/>
              </p:nvCxnSpPr>
              <p:spPr>
                <a:xfrm>
                  <a:off x="5943600" y="5058492"/>
                  <a:ext cx="1618444" cy="2168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6"/>
                  <a:endCxn id="44" idx="2"/>
                </p:cNvCxnSpPr>
                <p:nvPr/>
              </p:nvCxnSpPr>
              <p:spPr>
                <a:xfrm>
                  <a:off x="5943600" y="5058492"/>
                  <a:ext cx="1629175" cy="12608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587283" y="1646348"/>
                  <a:ext cx="1184857" cy="450760"/>
                </a:xfrm>
                <a:prstGeom prst="ellipse">
                  <a:avLst/>
                </a:prstGeom>
                <a:ln w="3810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age</a:t>
                  </a:r>
                  <a:endParaRPr lang="en-US" b="1" dirty="0"/>
                </a:p>
              </p:txBody>
            </p:sp>
            <p:cxnSp>
              <p:nvCxnSpPr>
                <p:cNvPr id="50" name="Straight Arrow Connector 49"/>
                <p:cNvCxnSpPr>
                  <a:stCxn id="35" idx="0"/>
                  <a:endCxn id="49" idx="4"/>
                </p:cNvCxnSpPr>
                <p:nvPr/>
              </p:nvCxnSpPr>
              <p:spPr>
                <a:xfrm flipV="1">
                  <a:off x="5351172" y="2097108"/>
                  <a:ext cx="828540" cy="144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411789" y="1456716"/>
                  <a:ext cx="1901023" cy="1005945"/>
                  <a:chOff x="7411789" y="1456716"/>
                  <a:chExt cx="1901023" cy="1005945"/>
                </a:xfrm>
              </p:grpSpPr>
              <p:sp>
                <p:nvSpPr>
                  <p:cNvPr id="53" name="Oval 52"/>
                  <p:cNvSpPr/>
                  <p:nvPr/>
                </p:nvSpPr>
                <p:spPr>
                  <a:xfrm>
                    <a:off x="7411789" y="1456716"/>
                    <a:ext cx="1901023" cy="1005945"/>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sp>
                <p:nvSpPr>
                  <p:cNvPr id="54" name="Oval 53"/>
                  <p:cNvSpPr/>
                  <p:nvPr/>
                </p:nvSpPr>
                <p:spPr>
                  <a:xfrm>
                    <a:off x="7470409" y="1650972"/>
                    <a:ext cx="1772069" cy="645221"/>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Mobile Number</a:t>
                    </a:r>
                    <a:endParaRPr lang="en-US" b="1" dirty="0"/>
                  </a:p>
                </p:txBody>
              </p:sp>
            </p:grpSp>
            <p:cxnSp>
              <p:nvCxnSpPr>
                <p:cNvPr id="52" name="Straight Arrow Connector 51"/>
                <p:cNvCxnSpPr>
                  <a:stCxn id="35" idx="0"/>
                  <a:endCxn id="53" idx="4"/>
                </p:cNvCxnSpPr>
                <p:nvPr/>
              </p:nvCxnSpPr>
              <p:spPr>
                <a:xfrm flipV="1">
                  <a:off x="5351172" y="2462661"/>
                  <a:ext cx="3011129" cy="1079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Diamond 29"/>
              <p:cNvSpPr/>
              <p:nvPr/>
            </p:nvSpPr>
            <p:spPr>
              <a:xfrm>
                <a:off x="4023564" y="3207435"/>
                <a:ext cx="1926778" cy="1190403"/>
              </a:xfrm>
              <a:prstGeom prst="diamond">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smtClean="0"/>
                  <a:t>Teaches</a:t>
                </a:r>
                <a:endParaRPr lang="en-US" sz="1600" b="1" dirty="0"/>
              </a:p>
            </p:txBody>
          </p:sp>
          <p:cxnSp>
            <p:nvCxnSpPr>
              <p:cNvPr id="31" name="Straight Arrow Connector 30"/>
              <p:cNvCxnSpPr>
                <a:stCxn id="35" idx="3"/>
                <a:endCxn id="30" idx="1"/>
              </p:cNvCxnSpPr>
              <p:nvPr/>
            </p:nvCxnSpPr>
            <p:spPr>
              <a:xfrm flipV="1">
                <a:off x="3210642" y="3802637"/>
                <a:ext cx="812922" cy="138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376246" y="3334043"/>
                <a:ext cx="450166" cy="365760"/>
              </a:xfrm>
              <a:prstGeom prst="rect">
                <a:avLst/>
              </a:prstGeom>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t>
                </a:r>
                <a:endParaRPr lang="en-US" b="1" dirty="0"/>
              </a:p>
            </p:txBody>
          </p:sp>
          <p:sp>
            <p:nvSpPr>
              <p:cNvPr id="34" name="Rectangle 33"/>
              <p:cNvSpPr/>
              <p:nvPr/>
            </p:nvSpPr>
            <p:spPr>
              <a:xfrm>
                <a:off x="6060832" y="3331697"/>
                <a:ext cx="450166" cy="365760"/>
              </a:xfrm>
              <a:prstGeom prst="rect">
                <a:avLst/>
              </a:prstGeom>
              <a:ln w="3810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a:t>
                </a:r>
                <a:endParaRPr lang="en-US" b="1" dirty="0"/>
              </a:p>
            </p:txBody>
          </p:sp>
        </p:grpSp>
        <p:cxnSp>
          <p:nvCxnSpPr>
            <p:cNvPr id="74" name="Straight Arrow Connector 73"/>
            <p:cNvCxnSpPr>
              <a:endCxn id="55" idx="1"/>
            </p:cNvCxnSpPr>
            <p:nvPr/>
          </p:nvCxnSpPr>
          <p:spPr>
            <a:xfrm flipV="1">
              <a:off x="5943600" y="3744022"/>
              <a:ext cx="979097" cy="3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5426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Weak Entity Set</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Create table for weak entity set.</a:t>
            </a:r>
          </a:p>
          <a:p>
            <a:pPr algn="just">
              <a:buClr>
                <a:srgbClr val="FF0000"/>
              </a:buClr>
              <a:buSzPct val="81000"/>
              <a:buFont typeface="Calibri" panose="020F0502020204030204" pitchFamily="34" charset="0"/>
              <a:buChar char="●"/>
            </a:pPr>
            <a:r>
              <a:rPr lang="en-US" sz="3200" dirty="0">
                <a:solidFill>
                  <a:srgbClr val="002060"/>
                </a:solidFill>
              </a:rPr>
              <a:t>Add all its attributes to table as field.</a:t>
            </a:r>
          </a:p>
          <a:p>
            <a:pPr algn="just">
              <a:buClr>
                <a:srgbClr val="FF0000"/>
              </a:buClr>
              <a:buSzPct val="81000"/>
              <a:buFont typeface="Calibri" panose="020F0502020204030204" pitchFamily="34" charset="0"/>
              <a:buChar char="●"/>
            </a:pPr>
            <a:r>
              <a:rPr lang="en-US" sz="3200" dirty="0">
                <a:solidFill>
                  <a:srgbClr val="002060"/>
                </a:solidFill>
              </a:rPr>
              <a:t>Add the primary key of identifying entity set.</a:t>
            </a:r>
          </a:p>
          <a:p>
            <a:pPr algn="just">
              <a:buClr>
                <a:srgbClr val="FF0000"/>
              </a:buClr>
              <a:buSzPct val="81000"/>
              <a:buFont typeface="Calibri" panose="020F0502020204030204" pitchFamily="34" charset="0"/>
              <a:buChar char="●"/>
            </a:pPr>
            <a:r>
              <a:rPr lang="en-US" sz="3200" dirty="0">
                <a:solidFill>
                  <a:srgbClr val="002060"/>
                </a:solidFill>
              </a:rPr>
              <a:t>Declare all foreign key constraints.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90</a:t>
            </a:fld>
            <a:endParaRPr lang="en-US" sz="2000" b="1" dirty="0">
              <a:solidFill>
                <a:srgbClr val="FF0000"/>
              </a:solidFill>
            </a:endParaRPr>
          </a:p>
        </p:txBody>
      </p:sp>
    </p:spTree>
    <p:extLst>
      <p:ext uri="{BB962C8B-B14F-4D97-AF65-F5344CB8AC3E}">
        <p14:creationId xmlns:p14="http://schemas.microsoft.com/office/powerpoint/2010/main" val="23297481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Weak Entity Set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91</a:t>
            </a:fld>
            <a:endParaRPr lang="en-US" sz="2000" b="1" dirty="0">
              <a:solidFill>
                <a:srgbClr val="FF0000"/>
              </a:solidFill>
            </a:endParaRPr>
          </a:p>
        </p:txBody>
      </p:sp>
      <p:grpSp>
        <p:nvGrpSpPr>
          <p:cNvPr id="7" name="Group 6"/>
          <p:cNvGrpSpPr/>
          <p:nvPr/>
        </p:nvGrpSpPr>
        <p:grpSpPr>
          <a:xfrm>
            <a:off x="381000" y="1151206"/>
            <a:ext cx="11430000" cy="4712675"/>
            <a:chOff x="1219926" y="1151206"/>
            <a:chExt cx="9523103" cy="4712675"/>
          </a:xfrm>
        </p:grpSpPr>
        <p:grpSp>
          <p:nvGrpSpPr>
            <p:cNvPr id="8" name="Group 7"/>
            <p:cNvGrpSpPr/>
            <p:nvPr/>
          </p:nvGrpSpPr>
          <p:grpSpPr>
            <a:xfrm>
              <a:off x="1219926" y="1153551"/>
              <a:ext cx="1858550" cy="4710330"/>
              <a:chOff x="1219926" y="1153551"/>
              <a:chExt cx="1858550" cy="4710330"/>
            </a:xfrm>
          </p:grpSpPr>
          <p:sp>
            <p:nvSpPr>
              <p:cNvPr id="22" name="Rectangle 21"/>
              <p:cNvSpPr/>
              <p:nvPr/>
            </p:nvSpPr>
            <p:spPr>
              <a:xfrm>
                <a:off x="1262130" y="3142445"/>
                <a:ext cx="1738647" cy="695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student</a:t>
                </a:r>
                <a:endParaRPr lang="en-US" sz="2000" b="1" dirty="0">
                  <a:solidFill>
                    <a:schemeClr val="tx1"/>
                  </a:solidFill>
                </a:endParaRPr>
              </a:p>
            </p:txBody>
          </p:sp>
          <p:cxnSp>
            <p:nvCxnSpPr>
              <p:cNvPr id="23" name="Straight Connector 22"/>
              <p:cNvCxnSpPr>
                <a:stCxn id="22" idx="0"/>
              </p:cNvCxnSpPr>
              <p:nvPr/>
            </p:nvCxnSpPr>
            <p:spPr>
              <a:xfrm flipV="1">
                <a:off x="2131454" y="1758462"/>
                <a:ext cx="6835" cy="13839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219926" y="1153551"/>
                <a:ext cx="1846830" cy="5908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classRoll</a:t>
                </a:r>
                <a:endParaRPr lang="en-US" sz="2000" b="1" dirty="0">
                  <a:solidFill>
                    <a:schemeClr val="tx1"/>
                  </a:solidFill>
                </a:endParaRPr>
              </a:p>
            </p:txBody>
          </p:sp>
          <p:cxnSp>
            <p:nvCxnSpPr>
              <p:cNvPr id="25" name="Straight Connector 24"/>
              <p:cNvCxnSpPr/>
              <p:nvPr/>
            </p:nvCxnSpPr>
            <p:spPr>
              <a:xfrm flipV="1">
                <a:off x="2143174" y="3852204"/>
                <a:ext cx="6835" cy="13839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231646" y="5273038"/>
                <a:ext cx="1846830" cy="5908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name</a:t>
                </a:r>
                <a:endParaRPr lang="en-US" sz="2000" b="1" dirty="0">
                  <a:solidFill>
                    <a:schemeClr val="tx1"/>
                  </a:solidFill>
                </a:endParaRPr>
              </a:p>
            </p:txBody>
          </p:sp>
        </p:grpSp>
        <p:grpSp>
          <p:nvGrpSpPr>
            <p:cNvPr id="9" name="Group 8"/>
            <p:cNvGrpSpPr/>
            <p:nvPr/>
          </p:nvGrpSpPr>
          <p:grpSpPr>
            <a:xfrm>
              <a:off x="8884479" y="1151206"/>
              <a:ext cx="1858550" cy="4710330"/>
              <a:chOff x="1219926" y="1153551"/>
              <a:chExt cx="1858550" cy="4710330"/>
            </a:xfrm>
          </p:grpSpPr>
          <p:sp>
            <p:nvSpPr>
              <p:cNvPr id="17" name="Rectangle 16"/>
              <p:cNvSpPr/>
              <p:nvPr/>
            </p:nvSpPr>
            <p:spPr>
              <a:xfrm>
                <a:off x="1262130" y="3142445"/>
                <a:ext cx="1738647" cy="695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department</a:t>
                </a:r>
                <a:endParaRPr lang="en-US" sz="2000" b="1" dirty="0">
                  <a:solidFill>
                    <a:schemeClr val="tx1"/>
                  </a:solidFill>
                </a:endParaRPr>
              </a:p>
            </p:txBody>
          </p:sp>
          <p:cxnSp>
            <p:nvCxnSpPr>
              <p:cNvPr id="18" name="Straight Connector 17"/>
              <p:cNvCxnSpPr>
                <a:stCxn id="17" idx="0"/>
              </p:cNvCxnSpPr>
              <p:nvPr/>
            </p:nvCxnSpPr>
            <p:spPr>
              <a:xfrm flipV="1">
                <a:off x="2131454" y="1758462"/>
                <a:ext cx="6835" cy="13839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219926" y="1153551"/>
                <a:ext cx="1846830" cy="5908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dept_id</a:t>
                </a:r>
                <a:endParaRPr lang="en-US" sz="2000" b="1" dirty="0">
                  <a:solidFill>
                    <a:schemeClr val="tx1"/>
                  </a:solidFill>
                </a:endParaRPr>
              </a:p>
            </p:txBody>
          </p:sp>
          <p:cxnSp>
            <p:nvCxnSpPr>
              <p:cNvPr id="20" name="Straight Connector 19"/>
              <p:cNvCxnSpPr/>
              <p:nvPr/>
            </p:nvCxnSpPr>
            <p:spPr>
              <a:xfrm flipV="1">
                <a:off x="2143174" y="3852204"/>
                <a:ext cx="6835" cy="13839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231646" y="5273038"/>
                <a:ext cx="1846830" cy="5908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dept_name</a:t>
                </a:r>
                <a:endParaRPr lang="en-US" sz="2000" b="1" dirty="0">
                  <a:solidFill>
                    <a:schemeClr val="tx1"/>
                  </a:solidFill>
                </a:endParaRPr>
              </a:p>
            </p:txBody>
          </p:sp>
        </p:grpSp>
        <p:grpSp>
          <p:nvGrpSpPr>
            <p:cNvPr id="10" name="Group 9"/>
            <p:cNvGrpSpPr/>
            <p:nvPr/>
          </p:nvGrpSpPr>
          <p:grpSpPr>
            <a:xfrm>
              <a:off x="3000777" y="2332890"/>
              <a:ext cx="5952008" cy="2286000"/>
              <a:chOff x="3000777" y="2332890"/>
              <a:chExt cx="5952008" cy="2286000"/>
            </a:xfrm>
          </p:grpSpPr>
          <p:grpSp>
            <p:nvGrpSpPr>
              <p:cNvPr id="11" name="Group 10"/>
              <p:cNvGrpSpPr/>
              <p:nvPr/>
            </p:nvGrpSpPr>
            <p:grpSpPr>
              <a:xfrm>
                <a:off x="4578844" y="2332890"/>
                <a:ext cx="2672380" cy="2286000"/>
                <a:chOff x="4944604" y="2656445"/>
                <a:chExt cx="2672380" cy="2286000"/>
              </a:xfrm>
            </p:grpSpPr>
            <p:sp>
              <p:nvSpPr>
                <p:cNvPr id="15" name="Diamond 14"/>
                <p:cNvSpPr/>
                <p:nvPr/>
              </p:nvSpPr>
              <p:spPr>
                <a:xfrm>
                  <a:off x="5289736" y="2968282"/>
                  <a:ext cx="2013068" cy="1645920"/>
                </a:xfrm>
                <a:prstGeom prst="diamond">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depends</a:t>
                  </a:r>
                  <a:endParaRPr lang="en-US" sz="2000" b="1" dirty="0">
                    <a:solidFill>
                      <a:schemeClr val="tx1"/>
                    </a:solidFill>
                  </a:endParaRPr>
                </a:p>
              </p:txBody>
            </p:sp>
            <p:sp>
              <p:nvSpPr>
                <p:cNvPr id="16" name="Diamond 15"/>
                <p:cNvSpPr/>
                <p:nvPr/>
              </p:nvSpPr>
              <p:spPr>
                <a:xfrm>
                  <a:off x="4944604" y="2656445"/>
                  <a:ext cx="2672380" cy="2286000"/>
                </a:xfrm>
                <a:prstGeom prst="diamond">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2" name="Straight Connector 11"/>
              <p:cNvCxnSpPr>
                <a:stCxn id="22" idx="3"/>
                <a:endCxn id="16" idx="1"/>
              </p:cNvCxnSpPr>
              <p:nvPr/>
            </p:nvCxnSpPr>
            <p:spPr>
              <a:xfrm flipV="1">
                <a:off x="3000777" y="3475890"/>
                <a:ext cx="1578067" cy="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21480000">
                <a:off x="7172759" y="3392844"/>
                <a:ext cx="1752251" cy="844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21480000">
                <a:off x="7200534" y="3503040"/>
                <a:ext cx="1752251" cy="844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37441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Hierarchical Entities</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Entity Relation Specialization or Generalization comes in the form of hierarchical entity sets.</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92</a:t>
            </a:fld>
            <a:endParaRPr lang="en-US" sz="2000" b="1" dirty="0">
              <a:solidFill>
                <a:srgbClr val="FF0000"/>
              </a:solidFill>
            </a:endParaRPr>
          </a:p>
        </p:txBody>
      </p:sp>
    </p:spTree>
    <p:extLst>
      <p:ext uri="{BB962C8B-B14F-4D97-AF65-F5344CB8AC3E}">
        <p14:creationId xmlns:p14="http://schemas.microsoft.com/office/powerpoint/2010/main" val="37246721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Hierarchical Entities …</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93</a:t>
            </a:fld>
            <a:endParaRPr lang="en-US" sz="2000" b="1" dirty="0">
              <a:solidFill>
                <a:srgbClr val="FF0000"/>
              </a:solidFill>
            </a:endParaRPr>
          </a:p>
        </p:txBody>
      </p:sp>
      <p:grpSp>
        <p:nvGrpSpPr>
          <p:cNvPr id="27" name="Group 26"/>
          <p:cNvGrpSpPr/>
          <p:nvPr/>
        </p:nvGrpSpPr>
        <p:grpSpPr>
          <a:xfrm>
            <a:off x="381000" y="914400"/>
            <a:ext cx="11429999" cy="5257800"/>
            <a:chOff x="2160567" y="168813"/>
            <a:chExt cx="7747786" cy="7828666"/>
          </a:xfrm>
        </p:grpSpPr>
        <p:grpSp>
          <p:nvGrpSpPr>
            <p:cNvPr id="28" name="Group 27"/>
            <p:cNvGrpSpPr/>
            <p:nvPr/>
          </p:nvGrpSpPr>
          <p:grpSpPr>
            <a:xfrm>
              <a:off x="2160567" y="168813"/>
              <a:ext cx="7747786" cy="7828666"/>
              <a:chOff x="2160567" y="168813"/>
              <a:chExt cx="7747786" cy="7828666"/>
            </a:xfrm>
          </p:grpSpPr>
          <p:sp>
            <p:nvSpPr>
              <p:cNvPr id="31" name="Rectangle 30"/>
              <p:cNvSpPr/>
              <p:nvPr/>
            </p:nvSpPr>
            <p:spPr>
              <a:xfrm>
                <a:off x="2293032" y="5549712"/>
                <a:ext cx="3200400" cy="83820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Student</a:t>
                </a:r>
                <a:endParaRPr lang="en-US" sz="2400" b="1" dirty="0">
                  <a:solidFill>
                    <a:schemeClr val="tx1"/>
                  </a:solidFill>
                </a:endParaRPr>
              </a:p>
            </p:txBody>
          </p:sp>
          <p:grpSp>
            <p:nvGrpSpPr>
              <p:cNvPr id="32" name="Group 31"/>
              <p:cNvGrpSpPr/>
              <p:nvPr/>
            </p:nvGrpSpPr>
            <p:grpSpPr>
              <a:xfrm>
                <a:off x="2160567" y="168813"/>
                <a:ext cx="7747786" cy="7828666"/>
                <a:chOff x="2160567" y="168813"/>
                <a:chExt cx="7747786" cy="7828666"/>
              </a:xfrm>
            </p:grpSpPr>
            <p:sp>
              <p:nvSpPr>
                <p:cNvPr id="33" name="Rectangle 32"/>
                <p:cNvSpPr/>
                <p:nvPr/>
              </p:nvSpPr>
              <p:spPr>
                <a:xfrm>
                  <a:off x="6707953" y="5603635"/>
                  <a:ext cx="3200400" cy="83820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Employee</a:t>
                  </a:r>
                  <a:endParaRPr lang="en-US" sz="2400" b="1" dirty="0">
                    <a:solidFill>
                      <a:schemeClr val="tx1"/>
                    </a:solidFill>
                  </a:endParaRPr>
                </a:p>
              </p:txBody>
            </p:sp>
            <p:grpSp>
              <p:nvGrpSpPr>
                <p:cNvPr id="34" name="Group 33"/>
                <p:cNvGrpSpPr/>
                <p:nvPr/>
              </p:nvGrpSpPr>
              <p:grpSpPr>
                <a:xfrm>
                  <a:off x="2160567" y="168813"/>
                  <a:ext cx="7730191" cy="7828666"/>
                  <a:chOff x="2160567" y="168813"/>
                  <a:chExt cx="7730191" cy="7828666"/>
                </a:xfrm>
              </p:grpSpPr>
              <p:grpSp>
                <p:nvGrpSpPr>
                  <p:cNvPr id="35" name="Group 34"/>
                  <p:cNvGrpSpPr/>
                  <p:nvPr/>
                </p:nvGrpSpPr>
                <p:grpSpPr>
                  <a:xfrm>
                    <a:off x="2160567" y="168813"/>
                    <a:ext cx="7730191" cy="7828666"/>
                    <a:chOff x="2160567" y="168813"/>
                    <a:chExt cx="7730191" cy="7828666"/>
                  </a:xfrm>
                </p:grpSpPr>
                <p:grpSp>
                  <p:nvGrpSpPr>
                    <p:cNvPr id="39" name="Group 38"/>
                    <p:cNvGrpSpPr/>
                    <p:nvPr/>
                  </p:nvGrpSpPr>
                  <p:grpSpPr>
                    <a:xfrm>
                      <a:off x="2160567" y="168813"/>
                      <a:ext cx="7730191" cy="7828666"/>
                      <a:chOff x="331767" y="397413"/>
                      <a:chExt cx="7730191" cy="7828666"/>
                    </a:xfrm>
                    <a:noFill/>
                  </p:grpSpPr>
                  <p:grpSp>
                    <p:nvGrpSpPr>
                      <p:cNvPr id="43" name="Group 42"/>
                      <p:cNvGrpSpPr/>
                      <p:nvPr/>
                    </p:nvGrpSpPr>
                    <p:grpSpPr>
                      <a:xfrm>
                        <a:off x="331767" y="397413"/>
                        <a:ext cx="7730191" cy="7828666"/>
                        <a:chOff x="331767" y="397413"/>
                        <a:chExt cx="7730191" cy="7828666"/>
                      </a:xfrm>
                      <a:grpFill/>
                    </p:grpSpPr>
                    <p:sp>
                      <p:nvSpPr>
                        <p:cNvPr id="49" name="Rectangle 48"/>
                        <p:cNvSpPr/>
                        <p:nvPr/>
                      </p:nvSpPr>
                      <p:spPr>
                        <a:xfrm>
                          <a:off x="2590800" y="2502877"/>
                          <a:ext cx="3200400" cy="838200"/>
                        </a:xfrm>
                        <a:prstGeom prst="rect">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Person </a:t>
                          </a:r>
                          <a:endParaRPr lang="en-US" sz="2400" b="1" dirty="0">
                            <a:solidFill>
                              <a:schemeClr val="tx1"/>
                            </a:solidFill>
                          </a:endParaRPr>
                        </a:p>
                      </p:txBody>
                    </p:sp>
                    <p:sp>
                      <p:nvSpPr>
                        <p:cNvPr id="50" name="Oval 49"/>
                        <p:cNvSpPr/>
                        <p:nvPr/>
                      </p:nvSpPr>
                      <p:spPr>
                        <a:xfrm>
                          <a:off x="331767" y="397413"/>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Name </a:t>
                          </a:r>
                        </a:p>
                      </p:txBody>
                    </p:sp>
                    <p:sp>
                      <p:nvSpPr>
                        <p:cNvPr id="51" name="Oval 50"/>
                        <p:cNvSpPr/>
                        <p:nvPr/>
                      </p:nvSpPr>
                      <p:spPr>
                        <a:xfrm>
                          <a:off x="5623558" y="397413"/>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Gender</a:t>
                          </a:r>
                          <a:endParaRPr lang="en-US" sz="2400" b="1" dirty="0">
                            <a:solidFill>
                              <a:schemeClr val="tx1"/>
                            </a:solidFill>
                          </a:endParaRPr>
                        </a:p>
                      </p:txBody>
                    </p:sp>
                    <p:sp>
                      <p:nvSpPr>
                        <p:cNvPr id="52" name="Oval 51"/>
                        <p:cNvSpPr/>
                        <p:nvPr/>
                      </p:nvSpPr>
                      <p:spPr>
                        <a:xfrm>
                          <a:off x="838200" y="7532081"/>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Roll </a:t>
                          </a:r>
                        </a:p>
                      </p:txBody>
                    </p:sp>
                    <p:sp>
                      <p:nvSpPr>
                        <p:cNvPr id="53" name="Oval 52"/>
                        <p:cNvSpPr/>
                        <p:nvPr/>
                      </p:nvSpPr>
                      <p:spPr>
                        <a:xfrm>
                          <a:off x="5257800" y="7616479"/>
                          <a:ext cx="2438400" cy="609600"/>
                        </a:xfrm>
                        <a:prstGeom prst="ellipse">
                          <a:avLst/>
                        </a:prstGeom>
                        <a:grp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Emp_Id</a:t>
                          </a:r>
                          <a:endParaRPr lang="en-US" sz="2400" b="1" dirty="0">
                            <a:solidFill>
                              <a:schemeClr val="tx1"/>
                            </a:solidFill>
                          </a:endParaRPr>
                        </a:p>
                      </p:txBody>
                    </p:sp>
                  </p:grpSp>
                  <p:grpSp>
                    <p:nvGrpSpPr>
                      <p:cNvPr id="44" name="Group 43"/>
                      <p:cNvGrpSpPr/>
                      <p:nvPr/>
                    </p:nvGrpSpPr>
                    <p:grpSpPr>
                      <a:xfrm>
                        <a:off x="1550967" y="1007013"/>
                        <a:ext cx="5291791" cy="6607129"/>
                        <a:chOff x="1550967" y="1007013"/>
                        <a:chExt cx="5291791" cy="6607129"/>
                      </a:xfrm>
                      <a:grpFill/>
                    </p:grpSpPr>
                    <p:cxnSp>
                      <p:nvCxnSpPr>
                        <p:cNvPr id="45" name="Straight Connector 44"/>
                        <p:cNvCxnSpPr>
                          <a:stCxn id="50" idx="4"/>
                          <a:endCxn id="49" idx="0"/>
                        </p:cNvCxnSpPr>
                        <p:nvPr/>
                      </p:nvCxnSpPr>
                      <p:spPr>
                        <a:xfrm>
                          <a:off x="1550967" y="1007013"/>
                          <a:ext cx="2640033" cy="1495864"/>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0"/>
                          <a:endCxn id="51" idx="4"/>
                        </p:cNvCxnSpPr>
                        <p:nvPr/>
                      </p:nvCxnSpPr>
                      <p:spPr>
                        <a:xfrm flipV="1">
                          <a:off x="4191000" y="1007013"/>
                          <a:ext cx="2651758" cy="1495864"/>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057400" y="6629403"/>
                          <a:ext cx="10551" cy="914400"/>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477000" y="6699742"/>
                          <a:ext cx="8206" cy="914400"/>
                        </a:xfrm>
                        <a:prstGeom prst="line">
                          <a:avLst/>
                        </a:prstGeom>
                        <a:grp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4791225" y="182875"/>
                      <a:ext cx="2438400" cy="2091402"/>
                      <a:chOff x="4777157" y="182875"/>
                      <a:chExt cx="2438400" cy="2091402"/>
                    </a:xfrm>
                  </p:grpSpPr>
                  <p:sp>
                    <p:nvSpPr>
                      <p:cNvPr id="41" name="Oval 40"/>
                      <p:cNvSpPr/>
                      <p:nvPr/>
                    </p:nvSpPr>
                    <p:spPr>
                      <a:xfrm>
                        <a:off x="4777157" y="182875"/>
                        <a:ext cx="2438400" cy="609600"/>
                      </a:xfrm>
                      <a:prstGeom prst="ellipse">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Age</a:t>
                        </a:r>
                        <a:endParaRPr lang="en-US" sz="2400" b="1" dirty="0">
                          <a:solidFill>
                            <a:schemeClr val="tx1"/>
                          </a:solidFill>
                        </a:endParaRPr>
                      </a:p>
                    </p:txBody>
                  </p:sp>
                  <p:cxnSp>
                    <p:nvCxnSpPr>
                      <p:cNvPr id="42" name="Straight Connector 41"/>
                      <p:cNvCxnSpPr>
                        <a:stCxn id="49" idx="0"/>
                        <a:endCxn id="41" idx="4"/>
                      </p:cNvCxnSpPr>
                      <p:nvPr/>
                    </p:nvCxnSpPr>
                    <p:spPr>
                      <a:xfrm flipH="1" flipV="1">
                        <a:off x="5996357" y="792475"/>
                        <a:ext cx="9375" cy="1481802"/>
                      </a:xfrm>
                      <a:prstGeom prst="line">
                        <a:avLst/>
                      </a:prstGeom>
                      <a:noFill/>
                      <a:ln w="38100" cmpd="sng">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4419600" y="3112477"/>
                    <a:ext cx="3200400" cy="1352849"/>
                    <a:chOff x="4419600" y="3112477"/>
                    <a:chExt cx="3200400" cy="1352849"/>
                  </a:xfrm>
                </p:grpSpPr>
                <p:sp>
                  <p:nvSpPr>
                    <p:cNvPr id="37" name="Flowchart: Merge 36"/>
                    <p:cNvSpPr/>
                    <p:nvPr/>
                  </p:nvSpPr>
                  <p:spPr>
                    <a:xfrm>
                      <a:off x="4419600" y="3798277"/>
                      <a:ext cx="3200400" cy="667049"/>
                    </a:xfrm>
                    <a:prstGeom prst="flowChartMerg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Is a?</a:t>
                      </a:r>
                      <a:endParaRPr lang="en-US" sz="2400" b="1" dirty="0">
                        <a:solidFill>
                          <a:schemeClr val="tx1"/>
                        </a:solidFill>
                      </a:endParaRPr>
                    </a:p>
                  </p:txBody>
                </p:sp>
                <p:cxnSp>
                  <p:nvCxnSpPr>
                    <p:cNvPr id="38" name="Straight Arrow Connector 37"/>
                    <p:cNvCxnSpPr>
                      <a:stCxn id="49" idx="2"/>
                      <a:endCxn id="37" idx="0"/>
                    </p:cNvCxnSpPr>
                    <p:nvPr/>
                  </p:nvCxnSpPr>
                  <p:spPr>
                    <a:xfrm>
                      <a:off x="6019800" y="3112477"/>
                      <a:ext cx="0" cy="685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cxnSp>
          <p:nvCxnSpPr>
            <p:cNvPr id="29" name="Straight Arrow Connector 28"/>
            <p:cNvCxnSpPr>
              <a:stCxn id="37" idx="2"/>
              <a:endCxn id="33" idx="0"/>
            </p:cNvCxnSpPr>
            <p:nvPr/>
          </p:nvCxnSpPr>
          <p:spPr>
            <a:xfrm>
              <a:off x="6019800" y="4465326"/>
              <a:ext cx="2288353" cy="11383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7" idx="2"/>
              <a:endCxn id="31" idx="0"/>
            </p:cNvCxnSpPr>
            <p:nvPr/>
          </p:nvCxnSpPr>
          <p:spPr>
            <a:xfrm flipH="1">
              <a:off x="3893232" y="4465326"/>
              <a:ext cx="2126568" cy="10843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27683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Mapping Hierarchical Entities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Create tables for all higher-level entities.</a:t>
            </a:r>
          </a:p>
          <a:p>
            <a:pPr algn="just">
              <a:buClr>
                <a:srgbClr val="FF0000"/>
              </a:buClr>
              <a:buSzPct val="81000"/>
              <a:buFont typeface="Calibri" panose="020F0502020204030204" pitchFamily="34" charset="0"/>
              <a:buChar char="●"/>
            </a:pPr>
            <a:r>
              <a:rPr lang="en-US" sz="3200" dirty="0">
                <a:solidFill>
                  <a:srgbClr val="002060"/>
                </a:solidFill>
              </a:rPr>
              <a:t>Create tables for lower-level entities.</a:t>
            </a:r>
          </a:p>
          <a:p>
            <a:pPr algn="just">
              <a:buClr>
                <a:srgbClr val="FF0000"/>
              </a:buClr>
              <a:buSzPct val="81000"/>
              <a:buFont typeface="Calibri" panose="020F0502020204030204" pitchFamily="34" charset="0"/>
              <a:buChar char="●"/>
            </a:pPr>
            <a:r>
              <a:rPr lang="en-US" sz="3200" dirty="0">
                <a:solidFill>
                  <a:srgbClr val="002060"/>
                </a:solidFill>
              </a:rPr>
              <a:t>Add primary keys of higher-level entities in the table of lower level </a:t>
            </a:r>
            <a:r>
              <a:rPr lang="en-US" sz="3200" dirty="0" smtClean="0">
                <a:solidFill>
                  <a:srgbClr val="002060"/>
                </a:solidFill>
              </a:rPr>
              <a:t>entities</a:t>
            </a:r>
            <a:r>
              <a:rPr lang="en-US" sz="3200" dirty="0">
                <a:solidFill>
                  <a:srgbClr val="002060"/>
                </a:solidFill>
              </a:rPr>
              <a:t>.</a:t>
            </a:r>
          </a:p>
          <a:p>
            <a:pPr algn="just">
              <a:buClr>
                <a:srgbClr val="FF0000"/>
              </a:buClr>
              <a:buSzPct val="81000"/>
              <a:buFont typeface="Calibri" panose="020F0502020204030204" pitchFamily="34" charset="0"/>
              <a:buChar char="●"/>
            </a:pPr>
            <a:r>
              <a:rPr lang="en-US" sz="3200" dirty="0">
                <a:solidFill>
                  <a:srgbClr val="002060"/>
                </a:solidFill>
              </a:rPr>
              <a:t>In lower-level tables, add all other attributes of lower-level entities.</a:t>
            </a:r>
          </a:p>
          <a:p>
            <a:pPr algn="just">
              <a:buClr>
                <a:srgbClr val="FF0000"/>
              </a:buClr>
              <a:buSzPct val="81000"/>
              <a:buFont typeface="Calibri" panose="020F0502020204030204" pitchFamily="34" charset="0"/>
              <a:buChar char="●"/>
            </a:pPr>
            <a:r>
              <a:rPr lang="en-US" sz="3200" dirty="0">
                <a:solidFill>
                  <a:srgbClr val="002060"/>
                </a:solidFill>
              </a:rPr>
              <a:t>Declare primary key of higher-level table and the primary key for lower level table.</a:t>
            </a:r>
          </a:p>
          <a:p>
            <a:pPr algn="just">
              <a:buClr>
                <a:srgbClr val="FF0000"/>
              </a:buClr>
              <a:buSzPct val="81000"/>
              <a:buFont typeface="Calibri" panose="020F0502020204030204" pitchFamily="34" charset="0"/>
              <a:buChar char="●"/>
            </a:pPr>
            <a:r>
              <a:rPr lang="en-US" sz="3200" dirty="0">
                <a:solidFill>
                  <a:srgbClr val="002060"/>
                </a:solidFill>
              </a:rPr>
              <a:t>Declare foreign key constraints. </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94</a:t>
            </a:fld>
            <a:endParaRPr lang="en-US" sz="2000" b="1" dirty="0">
              <a:solidFill>
                <a:srgbClr val="FF0000"/>
              </a:solidFill>
            </a:endParaRPr>
          </a:p>
        </p:txBody>
      </p:sp>
    </p:spTree>
    <p:extLst>
      <p:ext uri="{BB962C8B-B14F-4D97-AF65-F5344CB8AC3E}">
        <p14:creationId xmlns:p14="http://schemas.microsoft.com/office/powerpoint/2010/main" val="24241208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Structured Query Language i.e. SQL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Structured Query Language</a:t>
            </a:r>
          </a:p>
          <a:p>
            <a:pPr algn="just">
              <a:buClr>
                <a:srgbClr val="FF0000"/>
              </a:buClr>
              <a:buSzPct val="81000"/>
              <a:buFont typeface="Calibri" panose="020F0502020204030204" pitchFamily="34" charset="0"/>
              <a:buChar char="●"/>
            </a:pPr>
            <a:r>
              <a:rPr lang="en-US" sz="3200" dirty="0">
                <a:solidFill>
                  <a:srgbClr val="002060"/>
                </a:solidFill>
              </a:rPr>
              <a:t>Standard Language for accessing and manipulating databases.</a:t>
            </a:r>
          </a:p>
          <a:p>
            <a:pPr algn="just">
              <a:buClr>
                <a:srgbClr val="FF0000"/>
              </a:buClr>
              <a:buSzPct val="81000"/>
              <a:buFont typeface="Calibri" panose="020F0502020204030204" pitchFamily="34" charset="0"/>
              <a:buChar char="●"/>
            </a:pPr>
            <a:r>
              <a:rPr lang="en-US" sz="3200" dirty="0">
                <a:solidFill>
                  <a:srgbClr val="002060"/>
                </a:solidFill>
              </a:rPr>
              <a:t>SQL statements are not case sensitive.</a:t>
            </a:r>
          </a:p>
          <a:p>
            <a:pPr algn="just">
              <a:buClr>
                <a:srgbClr val="FF0000"/>
              </a:buClr>
              <a:buSzPct val="81000"/>
              <a:buFont typeface="Calibri" panose="020F0502020204030204" pitchFamily="34" charset="0"/>
              <a:buChar char="●"/>
            </a:pPr>
            <a:r>
              <a:rPr lang="en-US" sz="3200" dirty="0">
                <a:solidFill>
                  <a:srgbClr val="002060"/>
                </a:solidFill>
              </a:rPr>
              <a:t>SQL statements are terminated using semicolon.</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95</a:t>
            </a:fld>
            <a:endParaRPr lang="en-US" sz="2000" b="1" dirty="0">
              <a:solidFill>
                <a:srgbClr val="FF0000"/>
              </a:solidFill>
            </a:endParaRPr>
          </a:p>
        </p:txBody>
      </p:sp>
    </p:spTree>
    <p:extLst>
      <p:ext uri="{BB962C8B-B14F-4D97-AF65-F5344CB8AC3E}">
        <p14:creationId xmlns:p14="http://schemas.microsoft.com/office/powerpoint/2010/main" val="39068564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Structured Query Language</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Data Definition Language </a:t>
            </a:r>
          </a:p>
          <a:p>
            <a:pPr algn="just">
              <a:buClr>
                <a:srgbClr val="FF0000"/>
              </a:buClr>
              <a:buSzPct val="81000"/>
              <a:buFont typeface="Calibri" panose="020F0502020204030204" pitchFamily="34" charset="0"/>
              <a:buChar char="●"/>
            </a:pPr>
            <a:r>
              <a:rPr lang="en-US" sz="3200" dirty="0">
                <a:solidFill>
                  <a:srgbClr val="002060"/>
                </a:solidFill>
              </a:rPr>
              <a:t>Data Modification Language</a:t>
            </a:r>
          </a:p>
          <a:p>
            <a:pPr algn="just">
              <a:buClr>
                <a:srgbClr val="FF0000"/>
              </a:buClr>
              <a:buSzPct val="81000"/>
              <a:buFont typeface="Calibri" panose="020F0502020204030204" pitchFamily="34" charset="0"/>
              <a:buChar char="●"/>
            </a:pPr>
            <a:r>
              <a:rPr lang="en-US" sz="3200" dirty="0">
                <a:solidFill>
                  <a:srgbClr val="002060"/>
                </a:solidFill>
              </a:rPr>
              <a:t>Data Control Language</a:t>
            </a:r>
          </a:p>
          <a:p>
            <a:pPr algn="just">
              <a:buClr>
                <a:srgbClr val="FF0000"/>
              </a:buClr>
              <a:buSzPct val="81000"/>
              <a:buFont typeface="Calibri" panose="020F0502020204030204" pitchFamily="34" charset="0"/>
              <a:buChar char="●"/>
            </a:pPr>
            <a:r>
              <a:rPr lang="en-US" sz="3200" dirty="0">
                <a:solidFill>
                  <a:srgbClr val="002060"/>
                </a:solidFill>
              </a:rPr>
              <a:t>Transaction Control Language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96</a:t>
            </a:fld>
            <a:endParaRPr lang="en-US" sz="2000" b="1" dirty="0">
              <a:solidFill>
                <a:srgbClr val="FF0000"/>
              </a:solidFill>
            </a:endParaRPr>
          </a:p>
        </p:txBody>
      </p:sp>
    </p:spTree>
    <p:extLst>
      <p:ext uri="{BB962C8B-B14F-4D97-AF65-F5344CB8AC3E}">
        <p14:creationId xmlns:p14="http://schemas.microsoft.com/office/powerpoint/2010/main" val="16550030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Definition Language i.e. DDL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Data Definition or Data Description language (DDL) is a syntax for creating and modifying database objects such as tables, indexes, and users. </a:t>
            </a:r>
          </a:p>
          <a:p>
            <a:pPr algn="just">
              <a:buClr>
                <a:srgbClr val="FF0000"/>
              </a:buClr>
              <a:buSzPct val="81000"/>
              <a:buFont typeface="Calibri" panose="020F0502020204030204" pitchFamily="34" charset="0"/>
              <a:buChar char="●"/>
            </a:pPr>
            <a:r>
              <a:rPr lang="en-US" sz="3200" dirty="0">
                <a:solidFill>
                  <a:srgbClr val="002060"/>
                </a:solidFill>
              </a:rPr>
              <a:t>DDL statements are similar to a computer programming language for defining data structures, especially database schemas. </a:t>
            </a:r>
          </a:p>
          <a:p>
            <a:pPr algn="just">
              <a:buClr>
                <a:srgbClr val="FF0000"/>
              </a:buClr>
              <a:buSzPct val="81000"/>
              <a:buFont typeface="Calibri" panose="020F0502020204030204" pitchFamily="34" charset="0"/>
              <a:buChar char="●"/>
            </a:pPr>
            <a:r>
              <a:rPr lang="en-US" sz="3200" dirty="0">
                <a:solidFill>
                  <a:srgbClr val="002060"/>
                </a:solidFill>
              </a:rPr>
              <a:t>Some of the common examples of DDL statements include create, alter, and drop</a:t>
            </a:r>
            <a:r>
              <a:rPr lang="en-US" sz="3200" dirty="0" smtClean="0">
                <a:solidFill>
                  <a:srgbClr val="002060"/>
                </a:solidFill>
              </a:rPr>
              <a:t>.</a:t>
            </a:r>
          </a:p>
          <a:p>
            <a:pPr algn="just">
              <a:buClr>
                <a:srgbClr val="FF0000"/>
              </a:buClr>
              <a:buSzPct val="81000"/>
              <a:buFont typeface="Calibri" panose="020F0502020204030204" pitchFamily="34" charset="0"/>
              <a:buChar char="●"/>
            </a:pPr>
            <a:r>
              <a:rPr lang="en-US" sz="3200" dirty="0">
                <a:solidFill>
                  <a:srgbClr val="FF0000"/>
                </a:solidFill>
              </a:rPr>
              <a:t>SQL Commands</a:t>
            </a:r>
            <a:r>
              <a:rPr lang="en-US" sz="3200" dirty="0">
                <a:solidFill>
                  <a:srgbClr val="002060"/>
                </a:solidFill>
              </a:rPr>
              <a:t> that are used for </a:t>
            </a:r>
            <a:r>
              <a:rPr lang="en-US" sz="3200" dirty="0">
                <a:solidFill>
                  <a:srgbClr val="FF0000"/>
                </a:solidFill>
              </a:rPr>
              <a:t>creating</a:t>
            </a:r>
            <a:r>
              <a:rPr lang="en-US" sz="3200" dirty="0">
                <a:solidFill>
                  <a:srgbClr val="002060"/>
                </a:solidFill>
              </a:rPr>
              <a:t>, </a:t>
            </a:r>
            <a:r>
              <a:rPr lang="en-US" sz="3200" dirty="0">
                <a:solidFill>
                  <a:srgbClr val="FF0000"/>
                </a:solidFill>
              </a:rPr>
              <a:t>modifying</a:t>
            </a:r>
            <a:r>
              <a:rPr lang="en-US" sz="3200" dirty="0">
                <a:solidFill>
                  <a:srgbClr val="002060"/>
                </a:solidFill>
              </a:rPr>
              <a:t> and </a:t>
            </a:r>
            <a:r>
              <a:rPr lang="en-US" sz="3200" dirty="0">
                <a:solidFill>
                  <a:srgbClr val="FF0000"/>
                </a:solidFill>
              </a:rPr>
              <a:t>dropping</a:t>
            </a:r>
            <a:r>
              <a:rPr lang="en-US" sz="3200" dirty="0">
                <a:solidFill>
                  <a:srgbClr val="002060"/>
                </a:solidFill>
              </a:rPr>
              <a:t> the structure of database objects like table, view or database etc. are termed as DDL commands</a:t>
            </a:r>
            <a:r>
              <a:rPr lang="en-US" sz="3200" dirty="0" smtClean="0">
                <a:solidFill>
                  <a:srgbClr val="002060"/>
                </a:solidFill>
              </a:rPr>
              <a:t>.</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97</a:t>
            </a:fld>
            <a:endParaRPr lang="en-US" sz="2000" b="1" dirty="0">
              <a:solidFill>
                <a:srgbClr val="FF0000"/>
              </a:solidFill>
            </a:endParaRPr>
          </a:p>
        </p:txBody>
      </p:sp>
    </p:spTree>
    <p:extLst>
      <p:ext uri="{BB962C8B-B14F-4D97-AF65-F5344CB8AC3E}">
        <p14:creationId xmlns:p14="http://schemas.microsoft.com/office/powerpoint/2010/main" val="10823355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Definition Language i.e. DDL …</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smtClean="0">
                <a:solidFill>
                  <a:srgbClr val="002060"/>
                </a:solidFill>
              </a:rPr>
              <a:t>DDL </a:t>
            </a:r>
            <a:r>
              <a:rPr lang="en-US" sz="3200" dirty="0">
                <a:solidFill>
                  <a:srgbClr val="002060"/>
                </a:solidFill>
              </a:rPr>
              <a:t>Commands are</a:t>
            </a:r>
          </a:p>
          <a:p>
            <a:pPr lvl="1" algn="just">
              <a:buClr>
                <a:srgbClr val="FF0000"/>
              </a:buClr>
              <a:buSzPct val="81000"/>
              <a:buFont typeface="Calibri" panose="020F0502020204030204" pitchFamily="34" charset="0"/>
              <a:buChar char="●"/>
            </a:pPr>
            <a:r>
              <a:rPr lang="en-US" sz="3200" dirty="0">
                <a:solidFill>
                  <a:srgbClr val="00B0F0"/>
                </a:solidFill>
              </a:rPr>
              <a:t>create</a:t>
            </a:r>
          </a:p>
          <a:p>
            <a:pPr lvl="1" algn="just">
              <a:buClr>
                <a:srgbClr val="FF0000"/>
              </a:buClr>
              <a:buSzPct val="81000"/>
              <a:buFont typeface="Calibri" panose="020F0502020204030204" pitchFamily="34" charset="0"/>
              <a:buChar char="●"/>
            </a:pPr>
            <a:r>
              <a:rPr lang="en-US" sz="3200" dirty="0">
                <a:solidFill>
                  <a:srgbClr val="FF0000"/>
                </a:solidFill>
              </a:rPr>
              <a:t>alter</a:t>
            </a:r>
          </a:p>
          <a:p>
            <a:pPr lvl="1" algn="just">
              <a:buClr>
                <a:srgbClr val="FF0000"/>
              </a:buClr>
              <a:buSzPct val="81000"/>
              <a:buFont typeface="Calibri" panose="020F0502020204030204" pitchFamily="34" charset="0"/>
              <a:buChar char="●"/>
            </a:pPr>
            <a:r>
              <a:rPr lang="en-US" sz="3200" dirty="0" smtClean="0">
                <a:solidFill>
                  <a:srgbClr val="C00000"/>
                </a:solidFill>
              </a:rPr>
              <a:t>Drop</a:t>
            </a:r>
          </a:p>
          <a:p>
            <a:pPr lvl="1" algn="just">
              <a:buClr>
                <a:srgbClr val="FF0000"/>
              </a:buClr>
              <a:buSzPct val="81000"/>
              <a:buFont typeface="Calibri" panose="020F0502020204030204" pitchFamily="34" charset="0"/>
              <a:buChar char="●"/>
            </a:pPr>
            <a:r>
              <a:rPr lang="en-US" sz="3200" dirty="0">
                <a:solidFill>
                  <a:srgbClr val="FFFF00"/>
                </a:solidFill>
              </a:rPr>
              <a:t>rename</a:t>
            </a:r>
          </a:p>
          <a:p>
            <a:pPr lvl="1" algn="just">
              <a:buClr>
                <a:srgbClr val="FF0000"/>
              </a:buClr>
              <a:buSzPct val="81000"/>
              <a:buFont typeface="Calibri" panose="020F0502020204030204" pitchFamily="34" charset="0"/>
              <a:buChar char="●"/>
            </a:pPr>
            <a:r>
              <a:rPr lang="en-US" sz="3200" dirty="0">
                <a:solidFill>
                  <a:srgbClr val="00B050"/>
                </a:solidFill>
              </a:rPr>
              <a:t>truncate</a:t>
            </a:r>
            <a:r>
              <a:rPr lang="en-US" sz="3200" dirty="0">
                <a:solidFill>
                  <a:srgbClr val="002060"/>
                </a:solidFill>
              </a:rPr>
              <a:t> 	</a:t>
            </a:r>
          </a:p>
          <a:p>
            <a:pPr lvl="1" algn="just">
              <a:buClr>
                <a:srgbClr val="FF0000"/>
              </a:buClr>
              <a:buSzPct val="81000"/>
              <a:buFont typeface="Calibri" panose="020F0502020204030204" pitchFamily="34" charset="0"/>
              <a:buChar char="●"/>
            </a:pPr>
            <a:endParaRPr lang="en-US" sz="3200" dirty="0">
              <a:solidFill>
                <a:srgbClr val="002060"/>
              </a:solidFill>
            </a:endParaRPr>
          </a:p>
          <a:p>
            <a:pPr algn="just">
              <a:buClr>
                <a:srgbClr val="FF0000"/>
              </a:buClr>
              <a:buSzPct val="81000"/>
              <a:buFont typeface="Calibri" panose="020F0502020204030204" pitchFamily="34" charset="0"/>
              <a:buChar char="●"/>
            </a:pP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98</a:t>
            </a:fld>
            <a:endParaRPr lang="en-US" sz="2000" b="1" dirty="0">
              <a:solidFill>
                <a:srgbClr val="FF0000"/>
              </a:solidFill>
            </a:endParaRPr>
          </a:p>
        </p:txBody>
      </p:sp>
    </p:spTree>
    <p:extLst>
      <p:ext uri="{BB962C8B-B14F-4D97-AF65-F5344CB8AC3E}">
        <p14:creationId xmlns:p14="http://schemas.microsoft.com/office/powerpoint/2010/main" val="16483882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Data Manipulation Language i.e. DML</a:t>
            </a:r>
            <a:endParaRPr lang="en-US" b="1" dirty="0">
              <a:solidFill>
                <a:srgbClr val="FF0000"/>
              </a:solidFill>
              <a:latin typeface="+mn-lt"/>
            </a:endParaRPr>
          </a:p>
        </p:txBody>
      </p:sp>
      <p:sp>
        <p:nvSpPr>
          <p:cNvPr id="3" name="Content Placeholder 2"/>
          <p:cNvSpPr>
            <a:spLocks noGrp="1"/>
          </p:cNvSpPr>
          <p:nvPr>
            <p:ph idx="1"/>
          </p:nvPr>
        </p:nvSpPr>
        <p:spPr>
          <a:xfrm>
            <a:off x="381000" y="914400"/>
            <a:ext cx="11430000" cy="5181600"/>
          </a:xfrm>
        </p:spPr>
        <p:txBody>
          <a:bodyPr>
            <a:noAutofit/>
          </a:bodyPr>
          <a:lstStyle/>
          <a:p>
            <a:pPr algn="just">
              <a:buClr>
                <a:srgbClr val="FF0000"/>
              </a:buClr>
              <a:buSzPct val="81000"/>
              <a:buFont typeface="Calibri" panose="020F0502020204030204" pitchFamily="34" charset="0"/>
              <a:buChar char="●"/>
            </a:pPr>
            <a:r>
              <a:rPr lang="en-US" sz="3200" dirty="0">
                <a:solidFill>
                  <a:srgbClr val="002060"/>
                </a:solidFill>
              </a:rPr>
              <a:t>SQL is equipped with data manipulation language (DML). </a:t>
            </a:r>
          </a:p>
          <a:p>
            <a:pPr algn="just">
              <a:buClr>
                <a:srgbClr val="FF0000"/>
              </a:buClr>
              <a:buSzPct val="81000"/>
              <a:buFont typeface="Calibri" panose="020F0502020204030204" pitchFamily="34" charset="0"/>
              <a:buChar char="●"/>
            </a:pPr>
            <a:r>
              <a:rPr lang="en-US" sz="3200" dirty="0">
                <a:solidFill>
                  <a:srgbClr val="002060"/>
                </a:solidFill>
              </a:rPr>
              <a:t>DML modifies the database instance by inserting, updating and deleting its data. </a:t>
            </a:r>
          </a:p>
          <a:p>
            <a:pPr algn="just">
              <a:buClr>
                <a:srgbClr val="FF0000"/>
              </a:buClr>
              <a:buSzPct val="81000"/>
              <a:buFont typeface="Calibri" panose="020F0502020204030204" pitchFamily="34" charset="0"/>
              <a:buChar char="●"/>
            </a:pPr>
            <a:r>
              <a:rPr lang="en-US" sz="3200" dirty="0">
                <a:solidFill>
                  <a:srgbClr val="002060"/>
                </a:solidFill>
              </a:rPr>
              <a:t>DML is responsible for all form of data modification in a database. </a:t>
            </a:r>
          </a:p>
          <a:p>
            <a:pPr algn="just">
              <a:buClr>
                <a:srgbClr val="FF0000"/>
              </a:buClr>
              <a:buSzPct val="81000"/>
              <a:buFont typeface="Calibri" panose="020F0502020204030204" pitchFamily="34" charset="0"/>
              <a:buChar char="●"/>
            </a:pPr>
            <a:r>
              <a:rPr lang="en-US" sz="3200" dirty="0">
                <a:solidFill>
                  <a:srgbClr val="002060"/>
                </a:solidFill>
              </a:rPr>
              <a:t>SQL contains the following set of commands in its DML section</a:t>
            </a:r>
            <a:r>
              <a:rPr lang="en-US" sz="3200" dirty="0" smtClean="0">
                <a:solidFill>
                  <a:srgbClr val="002060"/>
                </a:solidFill>
              </a:rPr>
              <a:t>:-</a:t>
            </a:r>
          </a:p>
          <a:p>
            <a:pPr lvl="1" algn="just">
              <a:buClr>
                <a:srgbClr val="FF0000"/>
              </a:buClr>
              <a:buSzPct val="81000"/>
              <a:buFont typeface="Calibri" panose="020F0502020204030204" pitchFamily="34" charset="0"/>
              <a:buChar char="●"/>
            </a:pPr>
            <a:r>
              <a:rPr lang="en-US" sz="3200" dirty="0">
                <a:solidFill>
                  <a:srgbClr val="002060"/>
                </a:solidFill>
              </a:rPr>
              <a:t>select/from/where</a:t>
            </a:r>
          </a:p>
          <a:p>
            <a:pPr lvl="1" algn="just">
              <a:buClr>
                <a:srgbClr val="FF0000"/>
              </a:buClr>
              <a:buSzPct val="81000"/>
              <a:buFont typeface="Calibri" panose="020F0502020204030204" pitchFamily="34" charset="0"/>
              <a:buChar char="●"/>
            </a:pPr>
            <a:r>
              <a:rPr lang="en-US" sz="3200" dirty="0">
                <a:solidFill>
                  <a:srgbClr val="002060"/>
                </a:solidFill>
              </a:rPr>
              <a:t>insert into/values</a:t>
            </a:r>
          </a:p>
          <a:p>
            <a:pPr lvl="1" algn="just">
              <a:buClr>
                <a:srgbClr val="FF0000"/>
              </a:buClr>
              <a:buSzPct val="81000"/>
              <a:buFont typeface="Calibri" panose="020F0502020204030204" pitchFamily="34" charset="0"/>
              <a:buChar char="●"/>
            </a:pPr>
            <a:r>
              <a:rPr lang="en-US" sz="3200" dirty="0">
                <a:solidFill>
                  <a:srgbClr val="002060"/>
                </a:solidFill>
              </a:rPr>
              <a:t>update/set/where</a:t>
            </a:r>
          </a:p>
          <a:p>
            <a:pPr lvl="1" algn="just">
              <a:buClr>
                <a:srgbClr val="FF0000"/>
              </a:buClr>
              <a:buSzPct val="81000"/>
              <a:buFont typeface="Calibri" panose="020F0502020204030204" pitchFamily="34" charset="0"/>
              <a:buChar char="●"/>
            </a:pPr>
            <a:r>
              <a:rPr lang="en-US" sz="3200" dirty="0">
                <a:solidFill>
                  <a:srgbClr val="002060"/>
                </a:solidFill>
              </a:rPr>
              <a:t>delete </a:t>
            </a:r>
            <a:r>
              <a:rPr lang="en-US" sz="3200" dirty="0" smtClean="0">
                <a:solidFill>
                  <a:srgbClr val="002060"/>
                </a:solidFill>
              </a:rPr>
              <a:t>from/where</a:t>
            </a:r>
            <a:endParaRPr lang="en-US" sz="3200" dirty="0">
              <a:solidFill>
                <a:srgbClr val="002060"/>
              </a:solidFill>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99</a:t>
            </a:fld>
            <a:endParaRPr lang="en-US" sz="2000" b="1" dirty="0">
              <a:solidFill>
                <a:srgbClr val="FF0000"/>
              </a:solidFill>
            </a:endParaRPr>
          </a:p>
        </p:txBody>
      </p:sp>
    </p:spTree>
    <p:extLst>
      <p:ext uri="{BB962C8B-B14F-4D97-AF65-F5344CB8AC3E}">
        <p14:creationId xmlns:p14="http://schemas.microsoft.com/office/powerpoint/2010/main" val="3098888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3466</TotalTime>
  <Words>8448</Words>
  <Application>Microsoft Office PowerPoint</Application>
  <PresentationFormat>Widescreen</PresentationFormat>
  <Paragraphs>1278</Paragraphs>
  <Slides>153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153</vt:i4>
      </vt:variant>
    </vt:vector>
  </HeadingPairs>
  <TitlesOfParts>
    <vt:vector size="158" baseType="lpstr">
      <vt:lpstr>Arial</vt:lpstr>
      <vt:lpstr>Calibri</vt:lpstr>
      <vt:lpstr>Calibri Light</vt:lpstr>
      <vt:lpstr>Cambria Math</vt:lpstr>
      <vt:lpstr>Office Theme</vt:lpstr>
      <vt:lpstr>Relational Data Model</vt:lpstr>
      <vt:lpstr>Entity Set</vt:lpstr>
      <vt:lpstr>Entity Set …</vt:lpstr>
      <vt:lpstr>Entity Set …</vt:lpstr>
      <vt:lpstr>Entity Set …</vt:lpstr>
      <vt:lpstr>Types of Attribute</vt:lpstr>
      <vt:lpstr>Types of Attribute …</vt:lpstr>
      <vt:lpstr>Entity Diagram</vt:lpstr>
      <vt:lpstr>Entity Relationship Diagram</vt:lpstr>
      <vt:lpstr>Entity Relationship Diagram</vt:lpstr>
      <vt:lpstr>Entity Relationship Model to Relational Model</vt:lpstr>
      <vt:lpstr>Data Model</vt:lpstr>
      <vt:lpstr>Types of Data Model</vt:lpstr>
      <vt:lpstr>Logical Model</vt:lpstr>
      <vt:lpstr>Object Based Logical Model</vt:lpstr>
      <vt:lpstr>Record Based Logical Model</vt:lpstr>
      <vt:lpstr>Physical Model</vt:lpstr>
      <vt:lpstr>Physical Model</vt:lpstr>
      <vt:lpstr>Relational Model</vt:lpstr>
      <vt:lpstr>Table</vt:lpstr>
      <vt:lpstr>Tuple</vt:lpstr>
      <vt:lpstr>Relational Instance</vt:lpstr>
      <vt:lpstr>Relational Schema</vt:lpstr>
      <vt:lpstr>Relational Key</vt:lpstr>
      <vt:lpstr>Relational Key</vt:lpstr>
      <vt:lpstr>Types of Relational Key</vt:lpstr>
      <vt:lpstr>Super Key</vt:lpstr>
      <vt:lpstr>Primary Key</vt:lpstr>
      <vt:lpstr>Candidate Key</vt:lpstr>
      <vt:lpstr>Alternate Key</vt:lpstr>
      <vt:lpstr>Foreign Key</vt:lpstr>
      <vt:lpstr>Attribute Domain</vt:lpstr>
      <vt:lpstr>Types of Constraints</vt:lpstr>
      <vt:lpstr>Key Constraints</vt:lpstr>
      <vt:lpstr>Referential Integrity Constraints</vt:lpstr>
      <vt:lpstr>Query Language</vt:lpstr>
      <vt:lpstr>Types of Query Language</vt:lpstr>
      <vt:lpstr>Relational Algebra</vt:lpstr>
      <vt:lpstr>Basic Operations in Relational Algebra</vt:lpstr>
      <vt:lpstr>Selection Operation i.e. “select” i.e. ‘σ’</vt:lpstr>
      <vt:lpstr>Selection Operation i.e. “select” i.e. ‘σ’ …</vt:lpstr>
      <vt:lpstr>Selection Operation i.e. “select” i.e. ‘σ’ …</vt:lpstr>
      <vt:lpstr>Projection Operation i.e. “Project” i.e. ‘∏’</vt:lpstr>
      <vt:lpstr>Query Execution</vt:lpstr>
      <vt:lpstr>Union Operation i.e. ∪ …</vt:lpstr>
      <vt:lpstr>Union Operation i.e. ∪ …</vt:lpstr>
      <vt:lpstr>Intersection Operation i.e. ∩</vt:lpstr>
      <vt:lpstr>Intersection Operation i.e. ∩ …</vt:lpstr>
      <vt:lpstr>Set Difference Operation i.e. −</vt:lpstr>
      <vt:lpstr>Set Difference Operation i.e. − …</vt:lpstr>
      <vt:lpstr>Cartesian Product i. e. ‘Χ’</vt:lpstr>
      <vt:lpstr>Cartesian Product i. e. ‘Χ’ …</vt:lpstr>
      <vt:lpstr>Rename Operation i.e. ρ</vt:lpstr>
      <vt:lpstr>Join</vt:lpstr>
      <vt:lpstr>Types of Join</vt:lpstr>
      <vt:lpstr>Inner Join</vt:lpstr>
      <vt:lpstr>Inner Join …</vt:lpstr>
      <vt:lpstr>Primary Key and Foreign Key</vt:lpstr>
      <vt:lpstr>Inner Join …</vt:lpstr>
      <vt:lpstr>Inner Join …</vt:lpstr>
      <vt:lpstr>Types of Inner Join</vt:lpstr>
      <vt:lpstr>Theta Join</vt:lpstr>
      <vt:lpstr>Equi Join</vt:lpstr>
      <vt:lpstr>Natural Join</vt:lpstr>
      <vt:lpstr>Outer Join</vt:lpstr>
      <vt:lpstr>Left Outer Join</vt:lpstr>
      <vt:lpstr>Left Outer Join …</vt:lpstr>
      <vt:lpstr>Right Outer Join</vt:lpstr>
      <vt:lpstr>Right Outer Join …</vt:lpstr>
      <vt:lpstr>Right Outer Join …</vt:lpstr>
      <vt:lpstr>Right Outer Join …</vt:lpstr>
      <vt:lpstr>Full Outer Join</vt:lpstr>
      <vt:lpstr>Full Outer Join …</vt:lpstr>
      <vt:lpstr>Relational Calculus</vt:lpstr>
      <vt:lpstr>Types of Relational Calculus</vt:lpstr>
      <vt:lpstr>Types of Relational Calculus</vt:lpstr>
      <vt:lpstr>Entity Relational Model to Relational Model</vt:lpstr>
      <vt:lpstr>Entity Relational Model to Relational Model …</vt:lpstr>
      <vt:lpstr>Entity Diagram includes …</vt:lpstr>
      <vt:lpstr>Mapping Entity</vt:lpstr>
      <vt:lpstr>Mapping Process for Entity i.e. Algorithm</vt:lpstr>
      <vt:lpstr>Mapping Relationship</vt:lpstr>
      <vt:lpstr>Mapping Process for Relationship</vt:lpstr>
      <vt:lpstr>Entity Diagram</vt:lpstr>
      <vt:lpstr>Entity Relationship Diagram</vt:lpstr>
      <vt:lpstr>Types of Entity</vt:lpstr>
      <vt:lpstr>Weak Entity</vt:lpstr>
      <vt:lpstr>Strong Entity</vt:lpstr>
      <vt:lpstr>Weak Entity Set</vt:lpstr>
      <vt:lpstr>Mapping Weak Entity Set</vt:lpstr>
      <vt:lpstr>Mapping Weak Entity Set …</vt:lpstr>
      <vt:lpstr>Mapping Hierarchical Entities</vt:lpstr>
      <vt:lpstr>Mapping Hierarchical Entities …</vt:lpstr>
      <vt:lpstr>Mapping Hierarchical Entities …</vt:lpstr>
      <vt:lpstr>Structured Query Language i.e. SQL</vt:lpstr>
      <vt:lpstr>Components of Structured Query Language</vt:lpstr>
      <vt:lpstr>Data Definition Language i.e. DDL</vt:lpstr>
      <vt:lpstr>Data Definition Language i.e. DDL …</vt:lpstr>
      <vt:lpstr>Data Manipulation Language i.e. DML</vt:lpstr>
      <vt:lpstr>Data Manipulation Language i.e. DML …</vt:lpstr>
      <vt:lpstr>Data Control Language i.e. DCL …</vt:lpstr>
      <vt:lpstr>Transaction Control Language i.e. TCL …</vt:lpstr>
      <vt:lpstr>SQL Commands </vt:lpstr>
      <vt:lpstr>DDL Commands </vt:lpstr>
      <vt:lpstr>DML Commands </vt:lpstr>
      <vt:lpstr>DCL Commands </vt:lpstr>
      <vt:lpstr>TCL Commands </vt:lpstr>
      <vt:lpstr>What Role Does SQL Play?</vt:lpstr>
      <vt:lpstr>RDBMS</vt:lpstr>
      <vt:lpstr>Database Objects</vt:lpstr>
      <vt:lpstr>Database</vt:lpstr>
      <vt:lpstr>Table</vt:lpstr>
      <vt:lpstr>View</vt:lpstr>
      <vt:lpstr>How to create View?</vt:lpstr>
      <vt:lpstr>How to create View? …</vt:lpstr>
      <vt:lpstr>How to create View? …</vt:lpstr>
      <vt:lpstr>How to drop View?</vt:lpstr>
      <vt:lpstr>SQL (DDL) Command “create”</vt:lpstr>
      <vt:lpstr>SQL (DDL) Command “create” …</vt:lpstr>
      <vt:lpstr>SQL (DDL) Command “create” …</vt:lpstr>
      <vt:lpstr>SQL (DDL) Command “drop”</vt:lpstr>
      <vt:lpstr>SQL (DDL) Command “drop” …</vt:lpstr>
      <vt:lpstr>SQL (DDL) Command “alter”</vt:lpstr>
      <vt:lpstr>SQL (DDL) Command “alter” …</vt:lpstr>
      <vt:lpstr>SQL (DDL) Command “alter” …</vt:lpstr>
      <vt:lpstr>SQL (DDL) Command “desc or describe”</vt:lpstr>
      <vt:lpstr>SQL (DDL) Command “truncate”</vt:lpstr>
      <vt:lpstr>SQL (DDL) Command “rename”</vt:lpstr>
      <vt:lpstr>SQL (DML) Command “insert”</vt:lpstr>
      <vt:lpstr>SQL (DML) Command “insert”: Call By Value</vt:lpstr>
      <vt:lpstr>SQL (DML) Command “insert”: Call By Value</vt:lpstr>
      <vt:lpstr>SQL (DML) Command “insert”: Call By Value …</vt:lpstr>
      <vt:lpstr>SQL (DML) Command “insert”: Call By Reference</vt:lpstr>
      <vt:lpstr>SQL (DML) Command “insert”: Call By Reference …</vt:lpstr>
      <vt:lpstr>SQL (DML) Command “select”</vt:lpstr>
      <vt:lpstr>SQL (DML) Command “select” …</vt:lpstr>
      <vt:lpstr>SQL (DML) Command “update”</vt:lpstr>
      <vt:lpstr>SQL (DML) Command “delete”</vt:lpstr>
      <vt:lpstr>Primary Key and Foreign Key</vt:lpstr>
      <vt:lpstr>SQL Commands to Implement Join</vt:lpstr>
      <vt:lpstr>SQL Commands to Implement Join …</vt:lpstr>
      <vt:lpstr>SQL Commands to Implement Join …</vt:lpstr>
      <vt:lpstr>SQL Commands to Implement Join …</vt:lpstr>
      <vt:lpstr>SQL Commands to Implement Join …</vt:lpstr>
      <vt:lpstr>SQL Commands to Implement Join …</vt:lpstr>
      <vt:lpstr>SQL Commands to Implement Join …</vt:lpstr>
      <vt:lpstr>SQL Commands to Implement Join …</vt:lpstr>
      <vt:lpstr>Clauses Associated with SQL Commands “select”</vt:lpstr>
      <vt:lpstr>Clauses Associated with SQL Commands “select” …</vt:lpstr>
      <vt:lpstr>Clauses Associated with SQL Commands “select” …</vt:lpstr>
      <vt:lpstr>Clauses Associated with SQL Commands “select” …</vt:lpstr>
      <vt:lpstr>Clauses Associated with SQL Commands “select” …</vt:lpstr>
      <vt:lpstr>Clauses Associated with SQL Commands “select”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hp</cp:lastModifiedBy>
  <cp:revision>266</cp:revision>
  <dcterms:created xsi:type="dcterms:W3CDTF">2017-05-10T04:53:35Z</dcterms:created>
  <dcterms:modified xsi:type="dcterms:W3CDTF">2021-05-06T05:31:43Z</dcterms:modified>
</cp:coreProperties>
</file>