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7"/>
  </p:notesMasterIdLst>
  <p:sldIdLst>
    <p:sldId id="256" r:id="rId2"/>
    <p:sldId id="510" r:id="rId3"/>
    <p:sldId id="511" r:id="rId4"/>
    <p:sldId id="512" r:id="rId5"/>
    <p:sldId id="513" r:id="rId6"/>
    <p:sldId id="514" r:id="rId7"/>
    <p:sldId id="515" r:id="rId8"/>
    <p:sldId id="516"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37" r:id="rId29"/>
    <p:sldId id="538" r:id="rId30"/>
    <p:sldId id="539" r:id="rId31"/>
    <p:sldId id="540" r:id="rId32"/>
    <p:sldId id="541" r:id="rId33"/>
    <p:sldId id="542" r:id="rId34"/>
    <p:sldId id="543" r:id="rId35"/>
    <p:sldId id="544" r:id="rId36"/>
    <p:sldId id="545" r:id="rId37"/>
    <p:sldId id="546" r:id="rId38"/>
    <p:sldId id="547" r:id="rId39"/>
    <p:sldId id="548" r:id="rId40"/>
    <p:sldId id="549" r:id="rId41"/>
    <p:sldId id="550" r:id="rId42"/>
    <p:sldId id="551" r:id="rId43"/>
    <p:sldId id="552" r:id="rId44"/>
    <p:sldId id="559" r:id="rId45"/>
    <p:sldId id="553" r:id="rId46"/>
    <p:sldId id="554" r:id="rId47"/>
    <p:sldId id="555" r:id="rId48"/>
    <p:sldId id="556" r:id="rId49"/>
    <p:sldId id="557" r:id="rId50"/>
    <p:sldId id="558" r:id="rId51"/>
    <p:sldId id="560" r:id="rId52"/>
    <p:sldId id="562" r:id="rId53"/>
    <p:sldId id="561" r:id="rId54"/>
    <p:sldId id="563" r:id="rId55"/>
    <p:sldId id="56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05" autoAdjust="0"/>
  </p:normalViewPr>
  <p:slideViewPr>
    <p:cSldViewPr>
      <p:cViewPr varScale="1">
        <p:scale>
          <a:sx n="67" d="100"/>
          <a:sy n="67" d="100"/>
        </p:scale>
        <p:origin x="834"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D79BB-A530-4C53-8F20-B4D287E523B2}"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107C-65CC-42AE-9D60-576D3A0D684A}" type="slidenum">
              <a:rPr lang="en-US" smtClean="0"/>
              <a:t>‹#›</a:t>
            </a:fld>
            <a:endParaRPr lang="en-US"/>
          </a:p>
        </p:txBody>
      </p:sp>
    </p:spTree>
    <p:extLst>
      <p:ext uri="{BB962C8B-B14F-4D97-AF65-F5344CB8AC3E}">
        <p14:creationId xmlns:p14="http://schemas.microsoft.com/office/powerpoint/2010/main" val="107767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724F4E-9F52-4B12-AE48-0FFF3205D400}"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2468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62080-5E66-4777-9402-051D96DBF206}"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3072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09C6B2-5689-4B1D-A0CF-D284EEA0F2C1}"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859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4D5E-447D-431D-9289-2D879B218FC0}"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48150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D877A-57EC-4A4C-8F69-3144147F65FC}"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2071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A33B90-AFA3-48A4-BB4D-BBB9332CDF9A}" type="datetime1">
              <a:rPr lang="en-US" smtClean="0"/>
              <a:t>5/6/2021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33609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55E0E1-6F2A-434C-AA60-FF4498DF01DB}" type="datetime1">
              <a:rPr lang="en-US" smtClean="0"/>
              <a:t>5/6/2021</a:t>
            </a:fld>
            <a:endParaRPr lang="en-US"/>
          </a:p>
        </p:txBody>
      </p:sp>
      <p:sp>
        <p:nvSpPr>
          <p:cNvPr id="8" name="Footer Placeholder 7"/>
          <p:cNvSpPr>
            <a:spLocks noGrp="1"/>
          </p:cNvSpPr>
          <p:nvPr>
            <p:ph type="ftr" sz="quarter" idx="11"/>
          </p:nvPr>
        </p:nvSpPr>
        <p:spPr/>
        <p:txBody>
          <a:bodyPr/>
          <a:lstStyle/>
          <a:p>
            <a:r>
              <a:rPr lang="en-US" smtClean="0"/>
              <a:t>Lecture On "Software Engineering " by Surya Narayan Prasad</a:t>
            </a:r>
            <a:endParaRPr lang="en-US"/>
          </a:p>
        </p:txBody>
      </p:sp>
      <p:sp>
        <p:nvSpPr>
          <p:cNvPr id="9" name="Slide Number Placeholder 8"/>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60854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907411-1CF9-4439-ADD7-72731D298F9A}" type="datetime1">
              <a:rPr lang="en-US" smtClean="0"/>
              <a:t>5/6/2021</a:t>
            </a:fld>
            <a:endParaRPr lang="en-US"/>
          </a:p>
        </p:txBody>
      </p:sp>
      <p:sp>
        <p:nvSpPr>
          <p:cNvPr id="4" name="Footer Placeholder 3"/>
          <p:cNvSpPr>
            <a:spLocks noGrp="1"/>
          </p:cNvSpPr>
          <p:nvPr>
            <p:ph type="ftr" sz="quarter" idx="11"/>
          </p:nvPr>
        </p:nvSpPr>
        <p:spPr/>
        <p:txBody>
          <a:bodyPr/>
          <a:lstStyle/>
          <a:p>
            <a:r>
              <a:rPr lang="en-US" smtClean="0"/>
              <a:t>Lecture On "Software Engineering " by Surya Narayan Prasad</a:t>
            </a:r>
            <a:endParaRPr lang="en-US"/>
          </a:p>
        </p:txBody>
      </p:sp>
      <p:sp>
        <p:nvSpPr>
          <p:cNvPr id="5" name="Slide Number Placeholder 4"/>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3724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5226-D31B-45ED-A7E3-D12D5B26EF93}" type="datetime1">
              <a:rPr lang="en-US" smtClean="0"/>
              <a:t>5/6/2021</a:t>
            </a:fld>
            <a:endParaRPr lang="en-US"/>
          </a:p>
        </p:txBody>
      </p:sp>
      <p:sp>
        <p:nvSpPr>
          <p:cNvPr id="3" name="Footer Placeholder 2"/>
          <p:cNvSpPr>
            <a:spLocks noGrp="1"/>
          </p:cNvSpPr>
          <p:nvPr>
            <p:ph type="ftr" sz="quarter" idx="11"/>
          </p:nvPr>
        </p:nvSpPr>
        <p:spPr/>
        <p:txBody>
          <a:bodyPr/>
          <a:lstStyle/>
          <a:p>
            <a:r>
              <a:rPr lang="en-US" smtClean="0"/>
              <a:t>Lecture On "Software Engineering " by Surya Narayan Prasad</a:t>
            </a:r>
            <a:endParaRPr lang="en-US"/>
          </a:p>
        </p:txBody>
      </p:sp>
      <p:sp>
        <p:nvSpPr>
          <p:cNvPr id="4" name="Slide Number Placeholder 3"/>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96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9BC88-77FA-4CF6-93C5-C905DD54AF8B}" type="datetime1">
              <a:rPr lang="en-US" smtClean="0"/>
              <a:t>5/6/2021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57763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67585-8F2F-494D-BB90-964B6E9DB8C8}" type="datetime1">
              <a:rPr lang="en-US" smtClean="0"/>
              <a:t>5/6/2021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9585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81DE-BFD9-4896-A0B0-37BF727C68AE}" type="datetime1">
              <a:rPr lang="en-US" smtClean="0"/>
              <a:t>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On "Software Engineering " by Surya Narayan Prasad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1000F-B7AE-4C50-AD18-6C1BB388A715}" type="slidenum">
              <a:rPr lang="en-US" smtClean="0"/>
              <a:pPr/>
              <a:t>‹#›</a:t>
            </a:fld>
            <a:endParaRPr lang="en-US"/>
          </a:p>
        </p:txBody>
      </p:sp>
    </p:spTree>
    <p:extLst>
      <p:ext uri="{BB962C8B-B14F-4D97-AF65-F5344CB8AC3E}">
        <p14:creationId xmlns:p14="http://schemas.microsoft.com/office/powerpoint/2010/main" val="41183101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12192000" cy="838200"/>
          </a:xfrm>
        </p:spPr>
        <p:txBody>
          <a:bodyPr>
            <a:noAutofit/>
          </a:bodyPr>
          <a:lstStyle/>
          <a:p>
            <a:r>
              <a:rPr lang="en-US" sz="4800" b="1" dirty="0" smtClean="0">
                <a:solidFill>
                  <a:srgbClr val="FF0000"/>
                </a:solidFill>
                <a:latin typeface="Calibri" panose="020F0502020204030204" pitchFamily="34" charset="0"/>
                <a:cs typeface="Calibri" pitchFamily="34" charset="0"/>
              </a:rPr>
              <a:t>Database Management System</a:t>
            </a:r>
            <a:endParaRPr lang="en-US" sz="4800" b="1" dirty="0">
              <a:solidFill>
                <a:srgbClr val="FF0000"/>
              </a:solidFill>
              <a:latin typeface="Calibri" panose="020F0502020204030204"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Management System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lvl="1" algn="just">
              <a:buClr>
                <a:srgbClr val="FF0000"/>
              </a:buClr>
              <a:buSzPct val="80000"/>
              <a:buFont typeface="Calibri" panose="020F0502020204030204" pitchFamily="34" charset="0"/>
              <a:buChar char="●"/>
            </a:pPr>
            <a:r>
              <a:rPr lang="en-US" sz="3200" dirty="0" smtClean="0"/>
              <a:t>The </a:t>
            </a:r>
            <a:r>
              <a:rPr lang="en-US" sz="3200" dirty="0"/>
              <a:t>database system must ensure the safety of the information stored, despite system crashes or attempts at unauthorized access. If data are to be shared among several users, the system must avoid possible anomalous results</a:t>
            </a:r>
            <a:r>
              <a:rPr lang="en-US" sz="3200" dirty="0" smtClean="0"/>
              <a:t>. </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a:t>
            </a:fld>
            <a:endParaRPr lang="en-US" sz="2000" b="1" dirty="0">
              <a:solidFill>
                <a:srgbClr val="FF0000"/>
              </a:solidFill>
            </a:endParaRPr>
          </a:p>
        </p:txBody>
      </p:sp>
    </p:spTree>
    <p:extLst>
      <p:ext uri="{BB962C8B-B14F-4D97-AF65-F5344CB8AC3E}">
        <p14:creationId xmlns:p14="http://schemas.microsoft.com/office/powerpoint/2010/main" val="299974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Database Management System</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Database Management System is defined as </a:t>
            </a:r>
          </a:p>
          <a:p>
            <a:pPr lvl="1" algn="just">
              <a:buClr>
                <a:srgbClr val="FF0000"/>
              </a:buClr>
              <a:buSzPct val="80000"/>
              <a:buFont typeface="Calibri" panose="020F0502020204030204" pitchFamily="34" charset="0"/>
              <a:buChar char="●"/>
            </a:pPr>
            <a:r>
              <a:rPr lang="en-US" sz="3200" dirty="0"/>
              <a:t>Collection of interrelated data and a set of programs to access those data. </a:t>
            </a:r>
          </a:p>
          <a:p>
            <a:pPr lvl="1" algn="just">
              <a:buClr>
                <a:srgbClr val="FF0000"/>
              </a:buClr>
              <a:buSzPct val="80000"/>
              <a:buFont typeface="Calibri" panose="020F0502020204030204" pitchFamily="34" charset="0"/>
              <a:buChar char="●"/>
            </a:pPr>
            <a:r>
              <a:rPr lang="en-US" sz="3200" dirty="0"/>
              <a:t>The collection of related data with an implicit meaning and hence is a database. </a:t>
            </a:r>
          </a:p>
          <a:p>
            <a:pPr lvl="1" algn="just">
              <a:buClr>
                <a:srgbClr val="FF0000"/>
              </a:buClr>
              <a:buSzPct val="80000"/>
              <a:buFont typeface="Calibri" panose="020F0502020204030204" pitchFamily="34" charset="0"/>
              <a:buChar char="●"/>
            </a:pPr>
            <a:r>
              <a:rPr lang="en-US" sz="3200" dirty="0"/>
              <a:t>The collection of data, usually referred to as the database, contains information relevant to an enterprise.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a:t>
            </a:fld>
            <a:endParaRPr lang="en-US" sz="2000" b="1" dirty="0">
              <a:solidFill>
                <a:srgbClr val="FF0000"/>
              </a:solidFill>
            </a:endParaRPr>
          </a:p>
        </p:txBody>
      </p:sp>
    </p:spTree>
    <p:extLst>
      <p:ext uri="{BB962C8B-B14F-4D97-AF65-F5344CB8AC3E}">
        <p14:creationId xmlns:p14="http://schemas.microsoft.com/office/powerpoint/2010/main" val="327587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Database Management System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lvl="1" algn="just">
              <a:buClr>
                <a:srgbClr val="FF0000"/>
              </a:buClr>
              <a:buSzPct val="80000"/>
              <a:buFont typeface="Calibri" panose="020F0502020204030204" pitchFamily="34" charset="0"/>
              <a:buChar char="●"/>
            </a:pPr>
            <a:r>
              <a:rPr lang="en-US" sz="3200" dirty="0"/>
              <a:t>Database management system is a computerized record-keeping system. It is a repository or a container for collection of computerized data files. </a:t>
            </a:r>
          </a:p>
          <a:p>
            <a:pPr lvl="1" algn="just">
              <a:buClr>
                <a:srgbClr val="FF0000"/>
              </a:buClr>
              <a:buSzPct val="80000"/>
              <a:buFont typeface="Calibri" panose="020F0502020204030204" pitchFamily="34" charset="0"/>
              <a:buChar char="●"/>
            </a:pPr>
            <a:r>
              <a:rPr lang="en-US" sz="3200" dirty="0"/>
              <a:t>The overall purpose of DBMS is to allow he users to define, store, retrieve and update the information contained in the database on demand. </a:t>
            </a:r>
          </a:p>
          <a:p>
            <a:pPr lvl="1" algn="just">
              <a:buClr>
                <a:srgbClr val="FF0000"/>
              </a:buClr>
              <a:buSzPct val="80000"/>
              <a:buFont typeface="Calibri" panose="020F0502020204030204" pitchFamily="34" charset="0"/>
              <a:buChar char="●"/>
            </a:pPr>
            <a:r>
              <a:rPr lang="en-US" sz="3200" dirty="0"/>
              <a:t>Information can be anything that is of significance to an individual or organization.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a:t>
            </a:fld>
            <a:endParaRPr lang="en-US" sz="2000" b="1" dirty="0">
              <a:solidFill>
                <a:srgbClr val="FF0000"/>
              </a:solidFill>
            </a:endParaRPr>
          </a:p>
        </p:txBody>
      </p:sp>
    </p:spTree>
    <p:extLst>
      <p:ext uri="{BB962C8B-B14F-4D97-AF65-F5344CB8AC3E}">
        <p14:creationId xmlns:p14="http://schemas.microsoft.com/office/powerpoint/2010/main" val="158568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Role of Database Management System</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The primary goal of Database Management System is to provide a way to store and retrieve database information that is both convenient and efficient.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a:t>
            </a:fld>
            <a:endParaRPr lang="en-US" sz="2000" b="1" dirty="0">
              <a:solidFill>
                <a:srgbClr val="FF0000"/>
              </a:solidFill>
            </a:endParaRPr>
          </a:p>
        </p:txBody>
      </p:sp>
    </p:spTree>
    <p:extLst>
      <p:ext uri="{BB962C8B-B14F-4D97-AF65-F5344CB8AC3E}">
        <p14:creationId xmlns:p14="http://schemas.microsoft.com/office/powerpoint/2010/main" val="115768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Benefits of Database Management System</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Reduces the data redundancy</a:t>
            </a:r>
          </a:p>
          <a:p>
            <a:pPr algn="just">
              <a:buClr>
                <a:srgbClr val="FF0000"/>
              </a:buClr>
              <a:buSzPct val="80000"/>
              <a:buFont typeface="Calibri" panose="020F0502020204030204" pitchFamily="34" charset="0"/>
              <a:buChar char="●"/>
            </a:pPr>
            <a:r>
              <a:rPr lang="en-US" sz="3200" dirty="0"/>
              <a:t>Controls Data Inconsistency</a:t>
            </a:r>
          </a:p>
          <a:p>
            <a:pPr algn="just">
              <a:buClr>
                <a:srgbClr val="FF0000"/>
              </a:buClr>
              <a:buSzPct val="80000"/>
              <a:buFont typeface="Calibri" panose="020F0502020204030204" pitchFamily="34" charset="0"/>
              <a:buChar char="●"/>
            </a:pPr>
            <a:r>
              <a:rPr lang="en-US" sz="3200" dirty="0"/>
              <a:t>Facilitates Sharing of Data</a:t>
            </a:r>
          </a:p>
          <a:p>
            <a:pPr algn="just">
              <a:buClr>
                <a:srgbClr val="FF0000"/>
              </a:buClr>
              <a:buSzPct val="80000"/>
              <a:buFont typeface="Calibri" panose="020F0502020204030204" pitchFamily="34" charset="0"/>
              <a:buChar char="●"/>
            </a:pPr>
            <a:r>
              <a:rPr lang="en-US" sz="3200" dirty="0"/>
              <a:t>Enforces Standards</a:t>
            </a:r>
          </a:p>
          <a:p>
            <a:pPr algn="just">
              <a:buClr>
                <a:srgbClr val="FF0000"/>
              </a:buClr>
              <a:buSzPct val="80000"/>
              <a:buFont typeface="Calibri" panose="020F0502020204030204" pitchFamily="34" charset="0"/>
              <a:buChar char="●"/>
            </a:pPr>
            <a:r>
              <a:rPr lang="en-US" sz="3200" dirty="0"/>
              <a:t>Ensures Data Security</a:t>
            </a:r>
          </a:p>
          <a:p>
            <a:pPr algn="just">
              <a:buClr>
                <a:srgbClr val="FF0000"/>
              </a:buClr>
              <a:buSzPct val="80000"/>
              <a:buFont typeface="Calibri" panose="020F0502020204030204" pitchFamily="34" charset="0"/>
              <a:buChar char="●"/>
            </a:pPr>
            <a:r>
              <a:rPr lang="en-US" sz="3200" dirty="0"/>
              <a:t>Integrity can be Enforces through Database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a:t>
            </a:fld>
            <a:endParaRPr lang="en-US" sz="2000" b="1" dirty="0">
              <a:solidFill>
                <a:srgbClr val="FF0000"/>
              </a:solidFill>
            </a:endParaRPr>
          </a:p>
        </p:txBody>
      </p:sp>
    </p:spTree>
    <p:extLst>
      <p:ext uri="{BB962C8B-B14F-4D97-AF65-F5344CB8AC3E}">
        <p14:creationId xmlns:p14="http://schemas.microsoft.com/office/powerpoint/2010/main" val="384100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Database Abstraction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Database systems are made up of complex data structures.</a:t>
            </a:r>
          </a:p>
          <a:p>
            <a:pPr algn="just">
              <a:buClr>
                <a:srgbClr val="FF0000"/>
              </a:buClr>
              <a:buSzPct val="80000"/>
              <a:buFont typeface="Calibri" panose="020F0502020204030204" pitchFamily="34" charset="0"/>
              <a:buChar char="●"/>
            </a:pPr>
            <a:r>
              <a:rPr lang="en-US" sz="3200" dirty="0"/>
              <a:t>In order to simplify the user interaction with database, the internal details are made hidden from the users.</a:t>
            </a:r>
          </a:p>
          <a:p>
            <a:pPr algn="just">
              <a:buClr>
                <a:srgbClr val="FF0000"/>
              </a:buClr>
              <a:buSzPct val="80000"/>
              <a:buFont typeface="Calibri" panose="020F0502020204030204" pitchFamily="34" charset="0"/>
              <a:buChar char="●"/>
            </a:pPr>
            <a:r>
              <a:rPr lang="en-US" sz="3200" dirty="0"/>
              <a:t>The process of hiding the internal details from users is termed as data abstraction.</a:t>
            </a:r>
          </a:p>
          <a:p>
            <a:pPr algn="just">
              <a:buClr>
                <a:srgbClr val="FF0000"/>
              </a:buClr>
              <a:buSzPct val="80000"/>
              <a:buFont typeface="Calibri" panose="020F0502020204030204" pitchFamily="34" charset="0"/>
              <a:buChar char="●"/>
            </a:pPr>
            <a:r>
              <a:rPr lang="en-US" sz="3200" dirty="0"/>
              <a:t>Database Abstraction Layer is an API(Application Programming Interface) that establishes the communication between Computer Application and Database.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a:t>
            </a:fld>
            <a:endParaRPr lang="en-US" sz="2000" b="1" dirty="0">
              <a:solidFill>
                <a:srgbClr val="FF0000"/>
              </a:solidFill>
            </a:endParaRPr>
          </a:p>
        </p:txBody>
      </p:sp>
    </p:spTree>
    <p:extLst>
      <p:ext uri="{BB962C8B-B14F-4D97-AF65-F5344CB8AC3E}">
        <p14:creationId xmlns:p14="http://schemas.microsoft.com/office/powerpoint/2010/main" val="81349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Levels of Database Abstraction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Database is implemented through three general levels</a:t>
            </a:r>
          </a:p>
          <a:p>
            <a:pPr lvl="1" algn="just">
              <a:buClr>
                <a:srgbClr val="FF0000"/>
              </a:buClr>
              <a:buSzPct val="80000"/>
              <a:buFont typeface="Calibri" panose="020F0502020204030204" pitchFamily="34" charset="0"/>
              <a:buChar char="●"/>
            </a:pPr>
            <a:r>
              <a:rPr lang="en-US" sz="3200" dirty="0"/>
              <a:t>Internal or Physical Level</a:t>
            </a:r>
          </a:p>
          <a:p>
            <a:pPr lvl="1" algn="just">
              <a:buClr>
                <a:srgbClr val="FF0000"/>
              </a:buClr>
              <a:buSzPct val="80000"/>
              <a:buFont typeface="Calibri" panose="020F0502020204030204" pitchFamily="34" charset="0"/>
              <a:buChar char="●"/>
            </a:pPr>
            <a:r>
              <a:rPr lang="en-US" sz="3200" dirty="0"/>
              <a:t>Conceptual or Logical level</a:t>
            </a:r>
          </a:p>
          <a:p>
            <a:pPr lvl="1" algn="just">
              <a:buClr>
                <a:srgbClr val="FF0000"/>
              </a:buClr>
              <a:buSzPct val="80000"/>
              <a:buFont typeface="Calibri" panose="020F0502020204030204" pitchFamily="34" charset="0"/>
              <a:buChar char="●"/>
            </a:pPr>
            <a:r>
              <a:rPr lang="en-US" sz="3200" dirty="0"/>
              <a:t>External or View Level</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16</a:t>
            </a:fld>
            <a:endParaRPr lang="en-US" sz="2000" b="1" dirty="0">
              <a:solidFill>
                <a:srgbClr val="FF0000"/>
              </a:solidFill>
            </a:endParaRPr>
          </a:p>
        </p:txBody>
      </p:sp>
    </p:spTree>
    <p:extLst>
      <p:ext uri="{BB962C8B-B14F-4D97-AF65-F5344CB8AC3E}">
        <p14:creationId xmlns:p14="http://schemas.microsoft.com/office/powerpoint/2010/main" val="143224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Internal or Physical level Database Abstraction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Lowest Level of Abstraction</a:t>
            </a:r>
          </a:p>
          <a:p>
            <a:pPr algn="just">
              <a:buClr>
                <a:srgbClr val="FF0000"/>
              </a:buClr>
              <a:buSzPct val="80000"/>
              <a:buFont typeface="Calibri" panose="020F0502020204030204" pitchFamily="34" charset="0"/>
              <a:buChar char="●"/>
            </a:pPr>
            <a:r>
              <a:rPr lang="en-US" sz="3200" dirty="0"/>
              <a:t>Closest to Physical Storage</a:t>
            </a:r>
          </a:p>
          <a:p>
            <a:pPr algn="just">
              <a:buClr>
                <a:srgbClr val="FF0000"/>
              </a:buClr>
              <a:buSzPct val="80000"/>
              <a:buFont typeface="Calibri" panose="020F0502020204030204" pitchFamily="34" charset="0"/>
              <a:buChar char="●"/>
            </a:pPr>
            <a:r>
              <a:rPr lang="en-US" sz="3200" dirty="0"/>
              <a:t>Describes how data are actually stored on the storage devices</a:t>
            </a:r>
          </a:p>
          <a:p>
            <a:pPr algn="just">
              <a:buClr>
                <a:srgbClr val="FF0000"/>
              </a:buClr>
              <a:buSzPct val="80000"/>
              <a:buFont typeface="Calibri" panose="020F0502020204030204" pitchFamily="34" charset="0"/>
              <a:buChar char="●"/>
            </a:pPr>
            <a:r>
              <a:rPr lang="en-US" sz="3200" dirty="0"/>
              <a:t>Complex low level data structures are used and described in details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17</a:t>
            </a:fld>
            <a:endParaRPr lang="en-US" sz="2000" b="1" dirty="0">
              <a:solidFill>
                <a:srgbClr val="FF0000"/>
              </a:solidFill>
            </a:endParaRPr>
          </a:p>
        </p:txBody>
      </p:sp>
    </p:spTree>
    <p:extLst>
      <p:ext uri="{BB962C8B-B14F-4D97-AF65-F5344CB8AC3E}">
        <p14:creationId xmlns:p14="http://schemas.microsoft.com/office/powerpoint/2010/main" val="102101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Conceptual or Logical level Database Abstraction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Middle Level of Abstraction</a:t>
            </a:r>
          </a:p>
          <a:p>
            <a:pPr algn="just">
              <a:buClr>
                <a:srgbClr val="FF0000"/>
              </a:buClr>
              <a:buSzPct val="80000"/>
              <a:buFont typeface="Calibri" panose="020F0502020204030204" pitchFamily="34" charset="0"/>
              <a:buChar char="●"/>
            </a:pPr>
            <a:r>
              <a:rPr lang="en-US" sz="3200" dirty="0"/>
              <a:t>Describes what data are actually stored on the in the database</a:t>
            </a:r>
          </a:p>
          <a:p>
            <a:pPr algn="just">
              <a:buClr>
                <a:srgbClr val="FF0000"/>
              </a:buClr>
              <a:buSzPct val="80000"/>
              <a:buFont typeface="Calibri" panose="020F0502020204030204" pitchFamily="34" charset="0"/>
              <a:buChar char="●"/>
            </a:pPr>
            <a:r>
              <a:rPr lang="en-US" sz="3200" dirty="0"/>
              <a:t>Describes the relationship between / among the data</a:t>
            </a:r>
          </a:p>
          <a:p>
            <a:pPr algn="just">
              <a:buClr>
                <a:srgbClr val="FF0000"/>
              </a:buClr>
              <a:buSzPct val="80000"/>
              <a:buFont typeface="Calibri" panose="020F0502020204030204" pitchFamily="34" charset="0"/>
              <a:buChar char="●"/>
            </a:pPr>
            <a:r>
              <a:rPr lang="en-US" sz="3200" dirty="0"/>
              <a:t>Database is describes logically in terms of simple data structures</a:t>
            </a:r>
          </a:p>
          <a:p>
            <a:pPr algn="just">
              <a:buClr>
                <a:srgbClr val="FF0000"/>
              </a:buClr>
              <a:buSzPct val="80000"/>
              <a:buFont typeface="Calibri" panose="020F0502020204030204" pitchFamily="34" charset="0"/>
              <a:buChar char="●"/>
            </a:pPr>
            <a:r>
              <a:rPr lang="en-US" sz="3200" dirty="0"/>
              <a:t>How these logical data structures are implemented at the physical level is not taken into consideration. The concern is about what data / information is to be kept in the database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18</a:t>
            </a:fld>
            <a:endParaRPr lang="en-US" sz="2000" b="1" dirty="0">
              <a:solidFill>
                <a:srgbClr val="FF0000"/>
              </a:solidFill>
            </a:endParaRPr>
          </a:p>
        </p:txBody>
      </p:sp>
    </p:spTree>
    <p:extLst>
      <p:ext uri="{BB962C8B-B14F-4D97-AF65-F5344CB8AC3E}">
        <p14:creationId xmlns:p14="http://schemas.microsoft.com/office/powerpoint/2010/main" val="285949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External or View level Database Abstraction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Highest Level of Abstraction</a:t>
            </a:r>
          </a:p>
          <a:p>
            <a:pPr algn="just">
              <a:buClr>
                <a:srgbClr val="FF0000"/>
              </a:buClr>
              <a:buSzPct val="80000"/>
              <a:buFont typeface="Calibri" panose="020F0502020204030204" pitchFamily="34" charset="0"/>
              <a:buChar char="●"/>
            </a:pPr>
            <a:r>
              <a:rPr lang="en-US" sz="3200" dirty="0"/>
              <a:t>Closest to the users</a:t>
            </a:r>
          </a:p>
          <a:p>
            <a:pPr algn="just">
              <a:buClr>
                <a:srgbClr val="FF0000"/>
              </a:buClr>
              <a:buSzPct val="80000"/>
              <a:buFont typeface="Calibri" panose="020F0502020204030204" pitchFamily="34" charset="0"/>
              <a:buChar char="●"/>
            </a:pPr>
            <a:r>
              <a:rPr lang="en-US" sz="3200" dirty="0"/>
              <a:t>Concerned with the way in which the data are viewed by the individual users</a:t>
            </a:r>
          </a:p>
          <a:p>
            <a:pPr algn="just">
              <a:buClr>
                <a:srgbClr val="FF0000"/>
              </a:buClr>
              <a:buSzPct val="80000"/>
              <a:buFont typeface="Calibri" panose="020F0502020204030204" pitchFamily="34" charset="0"/>
              <a:buChar char="●"/>
            </a:pPr>
            <a:r>
              <a:rPr lang="en-US" sz="3200" dirty="0"/>
              <a:t>Majority of the users of the database are not concerned with all the information contained in the database. They are interested with only a part of database which are relevant to them.</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19</a:t>
            </a:fld>
            <a:endParaRPr lang="en-US" sz="2000" b="1" dirty="0">
              <a:solidFill>
                <a:srgbClr val="FF0000"/>
              </a:solidFill>
            </a:endParaRPr>
          </a:p>
        </p:txBody>
      </p:sp>
    </p:spTree>
    <p:extLst>
      <p:ext uri="{BB962C8B-B14F-4D97-AF65-F5344CB8AC3E}">
        <p14:creationId xmlns:p14="http://schemas.microsoft.com/office/powerpoint/2010/main" val="65963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Data is defined as </a:t>
            </a:r>
          </a:p>
          <a:p>
            <a:pPr lvl="1" algn="just">
              <a:buClr>
                <a:srgbClr val="FF0000"/>
              </a:buClr>
              <a:buSzPct val="80000"/>
              <a:buFont typeface="Calibri" panose="020F0502020204030204" pitchFamily="34" charset="0"/>
              <a:buChar char="●"/>
            </a:pPr>
            <a:r>
              <a:rPr lang="en-US" sz="3200" dirty="0"/>
              <a:t>Fact(s), Figure(s), etc. (that can be recorded and have implicit meaning).</a:t>
            </a:r>
          </a:p>
          <a:p>
            <a:pPr lvl="1" algn="just">
              <a:buClr>
                <a:srgbClr val="FF0000"/>
              </a:buClr>
              <a:buSzPct val="80000"/>
              <a:buFont typeface="Calibri" panose="020F0502020204030204" pitchFamily="34" charset="0"/>
              <a:buChar char="●"/>
            </a:pPr>
            <a:r>
              <a:rPr lang="en-US" sz="3200" dirty="0"/>
              <a:t>Characteristics or Behavior</a:t>
            </a:r>
          </a:p>
          <a:p>
            <a:pPr lvl="1" algn="just">
              <a:buClr>
                <a:srgbClr val="FF0000"/>
              </a:buClr>
              <a:buSzPct val="80000"/>
              <a:buFont typeface="Calibri" panose="020F0502020204030204" pitchFamily="34" charset="0"/>
              <a:buChar char="●"/>
            </a:pPr>
            <a:r>
              <a:rPr lang="en-US" sz="3200" dirty="0"/>
              <a:t>Information (factual) used as a basis for reasoning, discussion or calculation.</a:t>
            </a:r>
          </a:p>
          <a:p>
            <a:pPr lvl="1" algn="just">
              <a:buClr>
                <a:srgbClr val="FF0000"/>
              </a:buClr>
              <a:buSzPct val="80000"/>
              <a:buFont typeface="Calibri" panose="020F0502020204030204" pitchFamily="34" charset="0"/>
              <a:buChar char="●"/>
            </a:pPr>
            <a:r>
              <a:rPr lang="en-US" sz="3200" dirty="0"/>
              <a:t>Information in digital form that can be transmitted or processed</a:t>
            </a:r>
            <a:r>
              <a:rPr lang="en-US" sz="3200" dirty="0" smtClean="0"/>
              <a:t>.</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a:t>
            </a:fld>
            <a:endParaRPr lang="en-US" sz="2000" b="1" dirty="0">
              <a:solidFill>
                <a:srgbClr val="FF0000"/>
              </a:solidFill>
            </a:endParaRPr>
          </a:p>
        </p:txBody>
      </p:sp>
    </p:spTree>
    <p:extLst>
      <p:ext uri="{BB962C8B-B14F-4D97-AF65-F5344CB8AC3E}">
        <p14:creationId xmlns:p14="http://schemas.microsoft.com/office/powerpoint/2010/main" val="166243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Database Independence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Data Independence is defined as the property or ability of DBMS that helps us to change the database schema at one level of database  without changing the schema at the next higher level.</a:t>
            </a:r>
          </a:p>
          <a:p>
            <a:pPr algn="just">
              <a:buClr>
                <a:srgbClr val="FF0000"/>
              </a:buClr>
              <a:buSzPct val="80000"/>
              <a:buFont typeface="Calibri" panose="020F0502020204030204" pitchFamily="34" charset="0"/>
              <a:buChar char="●"/>
            </a:pPr>
            <a:r>
              <a:rPr lang="en-US" sz="3200" dirty="0"/>
              <a:t>As database is viewed through three different levels of abstraction, any change at one level may affect other levels.</a:t>
            </a:r>
          </a:p>
          <a:p>
            <a:pPr algn="just">
              <a:buClr>
                <a:srgbClr val="FF0000"/>
              </a:buClr>
              <a:buSzPct val="80000"/>
              <a:buFont typeface="Calibri" panose="020F0502020204030204" pitchFamily="34" charset="0"/>
              <a:buChar char="●"/>
            </a:pPr>
            <a:r>
              <a:rPr lang="en-US" sz="3200" dirty="0"/>
              <a:t>As the time passes, the database keep on growing. This may require frequent changes at times. This may lead to redesigning and reimplementation of database.</a:t>
            </a:r>
          </a:p>
          <a:p>
            <a:pPr algn="just">
              <a:buClr>
                <a:srgbClr val="FF0000"/>
              </a:buClr>
              <a:buSzPct val="80000"/>
              <a:buFont typeface="Calibri" panose="020F0502020204030204" pitchFamily="34" charset="0"/>
              <a:buChar char="●"/>
            </a:pPr>
            <a:r>
              <a:rPr lang="en-US" sz="3200" dirty="0"/>
              <a:t>With the help of Data Independence, the above is overturned.</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20</a:t>
            </a:fld>
            <a:endParaRPr lang="en-US" sz="2000" b="1" dirty="0">
              <a:solidFill>
                <a:srgbClr val="FF0000"/>
              </a:solidFill>
            </a:endParaRPr>
          </a:p>
        </p:txBody>
      </p:sp>
    </p:spTree>
    <p:extLst>
      <p:ext uri="{BB962C8B-B14F-4D97-AF65-F5344CB8AC3E}">
        <p14:creationId xmlns:p14="http://schemas.microsoft.com/office/powerpoint/2010/main" val="3533712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Levels of Database Independence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There are two levels of Data Independence</a:t>
            </a:r>
          </a:p>
          <a:p>
            <a:pPr lvl="1" algn="just">
              <a:buClr>
                <a:srgbClr val="FF0000"/>
              </a:buClr>
              <a:buSzPct val="80000"/>
              <a:buFont typeface="Calibri" panose="020F0502020204030204" pitchFamily="34" charset="0"/>
              <a:buChar char="●"/>
            </a:pPr>
            <a:r>
              <a:rPr lang="en-US" sz="3200" dirty="0"/>
              <a:t>Physical Data Independence</a:t>
            </a:r>
          </a:p>
          <a:p>
            <a:pPr lvl="1" algn="just">
              <a:buClr>
                <a:srgbClr val="FF0000"/>
              </a:buClr>
              <a:buSzPct val="80000"/>
              <a:buFont typeface="Calibri" panose="020F0502020204030204" pitchFamily="34" charset="0"/>
              <a:buChar char="●"/>
            </a:pPr>
            <a:r>
              <a:rPr lang="en-US" sz="3200" dirty="0"/>
              <a:t>Logical Data Independence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21</a:t>
            </a:fld>
            <a:endParaRPr lang="en-US" sz="2000" b="1" dirty="0">
              <a:solidFill>
                <a:srgbClr val="FF0000"/>
              </a:solidFill>
            </a:endParaRPr>
          </a:p>
        </p:txBody>
      </p:sp>
    </p:spTree>
    <p:extLst>
      <p:ext uri="{BB962C8B-B14F-4D97-AF65-F5344CB8AC3E}">
        <p14:creationId xmlns:p14="http://schemas.microsoft.com/office/powerpoint/2010/main" val="3821014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Levels of Database Independence</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22</a:t>
            </a:fld>
            <a:endParaRPr lang="en-US" sz="2000" b="1" dirty="0">
              <a:solidFill>
                <a:srgbClr val="FF0000"/>
              </a:solidFill>
            </a:endParaRPr>
          </a:p>
        </p:txBody>
      </p:sp>
      <p:grpSp>
        <p:nvGrpSpPr>
          <p:cNvPr id="7" name="Group 6"/>
          <p:cNvGrpSpPr/>
          <p:nvPr/>
        </p:nvGrpSpPr>
        <p:grpSpPr>
          <a:xfrm>
            <a:off x="584307" y="914400"/>
            <a:ext cx="10987731" cy="5037092"/>
            <a:chOff x="584307" y="937847"/>
            <a:chExt cx="10987731" cy="5041780"/>
          </a:xfrm>
        </p:grpSpPr>
        <p:grpSp>
          <p:nvGrpSpPr>
            <p:cNvPr id="8" name="Group 7"/>
            <p:cNvGrpSpPr/>
            <p:nvPr/>
          </p:nvGrpSpPr>
          <p:grpSpPr>
            <a:xfrm>
              <a:off x="584307" y="937847"/>
              <a:ext cx="10987731" cy="5041780"/>
              <a:chOff x="584307" y="937847"/>
              <a:chExt cx="10987731" cy="5041780"/>
            </a:xfrm>
          </p:grpSpPr>
          <p:grpSp>
            <p:nvGrpSpPr>
              <p:cNvPr id="11" name="Group 10"/>
              <p:cNvGrpSpPr/>
              <p:nvPr/>
            </p:nvGrpSpPr>
            <p:grpSpPr>
              <a:xfrm>
                <a:off x="584307" y="3570845"/>
                <a:ext cx="10987731" cy="2408782"/>
                <a:chOff x="584307" y="3570845"/>
                <a:chExt cx="10987731" cy="2408782"/>
              </a:xfrm>
            </p:grpSpPr>
            <p:grpSp>
              <p:nvGrpSpPr>
                <p:cNvPr id="18" name="Group 17"/>
                <p:cNvGrpSpPr/>
                <p:nvPr/>
              </p:nvGrpSpPr>
              <p:grpSpPr>
                <a:xfrm>
                  <a:off x="584307" y="5067544"/>
                  <a:ext cx="10987731" cy="912083"/>
                  <a:chOff x="584307" y="5067544"/>
                  <a:chExt cx="10987731" cy="912083"/>
                </a:xfrm>
              </p:grpSpPr>
              <p:sp>
                <p:nvSpPr>
                  <p:cNvPr id="24" name="Flowchart: Magnetic Disk 23"/>
                  <p:cNvSpPr/>
                  <p:nvPr/>
                </p:nvSpPr>
                <p:spPr>
                  <a:xfrm>
                    <a:off x="584307" y="5067544"/>
                    <a:ext cx="2073498" cy="888643"/>
                  </a:xfrm>
                  <a:prstGeom prst="flowChartMagneticDisk">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Flowchart: Magnetic Disk 24"/>
                  <p:cNvSpPr/>
                  <p:nvPr/>
                </p:nvSpPr>
                <p:spPr>
                  <a:xfrm>
                    <a:off x="5111759" y="5079264"/>
                    <a:ext cx="2073498" cy="888643"/>
                  </a:xfrm>
                  <a:prstGeom prst="flowChartMagneticDisk">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Flowchart: Magnetic Disk 25"/>
                  <p:cNvSpPr/>
                  <p:nvPr/>
                </p:nvSpPr>
                <p:spPr>
                  <a:xfrm>
                    <a:off x="9498540" y="5090984"/>
                    <a:ext cx="2073498" cy="888643"/>
                  </a:xfrm>
                  <a:prstGeom prst="flowChartMagneticDisk">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19" name="Group 18"/>
                <p:cNvGrpSpPr/>
                <p:nvPr/>
              </p:nvGrpSpPr>
              <p:grpSpPr>
                <a:xfrm>
                  <a:off x="1621056" y="3570845"/>
                  <a:ext cx="8914233" cy="1703809"/>
                  <a:chOff x="1621056" y="3683389"/>
                  <a:chExt cx="8914233" cy="1703809"/>
                </a:xfrm>
              </p:grpSpPr>
              <p:cxnSp>
                <p:nvCxnSpPr>
                  <p:cNvPr id="20" name="Straight Connector 19"/>
                  <p:cNvCxnSpPr/>
                  <p:nvPr/>
                </p:nvCxnSpPr>
                <p:spPr>
                  <a:xfrm>
                    <a:off x="1621056" y="4290646"/>
                    <a:ext cx="8914233" cy="422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35124" y="4290646"/>
                    <a:ext cx="0" cy="10731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62576" y="3683389"/>
                    <a:ext cx="0" cy="16459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507153" y="4314086"/>
                    <a:ext cx="0" cy="10731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p:cNvGrpSpPr/>
              <p:nvPr/>
            </p:nvGrpSpPr>
            <p:grpSpPr>
              <a:xfrm>
                <a:off x="5256619" y="937847"/>
                <a:ext cx="1816094" cy="2632998"/>
                <a:chOff x="5256619" y="937847"/>
                <a:chExt cx="1816094" cy="2632998"/>
              </a:xfrm>
            </p:grpSpPr>
            <p:sp>
              <p:nvSpPr>
                <p:cNvPr id="13" name="Rectangle 12"/>
                <p:cNvSpPr/>
                <p:nvPr/>
              </p:nvSpPr>
              <p:spPr>
                <a:xfrm>
                  <a:off x="5261314" y="3066757"/>
                  <a:ext cx="1811399" cy="504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Physical Level</a:t>
                  </a:r>
                  <a:endParaRPr lang="en-US" sz="2000" b="1" dirty="0">
                    <a:solidFill>
                      <a:schemeClr val="tx1"/>
                    </a:solidFill>
                  </a:endParaRPr>
                </a:p>
              </p:txBody>
            </p:sp>
            <p:cxnSp>
              <p:nvCxnSpPr>
                <p:cNvPr id="14" name="Straight Arrow Connector 13"/>
                <p:cNvCxnSpPr>
                  <a:stCxn id="13" idx="0"/>
                </p:cNvCxnSpPr>
                <p:nvPr/>
              </p:nvCxnSpPr>
              <p:spPr>
                <a:xfrm flipH="1" flipV="1">
                  <a:off x="6162576" y="2521379"/>
                  <a:ext cx="4438" cy="54537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8967" y="1981204"/>
                  <a:ext cx="1811399" cy="504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Logical Level</a:t>
                  </a:r>
                  <a:endParaRPr lang="en-US" sz="2000" b="1" dirty="0">
                    <a:solidFill>
                      <a:schemeClr val="tx1"/>
                    </a:solidFill>
                  </a:endParaRPr>
                </a:p>
              </p:txBody>
            </p:sp>
            <p:cxnSp>
              <p:nvCxnSpPr>
                <p:cNvPr id="16" name="Straight Arrow Connector 15"/>
                <p:cNvCxnSpPr/>
                <p:nvPr/>
              </p:nvCxnSpPr>
              <p:spPr>
                <a:xfrm flipH="1" flipV="1">
                  <a:off x="6160228" y="1435818"/>
                  <a:ext cx="4438" cy="54537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256619" y="937847"/>
                  <a:ext cx="1811399" cy="504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External Level</a:t>
                  </a:r>
                  <a:endParaRPr lang="en-US" sz="2000" b="1" dirty="0">
                    <a:solidFill>
                      <a:schemeClr val="tx1"/>
                    </a:solidFill>
                  </a:endParaRPr>
                </a:p>
              </p:txBody>
            </p:sp>
          </p:grpSp>
        </p:grpSp>
        <p:sp>
          <p:nvSpPr>
            <p:cNvPr id="9" name="Rectangle 8"/>
            <p:cNvSpPr/>
            <p:nvPr/>
          </p:nvSpPr>
          <p:spPr>
            <a:xfrm>
              <a:off x="6525062" y="2515774"/>
              <a:ext cx="3363114" cy="504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Physical Data Independence</a:t>
              </a:r>
              <a:endParaRPr lang="en-US" sz="2000" b="1" dirty="0">
                <a:solidFill>
                  <a:schemeClr val="tx1"/>
                </a:solidFill>
              </a:endParaRPr>
            </a:p>
          </p:txBody>
        </p:sp>
        <p:sp>
          <p:nvSpPr>
            <p:cNvPr id="10" name="Rectangle 9"/>
            <p:cNvSpPr/>
            <p:nvPr/>
          </p:nvSpPr>
          <p:spPr>
            <a:xfrm>
              <a:off x="6522716" y="1444281"/>
              <a:ext cx="3363114" cy="504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Logical Data Independence</a:t>
              </a:r>
              <a:endParaRPr lang="en-US" sz="2000" b="1" dirty="0">
                <a:solidFill>
                  <a:schemeClr val="tx1"/>
                </a:solidFill>
              </a:endParaRPr>
            </a:p>
          </p:txBody>
        </p:sp>
      </p:grpSp>
    </p:spTree>
    <p:extLst>
      <p:ext uri="{BB962C8B-B14F-4D97-AF65-F5344CB8AC3E}">
        <p14:creationId xmlns:p14="http://schemas.microsoft.com/office/powerpoint/2010/main" val="1420545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 Models</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The external level and conceptual level uses certain data structures to help utilize the database efficiently.</a:t>
            </a:r>
          </a:p>
          <a:p>
            <a:pPr algn="just">
              <a:buClr>
                <a:srgbClr val="FF0000"/>
              </a:buClr>
              <a:buSzPct val="80000"/>
              <a:buFont typeface="Calibri" panose="020F0502020204030204" pitchFamily="34" charset="0"/>
              <a:buChar char="●"/>
            </a:pPr>
            <a:r>
              <a:rPr lang="en-US" sz="3200" dirty="0"/>
              <a:t>How are these data structures decided?</a:t>
            </a:r>
          </a:p>
          <a:p>
            <a:pPr algn="just">
              <a:buClr>
                <a:srgbClr val="FF0000"/>
              </a:buClr>
              <a:buSzPct val="80000"/>
              <a:buFont typeface="Calibri" panose="020F0502020204030204" pitchFamily="34" charset="0"/>
              <a:buChar char="●"/>
            </a:pPr>
            <a:r>
              <a:rPr lang="en-US" sz="3200" dirty="0"/>
              <a:t>What data structures and associated operations should the system support?</a:t>
            </a:r>
          </a:p>
          <a:p>
            <a:pPr algn="just">
              <a:buClr>
                <a:srgbClr val="FF0000"/>
              </a:buClr>
              <a:buSzPct val="80000"/>
              <a:buFont typeface="Calibri" panose="020F0502020204030204" pitchFamily="34" charset="0"/>
              <a:buChar char="●"/>
            </a:pPr>
            <a:r>
              <a:rPr lang="en-US" sz="3200" dirty="0"/>
              <a:t>The answer of above questions depend upon the approach or models being used for Database Management.</a:t>
            </a:r>
          </a:p>
          <a:p>
            <a:pPr algn="just">
              <a:buClr>
                <a:srgbClr val="FF0000"/>
              </a:buClr>
              <a:buSzPct val="80000"/>
              <a:buFont typeface="Calibri" panose="020F0502020204030204" pitchFamily="34" charset="0"/>
              <a:buChar char="●"/>
            </a:pPr>
            <a:r>
              <a:rPr lang="en-US" sz="3200" dirty="0"/>
              <a:t>The structure of a database is termed as data model.</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23</a:t>
            </a:fld>
            <a:endParaRPr lang="en-US" sz="2000" b="1" dirty="0">
              <a:solidFill>
                <a:srgbClr val="FF0000"/>
              </a:solidFill>
            </a:endParaRPr>
          </a:p>
        </p:txBody>
      </p:sp>
    </p:spTree>
    <p:extLst>
      <p:ext uri="{BB962C8B-B14F-4D97-AF65-F5344CB8AC3E}">
        <p14:creationId xmlns:p14="http://schemas.microsoft.com/office/powerpoint/2010/main" val="69224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 Models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Collection of conceptual tools for </a:t>
            </a:r>
          </a:p>
          <a:p>
            <a:pPr lvl="1" algn="just">
              <a:buClr>
                <a:srgbClr val="FF0000"/>
              </a:buClr>
              <a:buSzPct val="80000"/>
              <a:buFont typeface="Calibri" panose="020F0502020204030204" pitchFamily="34" charset="0"/>
              <a:buChar char="●"/>
            </a:pPr>
            <a:r>
              <a:rPr lang="en-US" sz="3200" dirty="0"/>
              <a:t>Describing Data</a:t>
            </a:r>
          </a:p>
          <a:p>
            <a:pPr lvl="1" algn="just">
              <a:buClr>
                <a:srgbClr val="FF0000"/>
              </a:buClr>
              <a:buSzPct val="80000"/>
              <a:buFont typeface="Calibri" panose="020F0502020204030204" pitchFamily="34" charset="0"/>
              <a:buChar char="●"/>
            </a:pPr>
            <a:r>
              <a:rPr lang="en-US" sz="3200" dirty="0"/>
              <a:t>Data Relationships</a:t>
            </a:r>
          </a:p>
          <a:p>
            <a:pPr lvl="1" algn="just">
              <a:buClr>
                <a:srgbClr val="FF0000"/>
              </a:buClr>
              <a:buSzPct val="80000"/>
              <a:buFont typeface="Calibri" panose="020F0502020204030204" pitchFamily="34" charset="0"/>
              <a:buChar char="●"/>
            </a:pPr>
            <a:r>
              <a:rPr lang="en-US" sz="3200" dirty="0"/>
              <a:t>Data Semantics</a:t>
            </a:r>
          </a:p>
          <a:p>
            <a:pPr lvl="1" algn="just">
              <a:buClr>
                <a:srgbClr val="FF0000"/>
              </a:buClr>
              <a:buSzPct val="80000"/>
              <a:buFont typeface="Calibri" panose="020F0502020204030204" pitchFamily="34" charset="0"/>
              <a:buChar char="●"/>
            </a:pPr>
            <a:r>
              <a:rPr lang="en-US" sz="3200" dirty="0"/>
              <a:t>Consistency Constraints</a:t>
            </a:r>
          </a:p>
          <a:p>
            <a:pPr lvl="1" algn="just">
              <a:buClr>
                <a:srgbClr val="FF0000"/>
              </a:buClr>
              <a:buSzPct val="80000"/>
              <a:buFont typeface="Calibri" panose="020F0502020204030204" pitchFamily="34" charset="0"/>
              <a:buChar char="●"/>
            </a:pP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24</a:t>
            </a:fld>
            <a:endParaRPr lang="en-US" sz="2000" b="1" dirty="0">
              <a:solidFill>
                <a:srgbClr val="FF0000"/>
              </a:solidFill>
            </a:endParaRPr>
          </a:p>
        </p:txBody>
      </p:sp>
    </p:spTree>
    <p:extLst>
      <p:ext uri="{BB962C8B-B14F-4D97-AF65-F5344CB8AC3E}">
        <p14:creationId xmlns:p14="http://schemas.microsoft.com/office/powerpoint/2010/main" val="2109446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Data Model</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The data models that are used for the management of database are</a:t>
            </a:r>
          </a:p>
          <a:p>
            <a:pPr lvl="1" algn="just">
              <a:buClr>
                <a:srgbClr val="FF0000"/>
              </a:buClr>
              <a:buSzPct val="80000"/>
              <a:buFont typeface="Calibri" panose="020F0502020204030204" pitchFamily="34" charset="0"/>
              <a:buChar char="●"/>
            </a:pPr>
            <a:r>
              <a:rPr lang="en-US" sz="3200" dirty="0"/>
              <a:t>Logical Data Model</a:t>
            </a:r>
          </a:p>
          <a:p>
            <a:pPr lvl="1" algn="just">
              <a:buClr>
                <a:srgbClr val="FF0000"/>
              </a:buClr>
              <a:buSzPct val="80000"/>
              <a:buFont typeface="Calibri" panose="020F0502020204030204" pitchFamily="34" charset="0"/>
              <a:buChar char="●"/>
            </a:pPr>
            <a:r>
              <a:rPr lang="en-US" sz="3200" dirty="0"/>
              <a:t>Physical Data Model</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25</a:t>
            </a:fld>
            <a:endParaRPr lang="en-US" sz="2000" b="1" dirty="0">
              <a:solidFill>
                <a:srgbClr val="FF0000"/>
              </a:solidFill>
            </a:endParaRPr>
          </a:p>
        </p:txBody>
      </p:sp>
    </p:spTree>
    <p:extLst>
      <p:ext uri="{BB962C8B-B14F-4D97-AF65-F5344CB8AC3E}">
        <p14:creationId xmlns:p14="http://schemas.microsoft.com/office/powerpoint/2010/main" val="357387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Logical Data Model</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The logical data models that are used for the management of database are</a:t>
            </a:r>
          </a:p>
          <a:p>
            <a:pPr lvl="1" algn="just">
              <a:buClr>
                <a:srgbClr val="FF0000"/>
              </a:buClr>
              <a:buSzPct val="80000"/>
              <a:buFont typeface="Calibri" panose="020F0502020204030204" pitchFamily="34" charset="0"/>
              <a:buChar char="●"/>
            </a:pPr>
            <a:r>
              <a:rPr lang="en-US" sz="3200" dirty="0"/>
              <a:t>Logical Data Model</a:t>
            </a:r>
          </a:p>
          <a:p>
            <a:pPr lvl="2" algn="just">
              <a:buClr>
                <a:srgbClr val="FF0000"/>
              </a:buClr>
              <a:buSzPct val="80000"/>
              <a:buFont typeface="Calibri" panose="020F0502020204030204" pitchFamily="34" charset="0"/>
              <a:buChar char="●"/>
            </a:pPr>
            <a:r>
              <a:rPr lang="en-US" sz="3200" dirty="0"/>
              <a:t>Object Based Logical Model</a:t>
            </a:r>
          </a:p>
          <a:p>
            <a:pPr lvl="2" algn="just">
              <a:buClr>
                <a:srgbClr val="FF0000"/>
              </a:buClr>
              <a:buSzPct val="80000"/>
              <a:buFont typeface="Calibri" panose="020F0502020204030204" pitchFamily="34" charset="0"/>
              <a:buChar char="●"/>
            </a:pPr>
            <a:r>
              <a:rPr lang="en-US" sz="3200" dirty="0"/>
              <a:t>Record Based Logical Model</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26</a:t>
            </a:fld>
            <a:endParaRPr lang="en-US" sz="2000" b="1" dirty="0">
              <a:solidFill>
                <a:srgbClr val="FF0000"/>
              </a:solidFill>
            </a:endParaRPr>
          </a:p>
        </p:txBody>
      </p:sp>
    </p:spTree>
    <p:extLst>
      <p:ext uri="{BB962C8B-B14F-4D97-AF65-F5344CB8AC3E}">
        <p14:creationId xmlns:p14="http://schemas.microsoft.com/office/powerpoint/2010/main" val="251213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Object Based Logical Data Model</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The model is used in describing data at the logical and view levels.</a:t>
            </a:r>
          </a:p>
          <a:p>
            <a:pPr algn="just">
              <a:buClr>
                <a:srgbClr val="FF0000"/>
              </a:buClr>
              <a:buSzPct val="80000"/>
              <a:buFont typeface="Calibri" panose="020F0502020204030204" pitchFamily="34" charset="0"/>
              <a:buChar char="●"/>
            </a:pPr>
            <a:r>
              <a:rPr lang="en-US" sz="3200" dirty="0"/>
              <a:t>Provide flexible structuring capabilities and allow data constraints to be specified explicitly.</a:t>
            </a:r>
          </a:p>
          <a:p>
            <a:pPr algn="just">
              <a:buClr>
                <a:srgbClr val="FF0000"/>
              </a:buClr>
              <a:buSzPct val="80000"/>
              <a:buFont typeface="Calibri" panose="020F0502020204030204" pitchFamily="34" charset="0"/>
              <a:buChar char="●"/>
            </a:pPr>
            <a:r>
              <a:rPr lang="en-US" sz="3200" dirty="0"/>
              <a:t>The object based logical data models that are</a:t>
            </a:r>
          </a:p>
          <a:p>
            <a:pPr lvl="1" algn="just">
              <a:buClr>
                <a:srgbClr val="FF0000"/>
              </a:buClr>
              <a:buSzPct val="80000"/>
              <a:buFont typeface="Calibri" panose="020F0502020204030204" pitchFamily="34" charset="0"/>
              <a:buChar char="●"/>
            </a:pPr>
            <a:r>
              <a:rPr lang="en-US" sz="3200" dirty="0"/>
              <a:t>Entity Relationship Model</a:t>
            </a:r>
          </a:p>
          <a:p>
            <a:pPr lvl="1" algn="just">
              <a:buClr>
                <a:srgbClr val="FF0000"/>
              </a:buClr>
              <a:buSzPct val="80000"/>
              <a:buFont typeface="Calibri" panose="020F0502020204030204" pitchFamily="34" charset="0"/>
              <a:buChar char="●"/>
            </a:pPr>
            <a:r>
              <a:rPr lang="en-US" sz="3200" dirty="0"/>
              <a:t>Object Oriented Model</a:t>
            </a:r>
          </a:p>
          <a:p>
            <a:pPr lvl="1" algn="just">
              <a:buClr>
                <a:srgbClr val="FF0000"/>
              </a:buClr>
              <a:buSzPct val="80000"/>
              <a:buFont typeface="Calibri" panose="020F0502020204030204" pitchFamily="34" charset="0"/>
              <a:buChar char="●"/>
            </a:pPr>
            <a:r>
              <a:rPr lang="en-US" sz="3200" dirty="0"/>
              <a:t>Semantic Data Model</a:t>
            </a:r>
          </a:p>
          <a:p>
            <a:pPr lvl="1" algn="just">
              <a:buClr>
                <a:srgbClr val="FF0000"/>
              </a:buClr>
              <a:buSzPct val="80000"/>
              <a:buFont typeface="Calibri" panose="020F0502020204030204" pitchFamily="34" charset="0"/>
              <a:buChar char="●"/>
            </a:pPr>
            <a:r>
              <a:rPr lang="en-US" sz="3200" dirty="0"/>
              <a:t>Functional Data Model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27</a:t>
            </a:fld>
            <a:endParaRPr lang="en-US" sz="2000" b="1" dirty="0">
              <a:solidFill>
                <a:srgbClr val="FF0000"/>
              </a:solidFill>
            </a:endParaRPr>
          </a:p>
        </p:txBody>
      </p:sp>
    </p:spTree>
    <p:extLst>
      <p:ext uri="{BB962C8B-B14F-4D97-AF65-F5344CB8AC3E}">
        <p14:creationId xmlns:p14="http://schemas.microsoft.com/office/powerpoint/2010/main" val="396095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Record Based Logical Data Model</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 model is used in describing data at the logical and view levels.</a:t>
            </a:r>
          </a:p>
          <a:p>
            <a:pPr algn="just">
              <a:buClr>
                <a:srgbClr val="FF0000"/>
              </a:buClr>
              <a:buSzPct val="80000"/>
              <a:buFont typeface="Calibri" panose="020F0502020204030204" pitchFamily="34" charset="0"/>
              <a:buChar char="●"/>
            </a:pPr>
            <a:r>
              <a:rPr lang="en-US" sz="3200" dirty="0"/>
              <a:t>As compared with the Object Based Data Model(s), the model is used to both specify the logical structure of the database and to provide the higher level description of the implementation.</a:t>
            </a:r>
          </a:p>
          <a:p>
            <a:pPr algn="just">
              <a:buClr>
                <a:srgbClr val="FF0000"/>
              </a:buClr>
              <a:buSzPct val="80000"/>
              <a:buFont typeface="Calibri" panose="020F0502020204030204" pitchFamily="34" charset="0"/>
              <a:buChar char="●"/>
            </a:pPr>
            <a:r>
              <a:rPr lang="en-US" sz="3200" dirty="0"/>
              <a:t>The Model is termed as record based because the database is structured in fixed format records of different types</a:t>
            </a:r>
            <a:r>
              <a:rPr lang="en-US" sz="3200" dirty="0" smtClean="0"/>
              <a:t>.</a:t>
            </a:r>
          </a:p>
          <a:p>
            <a:pPr algn="just">
              <a:buClr>
                <a:srgbClr val="FF0000"/>
              </a:buClr>
              <a:buSzPct val="80000"/>
              <a:buFont typeface="Calibri" panose="020F0502020204030204" pitchFamily="34" charset="0"/>
              <a:buChar char="●"/>
            </a:pPr>
            <a:r>
              <a:rPr lang="en-US" sz="3200" dirty="0"/>
              <a:t>The Record Based Logical Models are</a:t>
            </a:r>
          </a:p>
          <a:p>
            <a:pPr lvl="1" algn="just">
              <a:buClr>
                <a:srgbClr val="FF0000"/>
              </a:buClr>
              <a:buSzPct val="80000"/>
              <a:buFont typeface="Calibri" panose="020F0502020204030204" pitchFamily="34" charset="0"/>
              <a:buChar char="●"/>
            </a:pPr>
            <a:r>
              <a:rPr lang="en-US" sz="3200" dirty="0"/>
              <a:t>Relational Data Model</a:t>
            </a:r>
          </a:p>
          <a:p>
            <a:pPr lvl="1" algn="just">
              <a:buClr>
                <a:srgbClr val="FF0000"/>
              </a:buClr>
              <a:buSzPct val="80000"/>
              <a:buFont typeface="Calibri" panose="020F0502020204030204" pitchFamily="34" charset="0"/>
              <a:buChar char="●"/>
            </a:pPr>
            <a:r>
              <a:rPr lang="en-US" sz="3200" dirty="0"/>
              <a:t>Network Model </a:t>
            </a:r>
          </a:p>
          <a:p>
            <a:pPr lvl="1" algn="just">
              <a:buClr>
                <a:srgbClr val="FF0000"/>
              </a:buClr>
              <a:buSzPct val="80000"/>
              <a:buFont typeface="Calibri" panose="020F0502020204030204" pitchFamily="34" charset="0"/>
              <a:buChar char="●"/>
            </a:pPr>
            <a:r>
              <a:rPr lang="en-US" sz="3200" dirty="0"/>
              <a:t>Hierarchical Model</a:t>
            </a:r>
          </a:p>
          <a:p>
            <a:pPr algn="just">
              <a:buClr>
                <a:srgbClr val="FF0000"/>
              </a:buClr>
              <a:buSzPct val="80000"/>
              <a:buFont typeface="Calibri" panose="020F0502020204030204" pitchFamily="34" charset="0"/>
              <a:buChar char="●"/>
            </a:pP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28</a:t>
            </a:fld>
            <a:endParaRPr lang="en-US" sz="2000" b="1" dirty="0">
              <a:solidFill>
                <a:srgbClr val="FF0000"/>
              </a:solidFill>
            </a:endParaRPr>
          </a:p>
        </p:txBody>
      </p:sp>
    </p:spTree>
    <p:extLst>
      <p:ext uri="{BB962C8B-B14F-4D97-AF65-F5344CB8AC3E}">
        <p14:creationId xmlns:p14="http://schemas.microsoft.com/office/powerpoint/2010/main" val="4080362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Record Based Logical Data Model</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 model is used in describing data at the logical and view levels.</a:t>
            </a:r>
          </a:p>
          <a:p>
            <a:pPr algn="just">
              <a:buClr>
                <a:srgbClr val="FF0000"/>
              </a:buClr>
              <a:buSzPct val="80000"/>
              <a:buFont typeface="Calibri" panose="020F0502020204030204" pitchFamily="34" charset="0"/>
              <a:buChar char="●"/>
            </a:pPr>
            <a:r>
              <a:rPr lang="en-US" sz="3200" dirty="0"/>
              <a:t>As compared with the Object Based Data Model(s), the model is used to both specify the logical structure of the database and to provide the higher level description of the implementation.</a:t>
            </a:r>
          </a:p>
          <a:p>
            <a:pPr algn="just">
              <a:buClr>
                <a:srgbClr val="FF0000"/>
              </a:buClr>
              <a:buSzPct val="80000"/>
              <a:buFont typeface="Calibri" panose="020F0502020204030204" pitchFamily="34" charset="0"/>
              <a:buChar char="●"/>
            </a:pPr>
            <a:r>
              <a:rPr lang="en-US" sz="3200" dirty="0"/>
              <a:t>The Model is termed as record based because the database is structured in fixed format records of different types</a:t>
            </a:r>
            <a:r>
              <a:rPr lang="en-US" sz="3200" dirty="0" smtClean="0"/>
              <a:t>.</a:t>
            </a:r>
          </a:p>
          <a:p>
            <a:pPr algn="just">
              <a:buClr>
                <a:srgbClr val="FF0000"/>
              </a:buClr>
              <a:buSzPct val="80000"/>
              <a:buFont typeface="Calibri" panose="020F0502020204030204" pitchFamily="34" charset="0"/>
              <a:buChar char="●"/>
            </a:pPr>
            <a:r>
              <a:rPr lang="en-US" sz="3200" dirty="0"/>
              <a:t>The Record Based Logical Models are</a:t>
            </a:r>
          </a:p>
          <a:p>
            <a:pPr lvl="1" algn="just">
              <a:buClr>
                <a:srgbClr val="FF0000"/>
              </a:buClr>
              <a:buSzPct val="80000"/>
              <a:buFont typeface="Calibri" panose="020F0502020204030204" pitchFamily="34" charset="0"/>
              <a:buChar char="●"/>
            </a:pPr>
            <a:r>
              <a:rPr lang="en-US" sz="3200" dirty="0"/>
              <a:t>Relational Data Model</a:t>
            </a:r>
          </a:p>
          <a:p>
            <a:pPr lvl="1" algn="just">
              <a:buClr>
                <a:srgbClr val="FF0000"/>
              </a:buClr>
              <a:buSzPct val="80000"/>
              <a:buFont typeface="Calibri" panose="020F0502020204030204" pitchFamily="34" charset="0"/>
              <a:buChar char="●"/>
            </a:pPr>
            <a:r>
              <a:rPr lang="en-US" sz="3200" dirty="0"/>
              <a:t>Network Model </a:t>
            </a:r>
          </a:p>
          <a:p>
            <a:pPr lvl="1" algn="just">
              <a:buClr>
                <a:srgbClr val="FF0000"/>
              </a:buClr>
              <a:buSzPct val="80000"/>
              <a:buFont typeface="Calibri" panose="020F0502020204030204" pitchFamily="34" charset="0"/>
              <a:buChar char="●"/>
            </a:pPr>
            <a:r>
              <a:rPr lang="en-US" sz="3200" dirty="0"/>
              <a:t>Hierarchical Model</a:t>
            </a:r>
          </a:p>
          <a:p>
            <a:pPr algn="just">
              <a:buClr>
                <a:srgbClr val="FF0000"/>
              </a:buClr>
              <a:buSzPct val="80000"/>
              <a:buFont typeface="Calibri" panose="020F0502020204030204" pitchFamily="34" charset="0"/>
              <a:buChar char="●"/>
            </a:pP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29</a:t>
            </a:fld>
            <a:endParaRPr lang="en-US" sz="2000" b="1" dirty="0">
              <a:solidFill>
                <a:srgbClr val="FF0000"/>
              </a:solidFill>
            </a:endParaRPr>
          </a:p>
        </p:txBody>
      </p:sp>
    </p:spTree>
    <p:extLst>
      <p:ext uri="{BB962C8B-B14F-4D97-AF65-F5344CB8AC3E}">
        <p14:creationId xmlns:p14="http://schemas.microsoft.com/office/powerpoint/2010/main" val="231779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Record</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Record is defined as </a:t>
            </a:r>
          </a:p>
          <a:p>
            <a:pPr lvl="1" algn="just">
              <a:buClr>
                <a:srgbClr val="FF0000"/>
              </a:buClr>
              <a:buSzPct val="80000"/>
              <a:buFont typeface="Calibri" panose="020F0502020204030204" pitchFamily="34" charset="0"/>
              <a:buChar char="●"/>
            </a:pPr>
            <a:r>
              <a:rPr lang="en-US" sz="3200" dirty="0"/>
              <a:t>Collection of interrelated data items.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a:t>
            </a:fld>
            <a:endParaRPr lang="en-US" sz="2000" b="1" dirty="0">
              <a:solidFill>
                <a:srgbClr val="FF0000"/>
              </a:solidFill>
            </a:endParaRPr>
          </a:p>
        </p:txBody>
      </p:sp>
    </p:spTree>
    <p:extLst>
      <p:ext uri="{BB962C8B-B14F-4D97-AF65-F5344CB8AC3E}">
        <p14:creationId xmlns:p14="http://schemas.microsoft.com/office/powerpoint/2010/main" val="934280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Data Model</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Data is organized in tables.</a:t>
            </a:r>
          </a:p>
          <a:p>
            <a:pPr algn="just">
              <a:buClr>
                <a:srgbClr val="FF0000"/>
              </a:buClr>
              <a:buSzPct val="80000"/>
              <a:buFont typeface="Calibri" panose="020F0502020204030204" pitchFamily="34" charset="0"/>
              <a:buChar char="●"/>
            </a:pPr>
            <a:r>
              <a:rPr lang="en-US" sz="3200" dirty="0"/>
              <a:t>Tables are termed as relations.</a:t>
            </a:r>
          </a:p>
          <a:p>
            <a:pPr algn="just">
              <a:buClr>
                <a:srgbClr val="FF0000"/>
              </a:buClr>
              <a:buSzPct val="80000"/>
              <a:buFont typeface="Calibri" panose="020F0502020204030204" pitchFamily="34" charset="0"/>
              <a:buChar char="●"/>
            </a:pPr>
            <a:r>
              <a:rPr lang="en-US" sz="3200" dirty="0"/>
              <a:t>A row in a table represents the relationship among the set of values.</a:t>
            </a:r>
          </a:p>
          <a:p>
            <a:pPr algn="just">
              <a:buClr>
                <a:srgbClr val="FF0000"/>
              </a:buClr>
              <a:buSzPct val="80000"/>
              <a:buFont typeface="Calibri" panose="020F0502020204030204" pitchFamily="34" charset="0"/>
              <a:buChar char="●"/>
            </a:pPr>
            <a:r>
              <a:rPr lang="en-US" sz="3200" dirty="0"/>
              <a:t>As table is collection of rows i.e. the relationships, it is termed as relation and hence the data model is termed as Relational Data Model.</a:t>
            </a:r>
          </a:p>
          <a:p>
            <a:pPr algn="just">
              <a:buClr>
                <a:srgbClr val="FF0000"/>
              </a:buClr>
              <a:buSzPct val="80000"/>
              <a:buFont typeface="Calibri" panose="020F0502020204030204" pitchFamily="34" charset="0"/>
              <a:buChar char="●"/>
            </a:pPr>
            <a:r>
              <a:rPr lang="en-US" sz="3200" dirty="0"/>
              <a:t>Rows of the table (relation) are termed as “tuples”.</a:t>
            </a:r>
          </a:p>
          <a:p>
            <a:pPr algn="just">
              <a:buClr>
                <a:srgbClr val="FF0000"/>
              </a:buClr>
              <a:buSzPct val="80000"/>
              <a:buFont typeface="Calibri" panose="020F0502020204030204" pitchFamily="34" charset="0"/>
              <a:buChar char="●"/>
            </a:pPr>
            <a:r>
              <a:rPr lang="en-US" sz="3200" dirty="0"/>
              <a:t>Columns of the table(relation) are termed as “attributes”.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30</a:t>
            </a:fld>
            <a:endParaRPr lang="en-US" sz="2000" b="1" dirty="0">
              <a:solidFill>
                <a:srgbClr val="FF0000"/>
              </a:solidFill>
            </a:endParaRPr>
          </a:p>
        </p:txBody>
      </p:sp>
    </p:spTree>
    <p:extLst>
      <p:ext uri="{BB962C8B-B14F-4D97-AF65-F5344CB8AC3E}">
        <p14:creationId xmlns:p14="http://schemas.microsoft.com/office/powerpoint/2010/main" val="2991534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Data Model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Relational Data Model is based on a collection of tables(relations).</a:t>
            </a:r>
          </a:p>
          <a:p>
            <a:pPr algn="just">
              <a:buClr>
                <a:srgbClr val="FF0000"/>
              </a:buClr>
              <a:buSzPct val="80000"/>
              <a:buFont typeface="Calibri" panose="020F0502020204030204" pitchFamily="34" charset="0"/>
              <a:buChar char="●"/>
            </a:pPr>
            <a:r>
              <a:rPr lang="en-US" sz="3200" dirty="0"/>
              <a:t>The user of the Relational Database System may query these tables, insert new tuples, delete tuples and modify tuples</a:t>
            </a:r>
            <a:r>
              <a:rPr lang="en-US" sz="3200" dirty="0" smtClean="0"/>
              <a:t>.</a:t>
            </a:r>
          </a:p>
          <a:p>
            <a:pPr algn="just">
              <a:buClr>
                <a:srgbClr val="FF0000"/>
              </a:buClr>
              <a:buSzPct val="80000"/>
              <a:buFont typeface="Calibri" panose="020F0502020204030204" pitchFamily="34" charset="0"/>
              <a:buChar char="●"/>
            </a:pPr>
            <a:r>
              <a:rPr lang="en-US" sz="3200" dirty="0"/>
              <a:t>Relational data model is the primary data model, which is used widely for data storage and processing. </a:t>
            </a:r>
          </a:p>
          <a:p>
            <a:pPr algn="just">
              <a:buClr>
                <a:srgbClr val="FF0000"/>
              </a:buClr>
              <a:buSzPct val="80000"/>
              <a:buFont typeface="Calibri" panose="020F0502020204030204" pitchFamily="34" charset="0"/>
              <a:buChar char="●"/>
            </a:pPr>
            <a:r>
              <a:rPr lang="en-US" sz="3200" dirty="0"/>
              <a:t>This model is simple and it has all the properties and capabilities required to process data with storage efficiency</a:t>
            </a:r>
            <a:r>
              <a:rPr lang="en-US" sz="3200" dirty="0" smtClean="0"/>
              <a:t>.</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31</a:t>
            </a:fld>
            <a:endParaRPr lang="en-US" sz="2000" b="1" dirty="0">
              <a:solidFill>
                <a:srgbClr val="FF0000"/>
              </a:solidFill>
            </a:endParaRPr>
          </a:p>
        </p:txBody>
      </p:sp>
    </p:spTree>
    <p:extLst>
      <p:ext uri="{BB962C8B-B14F-4D97-AF65-F5344CB8AC3E}">
        <p14:creationId xmlns:p14="http://schemas.microsoft.com/office/powerpoint/2010/main" val="1003681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Table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In relational data model, relations are saved in the format of Tables. </a:t>
            </a:r>
          </a:p>
          <a:p>
            <a:pPr algn="just">
              <a:buClr>
                <a:srgbClr val="FF0000"/>
              </a:buClr>
              <a:buSzPct val="80000"/>
              <a:buFont typeface="Calibri" panose="020F0502020204030204" pitchFamily="34" charset="0"/>
              <a:buChar char="●"/>
            </a:pPr>
            <a:r>
              <a:rPr lang="en-US" sz="3200" dirty="0"/>
              <a:t>This format stores the relation among entities. </a:t>
            </a:r>
          </a:p>
          <a:p>
            <a:pPr algn="just">
              <a:buClr>
                <a:srgbClr val="FF0000"/>
              </a:buClr>
              <a:buSzPct val="80000"/>
              <a:buFont typeface="Calibri" panose="020F0502020204030204" pitchFamily="34" charset="0"/>
              <a:buChar char="●"/>
            </a:pPr>
            <a:r>
              <a:rPr lang="en-US" sz="3200" dirty="0"/>
              <a:t>A table has rows and columns, where rows represents records and columns represent the attributes</a:t>
            </a:r>
            <a:r>
              <a:rPr lang="en-US" sz="3200" dirty="0" smtClean="0"/>
              <a:t>.</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32</a:t>
            </a:fld>
            <a:endParaRPr lang="en-US" sz="2000" b="1" dirty="0">
              <a:solidFill>
                <a:srgbClr val="FF0000"/>
              </a:solidFill>
            </a:endParaRPr>
          </a:p>
        </p:txBody>
      </p:sp>
    </p:spTree>
    <p:extLst>
      <p:ext uri="{BB962C8B-B14F-4D97-AF65-F5344CB8AC3E}">
        <p14:creationId xmlns:p14="http://schemas.microsoft.com/office/powerpoint/2010/main" val="3907970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Domain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Domain is defined as a pool of values from which the actual values appearing </a:t>
            </a:r>
            <a:r>
              <a:rPr lang="en-US" sz="3200" dirty="0" smtClean="0"/>
              <a:t>in </a:t>
            </a:r>
            <a:r>
              <a:rPr lang="en-US" sz="3200" dirty="0"/>
              <a:t>a given column are drawn or taken.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33</a:t>
            </a:fld>
            <a:endParaRPr lang="en-US" sz="2000" b="1" dirty="0">
              <a:solidFill>
                <a:srgbClr val="FF0000"/>
              </a:solidFill>
            </a:endParaRPr>
          </a:p>
        </p:txBody>
      </p:sp>
    </p:spTree>
    <p:extLst>
      <p:ext uri="{BB962C8B-B14F-4D97-AF65-F5344CB8AC3E}">
        <p14:creationId xmlns:p14="http://schemas.microsoft.com/office/powerpoint/2010/main" val="3504619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Tuple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 single row of a table, which contains a single record for that relation is called a tuple.</a:t>
            </a:r>
          </a:p>
          <a:p>
            <a:pPr algn="just">
              <a:buClr>
                <a:srgbClr val="FF0000"/>
              </a:buClr>
              <a:buSzPct val="80000"/>
              <a:buFont typeface="Calibri" panose="020F0502020204030204" pitchFamily="34" charset="0"/>
              <a:buChar char="●"/>
            </a:pP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34</a:t>
            </a:fld>
            <a:endParaRPr lang="en-US" sz="2000" b="1" dirty="0">
              <a:solidFill>
                <a:srgbClr val="FF0000"/>
              </a:solidFill>
            </a:endParaRPr>
          </a:p>
        </p:txBody>
      </p:sp>
    </p:spTree>
    <p:extLst>
      <p:ext uri="{BB962C8B-B14F-4D97-AF65-F5344CB8AC3E}">
        <p14:creationId xmlns:p14="http://schemas.microsoft.com/office/powerpoint/2010/main" val="3064462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Attribute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 columns or fields of tables (relations) are termed as Attributes</a:t>
            </a:r>
          </a:p>
          <a:p>
            <a:pPr algn="just">
              <a:buClr>
                <a:srgbClr val="FF0000"/>
              </a:buClr>
              <a:buSzPct val="80000"/>
              <a:buFont typeface="Calibri" panose="020F0502020204030204" pitchFamily="34" charset="0"/>
              <a:buChar char="●"/>
            </a:pP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35</a:t>
            </a:fld>
            <a:endParaRPr lang="en-US" sz="2000" b="1" dirty="0">
              <a:solidFill>
                <a:srgbClr val="FF0000"/>
              </a:solidFill>
            </a:endParaRPr>
          </a:p>
        </p:txBody>
      </p:sp>
    </p:spTree>
    <p:extLst>
      <p:ext uri="{BB962C8B-B14F-4D97-AF65-F5344CB8AC3E}">
        <p14:creationId xmlns:p14="http://schemas.microsoft.com/office/powerpoint/2010/main" val="2917299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Degree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 number of attributes in a relation determines the degree of the relation.</a:t>
            </a:r>
          </a:p>
          <a:p>
            <a:pPr algn="just">
              <a:buClr>
                <a:srgbClr val="FF0000"/>
              </a:buClr>
              <a:buSzPct val="80000"/>
              <a:buFont typeface="Calibri" panose="020F0502020204030204" pitchFamily="34" charset="0"/>
              <a:buChar char="●"/>
            </a:pPr>
            <a:r>
              <a:rPr lang="en-US" sz="3200" dirty="0"/>
              <a:t>If a relation has two attributes, then the degree of the relation is binary.</a:t>
            </a:r>
          </a:p>
          <a:p>
            <a:pPr algn="just">
              <a:buClr>
                <a:srgbClr val="FF0000"/>
              </a:buClr>
              <a:buSzPct val="80000"/>
              <a:buFont typeface="Calibri" panose="020F0502020204030204" pitchFamily="34" charset="0"/>
              <a:buChar char="●"/>
            </a:pP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36</a:t>
            </a:fld>
            <a:endParaRPr lang="en-US" sz="2000" b="1" dirty="0">
              <a:solidFill>
                <a:srgbClr val="FF0000"/>
              </a:solidFill>
            </a:endParaRPr>
          </a:p>
        </p:txBody>
      </p:sp>
    </p:spTree>
    <p:extLst>
      <p:ext uri="{BB962C8B-B14F-4D97-AF65-F5344CB8AC3E}">
        <p14:creationId xmlns:p14="http://schemas.microsoft.com/office/powerpoint/2010/main" val="1811077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Cardinality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 number of tuples or rows or records in a relation is termed as the cardinality of the relation.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37</a:t>
            </a:fld>
            <a:endParaRPr lang="en-US" sz="2000" b="1" dirty="0">
              <a:solidFill>
                <a:srgbClr val="FF0000"/>
              </a:solidFill>
            </a:endParaRPr>
          </a:p>
        </p:txBody>
      </p:sp>
    </p:spTree>
    <p:extLst>
      <p:ext uri="{BB962C8B-B14F-4D97-AF65-F5344CB8AC3E}">
        <p14:creationId xmlns:p14="http://schemas.microsoft.com/office/powerpoint/2010/main" val="1309461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View</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View is defined as a virtual table or relation that does not exist physically but s derived from one or more base tables.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38</a:t>
            </a:fld>
            <a:endParaRPr lang="en-US" sz="2000" b="1" dirty="0">
              <a:solidFill>
                <a:srgbClr val="FF0000"/>
              </a:solidFill>
            </a:endParaRPr>
          </a:p>
        </p:txBody>
      </p:sp>
    </p:spTree>
    <p:extLst>
      <p:ext uri="{BB962C8B-B14F-4D97-AF65-F5344CB8AC3E}">
        <p14:creationId xmlns:p14="http://schemas.microsoft.com/office/powerpoint/2010/main" val="1888522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Instance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 finite set of tuples in the relational database system represents relation instance. </a:t>
            </a:r>
          </a:p>
          <a:p>
            <a:pPr algn="just">
              <a:buClr>
                <a:srgbClr val="FF0000"/>
              </a:buClr>
              <a:buSzPct val="80000"/>
              <a:buFont typeface="Calibri" panose="020F0502020204030204" pitchFamily="34" charset="0"/>
              <a:buChar char="●"/>
            </a:pPr>
            <a:r>
              <a:rPr lang="en-US" sz="3200" dirty="0"/>
              <a:t>Relation instances do not have duplicate tuples</a:t>
            </a:r>
            <a:r>
              <a:rPr lang="en-US" sz="3200" dirty="0" smtClean="0"/>
              <a:t>.</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39</a:t>
            </a:fld>
            <a:endParaRPr lang="en-US" sz="2000" b="1" dirty="0">
              <a:solidFill>
                <a:srgbClr val="FF0000"/>
              </a:solidFill>
            </a:endParaRPr>
          </a:p>
        </p:txBody>
      </p:sp>
    </p:spTree>
    <p:extLst>
      <p:ext uri="{BB962C8B-B14F-4D97-AF65-F5344CB8AC3E}">
        <p14:creationId xmlns:p14="http://schemas.microsoft.com/office/powerpoint/2010/main" val="133668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Table or Relation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Table or Relation is defined as </a:t>
            </a:r>
          </a:p>
          <a:p>
            <a:pPr lvl="1" algn="just">
              <a:buClr>
                <a:srgbClr val="FF0000"/>
              </a:buClr>
              <a:buSzPct val="80000"/>
              <a:buFont typeface="Calibri" panose="020F0502020204030204" pitchFamily="34" charset="0"/>
              <a:buChar char="●"/>
            </a:pPr>
            <a:r>
              <a:rPr lang="en-US" sz="3200" dirty="0"/>
              <a:t>Collection of interrelated record(s).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a:t>
            </a:fld>
            <a:endParaRPr lang="en-US" sz="2000" b="1" dirty="0">
              <a:solidFill>
                <a:srgbClr val="FF0000"/>
              </a:solidFill>
            </a:endParaRPr>
          </a:p>
        </p:txBody>
      </p:sp>
    </p:spTree>
    <p:extLst>
      <p:ext uri="{BB962C8B-B14F-4D97-AF65-F5344CB8AC3E}">
        <p14:creationId xmlns:p14="http://schemas.microsoft.com/office/powerpoint/2010/main" val="3493942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Schema</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 relational schema describes the relation name (table name), attributes, and their names.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40</a:t>
            </a:fld>
            <a:endParaRPr lang="en-US" sz="2000" b="1" dirty="0">
              <a:solidFill>
                <a:srgbClr val="FF0000"/>
              </a:solidFill>
            </a:endParaRPr>
          </a:p>
        </p:txBody>
      </p:sp>
    </p:spTree>
    <p:extLst>
      <p:ext uri="{BB962C8B-B14F-4D97-AF65-F5344CB8AC3E}">
        <p14:creationId xmlns:p14="http://schemas.microsoft.com/office/powerpoint/2010/main" val="621942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Each row has one or more attributes, known as relation key, which can identify the row in the relation (table) uniquely.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41</a:t>
            </a:fld>
            <a:endParaRPr lang="en-US" sz="2000" b="1" dirty="0">
              <a:solidFill>
                <a:srgbClr val="FF0000"/>
              </a:solidFill>
            </a:endParaRPr>
          </a:p>
        </p:txBody>
      </p:sp>
    </p:spTree>
    <p:extLst>
      <p:ext uri="{BB962C8B-B14F-4D97-AF65-F5344CB8AC3E}">
        <p14:creationId xmlns:p14="http://schemas.microsoft.com/office/powerpoint/2010/main" val="565081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Relational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Primary Key</a:t>
            </a:r>
          </a:p>
          <a:p>
            <a:pPr algn="just">
              <a:buClr>
                <a:srgbClr val="FF0000"/>
              </a:buClr>
              <a:buSzPct val="80000"/>
              <a:buFont typeface="Calibri" panose="020F0502020204030204" pitchFamily="34" charset="0"/>
              <a:buChar char="●"/>
            </a:pPr>
            <a:r>
              <a:rPr lang="en-US" sz="3200" dirty="0"/>
              <a:t>Candidate key</a:t>
            </a:r>
          </a:p>
          <a:p>
            <a:pPr algn="just">
              <a:buClr>
                <a:srgbClr val="FF0000"/>
              </a:buClr>
              <a:buSzPct val="80000"/>
              <a:buFont typeface="Calibri" panose="020F0502020204030204" pitchFamily="34" charset="0"/>
              <a:buChar char="●"/>
            </a:pPr>
            <a:r>
              <a:rPr lang="en-US" sz="3200" dirty="0"/>
              <a:t>Alternate Key</a:t>
            </a:r>
          </a:p>
          <a:p>
            <a:pPr algn="just">
              <a:buClr>
                <a:srgbClr val="FF0000"/>
              </a:buClr>
              <a:buSzPct val="80000"/>
              <a:buFont typeface="Calibri" panose="020F0502020204030204" pitchFamily="34" charset="0"/>
              <a:buChar char="●"/>
            </a:pPr>
            <a:r>
              <a:rPr lang="en-US" sz="3200" dirty="0"/>
              <a:t>Foreign Key</a:t>
            </a:r>
          </a:p>
          <a:p>
            <a:pPr algn="just">
              <a:buClr>
                <a:srgbClr val="FF0000"/>
              </a:buClr>
              <a:buSzPct val="80000"/>
              <a:buFont typeface="Calibri" panose="020F0502020204030204" pitchFamily="34" charset="0"/>
              <a:buChar char="●"/>
            </a:pPr>
            <a:r>
              <a:rPr lang="en-US" sz="3200" dirty="0"/>
              <a:t>Super Key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42</a:t>
            </a:fld>
            <a:endParaRPr lang="en-US" sz="2000" b="1" dirty="0">
              <a:solidFill>
                <a:srgbClr val="FF0000"/>
              </a:solidFill>
            </a:endParaRPr>
          </a:p>
        </p:txBody>
      </p:sp>
    </p:spTree>
    <p:extLst>
      <p:ext uri="{BB962C8B-B14F-4D97-AF65-F5344CB8AC3E}">
        <p14:creationId xmlns:p14="http://schemas.microsoft.com/office/powerpoint/2010/main" val="911293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Primary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 primary key a set of  one or more attributes that can uniquely identify tuples within the relation.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43</a:t>
            </a:fld>
            <a:endParaRPr lang="en-US" sz="2000" b="1" dirty="0">
              <a:solidFill>
                <a:srgbClr val="FF0000"/>
              </a:solidFill>
            </a:endParaRPr>
          </a:p>
        </p:txBody>
      </p:sp>
    </p:spTree>
    <p:extLst>
      <p:ext uri="{BB962C8B-B14F-4D97-AF65-F5344CB8AC3E}">
        <p14:creationId xmlns:p14="http://schemas.microsoft.com/office/powerpoint/2010/main" val="1803151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Super Key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set of attributes that collectively identifies an entity in an entity set.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44</a:t>
            </a:fld>
            <a:endParaRPr lang="en-US" sz="2000" b="1" dirty="0">
              <a:solidFill>
                <a:srgbClr val="FF0000"/>
              </a:solidFill>
            </a:endParaRPr>
          </a:p>
        </p:txBody>
      </p:sp>
    </p:spTree>
    <p:extLst>
      <p:ext uri="{BB962C8B-B14F-4D97-AF65-F5344CB8AC3E}">
        <p14:creationId xmlns:p14="http://schemas.microsoft.com/office/powerpoint/2010/main" val="2460484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Candidate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All the attribute  combinations inside a relation that can serve as primary key are termed as candidate keys because they are the candidates for the primary key position.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45</a:t>
            </a:fld>
            <a:endParaRPr lang="en-US" sz="2000" b="1" dirty="0">
              <a:solidFill>
                <a:srgbClr val="FF0000"/>
              </a:solidFill>
            </a:endParaRPr>
          </a:p>
        </p:txBody>
      </p:sp>
    </p:spTree>
    <p:extLst>
      <p:ext uri="{BB962C8B-B14F-4D97-AF65-F5344CB8AC3E}">
        <p14:creationId xmlns:p14="http://schemas.microsoft.com/office/powerpoint/2010/main" val="124193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Alternate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 candidate key that is not the primary key is termed as Alternate Key.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46</a:t>
            </a:fld>
            <a:endParaRPr lang="en-US" sz="2000" b="1" dirty="0">
              <a:solidFill>
                <a:srgbClr val="FF0000"/>
              </a:solidFill>
            </a:endParaRPr>
          </a:p>
        </p:txBody>
      </p:sp>
    </p:spTree>
    <p:extLst>
      <p:ext uri="{BB962C8B-B14F-4D97-AF65-F5344CB8AC3E}">
        <p14:creationId xmlns:p14="http://schemas.microsoft.com/office/powerpoint/2010/main" val="513415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Foreign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Non Key Attribute, whose values are derived from the primary key of some other table is known as foreign key in its current table.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47</a:t>
            </a:fld>
            <a:endParaRPr lang="en-US" sz="2000" b="1" dirty="0">
              <a:solidFill>
                <a:srgbClr val="FF0000"/>
              </a:solidFill>
            </a:endParaRPr>
          </a:p>
        </p:txBody>
      </p:sp>
    </p:spTree>
    <p:extLst>
      <p:ext uri="{BB962C8B-B14F-4D97-AF65-F5344CB8AC3E}">
        <p14:creationId xmlns:p14="http://schemas.microsoft.com/office/powerpoint/2010/main" val="2928114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Attribute Domain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Every attribute has some pre-defined value scope, known as attribute domain.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48</a:t>
            </a:fld>
            <a:endParaRPr lang="en-US" sz="2000" b="1" dirty="0">
              <a:solidFill>
                <a:srgbClr val="FF0000"/>
              </a:solidFill>
            </a:endParaRPr>
          </a:p>
        </p:txBody>
      </p:sp>
    </p:spTree>
    <p:extLst>
      <p:ext uri="{BB962C8B-B14F-4D97-AF65-F5344CB8AC3E}">
        <p14:creationId xmlns:p14="http://schemas.microsoft.com/office/powerpoint/2010/main" val="2123387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Constraints</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Every relation has some conditions that must hold for it to be a valid relation. </a:t>
            </a:r>
          </a:p>
          <a:p>
            <a:pPr algn="just">
              <a:buClr>
                <a:srgbClr val="FF0000"/>
              </a:buClr>
              <a:buSzPct val="80000"/>
              <a:buFont typeface="Calibri" panose="020F0502020204030204" pitchFamily="34" charset="0"/>
              <a:buChar char="●"/>
            </a:pPr>
            <a:r>
              <a:rPr lang="en-US" sz="3200" dirty="0"/>
              <a:t>These conditions are called Relational Integrity Constraints.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49</a:t>
            </a:fld>
            <a:endParaRPr lang="en-US" sz="2000" b="1" dirty="0">
              <a:solidFill>
                <a:srgbClr val="FF0000"/>
              </a:solidFill>
            </a:endParaRPr>
          </a:p>
        </p:txBody>
      </p:sp>
    </p:spTree>
    <p:extLst>
      <p:ext uri="{BB962C8B-B14F-4D97-AF65-F5344CB8AC3E}">
        <p14:creationId xmlns:p14="http://schemas.microsoft.com/office/powerpoint/2010/main" val="112368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Attribute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Attribute is defined as </a:t>
            </a:r>
          </a:p>
          <a:p>
            <a:pPr lvl="1" algn="just">
              <a:buClr>
                <a:srgbClr val="FF0000"/>
              </a:buClr>
              <a:buSzPct val="80000"/>
              <a:buFont typeface="Calibri" panose="020F0502020204030204" pitchFamily="34" charset="0"/>
              <a:buChar char="●"/>
            </a:pPr>
            <a:r>
              <a:rPr lang="en-US" sz="3200" dirty="0"/>
              <a:t>The characteristics or behavior the data poses.</a:t>
            </a:r>
          </a:p>
          <a:p>
            <a:pPr lvl="1" algn="just">
              <a:buClr>
                <a:srgbClr val="FF0000"/>
              </a:buClr>
              <a:buSzPct val="80000"/>
              <a:buFont typeface="Calibri" panose="020F0502020204030204" pitchFamily="34" charset="0"/>
              <a:buChar char="●"/>
            </a:pPr>
            <a:r>
              <a:rPr lang="en-US" sz="3200" dirty="0"/>
              <a:t>Also termed as “Field”, “Column”, “Domain” etc.</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a:t>
            </a:fld>
            <a:endParaRPr lang="en-US" sz="2000" b="1" dirty="0">
              <a:solidFill>
                <a:srgbClr val="FF0000"/>
              </a:solidFill>
            </a:endParaRPr>
          </a:p>
        </p:txBody>
      </p:sp>
    </p:spTree>
    <p:extLst>
      <p:ext uri="{BB962C8B-B14F-4D97-AF65-F5344CB8AC3E}">
        <p14:creationId xmlns:p14="http://schemas.microsoft.com/office/powerpoint/2010/main" val="1314237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Constraint</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There are three main integrity constraints −</a:t>
            </a:r>
          </a:p>
          <a:p>
            <a:pPr lvl="1" algn="just">
              <a:buClr>
                <a:srgbClr val="FF0000"/>
              </a:buClr>
              <a:buSzPct val="80000"/>
              <a:buFont typeface="Calibri" panose="020F0502020204030204" pitchFamily="34" charset="0"/>
              <a:buChar char="●"/>
            </a:pPr>
            <a:r>
              <a:rPr lang="en-US" sz="3200" dirty="0"/>
              <a:t>Key constraints</a:t>
            </a:r>
          </a:p>
          <a:p>
            <a:pPr lvl="1" algn="just">
              <a:buClr>
                <a:srgbClr val="FF0000"/>
              </a:buClr>
              <a:buSzPct val="80000"/>
              <a:buFont typeface="Calibri" panose="020F0502020204030204" pitchFamily="34" charset="0"/>
              <a:buChar char="●"/>
            </a:pPr>
            <a:r>
              <a:rPr lang="en-US" sz="3200" dirty="0"/>
              <a:t>Domain constraints</a:t>
            </a:r>
          </a:p>
          <a:p>
            <a:pPr lvl="1" algn="just">
              <a:buClr>
                <a:srgbClr val="FF0000"/>
              </a:buClr>
              <a:buSzPct val="80000"/>
              <a:buFont typeface="Calibri" panose="020F0502020204030204" pitchFamily="34" charset="0"/>
              <a:buChar char="●"/>
            </a:pPr>
            <a:r>
              <a:rPr lang="en-US" sz="3200"/>
              <a:t>Referential integrity constraints	</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50</a:t>
            </a:fld>
            <a:endParaRPr lang="en-US" sz="2000" b="1" dirty="0">
              <a:solidFill>
                <a:srgbClr val="FF0000"/>
              </a:solidFill>
            </a:endParaRPr>
          </a:p>
        </p:txBody>
      </p:sp>
    </p:spTree>
    <p:extLst>
      <p:ext uri="{BB962C8B-B14F-4D97-AF65-F5344CB8AC3E}">
        <p14:creationId xmlns:p14="http://schemas.microsoft.com/office/powerpoint/2010/main" val="2728071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Network Data Model</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 collection of records are connected to one another by means of links.</a:t>
            </a:r>
          </a:p>
          <a:p>
            <a:pPr algn="just">
              <a:buClr>
                <a:srgbClr val="FF0000"/>
              </a:buClr>
              <a:buSzPct val="80000"/>
              <a:buFont typeface="Calibri" panose="020F0502020204030204" pitchFamily="34" charset="0"/>
              <a:buChar char="●"/>
            </a:pPr>
            <a:r>
              <a:rPr lang="en-US" sz="3200" dirty="0"/>
              <a:t>A record is a collection of fields (Attributes), each of which contain only value.</a:t>
            </a:r>
          </a:p>
          <a:p>
            <a:pPr algn="just">
              <a:buClr>
                <a:srgbClr val="FF0000"/>
              </a:buClr>
              <a:buSzPct val="80000"/>
              <a:buFont typeface="Calibri" panose="020F0502020204030204" pitchFamily="34" charset="0"/>
              <a:buChar char="●"/>
            </a:pPr>
            <a:r>
              <a:rPr lang="en-US" sz="3200" dirty="0"/>
              <a:t>“Link” is an association between two records.</a:t>
            </a:r>
          </a:p>
          <a:p>
            <a:pPr algn="just">
              <a:buClr>
                <a:srgbClr val="FF0000"/>
              </a:buClr>
              <a:buSzPct val="80000"/>
              <a:buFont typeface="Calibri" panose="020F0502020204030204" pitchFamily="34" charset="0"/>
              <a:buChar char="●"/>
            </a:pPr>
            <a:r>
              <a:rPr lang="en-US" sz="3200" dirty="0"/>
              <a:t>In network data model as the mapping to files is being done by means of links, links are implemented by adding pointer fields to records that are associated through a link.</a:t>
            </a:r>
          </a:p>
          <a:p>
            <a:pPr algn="just">
              <a:buClr>
                <a:srgbClr val="FF0000"/>
              </a:buClr>
              <a:buSzPct val="80000"/>
              <a:buFont typeface="Calibri" panose="020F0502020204030204" pitchFamily="34" charset="0"/>
              <a:buChar char="●"/>
            </a:pPr>
            <a:r>
              <a:rPr lang="en-US" sz="3200" dirty="0"/>
              <a:t>Each record must have one pointer field for each milk with which it is associated.</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51</a:t>
            </a:fld>
            <a:endParaRPr lang="en-US" sz="2000" b="1" dirty="0">
              <a:solidFill>
                <a:srgbClr val="FF0000"/>
              </a:solidFill>
            </a:endParaRPr>
          </a:p>
        </p:txBody>
      </p:sp>
    </p:spTree>
    <p:extLst>
      <p:ext uri="{BB962C8B-B14F-4D97-AF65-F5344CB8AC3E}">
        <p14:creationId xmlns:p14="http://schemas.microsoft.com/office/powerpoint/2010/main" val="859629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Network Data Model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 operations on a network database are performed through a data manipulation language for the network model.</a:t>
            </a:r>
          </a:p>
          <a:p>
            <a:pPr algn="just">
              <a:buClr>
                <a:srgbClr val="FF0000"/>
              </a:buClr>
              <a:buSzPct val="80000"/>
              <a:buFont typeface="Calibri" panose="020F0502020204030204" pitchFamily="34" charset="0"/>
              <a:buChar char="●"/>
            </a:pPr>
            <a:r>
              <a:rPr lang="en-US" sz="3200" dirty="0"/>
              <a:t>The operations that can be performed on a network database are </a:t>
            </a:r>
          </a:p>
          <a:p>
            <a:pPr lvl="1" algn="just">
              <a:buClr>
                <a:srgbClr val="FF0000"/>
              </a:buClr>
              <a:buSzPct val="80000"/>
              <a:buFont typeface="Calibri" panose="020F0502020204030204" pitchFamily="34" charset="0"/>
              <a:buChar char="●"/>
            </a:pPr>
            <a:r>
              <a:rPr lang="en-US" sz="3200" dirty="0"/>
              <a:t>Find</a:t>
            </a:r>
          </a:p>
          <a:p>
            <a:pPr lvl="1" algn="just">
              <a:buClr>
                <a:srgbClr val="FF0000"/>
              </a:buClr>
              <a:buSzPct val="80000"/>
              <a:buFont typeface="Calibri" panose="020F0502020204030204" pitchFamily="34" charset="0"/>
              <a:buChar char="●"/>
            </a:pPr>
            <a:r>
              <a:rPr lang="en-US" sz="3200" dirty="0"/>
              <a:t>Insert</a:t>
            </a:r>
          </a:p>
          <a:p>
            <a:pPr lvl="1" algn="just">
              <a:buClr>
                <a:srgbClr val="FF0000"/>
              </a:buClr>
              <a:buSzPct val="80000"/>
              <a:buFont typeface="Calibri" panose="020F0502020204030204" pitchFamily="34" charset="0"/>
              <a:buChar char="●"/>
            </a:pPr>
            <a:r>
              <a:rPr lang="en-US" sz="3200" dirty="0"/>
              <a:t>Delete</a:t>
            </a:r>
          </a:p>
          <a:p>
            <a:pPr lvl="1" algn="just">
              <a:buClr>
                <a:srgbClr val="FF0000"/>
              </a:buClr>
              <a:buSzPct val="80000"/>
              <a:buFont typeface="Calibri" panose="020F0502020204030204" pitchFamily="34" charset="0"/>
              <a:buChar char="●"/>
            </a:pPr>
            <a:r>
              <a:rPr lang="en-US" sz="3200" dirty="0"/>
              <a:t>Modify</a:t>
            </a:r>
          </a:p>
          <a:p>
            <a:pPr algn="just">
              <a:buClr>
                <a:srgbClr val="FF0000"/>
              </a:buClr>
              <a:buSzPct val="80000"/>
              <a:buFont typeface="Calibri" panose="020F0502020204030204" pitchFamily="34" charset="0"/>
              <a:buChar char="●"/>
            </a:pPr>
            <a:r>
              <a:rPr lang="en-US" sz="3200" dirty="0"/>
              <a:t>The inserting or removing records involve connect, disconnect and reconnect operations.</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52</a:t>
            </a:fld>
            <a:endParaRPr lang="en-US" sz="2000" b="1" dirty="0">
              <a:solidFill>
                <a:srgbClr val="FF0000"/>
              </a:solidFill>
            </a:endParaRPr>
          </a:p>
        </p:txBody>
      </p:sp>
    </p:spTree>
    <p:extLst>
      <p:ext uri="{BB962C8B-B14F-4D97-AF65-F5344CB8AC3E}">
        <p14:creationId xmlns:p14="http://schemas.microsoft.com/office/powerpoint/2010/main" val="1385221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Hierarchical Data Model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In Network Data Model is represented by collection of records and relationships among data and are represented by “links”.</a:t>
            </a:r>
          </a:p>
          <a:p>
            <a:pPr algn="just">
              <a:buClr>
                <a:srgbClr val="FF0000"/>
              </a:buClr>
              <a:buSzPct val="80000"/>
              <a:buFont typeface="Calibri" panose="020F0502020204030204" pitchFamily="34" charset="0"/>
              <a:buChar char="●"/>
            </a:pPr>
            <a:r>
              <a:rPr lang="en-US" sz="3200" dirty="0"/>
              <a:t>In Hierarchical Data Model, the records are organized  as “tree”.</a:t>
            </a:r>
          </a:p>
          <a:p>
            <a:pPr algn="just">
              <a:buClr>
                <a:srgbClr val="FF0000"/>
              </a:buClr>
              <a:buSzPct val="80000"/>
              <a:buFont typeface="Calibri" panose="020F0502020204030204" pitchFamily="34" charset="0"/>
              <a:buChar char="●"/>
            </a:pPr>
            <a:r>
              <a:rPr lang="en-US" sz="3200" dirty="0"/>
              <a:t>Hierarchical Model represents relationship among its records through parent child relationships that can be easily represented through the “tree” like structure.</a:t>
            </a:r>
          </a:p>
          <a:p>
            <a:pPr algn="just">
              <a:buClr>
                <a:srgbClr val="FF0000"/>
              </a:buClr>
              <a:buSzPct val="80000"/>
              <a:buFont typeface="Calibri" panose="020F0502020204030204" pitchFamily="34" charset="0"/>
              <a:buChar char="●"/>
            </a:pPr>
            <a:r>
              <a:rPr lang="en-US" sz="3200" dirty="0"/>
              <a:t>A hierarchical database is also a collection of records connected to one another through links.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53</a:t>
            </a:fld>
            <a:endParaRPr lang="en-US" sz="2000" b="1" dirty="0">
              <a:solidFill>
                <a:srgbClr val="FF0000"/>
              </a:solidFill>
            </a:endParaRPr>
          </a:p>
        </p:txBody>
      </p:sp>
    </p:spTree>
    <p:extLst>
      <p:ext uri="{BB962C8B-B14F-4D97-AF65-F5344CB8AC3E}">
        <p14:creationId xmlns:p14="http://schemas.microsoft.com/office/powerpoint/2010/main" val="581552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Hierarchical Data Model …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 operations on a hierarchical database are performed through data manipulation language for hierarchical data models.</a:t>
            </a:r>
          </a:p>
          <a:p>
            <a:pPr algn="just">
              <a:buClr>
                <a:srgbClr val="FF0000"/>
              </a:buClr>
              <a:buSzPct val="80000"/>
              <a:buFont typeface="Calibri" panose="020F0502020204030204" pitchFamily="34" charset="0"/>
              <a:buChar char="●"/>
            </a:pPr>
            <a:r>
              <a:rPr lang="en-US" sz="3200" dirty="0"/>
              <a:t>The operations that can be performed on hierarchical database include </a:t>
            </a:r>
          </a:p>
          <a:p>
            <a:pPr lvl="1" algn="just">
              <a:buClr>
                <a:srgbClr val="FF0000"/>
              </a:buClr>
              <a:buSzPct val="80000"/>
              <a:buFont typeface="Calibri" panose="020F0502020204030204" pitchFamily="34" charset="0"/>
              <a:buChar char="●"/>
            </a:pPr>
            <a:r>
              <a:rPr lang="en-US" sz="3200" dirty="0"/>
              <a:t>Retrieval</a:t>
            </a:r>
          </a:p>
          <a:p>
            <a:pPr lvl="1" algn="just">
              <a:buClr>
                <a:srgbClr val="FF0000"/>
              </a:buClr>
              <a:buSzPct val="80000"/>
              <a:buFont typeface="Calibri" panose="020F0502020204030204" pitchFamily="34" charset="0"/>
              <a:buChar char="●"/>
            </a:pPr>
            <a:r>
              <a:rPr lang="en-US" sz="3200" dirty="0"/>
              <a:t>Insertion</a:t>
            </a:r>
          </a:p>
          <a:p>
            <a:pPr lvl="1" algn="just">
              <a:buClr>
                <a:srgbClr val="FF0000"/>
              </a:buClr>
              <a:buSzPct val="80000"/>
              <a:buFont typeface="Calibri" panose="020F0502020204030204" pitchFamily="34" charset="0"/>
              <a:buChar char="●"/>
            </a:pPr>
            <a:r>
              <a:rPr lang="en-US" sz="3200" dirty="0"/>
              <a:t>Deletion </a:t>
            </a:r>
          </a:p>
          <a:p>
            <a:pPr lvl="1" algn="just">
              <a:buClr>
                <a:srgbClr val="FF0000"/>
              </a:buClr>
              <a:buSzPct val="80000"/>
              <a:buFont typeface="Calibri" panose="020F0502020204030204" pitchFamily="34" charset="0"/>
              <a:buChar char="●"/>
            </a:pPr>
            <a:r>
              <a:rPr lang="en-US" sz="3200" dirty="0"/>
              <a:t>Modifications of Records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54</a:t>
            </a:fld>
            <a:endParaRPr lang="en-US" sz="2000" b="1" dirty="0">
              <a:solidFill>
                <a:srgbClr val="FF0000"/>
              </a:solidFill>
            </a:endParaRPr>
          </a:p>
        </p:txBody>
      </p:sp>
    </p:spTree>
    <p:extLst>
      <p:ext uri="{BB962C8B-B14F-4D97-AF65-F5344CB8AC3E}">
        <p14:creationId xmlns:p14="http://schemas.microsoft.com/office/powerpoint/2010/main" val="237703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Physical Data Model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The Model is used to describe the data at the lowest level.</a:t>
            </a:r>
          </a:p>
          <a:p>
            <a:pPr algn="just">
              <a:buClr>
                <a:srgbClr val="FF0000"/>
              </a:buClr>
              <a:buSzPct val="80000"/>
              <a:buFont typeface="Calibri" panose="020F0502020204030204" pitchFamily="34" charset="0"/>
              <a:buChar char="●"/>
            </a:pPr>
            <a:r>
              <a:rPr lang="en-US" sz="3200" dirty="0"/>
              <a:t>Physical Data Model capture the aspects of the Database System Implementation.</a:t>
            </a:r>
          </a:p>
          <a:p>
            <a:pPr algn="just">
              <a:buClr>
                <a:srgbClr val="FF0000"/>
              </a:buClr>
              <a:buSzPct val="80000"/>
              <a:buFont typeface="Calibri" panose="020F0502020204030204" pitchFamily="34" charset="0"/>
              <a:buChar char="●"/>
            </a:pPr>
            <a:r>
              <a:rPr lang="en-US" sz="3200" dirty="0"/>
              <a:t>The Physical Data Models are</a:t>
            </a:r>
          </a:p>
          <a:p>
            <a:pPr lvl="1" algn="just">
              <a:buClr>
                <a:srgbClr val="FF0000"/>
              </a:buClr>
              <a:buSzPct val="80000"/>
              <a:buFont typeface="Calibri" panose="020F0502020204030204" pitchFamily="34" charset="0"/>
              <a:buChar char="●"/>
            </a:pPr>
            <a:r>
              <a:rPr lang="en-US" sz="3200" dirty="0"/>
              <a:t>Unifying Model</a:t>
            </a:r>
          </a:p>
          <a:p>
            <a:pPr lvl="1" algn="just">
              <a:buClr>
                <a:srgbClr val="FF0000"/>
              </a:buClr>
              <a:buSzPct val="80000"/>
              <a:buFont typeface="Calibri" panose="020F0502020204030204" pitchFamily="34" charset="0"/>
              <a:buChar char="●"/>
            </a:pPr>
            <a:r>
              <a:rPr lang="en-US" sz="3200" dirty="0"/>
              <a:t>Frame Memory Model</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55</a:t>
            </a:fld>
            <a:endParaRPr lang="en-US" sz="2000" b="1" dirty="0">
              <a:solidFill>
                <a:srgbClr val="FF0000"/>
              </a:solidFill>
            </a:endParaRPr>
          </a:p>
        </p:txBody>
      </p:sp>
    </p:spTree>
    <p:extLst>
      <p:ext uri="{BB962C8B-B14F-4D97-AF65-F5344CB8AC3E}">
        <p14:creationId xmlns:p14="http://schemas.microsoft.com/office/powerpoint/2010/main" val="152900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Tuple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Tuple is defined as </a:t>
            </a:r>
          </a:p>
          <a:p>
            <a:pPr lvl="1" algn="just">
              <a:buClr>
                <a:srgbClr val="FF0000"/>
              </a:buClr>
              <a:buSzPct val="80000"/>
              <a:buFont typeface="Calibri" panose="020F0502020204030204" pitchFamily="34" charset="0"/>
              <a:buChar char="●"/>
            </a:pPr>
            <a:r>
              <a:rPr lang="en-US" sz="3200" dirty="0"/>
              <a:t>The record associated with the table or relation is termed as “Tuple”.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a:t>
            </a:fld>
            <a:endParaRPr lang="en-US" sz="2000" b="1" dirty="0">
              <a:solidFill>
                <a:srgbClr val="FF0000"/>
              </a:solidFill>
            </a:endParaRPr>
          </a:p>
        </p:txBody>
      </p:sp>
    </p:spTree>
    <p:extLst>
      <p:ext uri="{BB962C8B-B14F-4D97-AF65-F5344CB8AC3E}">
        <p14:creationId xmlns:p14="http://schemas.microsoft.com/office/powerpoint/2010/main" val="10735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Database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Database is defined as </a:t>
            </a:r>
          </a:p>
          <a:p>
            <a:pPr lvl="1" algn="just">
              <a:buClr>
                <a:srgbClr val="FF0000"/>
              </a:buClr>
              <a:buSzPct val="80000"/>
              <a:buFont typeface="Calibri" panose="020F0502020204030204" pitchFamily="34" charset="0"/>
              <a:buChar char="●"/>
            </a:pPr>
            <a:r>
              <a:rPr lang="en-US" sz="3200" dirty="0"/>
              <a:t>The collection of interrelated relations or tables.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a:t>
            </a:fld>
            <a:endParaRPr lang="en-US" sz="2000" b="1" dirty="0">
              <a:solidFill>
                <a:srgbClr val="FF0000"/>
              </a:solidFill>
            </a:endParaRPr>
          </a:p>
        </p:txBody>
      </p:sp>
    </p:spTree>
    <p:extLst>
      <p:ext uri="{BB962C8B-B14F-4D97-AF65-F5344CB8AC3E}">
        <p14:creationId xmlns:p14="http://schemas.microsoft.com/office/powerpoint/2010/main" val="225659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System</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a:t>System is defined as </a:t>
            </a:r>
          </a:p>
          <a:p>
            <a:pPr lvl="1" algn="just">
              <a:buClr>
                <a:srgbClr val="FF0000"/>
              </a:buClr>
              <a:buSzPct val="80000"/>
              <a:buFont typeface="Calibri" panose="020F0502020204030204" pitchFamily="34" charset="0"/>
              <a:buChar char="●"/>
            </a:pPr>
            <a:r>
              <a:rPr lang="en-US" sz="3200" dirty="0"/>
              <a:t>Set of detailed methods, procedures and routines to carry out any specific task.</a:t>
            </a:r>
          </a:p>
          <a:p>
            <a:pPr lvl="1" algn="just">
              <a:buClr>
                <a:srgbClr val="FF0000"/>
              </a:buClr>
              <a:buSzPct val="80000"/>
              <a:buFont typeface="Calibri" panose="020F0502020204030204" pitchFamily="34" charset="0"/>
              <a:buChar char="●"/>
            </a:pPr>
            <a:r>
              <a:rPr lang="en-US" sz="3200" dirty="0"/>
              <a:t>Set of rules</a:t>
            </a:r>
          </a:p>
          <a:p>
            <a:pPr lvl="1" algn="just">
              <a:buClr>
                <a:srgbClr val="FF0000"/>
              </a:buClr>
              <a:buSzPct val="80000"/>
              <a:buFont typeface="Calibri" panose="020F0502020204030204" pitchFamily="34" charset="0"/>
              <a:buChar char="●"/>
            </a:pPr>
            <a:r>
              <a:rPr lang="en-US" sz="3200" dirty="0"/>
              <a:t>Complex entity made up of simple components. Each component perform specific (independent) task and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a:t>
            </a:fld>
            <a:endParaRPr lang="en-US" sz="2000" b="1" dirty="0">
              <a:solidFill>
                <a:srgbClr val="FF0000"/>
              </a:solidFill>
            </a:endParaRPr>
          </a:p>
        </p:txBody>
      </p:sp>
    </p:spTree>
    <p:extLst>
      <p:ext uri="{BB962C8B-B14F-4D97-AF65-F5344CB8AC3E}">
        <p14:creationId xmlns:p14="http://schemas.microsoft.com/office/powerpoint/2010/main" val="234900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Management System</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0000"/>
              <a:buFont typeface="Calibri" panose="020F0502020204030204" pitchFamily="34" charset="0"/>
              <a:buChar char="●"/>
            </a:pPr>
            <a:r>
              <a:rPr lang="en-US" sz="3200" dirty="0" smtClean="0"/>
              <a:t>Management </a:t>
            </a:r>
            <a:r>
              <a:rPr lang="en-US" sz="3200" dirty="0"/>
              <a:t>System is defined as </a:t>
            </a:r>
          </a:p>
          <a:p>
            <a:pPr lvl="1" algn="just">
              <a:buClr>
                <a:srgbClr val="FF0000"/>
              </a:buClr>
              <a:buSzPct val="80000"/>
              <a:buFont typeface="Calibri" panose="020F0502020204030204" pitchFamily="34" charset="0"/>
              <a:buChar char="●"/>
            </a:pPr>
            <a:r>
              <a:rPr lang="en-US" sz="3200" dirty="0"/>
              <a:t>Systematic framework.</a:t>
            </a:r>
          </a:p>
          <a:p>
            <a:pPr lvl="1" algn="just">
              <a:buClr>
                <a:srgbClr val="FF0000"/>
              </a:buClr>
              <a:buSzPct val="80000"/>
              <a:buFont typeface="Calibri" panose="020F0502020204030204" pitchFamily="34" charset="0"/>
              <a:buChar char="●"/>
            </a:pPr>
            <a:r>
              <a:rPr lang="en-US" sz="3200" dirty="0"/>
              <a:t>Way or method or rule or policies or process(es) or procedure(s) that helps the organization to manage the interrelated components to achieve the predefined objectives.</a:t>
            </a:r>
          </a:p>
          <a:p>
            <a:pPr lvl="1" algn="just">
              <a:buClr>
                <a:srgbClr val="FF0000"/>
              </a:buClr>
              <a:buSzPct val="80000"/>
              <a:buFont typeface="Calibri" panose="020F0502020204030204" pitchFamily="34" charset="0"/>
              <a:buChar char="●"/>
            </a:pPr>
            <a:r>
              <a:rPr lang="en-US" sz="3200" dirty="0"/>
              <a:t>Management of data involves both defining structures for storage of information and providing mechanisms for the manipulation of information</a:t>
            </a:r>
            <a:r>
              <a:rPr lang="en-US" sz="3200" dirty="0" smtClean="0"/>
              <a:t>.</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a:t>
            </a:fld>
            <a:endParaRPr lang="en-US" sz="2000" b="1" dirty="0">
              <a:solidFill>
                <a:srgbClr val="FF0000"/>
              </a:solidFill>
            </a:endParaRPr>
          </a:p>
        </p:txBody>
      </p:sp>
    </p:spTree>
    <p:extLst>
      <p:ext uri="{BB962C8B-B14F-4D97-AF65-F5344CB8AC3E}">
        <p14:creationId xmlns:p14="http://schemas.microsoft.com/office/powerpoint/2010/main" val="3304364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3496</TotalTime>
  <Words>2515</Words>
  <Application>Microsoft Office PowerPoint</Application>
  <PresentationFormat>Widescreen</PresentationFormat>
  <Paragraphs>341</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Database Management System</vt:lpstr>
      <vt:lpstr>Data</vt:lpstr>
      <vt:lpstr>Record</vt:lpstr>
      <vt:lpstr>Table or Relation</vt:lpstr>
      <vt:lpstr>Attribute</vt:lpstr>
      <vt:lpstr>Tuple</vt:lpstr>
      <vt:lpstr>Database</vt:lpstr>
      <vt:lpstr>System</vt:lpstr>
      <vt:lpstr>Management System</vt:lpstr>
      <vt:lpstr>Management System …</vt:lpstr>
      <vt:lpstr>Database Management System</vt:lpstr>
      <vt:lpstr>Database Management System …</vt:lpstr>
      <vt:lpstr>Role of Database Management System</vt:lpstr>
      <vt:lpstr>Benefits of Database Management System</vt:lpstr>
      <vt:lpstr>Database Abstraction</vt:lpstr>
      <vt:lpstr>Levels of Database Abstraction </vt:lpstr>
      <vt:lpstr>Internal or Physical level Database Abstraction</vt:lpstr>
      <vt:lpstr>Conceptual or Logical level Database Abstraction</vt:lpstr>
      <vt:lpstr>External or View level Database Abstraction</vt:lpstr>
      <vt:lpstr>Database Independence</vt:lpstr>
      <vt:lpstr>Levels of Database Independence</vt:lpstr>
      <vt:lpstr>Levels of Database Independence</vt:lpstr>
      <vt:lpstr>Data Models</vt:lpstr>
      <vt:lpstr>Data Models …</vt:lpstr>
      <vt:lpstr>Types of Data Model</vt:lpstr>
      <vt:lpstr>Logical Data Model</vt:lpstr>
      <vt:lpstr>Object Based Logical Data Model</vt:lpstr>
      <vt:lpstr>Record Based Logical Data Model</vt:lpstr>
      <vt:lpstr>Record Based Logical Data Model</vt:lpstr>
      <vt:lpstr>Relational Data Model</vt:lpstr>
      <vt:lpstr>Relational Data Model …</vt:lpstr>
      <vt:lpstr>Table</vt:lpstr>
      <vt:lpstr>Domain</vt:lpstr>
      <vt:lpstr>Tuple</vt:lpstr>
      <vt:lpstr>Attribute</vt:lpstr>
      <vt:lpstr>Degree</vt:lpstr>
      <vt:lpstr>Cardinality</vt:lpstr>
      <vt:lpstr>View</vt:lpstr>
      <vt:lpstr>Relational Instance</vt:lpstr>
      <vt:lpstr>Relational Schema</vt:lpstr>
      <vt:lpstr>Relational Key</vt:lpstr>
      <vt:lpstr>Types of Relational Key</vt:lpstr>
      <vt:lpstr>Primary Key</vt:lpstr>
      <vt:lpstr>Super Key</vt:lpstr>
      <vt:lpstr>Candidate Key</vt:lpstr>
      <vt:lpstr>Alternate Key</vt:lpstr>
      <vt:lpstr>Foreign Key</vt:lpstr>
      <vt:lpstr>Attribute Domain</vt:lpstr>
      <vt:lpstr>Constraints</vt:lpstr>
      <vt:lpstr>Types of Constraint</vt:lpstr>
      <vt:lpstr>Network Data Model</vt:lpstr>
      <vt:lpstr>Network Data Model …</vt:lpstr>
      <vt:lpstr>Hierarchical Data Model </vt:lpstr>
      <vt:lpstr>Hierarchical Data Model … </vt:lpstr>
      <vt:lpstr>Physical Data Model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Design</dc:title>
  <dc:creator>satyam</dc:creator>
  <cp:lastModifiedBy>hp</cp:lastModifiedBy>
  <cp:revision>270</cp:revision>
  <dcterms:created xsi:type="dcterms:W3CDTF">2017-05-10T04:53:35Z</dcterms:created>
  <dcterms:modified xsi:type="dcterms:W3CDTF">2021-05-06T05:35:38Z</dcterms:modified>
</cp:coreProperties>
</file>