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5"/>
  </p:notesMasterIdLst>
  <p:sldIdLst>
    <p:sldId id="256" r:id="rId2"/>
    <p:sldId id="510" r:id="rId3"/>
    <p:sldId id="583" r:id="rId4"/>
    <p:sldId id="584" r:id="rId5"/>
    <p:sldId id="585" r:id="rId6"/>
    <p:sldId id="586" r:id="rId7"/>
    <p:sldId id="587" r:id="rId8"/>
    <p:sldId id="588" r:id="rId9"/>
    <p:sldId id="589" r:id="rId10"/>
    <p:sldId id="590" r:id="rId11"/>
    <p:sldId id="591" r:id="rId12"/>
    <p:sldId id="592" r:id="rId13"/>
    <p:sldId id="5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05" autoAdjust="0"/>
  </p:normalViewPr>
  <p:slideViewPr>
    <p:cSldViewPr>
      <p:cViewPr varScale="1">
        <p:scale>
          <a:sx n="67" d="100"/>
          <a:sy n="67" d="100"/>
        </p:scale>
        <p:origin x="83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D79BB-A530-4C53-8F20-B4D287E523B2}" type="datetimeFigureOut">
              <a:rPr lang="en-US" smtClean="0"/>
              <a:t>5/29/2021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107C-65CC-42AE-9D60-576D3A0D684A}" type="slidenum">
              <a:rPr lang="en-US" smtClean="0"/>
              <a:t>‹#›</a:t>
            </a:fld>
            <a:endParaRPr lang="en-US"/>
          </a:p>
        </p:txBody>
      </p:sp>
    </p:spTree>
    <p:extLst>
      <p:ext uri="{BB962C8B-B14F-4D97-AF65-F5344CB8AC3E}">
        <p14:creationId xmlns:p14="http://schemas.microsoft.com/office/powerpoint/2010/main" val="107767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724F4E-9F52-4B12-AE48-0FFF3205D400}" type="datetime1">
              <a:rPr lang="en-US" smtClean="0"/>
              <a:t>5/29/2021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24682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F62080-5E66-4777-9402-051D96DBF206}" type="datetime1">
              <a:rPr lang="en-US" smtClean="0"/>
              <a:t>5/29/2021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3072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09C6B2-5689-4B1D-A0CF-D284EEA0F2C1}" type="datetime1">
              <a:rPr lang="en-US" smtClean="0"/>
              <a:t>5/29/2021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8594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1C4D5E-447D-431D-9289-2D879B218FC0}" type="datetime1">
              <a:rPr lang="en-US" smtClean="0"/>
              <a:t>5/29/2021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4815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7D877A-57EC-4A4C-8F69-3144147F65FC}" type="datetime1">
              <a:rPr lang="en-US" smtClean="0"/>
              <a:t>5/29/2021</a:t>
            </a:fld>
            <a:endParaRPr lang="en-US"/>
          </a:p>
        </p:txBody>
      </p:sp>
      <p:sp>
        <p:nvSpPr>
          <p:cNvPr id="5" name="Footer Placeholder 4"/>
          <p:cNvSpPr>
            <a:spLocks noGrp="1"/>
          </p:cNvSpPr>
          <p:nvPr>
            <p:ph type="ftr" sz="quarter" idx="11"/>
          </p:nvPr>
        </p:nvSpPr>
        <p:spPr/>
        <p:txBody>
          <a:bodyPr/>
          <a:lstStyle/>
          <a:p>
            <a:r>
              <a:rPr lang="en-US" smtClean="0"/>
              <a:t>Lecture On "Software Engineering " by Surya Narayan Prasad</a:t>
            </a:r>
            <a:endParaRPr lang="en-US"/>
          </a:p>
        </p:txBody>
      </p:sp>
      <p:sp>
        <p:nvSpPr>
          <p:cNvPr id="6" name="Slide Number Placeholder 5"/>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20713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A33B90-AFA3-48A4-BB4D-BBB9332CDF9A}" type="datetime1">
              <a:rPr lang="en-US" smtClean="0"/>
              <a:t>5/29/2021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336095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55E0E1-6F2A-434C-AA60-FF4498DF01DB}" type="datetime1">
              <a:rPr lang="en-US" smtClean="0"/>
              <a:t>5/29/2021</a:t>
            </a:fld>
            <a:endParaRPr lang="en-US"/>
          </a:p>
        </p:txBody>
      </p:sp>
      <p:sp>
        <p:nvSpPr>
          <p:cNvPr id="8" name="Footer Placeholder 7"/>
          <p:cNvSpPr>
            <a:spLocks noGrp="1"/>
          </p:cNvSpPr>
          <p:nvPr>
            <p:ph type="ftr" sz="quarter" idx="11"/>
          </p:nvPr>
        </p:nvSpPr>
        <p:spPr/>
        <p:txBody>
          <a:bodyPr/>
          <a:lstStyle/>
          <a:p>
            <a:r>
              <a:rPr lang="en-US" smtClean="0"/>
              <a:t>Lecture On "Software Engineering " by Surya Narayan Prasad</a:t>
            </a:r>
            <a:endParaRPr lang="en-US"/>
          </a:p>
        </p:txBody>
      </p:sp>
      <p:sp>
        <p:nvSpPr>
          <p:cNvPr id="9" name="Slide Number Placeholder 8"/>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60854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907411-1CF9-4439-ADD7-72731D298F9A}" type="datetime1">
              <a:rPr lang="en-US" smtClean="0"/>
              <a:t>5/29/2021</a:t>
            </a:fld>
            <a:endParaRPr lang="en-US"/>
          </a:p>
        </p:txBody>
      </p:sp>
      <p:sp>
        <p:nvSpPr>
          <p:cNvPr id="4" name="Footer Placeholder 3"/>
          <p:cNvSpPr>
            <a:spLocks noGrp="1"/>
          </p:cNvSpPr>
          <p:nvPr>
            <p:ph type="ftr" sz="quarter" idx="11"/>
          </p:nvPr>
        </p:nvSpPr>
        <p:spPr/>
        <p:txBody>
          <a:bodyPr/>
          <a:lstStyle/>
          <a:p>
            <a:r>
              <a:rPr lang="en-US" smtClean="0"/>
              <a:t>Lecture On "Software Engineering " by Surya Narayan Prasad</a:t>
            </a:r>
            <a:endParaRPr lang="en-US"/>
          </a:p>
        </p:txBody>
      </p:sp>
      <p:sp>
        <p:nvSpPr>
          <p:cNvPr id="5" name="Slide Number Placeholder 4"/>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13724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5226-D31B-45ED-A7E3-D12D5B26EF93}" type="datetime1">
              <a:rPr lang="en-US" smtClean="0"/>
              <a:t>5/29/2021</a:t>
            </a:fld>
            <a:endParaRPr lang="en-US"/>
          </a:p>
        </p:txBody>
      </p:sp>
      <p:sp>
        <p:nvSpPr>
          <p:cNvPr id="3" name="Footer Placeholder 2"/>
          <p:cNvSpPr>
            <a:spLocks noGrp="1"/>
          </p:cNvSpPr>
          <p:nvPr>
            <p:ph type="ftr" sz="quarter" idx="11"/>
          </p:nvPr>
        </p:nvSpPr>
        <p:spPr/>
        <p:txBody>
          <a:bodyPr/>
          <a:lstStyle/>
          <a:p>
            <a:r>
              <a:rPr lang="en-US" smtClean="0"/>
              <a:t>Lecture On "Software Engineering " by Surya Narayan Prasad</a:t>
            </a:r>
            <a:endParaRPr lang="en-US"/>
          </a:p>
        </p:txBody>
      </p:sp>
      <p:sp>
        <p:nvSpPr>
          <p:cNvPr id="4" name="Slide Number Placeholder 3"/>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996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E9BC88-77FA-4CF6-93C5-C905DD54AF8B}" type="datetime1">
              <a:rPr lang="en-US" smtClean="0"/>
              <a:t>5/29/2021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257763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567585-8F2F-494D-BB90-964B6E9DB8C8}" type="datetime1">
              <a:rPr lang="en-US" smtClean="0"/>
              <a:t>5/29/2021</a:t>
            </a:fld>
            <a:endParaRPr lang="en-US"/>
          </a:p>
        </p:txBody>
      </p:sp>
      <p:sp>
        <p:nvSpPr>
          <p:cNvPr id="6" name="Footer Placeholder 5"/>
          <p:cNvSpPr>
            <a:spLocks noGrp="1"/>
          </p:cNvSpPr>
          <p:nvPr>
            <p:ph type="ftr" sz="quarter" idx="11"/>
          </p:nvPr>
        </p:nvSpPr>
        <p:spPr/>
        <p:txBody>
          <a:bodyPr/>
          <a:lstStyle/>
          <a:p>
            <a:r>
              <a:rPr lang="en-US" smtClean="0"/>
              <a:t>Lecture On "Software Engineering " by Surya Narayan Prasad</a:t>
            </a:r>
            <a:endParaRPr lang="en-US"/>
          </a:p>
        </p:txBody>
      </p:sp>
      <p:sp>
        <p:nvSpPr>
          <p:cNvPr id="7" name="Slide Number Placeholder 6"/>
          <p:cNvSpPr>
            <a:spLocks noGrp="1"/>
          </p:cNvSpPr>
          <p:nvPr>
            <p:ph type="sldNum" sz="quarter" idx="12"/>
          </p:nvPr>
        </p:nvSpPr>
        <p:spPr/>
        <p:txBody>
          <a:bodyPr/>
          <a:lstStyle/>
          <a:p>
            <a:fld id="{8A11000F-B7AE-4C50-AD18-6C1BB388A715}" type="slidenum">
              <a:rPr lang="en-US" smtClean="0"/>
              <a:pPr/>
              <a:t>‹#›</a:t>
            </a:fld>
            <a:endParaRPr lang="en-US"/>
          </a:p>
        </p:txBody>
      </p:sp>
    </p:spTree>
    <p:extLst>
      <p:ext uri="{BB962C8B-B14F-4D97-AF65-F5344CB8AC3E}">
        <p14:creationId xmlns:p14="http://schemas.microsoft.com/office/powerpoint/2010/main" val="419585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381DE-BFD9-4896-A0B0-37BF727C68AE}" type="datetime1">
              <a:rPr lang="en-US" smtClean="0"/>
              <a:t>5/29/2021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Lecture On "Software Engineering " by Surya Narayan Prasad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1000F-B7AE-4C50-AD18-6C1BB388A715}" type="slidenum">
              <a:rPr lang="en-US" smtClean="0"/>
              <a:pPr/>
              <a:t>‹#›</a:t>
            </a:fld>
            <a:endParaRPr lang="en-US"/>
          </a:p>
        </p:txBody>
      </p:sp>
    </p:spTree>
    <p:extLst>
      <p:ext uri="{BB962C8B-B14F-4D97-AF65-F5344CB8AC3E}">
        <p14:creationId xmlns:p14="http://schemas.microsoft.com/office/powerpoint/2010/main" val="41183101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12192000" cy="838200"/>
          </a:xfrm>
        </p:spPr>
        <p:txBody>
          <a:bodyPr>
            <a:noAutofit/>
          </a:bodyPr>
          <a:lstStyle/>
          <a:p>
            <a:r>
              <a:rPr lang="en-US" sz="4800" b="1" dirty="0" smtClean="0">
                <a:solidFill>
                  <a:srgbClr val="FF0000"/>
                </a:solidFill>
                <a:latin typeface="Calibri" panose="020F0502020204030204" pitchFamily="34" charset="0"/>
                <a:cs typeface="Calibri" pitchFamily="34" charset="0"/>
              </a:rPr>
              <a:t>Gantt </a:t>
            </a:r>
            <a:r>
              <a:rPr lang="en-US" sz="4800" b="1" dirty="0" smtClean="0">
                <a:solidFill>
                  <a:srgbClr val="FF0000"/>
                </a:solidFill>
                <a:latin typeface="Calibri" panose="020F0502020204030204" pitchFamily="34" charset="0"/>
                <a:cs typeface="Calibri" pitchFamily="34" charset="0"/>
              </a:rPr>
              <a:t>Chart</a:t>
            </a:r>
            <a:endParaRPr lang="en-US" sz="4800" b="1" dirty="0">
              <a:solidFill>
                <a:srgbClr val="FF0000"/>
              </a:solidFill>
              <a:latin typeface="Calibri" panose="020F0502020204030204"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Vertical Line Marker</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Another </a:t>
            </a:r>
            <a:r>
              <a:rPr lang="en-US" sz="3200" dirty="0">
                <a:latin typeface="Calibri" pitchFamily="34" charset="0"/>
                <a:cs typeface="Calibri" pitchFamily="34" charset="0"/>
              </a:rPr>
              <a:t>way to monitor your project's progress, a vertical line marker indicates the current date on the chart.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It </a:t>
            </a:r>
            <a:r>
              <a:rPr lang="en-US" sz="3200" dirty="0">
                <a:latin typeface="Calibri" pitchFamily="34" charset="0"/>
                <a:cs typeface="Calibri" pitchFamily="34" charset="0"/>
              </a:rPr>
              <a:t>helps you manage your time effectively as you can see at a glance how much you have left to do and if you are on track to complete the project on time</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10</a:t>
            </a:fld>
            <a:endParaRPr lang="en-US" sz="2000" b="1" dirty="0">
              <a:solidFill>
                <a:srgbClr val="FF0000"/>
              </a:solidFill>
            </a:endParaRPr>
          </a:p>
        </p:txBody>
      </p:sp>
    </p:spTree>
    <p:extLst>
      <p:ext uri="{BB962C8B-B14F-4D97-AF65-F5344CB8AC3E}">
        <p14:creationId xmlns:p14="http://schemas.microsoft.com/office/powerpoint/2010/main" val="279806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Task ID</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 </a:t>
            </a:r>
            <a:r>
              <a:rPr lang="en-US" sz="3200" dirty="0">
                <a:latin typeface="Calibri" pitchFamily="34" charset="0"/>
                <a:cs typeface="Calibri" pitchFamily="34" charset="0"/>
              </a:rPr>
              <a:t>today's fast-paced business world, you likely have several tasks going on at the same time.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Including </a:t>
            </a:r>
            <a:r>
              <a:rPr lang="en-US" sz="3200" dirty="0">
                <a:latin typeface="Calibri" pitchFamily="34" charset="0"/>
                <a:cs typeface="Calibri" pitchFamily="34" charset="0"/>
              </a:rPr>
              <a:t>the task ID on the Gantt chart helps everyone involved to quickly identify the task you are talking about.</a:t>
            </a: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Resources. While not every Gantt chart lists the names of the people who will be working on it, if your project will be completed by a number of individuals, listing names and the tasks that are assigned to them can be incredibly helpful. Identifying and assigning resources to each task helps you effectively manage people, tools, and skills to complete each project on time.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11</a:t>
            </a:fld>
            <a:endParaRPr lang="en-US" sz="2000" b="1" dirty="0">
              <a:solidFill>
                <a:srgbClr val="FF0000"/>
              </a:solidFill>
            </a:endParaRPr>
          </a:p>
        </p:txBody>
      </p:sp>
    </p:spTree>
    <p:extLst>
      <p:ext uri="{BB962C8B-B14F-4D97-AF65-F5344CB8AC3E}">
        <p14:creationId xmlns:p14="http://schemas.microsoft.com/office/powerpoint/2010/main" val="98777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Resources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Gantt </a:t>
            </a:r>
            <a:r>
              <a:rPr lang="en-US" sz="3200" dirty="0">
                <a:latin typeface="Calibri" pitchFamily="34" charset="0"/>
                <a:cs typeface="Calibri" pitchFamily="34" charset="0"/>
              </a:rPr>
              <a:t>chart </a:t>
            </a:r>
            <a:r>
              <a:rPr lang="en-US" sz="3200" dirty="0" smtClean="0">
                <a:latin typeface="Calibri" pitchFamily="34" charset="0"/>
                <a:cs typeface="Calibri" pitchFamily="34" charset="0"/>
              </a:rPr>
              <a:t>may list </a:t>
            </a:r>
            <a:r>
              <a:rPr lang="en-US" sz="3200" dirty="0">
                <a:latin typeface="Calibri" pitchFamily="34" charset="0"/>
                <a:cs typeface="Calibri" pitchFamily="34" charset="0"/>
              </a:rPr>
              <a:t>the names of the people who will be working on it, if your project will be completed by a number of individuals, listing names and the tasks that are assigned to them can be incredibly helpful.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Identifying </a:t>
            </a:r>
            <a:r>
              <a:rPr lang="en-US" sz="3200" dirty="0">
                <a:latin typeface="Calibri" pitchFamily="34" charset="0"/>
                <a:cs typeface="Calibri" pitchFamily="34" charset="0"/>
              </a:rPr>
              <a:t>and assigning resources to each task helps you effectively manage people, tools, and skills to complete each project on time.</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12</a:t>
            </a:fld>
            <a:endParaRPr lang="en-US" sz="2000" b="1" dirty="0">
              <a:solidFill>
                <a:srgbClr val="FF0000"/>
              </a:solidFill>
            </a:endParaRPr>
          </a:p>
        </p:txBody>
      </p:sp>
    </p:spTree>
    <p:extLst>
      <p:ext uri="{BB962C8B-B14F-4D97-AF65-F5344CB8AC3E}">
        <p14:creationId xmlns:p14="http://schemas.microsoft.com/office/powerpoint/2010/main" val="74575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Resources</a:t>
            </a:r>
            <a:endParaRPr lang="en-US" b="1" dirty="0">
              <a:solidFill>
                <a:srgbClr val="FF0000"/>
              </a:solidFill>
              <a:latin typeface="+mn-lt"/>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13</a:t>
            </a:fld>
            <a:endParaRPr lang="en-US" sz="2000"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068483429"/>
              </p:ext>
            </p:extLst>
          </p:nvPr>
        </p:nvGraphicFramePr>
        <p:xfrm>
          <a:off x="914400" y="1371600"/>
          <a:ext cx="9321802" cy="2266950"/>
        </p:xfrm>
        <a:graphic>
          <a:graphicData uri="http://schemas.openxmlformats.org/drawingml/2006/table">
            <a:tbl>
              <a:tblPr>
                <a:tableStyleId>{5940675A-B579-460E-94D1-54222C63F5DA}</a:tableStyleId>
              </a:tblPr>
              <a:tblGrid>
                <a:gridCol w="2572513"/>
                <a:gridCol w="749921"/>
                <a:gridCol w="749921"/>
                <a:gridCol w="749921"/>
                <a:gridCol w="749921"/>
                <a:gridCol w="749921"/>
                <a:gridCol w="749921"/>
                <a:gridCol w="749921"/>
                <a:gridCol w="749921"/>
                <a:gridCol w="749921"/>
              </a:tblGrid>
              <a:tr h="266700">
                <a:tc gridSpan="10">
                  <a:txBody>
                    <a:bodyPr/>
                    <a:lstStyle/>
                    <a:p>
                      <a:pPr algn="ctr" fontAlgn="b"/>
                      <a:r>
                        <a:rPr lang="en-US" sz="1600" u="none" strike="noStrike">
                          <a:effectLst/>
                        </a:rPr>
                        <a:t>Session 2018 - 19: Gannt Chart Showng the progress of the lectures of Software Engineering</a:t>
                      </a:r>
                      <a:endParaRPr lang="en-US" sz="1600" b="1" i="0" u="none" strike="noStrike">
                        <a:solidFill>
                          <a:srgbClr val="C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17.01.2019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31.01.2019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10.02.2019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20.02.2019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03.03.2019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15.03.2019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26.03.2019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10.04.2019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25.04.2019</a:t>
                      </a:r>
                      <a:endParaRPr lang="en-US" sz="1200" b="1"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Introduction to Software Engineering</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Software Estimation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Software Risk Management</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Software Engineering Tools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Software Analysis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Software Design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User Interface Design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Software Project Management</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200025">
                <a:tc>
                  <a:txBody>
                    <a:bodyPr/>
                    <a:lstStyle/>
                    <a:p>
                      <a:pPr algn="l" fontAlgn="b"/>
                      <a:r>
                        <a:rPr lang="en-US" sz="1200" u="none" strike="noStrike">
                          <a:effectLst/>
                        </a:rPr>
                        <a:t>Software Testing</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68316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Gantt </a:t>
            </a:r>
            <a:r>
              <a:rPr lang="en-US" b="1" dirty="0" smtClean="0">
                <a:solidFill>
                  <a:srgbClr val="FF0000"/>
                </a:solidFill>
                <a:latin typeface="+mn-lt"/>
              </a:rPr>
              <a:t>Chart</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A Gantt chart is a chart that shows all of the different </a:t>
            </a:r>
            <a:r>
              <a:rPr lang="en-US" sz="3200" dirty="0" smtClean="0">
                <a:latin typeface="Calibri" pitchFamily="34" charset="0"/>
                <a:cs typeface="Calibri" pitchFamily="34" charset="0"/>
              </a:rPr>
              <a:t>sub – tasks  </a:t>
            </a:r>
            <a:r>
              <a:rPr lang="en-US" sz="3200" dirty="0">
                <a:latin typeface="Calibri" pitchFamily="34" charset="0"/>
                <a:cs typeface="Calibri" pitchFamily="34" charset="0"/>
              </a:rPr>
              <a:t>of a project and how they relate to each other over time.</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 </a:t>
            </a:r>
            <a:r>
              <a:rPr lang="en-US" sz="3200" dirty="0">
                <a:latin typeface="Calibri" pitchFamily="34" charset="0"/>
                <a:cs typeface="Calibri" pitchFamily="34" charset="0"/>
              </a:rPr>
              <a:t>Gantt chart shows all of the tasks that need to be done, the amount of time each task is expected to take, the time frames in which individual tasks are to be completed, and the relationship between various tasks.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Thus, Gantt Chart helps us to, get everything done </a:t>
            </a:r>
            <a:r>
              <a:rPr lang="en-US" sz="3200" dirty="0">
                <a:latin typeface="Calibri" pitchFamily="34" charset="0"/>
                <a:cs typeface="Calibri" pitchFamily="34" charset="0"/>
              </a:rPr>
              <a:t>on schedule, and you never waste time waiting for a task to be completed that should have been done already.</a:t>
            </a: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2</a:t>
            </a:fld>
            <a:endParaRPr lang="en-US" sz="2000" b="1" dirty="0">
              <a:solidFill>
                <a:srgbClr val="FF0000"/>
              </a:solidFill>
            </a:endParaRPr>
          </a:p>
        </p:txBody>
      </p:sp>
    </p:spTree>
    <p:extLst>
      <p:ext uri="{BB962C8B-B14F-4D97-AF65-F5344CB8AC3E}">
        <p14:creationId xmlns:p14="http://schemas.microsoft.com/office/powerpoint/2010/main" val="166243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a:t>
            </a:r>
            <a:r>
              <a:rPr lang="en-US" b="1" dirty="0" smtClean="0">
                <a:solidFill>
                  <a:srgbClr val="FF0000"/>
                </a:solidFill>
                <a:latin typeface="+mn-lt"/>
              </a:rPr>
              <a:t>Gantt </a:t>
            </a:r>
            <a:r>
              <a:rPr lang="en-US" b="1" dirty="0" smtClean="0">
                <a:solidFill>
                  <a:srgbClr val="FF0000"/>
                </a:solidFill>
                <a:latin typeface="+mn-lt"/>
              </a:rPr>
              <a:t>Chart</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50292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Dates</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Tasks</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Bars</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Milestones</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Arrows</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Taskbars</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Vertical Line </a:t>
            </a:r>
            <a:r>
              <a:rPr lang="en-US" sz="3200" dirty="0" smtClean="0">
                <a:latin typeface="Calibri" pitchFamily="34" charset="0"/>
                <a:cs typeface="Calibri" pitchFamily="34" charset="0"/>
              </a:rPr>
              <a:t>Marker</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a:latin typeface="Calibri" pitchFamily="34" charset="0"/>
                <a:cs typeface="Calibri" pitchFamily="34" charset="0"/>
              </a:rPr>
              <a:t>Task </a:t>
            </a:r>
            <a:r>
              <a:rPr lang="en-US" sz="3200" dirty="0" smtClean="0">
                <a:latin typeface="Calibri" pitchFamily="34" charset="0"/>
                <a:cs typeface="Calibri" pitchFamily="34" charset="0"/>
              </a:rPr>
              <a:t>ID</a:t>
            </a:r>
            <a:endParaRPr lang="en-US" sz="3200" dirty="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Resources</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3</a:t>
            </a:fld>
            <a:endParaRPr lang="en-US" sz="2000" b="1" dirty="0">
              <a:solidFill>
                <a:srgbClr val="FF0000"/>
              </a:solidFill>
            </a:endParaRPr>
          </a:p>
        </p:txBody>
      </p:sp>
    </p:spTree>
    <p:extLst>
      <p:ext uri="{BB962C8B-B14F-4D97-AF65-F5344CB8AC3E}">
        <p14:creationId xmlns:p14="http://schemas.microsoft.com/office/powerpoint/2010/main" val="64938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Dates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One </a:t>
            </a:r>
            <a:r>
              <a:rPr lang="en-US" sz="3200" dirty="0">
                <a:latin typeface="Calibri" pitchFamily="34" charset="0"/>
                <a:cs typeface="Calibri" pitchFamily="34" charset="0"/>
              </a:rPr>
              <a:t>of the main components of a Gantt chart, the dates allow project managers to see not only when the entire project will begin and end, but also when each task will take place.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Dates </a:t>
            </a:r>
            <a:r>
              <a:rPr lang="en-US" sz="3200" dirty="0">
                <a:latin typeface="Calibri" pitchFamily="34" charset="0"/>
                <a:cs typeface="Calibri" pitchFamily="34" charset="0"/>
              </a:rPr>
              <a:t>are displayed along the top of the chart</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4</a:t>
            </a:fld>
            <a:endParaRPr lang="en-US" sz="2000" b="1" dirty="0">
              <a:solidFill>
                <a:srgbClr val="FF0000"/>
              </a:solidFill>
            </a:endParaRPr>
          </a:p>
        </p:txBody>
      </p:sp>
    </p:spTree>
    <p:extLst>
      <p:ext uri="{BB962C8B-B14F-4D97-AF65-F5344CB8AC3E}">
        <p14:creationId xmlns:p14="http://schemas.microsoft.com/office/powerpoint/2010/main" val="144449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Tasks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Large </a:t>
            </a:r>
            <a:r>
              <a:rPr lang="en-US" sz="3200" dirty="0">
                <a:latin typeface="Calibri" pitchFamily="34" charset="0"/>
                <a:cs typeface="Calibri" pitchFamily="34" charset="0"/>
              </a:rPr>
              <a:t>projects always consist of a large number of </a:t>
            </a:r>
            <a:r>
              <a:rPr lang="en-US" sz="3200" dirty="0" smtClean="0">
                <a:latin typeface="Calibri" pitchFamily="34" charset="0"/>
                <a:cs typeface="Calibri" pitchFamily="34" charset="0"/>
              </a:rPr>
              <a:t>sub – tasks. </a:t>
            </a: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A </a:t>
            </a:r>
            <a:r>
              <a:rPr lang="en-US" sz="3200" dirty="0">
                <a:latin typeface="Calibri" pitchFamily="34" charset="0"/>
                <a:cs typeface="Calibri" pitchFamily="34" charset="0"/>
              </a:rPr>
              <a:t>Gantt chart helps project managers keep track of all of the </a:t>
            </a:r>
            <a:r>
              <a:rPr lang="en-US" sz="3200" dirty="0" smtClean="0">
                <a:latin typeface="Calibri" pitchFamily="34" charset="0"/>
                <a:cs typeface="Calibri" pitchFamily="34" charset="0"/>
              </a:rPr>
              <a:t>sub – tasks  </a:t>
            </a:r>
            <a:r>
              <a:rPr lang="en-US" sz="3200" dirty="0">
                <a:latin typeface="Calibri" pitchFamily="34" charset="0"/>
                <a:cs typeface="Calibri" pitchFamily="34" charset="0"/>
              </a:rPr>
              <a:t>in a project, so nothing is forgotten or delayed.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Tasks </a:t>
            </a:r>
            <a:r>
              <a:rPr lang="en-US" sz="3200" dirty="0">
                <a:latin typeface="Calibri" pitchFamily="34" charset="0"/>
                <a:cs typeface="Calibri" pitchFamily="34" charset="0"/>
              </a:rPr>
              <a:t>are listed down the left side</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5</a:t>
            </a:fld>
            <a:endParaRPr lang="en-US" sz="2000" b="1" dirty="0">
              <a:solidFill>
                <a:srgbClr val="FF0000"/>
              </a:solidFill>
            </a:endParaRPr>
          </a:p>
        </p:txBody>
      </p:sp>
    </p:spTree>
    <p:extLst>
      <p:ext uri="{BB962C8B-B14F-4D97-AF65-F5344CB8AC3E}">
        <p14:creationId xmlns:p14="http://schemas.microsoft.com/office/powerpoint/2010/main" val="60837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Bars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Once </a:t>
            </a:r>
            <a:r>
              <a:rPr lang="en-US" sz="3200" dirty="0">
                <a:latin typeface="Calibri" pitchFamily="34" charset="0"/>
                <a:cs typeface="Calibri" pitchFamily="34" charset="0"/>
              </a:rPr>
              <a:t>the </a:t>
            </a:r>
            <a:r>
              <a:rPr lang="en-US" sz="3200" dirty="0" smtClean="0">
                <a:latin typeface="Calibri" pitchFamily="34" charset="0"/>
                <a:cs typeface="Calibri" pitchFamily="34" charset="0"/>
              </a:rPr>
              <a:t>sub – tasks </a:t>
            </a:r>
            <a:r>
              <a:rPr lang="en-US" sz="3200" dirty="0">
                <a:latin typeface="Calibri" pitchFamily="34" charset="0"/>
                <a:cs typeface="Calibri" pitchFamily="34" charset="0"/>
              </a:rPr>
              <a:t>have been listed, bars are used to show the time frame in which each task should be completed.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This </a:t>
            </a:r>
            <a:r>
              <a:rPr lang="en-US" sz="3200" dirty="0">
                <a:latin typeface="Calibri" pitchFamily="34" charset="0"/>
                <a:cs typeface="Calibri" pitchFamily="34" charset="0"/>
              </a:rPr>
              <a:t>helps ensure that every </a:t>
            </a:r>
            <a:r>
              <a:rPr lang="en-US" sz="3200" dirty="0" smtClean="0">
                <a:latin typeface="Calibri" pitchFamily="34" charset="0"/>
                <a:cs typeface="Calibri" pitchFamily="34" charset="0"/>
              </a:rPr>
              <a:t>sub – task </a:t>
            </a:r>
            <a:r>
              <a:rPr lang="en-US" sz="3200" dirty="0">
                <a:latin typeface="Calibri" pitchFamily="34" charset="0"/>
                <a:cs typeface="Calibri" pitchFamily="34" charset="0"/>
              </a:rPr>
              <a:t>is done on schedule so the entire project will be completed on time</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6</a:t>
            </a:fld>
            <a:endParaRPr lang="en-US" sz="2000" b="1" dirty="0">
              <a:solidFill>
                <a:srgbClr val="FF0000"/>
              </a:solidFill>
            </a:endParaRPr>
          </a:p>
        </p:txBody>
      </p:sp>
    </p:spTree>
    <p:extLst>
      <p:ext uri="{BB962C8B-B14F-4D97-AF65-F5344CB8AC3E}">
        <p14:creationId xmlns:p14="http://schemas.microsoft.com/office/powerpoint/2010/main" val="304985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Milestones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Milestones </a:t>
            </a:r>
            <a:r>
              <a:rPr lang="en-US" sz="3200" dirty="0">
                <a:latin typeface="Calibri" pitchFamily="34" charset="0"/>
                <a:cs typeface="Calibri" pitchFamily="34" charset="0"/>
              </a:rPr>
              <a:t>are those tasks that are instrumental to a project's completion and success.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Unlike </a:t>
            </a:r>
            <a:r>
              <a:rPr lang="en-US" sz="3200" dirty="0">
                <a:latin typeface="Calibri" pitchFamily="34" charset="0"/>
                <a:cs typeface="Calibri" pitchFamily="34" charset="0"/>
              </a:rPr>
              <a:t>the minor details, which also have to be done, completing a milestone offers a sense of satisfaction and forward motion.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On </a:t>
            </a:r>
            <a:r>
              <a:rPr lang="en-US" sz="3200" dirty="0">
                <a:latin typeface="Calibri" pitchFamily="34" charset="0"/>
                <a:cs typeface="Calibri" pitchFamily="34" charset="0"/>
              </a:rPr>
              <a:t>a Gantt chart, milestones are displayed as diamonds (or, sometimes, a different shape) at the end of a particular taskbar</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7</a:t>
            </a:fld>
            <a:endParaRPr lang="en-US" sz="2000" b="1" dirty="0">
              <a:solidFill>
                <a:srgbClr val="FF0000"/>
              </a:solidFill>
            </a:endParaRPr>
          </a:p>
        </p:txBody>
      </p:sp>
    </p:spTree>
    <p:extLst>
      <p:ext uri="{BB962C8B-B14F-4D97-AF65-F5344CB8AC3E}">
        <p14:creationId xmlns:p14="http://schemas.microsoft.com/office/powerpoint/2010/main" val="54246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Arrows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While </a:t>
            </a:r>
            <a:r>
              <a:rPr lang="en-US" sz="3200" dirty="0">
                <a:latin typeface="Calibri" pitchFamily="34" charset="0"/>
                <a:cs typeface="Calibri" pitchFamily="34" charset="0"/>
              </a:rPr>
              <a:t>some of your tasks can be done at any time, others must be completed before or after another </a:t>
            </a:r>
            <a:r>
              <a:rPr lang="en-US" sz="3200" dirty="0" smtClean="0">
                <a:latin typeface="Calibri" pitchFamily="34" charset="0"/>
                <a:cs typeface="Calibri" pitchFamily="34" charset="0"/>
              </a:rPr>
              <a:t>sub – task </a:t>
            </a:r>
            <a:r>
              <a:rPr lang="en-US" sz="3200" dirty="0">
                <a:latin typeface="Calibri" pitchFamily="34" charset="0"/>
                <a:cs typeface="Calibri" pitchFamily="34" charset="0"/>
              </a:rPr>
              <a:t>can begin or end.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These </a:t>
            </a:r>
            <a:r>
              <a:rPr lang="en-US" sz="3200" dirty="0">
                <a:latin typeface="Calibri" pitchFamily="34" charset="0"/>
                <a:cs typeface="Calibri" pitchFamily="34" charset="0"/>
              </a:rPr>
              <a:t>dependencies are indicated by small arrows between the taskbars on a Gantt chart</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8</a:t>
            </a:fld>
            <a:endParaRPr lang="en-US" sz="2000" b="1" dirty="0">
              <a:solidFill>
                <a:srgbClr val="FF0000"/>
              </a:solidFill>
            </a:endParaRPr>
          </a:p>
        </p:txBody>
      </p:sp>
    </p:spTree>
    <p:extLst>
      <p:ext uri="{BB962C8B-B14F-4D97-AF65-F5344CB8AC3E}">
        <p14:creationId xmlns:p14="http://schemas.microsoft.com/office/powerpoint/2010/main" val="306368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2000"/>
          </a:xfrm>
        </p:spPr>
        <p:txBody>
          <a:bodyPr anchor="t" anchorCtr="0">
            <a:normAutofit/>
          </a:bodyPr>
          <a:lstStyle/>
          <a:p>
            <a:pPr algn="ctr"/>
            <a:r>
              <a:rPr lang="en-US" b="1" dirty="0" smtClean="0">
                <a:solidFill>
                  <a:srgbClr val="FF0000"/>
                </a:solidFill>
                <a:latin typeface="+mn-lt"/>
              </a:rPr>
              <a:t>Components of Gantt Chart: Taskbars</a:t>
            </a:r>
            <a:endParaRPr lang="en-US" b="1" dirty="0">
              <a:solidFill>
                <a:srgbClr val="FF0000"/>
              </a:solidFill>
              <a:latin typeface="+mn-lt"/>
            </a:endParaRPr>
          </a:p>
        </p:txBody>
      </p:sp>
      <p:sp>
        <p:nvSpPr>
          <p:cNvPr id="3" name="Content Placeholder 2"/>
          <p:cNvSpPr>
            <a:spLocks noGrp="1"/>
          </p:cNvSpPr>
          <p:nvPr>
            <p:ph idx="1"/>
          </p:nvPr>
        </p:nvSpPr>
        <p:spPr>
          <a:xfrm>
            <a:off x="381000" y="1066800"/>
            <a:ext cx="11430000" cy="4851400"/>
          </a:xfrm>
        </p:spPr>
        <p:txBody>
          <a:bodyPr>
            <a:noAutofit/>
          </a:bodyPr>
          <a:lstStyle/>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While </a:t>
            </a:r>
            <a:r>
              <a:rPr lang="en-US" sz="3200" dirty="0">
                <a:latin typeface="Calibri" pitchFamily="34" charset="0"/>
                <a:cs typeface="Calibri" pitchFamily="34" charset="0"/>
              </a:rPr>
              <a:t>many </a:t>
            </a:r>
            <a:r>
              <a:rPr lang="en-US" sz="3200" dirty="0" smtClean="0">
                <a:latin typeface="Calibri" pitchFamily="34" charset="0"/>
                <a:cs typeface="Calibri" pitchFamily="34" charset="0"/>
              </a:rPr>
              <a:t>sub – tasks </a:t>
            </a:r>
            <a:r>
              <a:rPr lang="en-US" sz="3200" dirty="0">
                <a:latin typeface="Calibri" pitchFamily="34" charset="0"/>
                <a:cs typeface="Calibri" pitchFamily="34" charset="0"/>
              </a:rPr>
              <a:t>can be completed fairly quickly, there will be plenty of times when you will want to see at a glance exactly how your project is coming along. </a:t>
            </a:r>
            <a:endParaRPr lang="en-US" sz="3200" dirty="0" smtClean="0">
              <a:latin typeface="Calibri" pitchFamily="34" charset="0"/>
              <a:cs typeface="Calibri" pitchFamily="34" charset="0"/>
            </a:endParaRPr>
          </a:p>
          <a:p>
            <a:pPr algn="just">
              <a:buClr>
                <a:srgbClr val="FF0000"/>
              </a:buClr>
              <a:buSzPct val="81000"/>
              <a:buFont typeface="Calibri" panose="020F0502020204030204" pitchFamily="34" charset="0"/>
              <a:buChar char="●"/>
            </a:pPr>
            <a:r>
              <a:rPr lang="en-US" sz="3200" dirty="0" smtClean="0">
                <a:latin typeface="Calibri" pitchFamily="34" charset="0"/>
                <a:cs typeface="Calibri" pitchFamily="34" charset="0"/>
              </a:rPr>
              <a:t>Progress </a:t>
            </a:r>
            <a:r>
              <a:rPr lang="en-US" sz="3200" dirty="0">
                <a:latin typeface="Calibri" pitchFamily="34" charset="0"/>
                <a:cs typeface="Calibri" pitchFamily="34" charset="0"/>
              </a:rPr>
              <a:t>is shown by shading the taskbars to represent the portion of each task that has already been completed</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4" name="Footer Placeholder 3"/>
          <p:cNvSpPr>
            <a:spLocks noGrp="1"/>
          </p:cNvSpPr>
          <p:nvPr>
            <p:ph type="ftr" sz="quarter" idx="11"/>
          </p:nvPr>
        </p:nvSpPr>
        <p:spPr>
          <a:xfrm>
            <a:off x="381000" y="6356352"/>
            <a:ext cx="3810000" cy="365125"/>
          </a:xfrm>
        </p:spPr>
        <p:txBody>
          <a:bodyPr/>
          <a:lstStyle/>
          <a:p>
            <a:pPr algn="just"/>
            <a:r>
              <a:rPr lang="en-US" sz="2000" b="1" dirty="0" smtClean="0">
                <a:solidFill>
                  <a:srgbClr val="FF0000"/>
                </a:solidFill>
              </a:rPr>
              <a:t>Lecture by Surya Narayan Prasad</a:t>
            </a:r>
            <a:endParaRPr lang="en-US" sz="2000" b="1" dirty="0">
              <a:solidFill>
                <a:srgbClr val="FF0000"/>
              </a:solidFill>
            </a:endParaRPr>
          </a:p>
        </p:txBody>
      </p:sp>
      <p:sp>
        <p:nvSpPr>
          <p:cNvPr id="5" name="Slide Number Placeholder 4"/>
          <p:cNvSpPr>
            <a:spLocks noGrp="1"/>
          </p:cNvSpPr>
          <p:nvPr>
            <p:ph type="sldNum" sz="quarter" idx="12"/>
          </p:nvPr>
        </p:nvSpPr>
        <p:spPr>
          <a:xfrm>
            <a:off x="9296400" y="6356350"/>
            <a:ext cx="2514600" cy="365125"/>
          </a:xfrm>
        </p:spPr>
        <p:txBody>
          <a:bodyPr/>
          <a:lstStyle/>
          <a:p>
            <a:r>
              <a:rPr lang="en-US" sz="2000" b="1" dirty="0">
                <a:solidFill>
                  <a:srgbClr val="FF0000"/>
                </a:solidFill>
              </a:rPr>
              <a:t>Slide Number </a:t>
            </a:r>
            <a:fld id="{8A11000F-B7AE-4C50-AD18-6C1BB388A715}" type="slidenum">
              <a:rPr lang="en-US" sz="2000" b="1">
                <a:solidFill>
                  <a:srgbClr val="FF0000"/>
                </a:solidFill>
              </a:rPr>
              <a:pPr/>
              <a:t>9</a:t>
            </a:fld>
            <a:endParaRPr lang="en-US" sz="2000" b="1" dirty="0">
              <a:solidFill>
                <a:srgbClr val="FF0000"/>
              </a:solidFill>
            </a:endParaRPr>
          </a:p>
        </p:txBody>
      </p:sp>
    </p:spTree>
    <p:extLst>
      <p:ext uri="{BB962C8B-B14F-4D97-AF65-F5344CB8AC3E}">
        <p14:creationId xmlns:p14="http://schemas.microsoft.com/office/powerpoint/2010/main" val="2791584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3575</TotalTime>
  <Words>867</Words>
  <Application>Microsoft Office PowerPoint</Application>
  <PresentationFormat>Widescreen</PresentationFormat>
  <Paragraphs>171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Gantt Chart</vt:lpstr>
      <vt:lpstr>Gantt Chart</vt:lpstr>
      <vt:lpstr>Components of Gantt Chart</vt:lpstr>
      <vt:lpstr>Components of Gantt Chart: Dates</vt:lpstr>
      <vt:lpstr>Components of Gantt Chart: Tasks</vt:lpstr>
      <vt:lpstr>Components of Gantt Chart: Bars</vt:lpstr>
      <vt:lpstr>Components of Gantt Chart: Milestones</vt:lpstr>
      <vt:lpstr>Components of Gantt Chart: Arrows</vt:lpstr>
      <vt:lpstr>Components of Gantt Chart: Taskbars</vt:lpstr>
      <vt:lpstr>Components of Gantt Chart: Vertical Line Marker</vt:lpstr>
      <vt:lpstr>Components of Gantt Chart: Task ID</vt:lpstr>
      <vt:lpstr>Components of Gantt Chart: Resources</vt:lpstr>
      <vt:lpstr>Components of Gantt Chart: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creator>satyam</dc:creator>
  <cp:lastModifiedBy>Microsoft account</cp:lastModifiedBy>
  <cp:revision>275</cp:revision>
  <dcterms:created xsi:type="dcterms:W3CDTF">2017-05-10T04:53:35Z</dcterms:created>
  <dcterms:modified xsi:type="dcterms:W3CDTF">2021-05-29T06:54:43Z</dcterms:modified>
</cp:coreProperties>
</file>