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510" r:id="rId3"/>
    <p:sldId id="513" r:id="rId4"/>
    <p:sldId id="515" r:id="rId5"/>
    <p:sldId id="514" r:id="rId6"/>
    <p:sldId id="511" r:id="rId7"/>
    <p:sldId id="5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05" autoAdjust="0"/>
  </p:normalViewPr>
  <p:slideViewPr>
    <p:cSldViewPr>
      <p:cViewPr varScale="1">
        <p:scale>
          <a:sx n="67" d="100"/>
          <a:sy n="67" d="100"/>
        </p:scale>
        <p:origin x="11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79BB-A530-4C53-8F20-B4D287E523B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107C-65CC-42AE-9D60-576D3A0D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4F4E-9F52-4B12-AE48-0FFF3205D400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080-5E66-4777-9402-051D96DBF206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C6B2-5689-4B1D-A0CF-D284EEA0F2C1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D5E-447D-431D-9289-2D879B218FC0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877A-57EC-4A4C-8F69-3144147F65FC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B90-AFA3-48A4-BB4D-BBB9332CDF9A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0E1-6F2A-434C-AA60-FF4498DF01DB}" type="datetime1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411-1CF9-4439-ADD7-72731D298F9A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226-D31B-45ED-A7E3-D12D5B26EF93}" type="datetime1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BC88-77FA-4CF6-93C5-C905DD54AF8B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85-8F2F-494D-BB90-964B6E9DB8C8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81DE-BFD9-4896-A0B0-37BF727C68AE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12192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PERT </a:t>
            </a:r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Chart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PERT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Chart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Stands for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rogram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valuation and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eview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echnique.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PERT chart is a project management tool that provides a graphical representation of a project's timeline.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Program Evaluation Review Technique (PERT) breaks down the individual tasks of a project for analysis.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PERT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charts are considered preferable to Gantt charts because they identify task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dependencies. 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PERT Chart is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difficult to interpret.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Components of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PERT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Chart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51816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Event or Milestone are the specific accomplishments in a project and represented using numbered circle or rectang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le.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Activities are the time consuming aspects of the project. Represented using arrows.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Critical Path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is the sequence of events in a project that requires most / maximum time to complete.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6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Components of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PERT Chart: Tasks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51816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Dependent Task represented using dotted line do not require resources.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Dependent Task represented using arrows require resources.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Concurrent Task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Dummy Task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Components of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PERT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Chart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200" y="694457"/>
            <a:ext cx="12022054" cy="5808320"/>
            <a:chOff x="76200" y="694457"/>
            <a:chExt cx="12022054" cy="5808320"/>
          </a:xfrm>
        </p:grpSpPr>
        <p:grpSp>
          <p:nvGrpSpPr>
            <p:cNvPr id="59" name="Group 58"/>
            <p:cNvGrpSpPr/>
            <p:nvPr/>
          </p:nvGrpSpPr>
          <p:grpSpPr>
            <a:xfrm>
              <a:off x="76200" y="701459"/>
              <a:ext cx="12022054" cy="5801318"/>
              <a:chOff x="76200" y="701459"/>
              <a:chExt cx="12022054" cy="5801318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6200" y="701459"/>
                <a:ext cx="10287000" cy="5801318"/>
                <a:chOff x="76200" y="701459"/>
                <a:chExt cx="10287000" cy="5801318"/>
              </a:xfrm>
            </p:grpSpPr>
            <p:cxnSp>
              <p:nvCxnSpPr>
                <p:cNvPr id="39" name="Straight Arrow Connector 38"/>
                <p:cNvCxnSpPr>
                  <a:stCxn id="23" idx="6"/>
                  <a:endCxn id="38" idx="2"/>
                </p:cNvCxnSpPr>
                <p:nvPr/>
              </p:nvCxnSpPr>
              <p:spPr>
                <a:xfrm>
                  <a:off x="5084345" y="1625977"/>
                  <a:ext cx="189497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/>
                <p:cNvGrpSpPr/>
                <p:nvPr/>
              </p:nvGrpSpPr>
              <p:grpSpPr>
                <a:xfrm>
                  <a:off x="76200" y="701459"/>
                  <a:ext cx="10287000" cy="5801318"/>
                  <a:chOff x="76200" y="701459"/>
                  <a:chExt cx="11582400" cy="5801318"/>
                </a:xfrm>
              </p:grpSpPr>
              <p:cxnSp>
                <p:nvCxnSpPr>
                  <p:cNvPr id="41" name="Straight Arrow Connector 40"/>
                  <p:cNvCxnSpPr>
                    <a:endCxn id="40" idx="2"/>
                  </p:cNvCxnSpPr>
                  <p:nvPr/>
                </p:nvCxnSpPr>
                <p:spPr>
                  <a:xfrm>
                    <a:off x="8686800" y="1625977"/>
                    <a:ext cx="21336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76200" y="701459"/>
                    <a:ext cx="11582400" cy="5801318"/>
                    <a:chOff x="609600" y="980482"/>
                    <a:chExt cx="11582400" cy="5801318"/>
                  </a:xfrm>
                </p:grpSpPr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609600" y="3352800"/>
                      <a:ext cx="838200" cy="762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2438400" y="1524000"/>
                      <a:ext cx="838200" cy="762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2438400" y="5257800"/>
                      <a:ext cx="838200" cy="762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447800" y="1905000"/>
                      <a:ext cx="990600" cy="3733800"/>
                      <a:chOff x="1447800" y="1905000"/>
                      <a:chExt cx="990600" cy="3733800"/>
                    </a:xfrm>
                  </p:grpSpPr>
                  <p:cxnSp>
                    <p:nvCxnSpPr>
                      <p:cNvPr id="11" name="Straight Arrow Connector 10"/>
                      <p:cNvCxnSpPr>
                        <a:stCxn id="7" idx="6"/>
                        <a:endCxn id="8" idx="2"/>
                      </p:cNvCxnSpPr>
                      <p:nvPr/>
                    </p:nvCxnSpPr>
                    <p:spPr>
                      <a:xfrm flipV="1">
                        <a:off x="1447800" y="1905000"/>
                        <a:ext cx="990600" cy="18288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Straight Arrow Connector 12"/>
                      <p:cNvCxnSpPr>
                        <a:stCxn id="7" idx="6"/>
                        <a:endCxn id="9" idx="2"/>
                      </p:cNvCxnSpPr>
                      <p:nvPr/>
                    </p:nvCxnSpPr>
                    <p:spPr>
                      <a:xfrm>
                        <a:off x="1447800" y="3733800"/>
                        <a:ext cx="990600" cy="19050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1193916" y="1838098"/>
                      <a:ext cx="1662172" cy="1886188"/>
                      <a:chOff x="1193916" y="1838098"/>
                      <a:chExt cx="1662172" cy="1886188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 rot="17678584">
                        <a:off x="875952" y="2156062"/>
                        <a:ext cx="1333500" cy="6975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rgbClr val="FF0000"/>
                            </a:solidFill>
                          </a:rPr>
                          <a:t>System Design</a:t>
                        </a:r>
                        <a:endParaRPr lang="en-US" sz="20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 rot="17940000">
                        <a:off x="1840553" y="2708750"/>
                        <a:ext cx="1333500" cy="6975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b="1" dirty="0" smtClean="0">
                            <a:solidFill>
                              <a:srgbClr val="FF0000"/>
                            </a:solidFill>
                          </a:rPr>
                          <a:t>10</a:t>
                        </a:r>
                        <a:endParaRPr lang="en-US" sz="20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0" name="Group 19"/>
                    <p:cNvGrpSpPr/>
                    <p:nvPr/>
                  </p:nvGrpSpPr>
                  <p:grpSpPr>
                    <a:xfrm rot="18192141">
                      <a:off x="1167409" y="3923929"/>
                      <a:ext cx="1673080" cy="1851532"/>
                      <a:chOff x="1183008" y="1872754"/>
                      <a:chExt cx="1673080" cy="1851532"/>
                    </a:xfrm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 rot="7180134">
                        <a:off x="867509" y="2188253"/>
                        <a:ext cx="1333500" cy="70250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rgbClr val="FF0000"/>
                            </a:solidFill>
                          </a:rPr>
                          <a:t>Arrange </a:t>
                        </a:r>
                        <a:r>
                          <a:rPr lang="en-US" dirty="0" smtClean="0">
                            <a:solidFill>
                              <a:srgbClr val="FF0000"/>
                            </a:solidFill>
                          </a:rPr>
                          <a:t>Hardware</a:t>
                        </a:r>
                        <a:endParaRPr lang="en-US" sz="20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 rot="7109646">
                        <a:off x="1840553" y="2708750"/>
                        <a:ext cx="1333500" cy="6975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b="1" dirty="0" smtClean="0">
                            <a:solidFill>
                              <a:srgbClr val="FF0000"/>
                            </a:solidFill>
                          </a:rPr>
                          <a:t>5</a:t>
                        </a:r>
                        <a:endParaRPr lang="en-US" sz="20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5410200" y="1524000"/>
                      <a:ext cx="838200" cy="762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5410200" y="5257800"/>
                      <a:ext cx="838200" cy="762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8" idx="6"/>
                      <a:endCxn id="23" idx="2"/>
                    </p:cNvCxnSpPr>
                    <p:nvPr/>
                  </p:nvCxnSpPr>
                  <p:spPr>
                    <a:xfrm>
                      <a:off x="3276600" y="1905000"/>
                      <a:ext cx="213360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>
                      <a:off x="3276600" y="5638800"/>
                      <a:ext cx="213360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" name="Group 28"/>
                    <p:cNvGrpSpPr/>
                    <p:nvPr/>
                  </p:nvGrpSpPr>
                  <p:grpSpPr>
                    <a:xfrm rot="3694202">
                      <a:off x="3568908" y="660318"/>
                      <a:ext cx="1616693" cy="2257021"/>
                      <a:chOff x="998188" y="1336683"/>
                      <a:chExt cx="1616693" cy="2257021"/>
                    </a:xfrm>
                  </p:grpSpPr>
                  <p:sp>
                    <p:nvSpPr>
                      <p:cNvPr id="30" name="Rectangle 29"/>
                      <p:cNvSpPr/>
                      <p:nvPr/>
                    </p:nvSpPr>
                    <p:spPr>
                      <a:xfrm rot="17940000">
                        <a:off x="365350" y="1969521"/>
                        <a:ext cx="1963248" cy="6975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rgbClr val="FF0000"/>
                            </a:solidFill>
                          </a:rPr>
                          <a:t>Programming</a:t>
                        </a:r>
                        <a:endParaRPr lang="en-US" sz="20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 rot="17940000">
                        <a:off x="1599346" y="2578168"/>
                        <a:ext cx="1333500" cy="6975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b="1" dirty="0" smtClean="0">
                            <a:solidFill>
                              <a:srgbClr val="FF0000"/>
                            </a:solidFill>
                          </a:rPr>
                          <a:t>20</a:t>
                        </a:r>
                        <a:endParaRPr lang="en-US" sz="20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" name="Group 31"/>
                    <p:cNvGrpSpPr/>
                    <p:nvPr/>
                  </p:nvGrpSpPr>
                  <p:grpSpPr>
                    <a:xfrm rot="14466377">
                      <a:off x="3446903" y="4728516"/>
                      <a:ext cx="1601360" cy="1849541"/>
                      <a:chOff x="966596" y="1715728"/>
                      <a:chExt cx="1601360" cy="1849541"/>
                    </a:xfrm>
                  </p:grpSpPr>
                  <p:sp>
                    <p:nvSpPr>
                      <p:cNvPr id="33" name="Rectangle 32"/>
                      <p:cNvSpPr/>
                      <p:nvPr/>
                    </p:nvSpPr>
                    <p:spPr>
                      <a:xfrm rot="7180134">
                        <a:off x="648632" y="2033692"/>
                        <a:ext cx="1333500" cy="6975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dirty="0" smtClean="0">
                            <a:solidFill>
                              <a:srgbClr val="FF0000"/>
                            </a:solidFill>
                          </a:rPr>
                          <a:t>Installation</a:t>
                        </a:r>
                        <a:endParaRPr lang="en-US" sz="16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 rot="7109646">
                        <a:off x="1552421" y="2549733"/>
                        <a:ext cx="1333500" cy="6975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b="1" dirty="0" smtClean="0">
                            <a:solidFill>
                              <a:srgbClr val="FF0000"/>
                            </a:solidFill>
                          </a:rPr>
                          <a:t>5</a:t>
                        </a:r>
                        <a:endParaRPr lang="en-US" sz="20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8382000" y="1524000"/>
                      <a:ext cx="838200" cy="762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11353800" y="1524000"/>
                      <a:ext cx="838200" cy="762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8382000" y="3657600"/>
                      <a:ext cx="838200" cy="762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43" name="Straight Arrow Connector 42"/>
                    <p:cNvCxnSpPr>
                      <a:stCxn id="24" idx="6"/>
                      <a:endCxn id="42" idx="2"/>
                    </p:cNvCxnSpPr>
                    <p:nvPr/>
                  </p:nvCxnSpPr>
                  <p:spPr>
                    <a:xfrm flipV="1">
                      <a:off x="6248400" y="4038600"/>
                      <a:ext cx="2133600" cy="160020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353800" y="3657600"/>
                      <a:ext cx="838200" cy="762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45" name="Straight Arrow Connector 44"/>
                    <p:cNvCxnSpPr>
                      <a:endCxn id="44" idx="2"/>
                    </p:cNvCxnSpPr>
                    <p:nvPr/>
                  </p:nvCxnSpPr>
                  <p:spPr>
                    <a:xfrm>
                      <a:off x="9220200" y="4038600"/>
                      <a:ext cx="213360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8382000" y="6019800"/>
                      <a:ext cx="838200" cy="762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24" idx="6"/>
                      <a:endCxn id="47" idx="2"/>
                    </p:cNvCxnSpPr>
                    <p:nvPr/>
                  </p:nvCxnSpPr>
                  <p:spPr>
                    <a:xfrm>
                      <a:off x="6248400" y="5638800"/>
                      <a:ext cx="2133600" cy="76200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5762502" y="2286000"/>
                      <a:ext cx="66798" cy="297180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56" name="Oval 55"/>
              <p:cNvSpPr/>
              <p:nvPr/>
            </p:nvSpPr>
            <p:spPr>
              <a:xfrm>
                <a:off x="11353800" y="3381376"/>
                <a:ext cx="744454" cy="7620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</a:rPr>
                  <a:t>11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7" name="Straight Arrow Connector 56"/>
              <p:cNvCxnSpPr>
                <a:stCxn id="44" idx="6"/>
                <a:endCxn id="56" idx="2"/>
              </p:cNvCxnSpPr>
              <p:nvPr/>
            </p:nvCxnSpPr>
            <p:spPr>
              <a:xfrm>
                <a:off x="10363200" y="3759577"/>
                <a:ext cx="990600" cy="2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 rot="16200000">
              <a:off x="3652993" y="2783050"/>
              <a:ext cx="1333500" cy="61955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Machine Code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 rot="16200000">
              <a:off x="4378417" y="2806495"/>
              <a:ext cx="1333500" cy="61955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5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34202">
              <a:off x="5187099" y="694457"/>
              <a:ext cx="1743674" cy="697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Code Testing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34202">
              <a:off x="5428956" y="1760092"/>
              <a:ext cx="1184359" cy="697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10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9114214">
              <a:off x="4846248" y="3887513"/>
              <a:ext cx="2027448" cy="61955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Documentation</a:t>
              </a:r>
            </a:p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(Manual)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9114214">
              <a:off x="5850282" y="4504249"/>
              <a:ext cx="1333500" cy="61955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5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34202">
              <a:off x="7815999" y="732558"/>
              <a:ext cx="1743674" cy="697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System Testing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34202">
              <a:off x="8057856" y="1798193"/>
              <a:ext cx="1184359" cy="697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15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34202">
              <a:off x="7809126" y="2945175"/>
              <a:ext cx="1743674" cy="697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Training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34202">
              <a:off x="8050983" y="4010810"/>
              <a:ext cx="1184359" cy="697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5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34202">
              <a:off x="9990216" y="2449208"/>
              <a:ext cx="1743674" cy="120369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User Acceptance Test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 rot="34202">
              <a:off x="10229556" y="4020954"/>
              <a:ext cx="1184359" cy="69757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5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 rot="1341219">
              <a:off x="5297661" y="5139503"/>
              <a:ext cx="2027448" cy="61955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Implementation</a:t>
              </a:r>
            </a:p>
          </p:txBody>
        </p:sp>
        <p:sp>
          <p:nvSpPr>
            <p:cNvPr id="73" name="Rectangle 72"/>
            <p:cNvSpPr/>
            <p:nvPr/>
          </p:nvSpPr>
          <p:spPr>
            <a:xfrm rot="1288591">
              <a:off x="5097034" y="5825719"/>
              <a:ext cx="1333500" cy="61955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</a:rPr>
                <a:t>5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Elbow Connector 74"/>
            <p:cNvCxnSpPr>
              <a:stCxn id="47" idx="6"/>
              <a:endCxn id="44" idx="4"/>
            </p:cNvCxnSpPr>
            <p:nvPr/>
          </p:nvCxnSpPr>
          <p:spPr>
            <a:xfrm flipV="1">
              <a:off x="7723772" y="4140577"/>
              <a:ext cx="2267201" cy="1981200"/>
            </a:xfrm>
            <a:prstGeom prst="bentConnector2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82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Working of PERT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Chart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PERT chart helps a project manager analyze a project's tasks and estimate the amount of time required to complete each task in the project.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Using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this information, the project manager can estimate the minimum amount of time required to complete the entire project.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information also helps the manager develop a project budget and determine the resources needed to accomplish the project.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PERT chart uses circles or rectangles called nodes to represent project events or milestones. 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3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Working of PERT Chart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These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nodes are linked by vectors or lines that represent various tasks.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Dependent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tasks are items that must be performed in a specific manner.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example, if an arrow is drawn from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Task1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Task 2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on a PERT chart,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Task 1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must be completed before work on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Task 2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begins.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Items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at the same stage of production but on different task lines within a project are referred to as parallel tasks. They're independent of each other, but they're planned to occur at the same time.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7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5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3489</TotalTime>
  <Words>435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PERT Chart</vt:lpstr>
      <vt:lpstr>PERT Chart</vt:lpstr>
      <vt:lpstr>Components of PERT Chart</vt:lpstr>
      <vt:lpstr>Components of PERT Chart: Tasks</vt:lpstr>
      <vt:lpstr>Components of PERT Chart</vt:lpstr>
      <vt:lpstr>Working of PERT Chart</vt:lpstr>
      <vt:lpstr>Working of PERT Chart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Design</dc:title>
  <dc:creator>satyam</dc:creator>
  <cp:lastModifiedBy>hp</cp:lastModifiedBy>
  <cp:revision>278</cp:revision>
  <dcterms:created xsi:type="dcterms:W3CDTF">2017-05-10T04:53:35Z</dcterms:created>
  <dcterms:modified xsi:type="dcterms:W3CDTF">2021-05-27T06:37:29Z</dcterms:modified>
</cp:coreProperties>
</file>