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7"/>
  </p:notesMasterIdLst>
  <p:sldIdLst>
    <p:sldId id="256" r:id="rId2"/>
    <p:sldId id="510" r:id="rId3"/>
    <p:sldId id="511" r:id="rId4"/>
    <p:sldId id="512" r:id="rId5"/>
    <p:sldId id="513" r:id="rId6"/>
    <p:sldId id="514" r:id="rId7"/>
    <p:sldId id="515" r:id="rId8"/>
    <p:sldId id="516" r:id="rId9"/>
    <p:sldId id="518" r:id="rId10"/>
    <p:sldId id="519" r:id="rId11"/>
    <p:sldId id="517" r:id="rId12"/>
    <p:sldId id="520" r:id="rId13"/>
    <p:sldId id="521" r:id="rId14"/>
    <p:sldId id="522" r:id="rId15"/>
    <p:sldId id="52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08" autoAdjust="0"/>
  </p:normalViewPr>
  <p:slideViewPr>
    <p:cSldViewPr>
      <p:cViewPr varScale="1">
        <p:scale>
          <a:sx n="66" d="100"/>
          <a:sy n="66" d="100"/>
        </p:scale>
        <p:origin x="876" y="10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D79BB-A530-4C53-8F20-B4D287E523B2}" type="datetimeFigureOut">
              <a:rPr lang="en-US" smtClean="0"/>
              <a:t>4/7/2021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5107C-65CC-42AE-9D60-576D3A0D684A}" type="slidenum">
              <a:rPr lang="en-US" smtClean="0"/>
              <a:t>‹#›</a:t>
            </a:fld>
            <a:endParaRPr lang="en-US"/>
          </a:p>
        </p:txBody>
      </p:sp>
    </p:spTree>
    <p:extLst>
      <p:ext uri="{BB962C8B-B14F-4D97-AF65-F5344CB8AC3E}">
        <p14:creationId xmlns:p14="http://schemas.microsoft.com/office/powerpoint/2010/main" val="107767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724F4E-9F52-4B12-AE48-0FFF3205D400}" type="datetime1">
              <a:rPr lang="en-US" smtClean="0"/>
              <a:t>4/7/2021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1246822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F62080-5E66-4777-9402-051D96DBF206}" type="datetime1">
              <a:rPr lang="en-US" smtClean="0"/>
              <a:t>4/7/2021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930724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09C6B2-5689-4B1D-A0CF-D284EEA0F2C1}" type="datetime1">
              <a:rPr lang="en-US" smtClean="0"/>
              <a:t>4/7/2021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418594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1C4D5E-447D-431D-9289-2D879B218FC0}" type="datetime1">
              <a:rPr lang="en-US" smtClean="0"/>
              <a:t>4/7/2021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248150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7D877A-57EC-4A4C-8F69-3144147F65FC}" type="datetime1">
              <a:rPr lang="en-US" smtClean="0"/>
              <a:t>4/7/2021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420713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A33B90-AFA3-48A4-BB4D-BBB9332CDF9A}" type="datetime1">
              <a:rPr lang="en-US" smtClean="0"/>
              <a:t>4/7/2021</a:t>
            </a:fld>
            <a:endParaRPr lang="en-US"/>
          </a:p>
        </p:txBody>
      </p:sp>
      <p:sp>
        <p:nvSpPr>
          <p:cNvPr id="6" name="Footer Placeholder 5"/>
          <p:cNvSpPr>
            <a:spLocks noGrp="1"/>
          </p:cNvSpPr>
          <p:nvPr>
            <p:ph type="ftr" sz="quarter" idx="11"/>
          </p:nvPr>
        </p:nvSpPr>
        <p:spPr/>
        <p:txBody>
          <a:bodyPr/>
          <a:lstStyle/>
          <a:p>
            <a:r>
              <a:rPr lang="en-US" smtClean="0"/>
              <a:t>Lecture On "Software Engineering " by Surya Narayan Prasad</a:t>
            </a:r>
            <a:endParaRPr lang="en-US"/>
          </a:p>
        </p:txBody>
      </p:sp>
      <p:sp>
        <p:nvSpPr>
          <p:cNvPr id="7" name="Slide Number Placeholder 6"/>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336095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55E0E1-6F2A-434C-AA60-FF4498DF01DB}" type="datetime1">
              <a:rPr lang="en-US" smtClean="0"/>
              <a:t>4/7/2021</a:t>
            </a:fld>
            <a:endParaRPr lang="en-US"/>
          </a:p>
        </p:txBody>
      </p:sp>
      <p:sp>
        <p:nvSpPr>
          <p:cNvPr id="8" name="Footer Placeholder 7"/>
          <p:cNvSpPr>
            <a:spLocks noGrp="1"/>
          </p:cNvSpPr>
          <p:nvPr>
            <p:ph type="ftr" sz="quarter" idx="11"/>
          </p:nvPr>
        </p:nvSpPr>
        <p:spPr/>
        <p:txBody>
          <a:bodyPr/>
          <a:lstStyle/>
          <a:p>
            <a:r>
              <a:rPr lang="en-US" smtClean="0"/>
              <a:t>Lecture On "Software Engineering " by Surya Narayan Prasad</a:t>
            </a:r>
            <a:endParaRPr lang="en-US"/>
          </a:p>
        </p:txBody>
      </p:sp>
      <p:sp>
        <p:nvSpPr>
          <p:cNvPr id="9" name="Slide Number Placeholder 8"/>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160854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907411-1CF9-4439-ADD7-72731D298F9A}" type="datetime1">
              <a:rPr lang="en-US" smtClean="0"/>
              <a:t>4/7/2021</a:t>
            </a:fld>
            <a:endParaRPr lang="en-US"/>
          </a:p>
        </p:txBody>
      </p:sp>
      <p:sp>
        <p:nvSpPr>
          <p:cNvPr id="4" name="Footer Placeholder 3"/>
          <p:cNvSpPr>
            <a:spLocks noGrp="1"/>
          </p:cNvSpPr>
          <p:nvPr>
            <p:ph type="ftr" sz="quarter" idx="11"/>
          </p:nvPr>
        </p:nvSpPr>
        <p:spPr/>
        <p:txBody>
          <a:bodyPr/>
          <a:lstStyle/>
          <a:p>
            <a:r>
              <a:rPr lang="en-US" smtClean="0"/>
              <a:t>Lecture On "Software Engineering " by Surya Narayan Prasad</a:t>
            </a:r>
            <a:endParaRPr lang="en-US"/>
          </a:p>
        </p:txBody>
      </p:sp>
      <p:sp>
        <p:nvSpPr>
          <p:cNvPr id="5" name="Slide Number Placeholder 4"/>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13724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35226-D31B-45ED-A7E3-D12D5B26EF93}" type="datetime1">
              <a:rPr lang="en-US" smtClean="0"/>
              <a:t>4/7/2021</a:t>
            </a:fld>
            <a:endParaRPr lang="en-US"/>
          </a:p>
        </p:txBody>
      </p:sp>
      <p:sp>
        <p:nvSpPr>
          <p:cNvPr id="3" name="Footer Placeholder 2"/>
          <p:cNvSpPr>
            <a:spLocks noGrp="1"/>
          </p:cNvSpPr>
          <p:nvPr>
            <p:ph type="ftr" sz="quarter" idx="11"/>
          </p:nvPr>
        </p:nvSpPr>
        <p:spPr/>
        <p:txBody>
          <a:bodyPr/>
          <a:lstStyle/>
          <a:p>
            <a:r>
              <a:rPr lang="en-US" smtClean="0"/>
              <a:t>Lecture On "Software Engineering " by Surya Narayan Prasad</a:t>
            </a:r>
            <a:endParaRPr lang="en-US"/>
          </a:p>
        </p:txBody>
      </p:sp>
      <p:sp>
        <p:nvSpPr>
          <p:cNvPr id="4" name="Slide Number Placeholder 3"/>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996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E9BC88-77FA-4CF6-93C5-C905DD54AF8B}" type="datetime1">
              <a:rPr lang="en-US" smtClean="0"/>
              <a:t>4/7/2021</a:t>
            </a:fld>
            <a:endParaRPr lang="en-US"/>
          </a:p>
        </p:txBody>
      </p:sp>
      <p:sp>
        <p:nvSpPr>
          <p:cNvPr id="6" name="Footer Placeholder 5"/>
          <p:cNvSpPr>
            <a:spLocks noGrp="1"/>
          </p:cNvSpPr>
          <p:nvPr>
            <p:ph type="ftr" sz="quarter" idx="11"/>
          </p:nvPr>
        </p:nvSpPr>
        <p:spPr/>
        <p:txBody>
          <a:bodyPr/>
          <a:lstStyle/>
          <a:p>
            <a:r>
              <a:rPr lang="en-US" smtClean="0"/>
              <a:t>Lecture On "Software Engineering " by Surya Narayan Prasad</a:t>
            </a:r>
            <a:endParaRPr lang="en-US"/>
          </a:p>
        </p:txBody>
      </p:sp>
      <p:sp>
        <p:nvSpPr>
          <p:cNvPr id="7" name="Slide Number Placeholder 6"/>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257763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567585-8F2F-494D-BB90-964B6E9DB8C8}" type="datetime1">
              <a:rPr lang="en-US" smtClean="0"/>
              <a:t>4/7/2021</a:t>
            </a:fld>
            <a:endParaRPr lang="en-US"/>
          </a:p>
        </p:txBody>
      </p:sp>
      <p:sp>
        <p:nvSpPr>
          <p:cNvPr id="6" name="Footer Placeholder 5"/>
          <p:cNvSpPr>
            <a:spLocks noGrp="1"/>
          </p:cNvSpPr>
          <p:nvPr>
            <p:ph type="ftr" sz="quarter" idx="11"/>
          </p:nvPr>
        </p:nvSpPr>
        <p:spPr/>
        <p:txBody>
          <a:bodyPr/>
          <a:lstStyle/>
          <a:p>
            <a:r>
              <a:rPr lang="en-US" smtClean="0"/>
              <a:t>Lecture On "Software Engineering " by Surya Narayan Prasad</a:t>
            </a:r>
            <a:endParaRPr lang="en-US"/>
          </a:p>
        </p:txBody>
      </p:sp>
      <p:sp>
        <p:nvSpPr>
          <p:cNvPr id="7" name="Slide Number Placeholder 6"/>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419585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381DE-BFD9-4896-A0B0-37BF727C68AE}" type="datetime1">
              <a:rPr lang="en-US" smtClean="0"/>
              <a:t>4/7/2021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Lecture On "Software Engineering " by Surya Narayan Prasad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1000F-B7AE-4C50-AD18-6C1BB388A715}" type="slidenum">
              <a:rPr lang="en-US" smtClean="0"/>
              <a:pPr/>
              <a:t>‹#›</a:t>
            </a:fld>
            <a:endParaRPr lang="en-US"/>
          </a:p>
        </p:txBody>
      </p:sp>
    </p:spTree>
    <p:extLst>
      <p:ext uri="{BB962C8B-B14F-4D97-AF65-F5344CB8AC3E}">
        <p14:creationId xmlns:p14="http://schemas.microsoft.com/office/powerpoint/2010/main" val="41183101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971800"/>
            <a:ext cx="12192000" cy="838200"/>
          </a:xfrm>
        </p:spPr>
        <p:txBody>
          <a:bodyPr>
            <a:noAutofit/>
          </a:bodyPr>
          <a:lstStyle/>
          <a:p>
            <a:r>
              <a:rPr lang="en-US" sz="4800" b="1" dirty="0" smtClean="0">
                <a:solidFill>
                  <a:srgbClr val="FF0000"/>
                </a:solidFill>
                <a:latin typeface="Calibri" panose="020F0502020204030204" pitchFamily="34" charset="0"/>
                <a:cs typeface="Calibri" pitchFamily="34" charset="0"/>
              </a:rPr>
              <a:t>Class Diagram</a:t>
            </a:r>
            <a:endParaRPr lang="en-US" sz="4800" b="1" dirty="0">
              <a:solidFill>
                <a:srgbClr val="FF0000"/>
              </a:solidFill>
              <a:latin typeface="Calibri" panose="020F0502020204030204"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Designing Class Diagram for Order System … </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10</a:t>
            </a:fld>
            <a:endParaRPr lang="en-US" sz="2000" b="1" dirty="0">
              <a:solidFill>
                <a:srgbClr val="FF0000"/>
              </a:solidFill>
            </a:endParaRPr>
          </a:p>
        </p:txBody>
      </p:sp>
      <p:grpSp>
        <p:nvGrpSpPr>
          <p:cNvPr id="11" name="Group 10"/>
          <p:cNvGrpSpPr/>
          <p:nvPr/>
        </p:nvGrpSpPr>
        <p:grpSpPr>
          <a:xfrm>
            <a:off x="4648200" y="1524000"/>
            <a:ext cx="3048000" cy="3733800"/>
            <a:chOff x="1143000" y="1219200"/>
            <a:chExt cx="3048000" cy="3733800"/>
          </a:xfrm>
        </p:grpSpPr>
        <p:grpSp>
          <p:nvGrpSpPr>
            <p:cNvPr id="9" name="Group 8"/>
            <p:cNvGrpSpPr/>
            <p:nvPr/>
          </p:nvGrpSpPr>
          <p:grpSpPr>
            <a:xfrm>
              <a:off x="1143000" y="1219200"/>
              <a:ext cx="3048000" cy="1752600"/>
              <a:chOff x="1143000" y="1219200"/>
              <a:chExt cx="2057400" cy="1752600"/>
            </a:xfrm>
          </p:grpSpPr>
          <p:sp>
            <p:nvSpPr>
              <p:cNvPr id="7" name="Rectangle 6"/>
              <p:cNvSpPr/>
              <p:nvPr/>
            </p:nvSpPr>
            <p:spPr>
              <a:xfrm>
                <a:off x="1143000" y="1219200"/>
                <a:ext cx="2057400"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General Order</a:t>
                </a:r>
                <a:endParaRPr lang="en-US" sz="3200" b="1" dirty="0">
                  <a:solidFill>
                    <a:schemeClr val="tx1"/>
                  </a:solidFill>
                </a:endParaRPr>
              </a:p>
            </p:txBody>
          </p:sp>
          <p:sp>
            <p:nvSpPr>
              <p:cNvPr id="8" name="Rectangle 7"/>
              <p:cNvSpPr/>
              <p:nvPr/>
            </p:nvSpPr>
            <p:spPr>
              <a:xfrm>
                <a:off x="1143000" y="1752600"/>
                <a:ext cx="2057400" cy="1219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a:solidFill>
                      <a:schemeClr val="tx1"/>
                    </a:solidFill>
                  </a:rPr>
                  <a:t>orderDate</a:t>
                </a:r>
                <a:r>
                  <a:rPr lang="en-US" sz="3200" b="1" dirty="0">
                    <a:solidFill>
                      <a:schemeClr val="tx1"/>
                    </a:solidFill>
                  </a:rPr>
                  <a:t>: Date</a:t>
                </a:r>
              </a:p>
              <a:p>
                <a:pPr algn="ctr"/>
                <a:r>
                  <a:rPr lang="en-US" sz="3200" b="1" dirty="0" err="1">
                    <a:solidFill>
                      <a:schemeClr val="tx1"/>
                    </a:solidFill>
                  </a:rPr>
                  <a:t>ItemId</a:t>
                </a:r>
                <a:r>
                  <a:rPr lang="en-US" sz="3200" b="1" dirty="0">
                    <a:solidFill>
                      <a:schemeClr val="tx1"/>
                    </a:solidFill>
                  </a:rPr>
                  <a:t>: String</a:t>
                </a:r>
                <a:endParaRPr lang="en-US" sz="3200" b="1" dirty="0">
                  <a:solidFill>
                    <a:schemeClr val="tx1"/>
                  </a:solidFill>
                </a:endParaRPr>
              </a:p>
            </p:txBody>
          </p:sp>
        </p:grpSp>
        <p:sp>
          <p:nvSpPr>
            <p:cNvPr id="10" name="Rectangle 9"/>
            <p:cNvSpPr/>
            <p:nvPr/>
          </p:nvSpPr>
          <p:spPr>
            <a:xfrm>
              <a:off x="1143000" y="2971800"/>
              <a:ext cx="3048000" cy="1981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a:solidFill>
                    <a:schemeClr val="tx1"/>
                  </a:solidFill>
                </a:rPr>
                <a:t>confirmOrder</a:t>
              </a:r>
              <a:r>
                <a:rPr lang="en-US" sz="3200" b="1" i="1" dirty="0">
                  <a:solidFill>
                    <a:schemeClr val="tx1"/>
                  </a:solidFill>
                </a:rPr>
                <a:t>()</a:t>
              </a:r>
            </a:p>
            <a:p>
              <a:pPr algn="ctr"/>
              <a:r>
                <a:rPr lang="en-US" sz="3200" b="1" i="1" dirty="0" err="1">
                  <a:solidFill>
                    <a:schemeClr val="tx1"/>
                  </a:solidFill>
                </a:rPr>
                <a:t>closeOrder</a:t>
              </a:r>
              <a:r>
                <a:rPr lang="en-US" sz="3200" b="1" i="1" dirty="0">
                  <a:solidFill>
                    <a:schemeClr val="tx1"/>
                  </a:solidFill>
                </a:rPr>
                <a:t>()</a:t>
              </a:r>
            </a:p>
            <a:p>
              <a:pPr algn="ctr"/>
              <a:r>
                <a:rPr lang="en-US" sz="3200" b="1" dirty="0" err="1" smtClean="0">
                  <a:solidFill>
                    <a:schemeClr val="tx1"/>
                  </a:solidFill>
                </a:rPr>
                <a:t>dispatchOrder</a:t>
              </a:r>
              <a:r>
                <a:rPr lang="en-US" sz="3200" b="1" dirty="0" smtClean="0">
                  <a:solidFill>
                    <a:schemeClr val="tx1"/>
                  </a:solidFill>
                </a:rPr>
                <a:t>()</a:t>
              </a:r>
            </a:p>
            <a:p>
              <a:pPr algn="ctr"/>
              <a:r>
                <a:rPr lang="en-US" sz="3200" b="1" dirty="0" err="1" smtClean="0">
                  <a:solidFill>
                    <a:schemeClr val="tx1"/>
                  </a:solidFill>
                </a:rPr>
                <a:t>receiveOrder</a:t>
              </a:r>
              <a:r>
                <a:rPr lang="en-US" sz="3200" b="1" dirty="0" smtClean="0">
                  <a:solidFill>
                    <a:schemeClr val="tx1"/>
                  </a:solidFill>
                </a:rPr>
                <a:t>()</a:t>
              </a:r>
              <a:endParaRPr lang="en-US" sz="3200" b="1" dirty="0">
                <a:solidFill>
                  <a:schemeClr val="tx1"/>
                </a:solidFill>
              </a:endParaRPr>
            </a:p>
          </p:txBody>
        </p:sp>
      </p:grpSp>
    </p:spTree>
    <p:extLst>
      <p:ext uri="{BB962C8B-B14F-4D97-AF65-F5344CB8AC3E}">
        <p14:creationId xmlns:p14="http://schemas.microsoft.com/office/powerpoint/2010/main" val="2351974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Designing Class Diagram for Order System … </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11</a:t>
            </a:fld>
            <a:endParaRPr lang="en-US" sz="2000" b="1" dirty="0">
              <a:solidFill>
                <a:srgbClr val="FF0000"/>
              </a:solidFill>
            </a:endParaRPr>
          </a:p>
        </p:txBody>
      </p:sp>
      <p:grpSp>
        <p:nvGrpSpPr>
          <p:cNvPr id="12" name="Group 11"/>
          <p:cNvGrpSpPr/>
          <p:nvPr/>
        </p:nvGrpSpPr>
        <p:grpSpPr>
          <a:xfrm>
            <a:off x="4800600" y="1447800"/>
            <a:ext cx="3048000" cy="3505200"/>
            <a:chOff x="1143000" y="1219200"/>
            <a:chExt cx="3048000" cy="3505200"/>
          </a:xfrm>
        </p:grpSpPr>
        <p:grpSp>
          <p:nvGrpSpPr>
            <p:cNvPr id="13" name="Group 12"/>
            <p:cNvGrpSpPr/>
            <p:nvPr/>
          </p:nvGrpSpPr>
          <p:grpSpPr>
            <a:xfrm>
              <a:off x="1143000" y="1219200"/>
              <a:ext cx="3048000" cy="1752600"/>
              <a:chOff x="1143000" y="1219200"/>
              <a:chExt cx="2057400" cy="1752600"/>
            </a:xfrm>
          </p:grpSpPr>
          <p:sp>
            <p:nvSpPr>
              <p:cNvPr id="15" name="Rectangle 14"/>
              <p:cNvSpPr/>
              <p:nvPr/>
            </p:nvSpPr>
            <p:spPr>
              <a:xfrm>
                <a:off x="1143000" y="1219200"/>
                <a:ext cx="2057400"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Special Order</a:t>
                </a:r>
                <a:endParaRPr lang="en-US" sz="3200" b="1" dirty="0">
                  <a:solidFill>
                    <a:schemeClr val="tx1"/>
                  </a:solidFill>
                </a:endParaRPr>
              </a:p>
            </p:txBody>
          </p:sp>
          <p:sp>
            <p:nvSpPr>
              <p:cNvPr id="16" name="Rectangle 15"/>
              <p:cNvSpPr/>
              <p:nvPr/>
            </p:nvSpPr>
            <p:spPr>
              <a:xfrm>
                <a:off x="1143000" y="1752600"/>
                <a:ext cx="2057400" cy="1219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tx1"/>
                    </a:solidFill>
                  </a:rPr>
                  <a:t>orderDate</a:t>
                </a:r>
                <a:r>
                  <a:rPr lang="en-US" sz="3200" b="1" dirty="0" smtClean="0">
                    <a:solidFill>
                      <a:schemeClr val="tx1"/>
                    </a:solidFill>
                  </a:rPr>
                  <a:t>: Date</a:t>
                </a:r>
              </a:p>
              <a:p>
                <a:pPr algn="ctr"/>
                <a:r>
                  <a:rPr lang="en-US" sz="3200" b="1" dirty="0" err="1" smtClean="0">
                    <a:solidFill>
                      <a:schemeClr val="tx1"/>
                    </a:solidFill>
                  </a:rPr>
                  <a:t>ItemId</a:t>
                </a:r>
                <a:r>
                  <a:rPr lang="en-US" sz="3200" b="1" dirty="0" smtClean="0">
                    <a:solidFill>
                      <a:schemeClr val="tx1"/>
                    </a:solidFill>
                  </a:rPr>
                  <a:t>: String</a:t>
                </a:r>
                <a:endParaRPr lang="en-US" sz="3200" b="1" dirty="0">
                  <a:solidFill>
                    <a:schemeClr val="tx1"/>
                  </a:solidFill>
                </a:endParaRPr>
              </a:p>
            </p:txBody>
          </p:sp>
        </p:grpSp>
        <p:sp>
          <p:nvSpPr>
            <p:cNvPr id="14" name="Rectangle 13"/>
            <p:cNvSpPr/>
            <p:nvPr/>
          </p:nvSpPr>
          <p:spPr>
            <a:xfrm>
              <a:off x="1143000" y="2971800"/>
              <a:ext cx="3048000" cy="1752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rPr>
                <a:t>confirmOrder</a:t>
              </a:r>
              <a:r>
                <a:rPr lang="en-US" sz="3200" b="1" i="1" dirty="0" smtClean="0">
                  <a:solidFill>
                    <a:schemeClr val="tx1"/>
                  </a:solidFill>
                </a:rPr>
                <a:t>()</a:t>
              </a:r>
            </a:p>
            <a:p>
              <a:pPr algn="ctr"/>
              <a:r>
                <a:rPr lang="en-US" sz="3200" b="1" i="1" dirty="0" err="1" smtClean="0">
                  <a:solidFill>
                    <a:schemeClr val="tx1"/>
                  </a:solidFill>
                </a:rPr>
                <a:t>closeOrder</a:t>
              </a:r>
              <a:r>
                <a:rPr lang="en-US" sz="3200" b="1" i="1" dirty="0" smtClean="0">
                  <a:solidFill>
                    <a:schemeClr val="tx1"/>
                  </a:solidFill>
                </a:rPr>
                <a:t>()</a:t>
              </a:r>
            </a:p>
            <a:p>
              <a:pPr algn="ctr"/>
              <a:r>
                <a:rPr lang="en-US" sz="3200" b="1" dirty="0" err="1" smtClean="0">
                  <a:solidFill>
                    <a:schemeClr val="tx1"/>
                  </a:solidFill>
                </a:rPr>
                <a:t>dispatchOrder</a:t>
              </a:r>
              <a:r>
                <a:rPr lang="en-US" sz="3200" b="1" dirty="0" smtClean="0">
                  <a:solidFill>
                    <a:schemeClr val="tx1"/>
                  </a:solidFill>
                </a:rPr>
                <a:t>()</a:t>
              </a:r>
              <a:endParaRPr lang="en-US" sz="3200" b="1" dirty="0">
                <a:solidFill>
                  <a:schemeClr val="tx1"/>
                </a:solidFill>
              </a:endParaRPr>
            </a:p>
          </p:txBody>
        </p:sp>
      </p:grpSp>
    </p:spTree>
    <p:extLst>
      <p:ext uri="{BB962C8B-B14F-4D97-AF65-F5344CB8AC3E}">
        <p14:creationId xmlns:p14="http://schemas.microsoft.com/office/powerpoint/2010/main" val="2296943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Designing Class Diagram for Order System … </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12</a:t>
            </a:fld>
            <a:endParaRPr lang="en-US" sz="2000" b="1" dirty="0">
              <a:solidFill>
                <a:srgbClr val="FF0000"/>
              </a:solidFill>
            </a:endParaRPr>
          </a:p>
        </p:txBody>
      </p:sp>
      <p:grpSp>
        <p:nvGrpSpPr>
          <p:cNvPr id="26" name="Group 25"/>
          <p:cNvGrpSpPr/>
          <p:nvPr/>
        </p:nvGrpSpPr>
        <p:grpSpPr>
          <a:xfrm>
            <a:off x="762000" y="1600200"/>
            <a:ext cx="10668000" cy="3048000"/>
            <a:chOff x="685800" y="1600200"/>
            <a:chExt cx="10668000" cy="3048000"/>
          </a:xfrm>
        </p:grpSpPr>
        <p:grpSp>
          <p:nvGrpSpPr>
            <p:cNvPr id="12" name="Group 11"/>
            <p:cNvGrpSpPr/>
            <p:nvPr/>
          </p:nvGrpSpPr>
          <p:grpSpPr>
            <a:xfrm>
              <a:off x="8305800" y="1676400"/>
              <a:ext cx="3048000" cy="2971800"/>
              <a:chOff x="1143000" y="1219200"/>
              <a:chExt cx="3048000" cy="2971800"/>
            </a:xfrm>
          </p:grpSpPr>
          <p:grpSp>
            <p:nvGrpSpPr>
              <p:cNvPr id="13" name="Group 12"/>
              <p:cNvGrpSpPr/>
              <p:nvPr/>
            </p:nvGrpSpPr>
            <p:grpSpPr>
              <a:xfrm>
                <a:off x="1143000" y="1219200"/>
                <a:ext cx="3048000" cy="1752600"/>
                <a:chOff x="1143000" y="1219200"/>
                <a:chExt cx="2057400" cy="1752600"/>
              </a:xfrm>
            </p:grpSpPr>
            <p:sp>
              <p:nvSpPr>
                <p:cNvPr id="15" name="Rectangle 14"/>
                <p:cNvSpPr/>
                <p:nvPr/>
              </p:nvSpPr>
              <p:spPr>
                <a:xfrm>
                  <a:off x="1143000" y="1219200"/>
                  <a:ext cx="2057400"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Order</a:t>
                  </a:r>
                  <a:endParaRPr lang="en-US" sz="3200" b="1" dirty="0">
                    <a:solidFill>
                      <a:schemeClr val="tx1"/>
                    </a:solidFill>
                  </a:endParaRPr>
                </a:p>
              </p:txBody>
            </p:sp>
            <p:sp>
              <p:nvSpPr>
                <p:cNvPr id="16" name="Rectangle 15"/>
                <p:cNvSpPr/>
                <p:nvPr/>
              </p:nvSpPr>
              <p:spPr>
                <a:xfrm>
                  <a:off x="1143000" y="1752600"/>
                  <a:ext cx="2057400" cy="1219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tx1"/>
                      </a:solidFill>
                    </a:rPr>
                    <a:t>orderDate</a:t>
                  </a:r>
                  <a:r>
                    <a:rPr lang="en-US" sz="3200" b="1" dirty="0" smtClean="0">
                      <a:solidFill>
                        <a:schemeClr val="tx1"/>
                      </a:solidFill>
                    </a:rPr>
                    <a:t>: Date</a:t>
                  </a:r>
                </a:p>
                <a:p>
                  <a:pPr algn="ctr"/>
                  <a:r>
                    <a:rPr lang="en-US" sz="3200" b="1" dirty="0" err="1" smtClean="0">
                      <a:solidFill>
                        <a:schemeClr val="tx1"/>
                      </a:solidFill>
                    </a:rPr>
                    <a:t>ItemId</a:t>
                  </a:r>
                  <a:r>
                    <a:rPr lang="en-US" sz="3200" b="1" dirty="0" smtClean="0">
                      <a:solidFill>
                        <a:schemeClr val="tx1"/>
                      </a:solidFill>
                    </a:rPr>
                    <a:t>: String</a:t>
                  </a:r>
                  <a:endParaRPr lang="en-US" sz="3200" b="1" dirty="0">
                    <a:solidFill>
                      <a:schemeClr val="tx1"/>
                    </a:solidFill>
                  </a:endParaRPr>
                </a:p>
              </p:txBody>
            </p:sp>
          </p:grpSp>
          <p:sp>
            <p:nvSpPr>
              <p:cNvPr id="14" name="Rectangle 13"/>
              <p:cNvSpPr/>
              <p:nvPr/>
            </p:nvSpPr>
            <p:spPr>
              <a:xfrm>
                <a:off x="1143000" y="2971800"/>
                <a:ext cx="3048000" cy="1219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tx1"/>
                    </a:solidFill>
                  </a:rPr>
                  <a:t>confirmOrder</a:t>
                </a:r>
                <a:r>
                  <a:rPr lang="en-US" sz="3200" b="1" dirty="0" smtClean="0">
                    <a:solidFill>
                      <a:schemeClr val="tx1"/>
                    </a:solidFill>
                  </a:rPr>
                  <a:t>()</a:t>
                </a:r>
              </a:p>
              <a:p>
                <a:pPr algn="ctr"/>
                <a:r>
                  <a:rPr lang="en-US" sz="3200" b="1" dirty="0" err="1" smtClean="0">
                    <a:solidFill>
                      <a:schemeClr val="tx1"/>
                    </a:solidFill>
                  </a:rPr>
                  <a:t>closeOrder</a:t>
                </a:r>
                <a:r>
                  <a:rPr lang="en-US" sz="3200" b="1" dirty="0" smtClean="0">
                    <a:solidFill>
                      <a:schemeClr val="tx1"/>
                    </a:solidFill>
                  </a:rPr>
                  <a:t>()</a:t>
                </a:r>
                <a:endParaRPr lang="en-US" sz="3200" b="1" dirty="0">
                  <a:solidFill>
                    <a:schemeClr val="tx1"/>
                  </a:solidFill>
                </a:endParaRPr>
              </a:p>
            </p:txBody>
          </p:sp>
        </p:grpSp>
        <p:cxnSp>
          <p:nvCxnSpPr>
            <p:cNvPr id="6" name="Straight Arrow Connector 5"/>
            <p:cNvCxnSpPr/>
            <p:nvPr/>
          </p:nvCxnSpPr>
          <p:spPr>
            <a:xfrm rot="10800000" flipH="1">
              <a:off x="3733800" y="2819400"/>
              <a:ext cx="45720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685800" y="1600200"/>
              <a:ext cx="3048000" cy="2971800"/>
              <a:chOff x="1143000" y="1219200"/>
              <a:chExt cx="3048000" cy="2971800"/>
            </a:xfrm>
          </p:grpSpPr>
          <p:grpSp>
            <p:nvGrpSpPr>
              <p:cNvPr id="21" name="Group 20"/>
              <p:cNvGrpSpPr/>
              <p:nvPr/>
            </p:nvGrpSpPr>
            <p:grpSpPr>
              <a:xfrm>
                <a:off x="1143000" y="1219200"/>
                <a:ext cx="3048000" cy="1752600"/>
                <a:chOff x="1143000" y="1219200"/>
                <a:chExt cx="2057400" cy="1752600"/>
              </a:xfrm>
            </p:grpSpPr>
            <p:sp>
              <p:nvSpPr>
                <p:cNvPr id="23" name="Rectangle 22"/>
                <p:cNvSpPr/>
                <p:nvPr/>
              </p:nvSpPr>
              <p:spPr>
                <a:xfrm>
                  <a:off x="1143000" y="1219200"/>
                  <a:ext cx="2057400"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Customer</a:t>
                  </a:r>
                  <a:endParaRPr lang="en-US" sz="3200" b="1" dirty="0">
                    <a:solidFill>
                      <a:schemeClr val="tx1"/>
                    </a:solidFill>
                  </a:endParaRPr>
                </a:p>
              </p:txBody>
            </p:sp>
            <p:sp>
              <p:nvSpPr>
                <p:cNvPr id="24" name="Rectangle 23"/>
                <p:cNvSpPr/>
                <p:nvPr/>
              </p:nvSpPr>
              <p:spPr>
                <a:xfrm>
                  <a:off x="1143000" y="1752600"/>
                  <a:ext cx="2057400" cy="1219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Name: String</a:t>
                  </a:r>
                </a:p>
                <a:p>
                  <a:pPr algn="ctr"/>
                  <a:r>
                    <a:rPr lang="en-US" sz="3200" b="1" dirty="0" smtClean="0">
                      <a:solidFill>
                        <a:schemeClr val="tx1"/>
                      </a:solidFill>
                    </a:rPr>
                    <a:t>Location: String</a:t>
                  </a:r>
                  <a:endParaRPr lang="en-US" sz="3200" b="1" dirty="0">
                    <a:solidFill>
                      <a:schemeClr val="tx1"/>
                    </a:solidFill>
                  </a:endParaRPr>
                </a:p>
              </p:txBody>
            </p:sp>
          </p:grpSp>
          <p:sp>
            <p:nvSpPr>
              <p:cNvPr id="22" name="Rectangle 21"/>
              <p:cNvSpPr/>
              <p:nvPr/>
            </p:nvSpPr>
            <p:spPr>
              <a:xfrm>
                <a:off x="1143000" y="2971800"/>
                <a:ext cx="3048000" cy="1219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tx1"/>
                    </a:solidFill>
                  </a:rPr>
                  <a:t>putOrder</a:t>
                </a:r>
                <a:r>
                  <a:rPr lang="en-US" sz="3200" b="1" dirty="0" smtClean="0">
                    <a:solidFill>
                      <a:schemeClr val="tx1"/>
                    </a:solidFill>
                  </a:rPr>
                  <a:t>()</a:t>
                </a:r>
              </a:p>
              <a:p>
                <a:pPr algn="ctr"/>
                <a:r>
                  <a:rPr lang="en-US" sz="3200" b="1" dirty="0" err="1" smtClean="0">
                    <a:solidFill>
                      <a:schemeClr val="tx1"/>
                    </a:solidFill>
                  </a:rPr>
                  <a:t>getOrder</a:t>
                </a:r>
                <a:r>
                  <a:rPr lang="en-US" sz="3200" b="1" dirty="0" smtClean="0">
                    <a:solidFill>
                      <a:schemeClr val="tx1"/>
                    </a:solidFill>
                  </a:rPr>
                  <a:t>()</a:t>
                </a:r>
                <a:endParaRPr lang="en-US" sz="3200" b="1" dirty="0">
                  <a:solidFill>
                    <a:schemeClr val="tx1"/>
                  </a:solidFill>
                </a:endParaRPr>
              </a:p>
            </p:txBody>
          </p:sp>
        </p:grpSp>
        <p:sp>
          <p:nvSpPr>
            <p:cNvPr id="9" name="Rectangle 8"/>
            <p:cNvSpPr/>
            <p:nvPr/>
          </p:nvSpPr>
          <p:spPr>
            <a:xfrm>
              <a:off x="3810000" y="2209800"/>
              <a:ext cx="533400" cy="5334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n</a:t>
              </a:r>
              <a:endParaRPr lang="en-US" sz="3200" b="1" dirty="0">
                <a:solidFill>
                  <a:schemeClr val="tx1"/>
                </a:solidFill>
              </a:endParaRPr>
            </a:p>
          </p:txBody>
        </p:sp>
        <p:sp>
          <p:nvSpPr>
            <p:cNvPr id="25" name="Rectangle 24"/>
            <p:cNvSpPr/>
            <p:nvPr/>
          </p:nvSpPr>
          <p:spPr>
            <a:xfrm>
              <a:off x="7696200" y="2209800"/>
              <a:ext cx="533400" cy="5334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n</a:t>
              </a:r>
              <a:endParaRPr lang="en-US" sz="3200" b="1" dirty="0">
                <a:solidFill>
                  <a:schemeClr val="tx1"/>
                </a:solidFill>
              </a:endParaRPr>
            </a:p>
          </p:txBody>
        </p:sp>
      </p:grpSp>
    </p:spTree>
    <p:extLst>
      <p:ext uri="{BB962C8B-B14F-4D97-AF65-F5344CB8AC3E}">
        <p14:creationId xmlns:p14="http://schemas.microsoft.com/office/powerpoint/2010/main" val="394982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Designing Class Diagram for Order System … </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13</a:t>
            </a:fld>
            <a:endParaRPr lang="en-US" sz="2000" b="1" dirty="0">
              <a:solidFill>
                <a:srgbClr val="FF0000"/>
              </a:solidFill>
            </a:endParaRPr>
          </a:p>
        </p:txBody>
      </p:sp>
      <p:grpSp>
        <p:nvGrpSpPr>
          <p:cNvPr id="18" name="Group 17"/>
          <p:cNvGrpSpPr/>
          <p:nvPr/>
        </p:nvGrpSpPr>
        <p:grpSpPr>
          <a:xfrm>
            <a:off x="1219200" y="762000"/>
            <a:ext cx="11430000" cy="5334000"/>
            <a:chOff x="381000" y="762000"/>
            <a:chExt cx="11430000" cy="5334000"/>
          </a:xfrm>
        </p:grpSpPr>
        <p:grpSp>
          <p:nvGrpSpPr>
            <p:cNvPr id="17" name="Group 16"/>
            <p:cNvGrpSpPr/>
            <p:nvPr/>
          </p:nvGrpSpPr>
          <p:grpSpPr>
            <a:xfrm>
              <a:off x="381000" y="762000"/>
              <a:ext cx="11430000" cy="5334000"/>
              <a:chOff x="2971800" y="762000"/>
              <a:chExt cx="6477000" cy="5334000"/>
            </a:xfrm>
          </p:grpSpPr>
          <p:grpSp>
            <p:nvGrpSpPr>
              <p:cNvPr id="36" name="Group 35"/>
              <p:cNvGrpSpPr/>
              <p:nvPr/>
            </p:nvGrpSpPr>
            <p:grpSpPr>
              <a:xfrm>
                <a:off x="5371375" y="762000"/>
                <a:ext cx="1752600" cy="1905000"/>
                <a:chOff x="1789975" y="1219200"/>
                <a:chExt cx="1752600" cy="1905000"/>
              </a:xfrm>
            </p:grpSpPr>
            <p:grpSp>
              <p:nvGrpSpPr>
                <p:cNvPr id="37" name="Group 36"/>
                <p:cNvGrpSpPr/>
                <p:nvPr/>
              </p:nvGrpSpPr>
              <p:grpSpPr>
                <a:xfrm>
                  <a:off x="1789975" y="1219200"/>
                  <a:ext cx="1752600" cy="1219201"/>
                  <a:chOff x="1579716" y="1219200"/>
                  <a:chExt cx="1183005" cy="1219201"/>
                </a:xfrm>
              </p:grpSpPr>
              <p:sp>
                <p:nvSpPr>
                  <p:cNvPr id="39" name="Rectangle 38"/>
                  <p:cNvSpPr/>
                  <p:nvPr/>
                </p:nvSpPr>
                <p:spPr>
                  <a:xfrm>
                    <a:off x="1579716" y="1219200"/>
                    <a:ext cx="1183005"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Order</a:t>
                    </a:r>
                    <a:endParaRPr lang="en-US" sz="3200" b="1" dirty="0">
                      <a:solidFill>
                        <a:schemeClr val="tx1"/>
                      </a:solidFill>
                    </a:endParaRPr>
                  </a:p>
                </p:txBody>
              </p:sp>
              <p:sp>
                <p:nvSpPr>
                  <p:cNvPr id="40" name="Rectangle 39"/>
                  <p:cNvSpPr/>
                  <p:nvPr/>
                </p:nvSpPr>
                <p:spPr>
                  <a:xfrm>
                    <a:off x="1579716" y="1752600"/>
                    <a:ext cx="1183005" cy="6858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orderDate</a:t>
                    </a:r>
                    <a:r>
                      <a:rPr lang="en-US" sz="2000" b="1" dirty="0" smtClean="0">
                        <a:solidFill>
                          <a:schemeClr val="tx1"/>
                        </a:solidFill>
                      </a:rPr>
                      <a:t>: Date</a:t>
                    </a:r>
                  </a:p>
                  <a:p>
                    <a:pPr algn="ctr"/>
                    <a:r>
                      <a:rPr lang="en-US" sz="2000" b="1" dirty="0" err="1" smtClean="0">
                        <a:solidFill>
                          <a:schemeClr val="tx1"/>
                        </a:solidFill>
                      </a:rPr>
                      <a:t>ItemId</a:t>
                    </a:r>
                    <a:r>
                      <a:rPr lang="en-US" sz="2000" b="1" dirty="0" smtClean="0">
                        <a:solidFill>
                          <a:schemeClr val="tx1"/>
                        </a:solidFill>
                      </a:rPr>
                      <a:t>: String</a:t>
                    </a:r>
                    <a:endParaRPr lang="en-US" sz="2000" b="1" dirty="0">
                      <a:solidFill>
                        <a:schemeClr val="tx1"/>
                      </a:solidFill>
                    </a:endParaRPr>
                  </a:p>
                </p:txBody>
              </p:sp>
            </p:grpSp>
            <p:sp>
              <p:nvSpPr>
                <p:cNvPr id="38" name="Rectangle 37"/>
                <p:cNvSpPr/>
                <p:nvPr/>
              </p:nvSpPr>
              <p:spPr>
                <a:xfrm>
                  <a:off x="1789975" y="2438400"/>
                  <a:ext cx="1752600" cy="685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confirmOrder</a:t>
                  </a:r>
                  <a:r>
                    <a:rPr lang="en-US" sz="2000" b="1" dirty="0" smtClean="0">
                      <a:solidFill>
                        <a:schemeClr val="tx1"/>
                      </a:solidFill>
                    </a:rPr>
                    <a:t>()</a:t>
                  </a:r>
                </a:p>
                <a:p>
                  <a:pPr algn="ctr"/>
                  <a:r>
                    <a:rPr lang="en-US" sz="2000" b="1" dirty="0" err="1" smtClean="0">
                      <a:solidFill>
                        <a:schemeClr val="tx1"/>
                      </a:solidFill>
                    </a:rPr>
                    <a:t>closeOrder</a:t>
                  </a:r>
                  <a:r>
                    <a:rPr lang="en-US" sz="2000" b="1" dirty="0" smtClean="0">
                      <a:solidFill>
                        <a:schemeClr val="tx1"/>
                      </a:solidFill>
                    </a:rPr>
                    <a:t>()</a:t>
                  </a:r>
                  <a:endParaRPr lang="en-US" sz="2000" b="1" dirty="0">
                    <a:solidFill>
                      <a:schemeClr val="tx1"/>
                    </a:solidFill>
                  </a:endParaRPr>
                </a:p>
              </p:txBody>
            </p:sp>
          </p:grpSp>
          <p:grpSp>
            <p:nvGrpSpPr>
              <p:cNvPr id="42" name="Group 41"/>
              <p:cNvGrpSpPr/>
              <p:nvPr/>
            </p:nvGrpSpPr>
            <p:grpSpPr>
              <a:xfrm>
                <a:off x="2971800" y="4191000"/>
                <a:ext cx="3048000" cy="1905000"/>
                <a:chOff x="1143000" y="1219200"/>
                <a:chExt cx="3048000" cy="1905000"/>
              </a:xfrm>
            </p:grpSpPr>
            <p:grpSp>
              <p:nvGrpSpPr>
                <p:cNvPr id="43" name="Group 42"/>
                <p:cNvGrpSpPr/>
                <p:nvPr/>
              </p:nvGrpSpPr>
              <p:grpSpPr>
                <a:xfrm>
                  <a:off x="1143000" y="1219200"/>
                  <a:ext cx="3048000" cy="1219201"/>
                  <a:chOff x="1143000" y="1219200"/>
                  <a:chExt cx="2057400" cy="1219201"/>
                </a:xfrm>
              </p:grpSpPr>
              <p:sp>
                <p:nvSpPr>
                  <p:cNvPr id="45" name="Rectangle 44"/>
                  <p:cNvSpPr/>
                  <p:nvPr/>
                </p:nvSpPr>
                <p:spPr>
                  <a:xfrm>
                    <a:off x="1143000" y="1219200"/>
                    <a:ext cx="2057400"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tx1"/>
                        </a:solidFill>
                      </a:rPr>
                      <a:t>SpecialOrder</a:t>
                    </a:r>
                    <a:endParaRPr lang="en-US" sz="3200" b="1" dirty="0">
                      <a:solidFill>
                        <a:schemeClr val="tx1"/>
                      </a:solidFill>
                    </a:endParaRPr>
                  </a:p>
                </p:txBody>
              </p:sp>
              <p:sp>
                <p:nvSpPr>
                  <p:cNvPr id="46" name="Rectangle 45"/>
                  <p:cNvSpPr/>
                  <p:nvPr/>
                </p:nvSpPr>
                <p:spPr>
                  <a:xfrm>
                    <a:off x="1143000" y="1752600"/>
                    <a:ext cx="2057400" cy="6858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orderDate</a:t>
                    </a:r>
                    <a:r>
                      <a:rPr lang="en-US" sz="2000" b="1" dirty="0" smtClean="0">
                        <a:solidFill>
                          <a:schemeClr val="tx1"/>
                        </a:solidFill>
                      </a:rPr>
                      <a:t>: Date</a:t>
                    </a:r>
                  </a:p>
                  <a:p>
                    <a:pPr algn="ctr"/>
                    <a:r>
                      <a:rPr lang="en-US" sz="2000" b="1" dirty="0" err="1" smtClean="0">
                        <a:solidFill>
                          <a:schemeClr val="tx1"/>
                        </a:solidFill>
                      </a:rPr>
                      <a:t>ItemId</a:t>
                    </a:r>
                    <a:r>
                      <a:rPr lang="en-US" sz="2000" b="1" dirty="0" smtClean="0">
                        <a:solidFill>
                          <a:schemeClr val="tx1"/>
                        </a:solidFill>
                      </a:rPr>
                      <a:t>: String</a:t>
                    </a:r>
                    <a:endParaRPr lang="en-US" sz="2000" b="1" dirty="0">
                      <a:solidFill>
                        <a:schemeClr val="tx1"/>
                      </a:solidFill>
                    </a:endParaRPr>
                  </a:p>
                </p:txBody>
              </p:sp>
            </p:grpSp>
            <p:sp>
              <p:nvSpPr>
                <p:cNvPr id="44" name="Rectangle 43"/>
                <p:cNvSpPr/>
                <p:nvPr/>
              </p:nvSpPr>
              <p:spPr>
                <a:xfrm>
                  <a:off x="1143000" y="2438400"/>
                  <a:ext cx="3048000" cy="685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confirmOrder</a:t>
                  </a:r>
                  <a:r>
                    <a:rPr lang="en-US" sz="2000" b="1" dirty="0" smtClean="0">
                      <a:solidFill>
                        <a:schemeClr val="tx1"/>
                      </a:solidFill>
                    </a:rPr>
                    <a:t>() </a:t>
                  </a:r>
                  <a:r>
                    <a:rPr lang="en-US" sz="2000" b="1" dirty="0" err="1" smtClean="0">
                      <a:solidFill>
                        <a:schemeClr val="tx1"/>
                      </a:solidFill>
                    </a:rPr>
                    <a:t>closeOrder</a:t>
                  </a:r>
                  <a:r>
                    <a:rPr lang="en-US" sz="2000" b="1" dirty="0" smtClean="0">
                      <a:solidFill>
                        <a:schemeClr val="tx1"/>
                      </a:solidFill>
                    </a:rPr>
                    <a:t>() </a:t>
                  </a:r>
                  <a:r>
                    <a:rPr lang="en-US" sz="2000" b="1" dirty="0" err="1" smtClean="0">
                      <a:solidFill>
                        <a:schemeClr val="tx1"/>
                      </a:solidFill>
                    </a:rPr>
                    <a:t>dispatchOrder</a:t>
                  </a:r>
                  <a:r>
                    <a:rPr lang="en-US" sz="2000" b="1" dirty="0" smtClean="0">
                      <a:solidFill>
                        <a:schemeClr val="tx1"/>
                      </a:solidFill>
                    </a:rPr>
                    <a:t>()</a:t>
                  </a:r>
                  <a:endParaRPr lang="en-US" sz="2000" b="1" dirty="0">
                    <a:solidFill>
                      <a:schemeClr val="tx1"/>
                    </a:solidFill>
                  </a:endParaRPr>
                </a:p>
              </p:txBody>
            </p:sp>
          </p:grpSp>
          <p:grpSp>
            <p:nvGrpSpPr>
              <p:cNvPr id="47" name="Group 46"/>
              <p:cNvGrpSpPr/>
              <p:nvPr/>
            </p:nvGrpSpPr>
            <p:grpSpPr>
              <a:xfrm>
                <a:off x="6400800" y="4191000"/>
                <a:ext cx="3048000" cy="1905000"/>
                <a:chOff x="1143000" y="1219200"/>
                <a:chExt cx="3048000" cy="1905000"/>
              </a:xfrm>
            </p:grpSpPr>
            <p:grpSp>
              <p:nvGrpSpPr>
                <p:cNvPr id="48" name="Group 47"/>
                <p:cNvGrpSpPr/>
                <p:nvPr/>
              </p:nvGrpSpPr>
              <p:grpSpPr>
                <a:xfrm>
                  <a:off x="1143000" y="1219200"/>
                  <a:ext cx="3048000" cy="1219201"/>
                  <a:chOff x="1143000" y="1219200"/>
                  <a:chExt cx="2057400" cy="1219201"/>
                </a:xfrm>
              </p:grpSpPr>
              <p:sp>
                <p:nvSpPr>
                  <p:cNvPr id="50" name="Rectangle 49"/>
                  <p:cNvSpPr/>
                  <p:nvPr/>
                </p:nvSpPr>
                <p:spPr>
                  <a:xfrm>
                    <a:off x="1143000" y="1219200"/>
                    <a:ext cx="2057400"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tx1"/>
                        </a:solidFill>
                      </a:rPr>
                      <a:t>GeneralOrder</a:t>
                    </a:r>
                    <a:endParaRPr lang="en-US" sz="3200" b="1" dirty="0">
                      <a:solidFill>
                        <a:schemeClr val="tx1"/>
                      </a:solidFill>
                    </a:endParaRPr>
                  </a:p>
                </p:txBody>
              </p:sp>
              <p:sp>
                <p:nvSpPr>
                  <p:cNvPr id="51" name="Rectangle 50"/>
                  <p:cNvSpPr/>
                  <p:nvPr/>
                </p:nvSpPr>
                <p:spPr>
                  <a:xfrm>
                    <a:off x="1143000" y="1752600"/>
                    <a:ext cx="2057400" cy="6858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orderDate</a:t>
                    </a:r>
                    <a:r>
                      <a:rPr lang="en-US" sz="2000" b="1" dirty="0" smtClean="0">
                        <a:solidFill>
                          <a:schemeClr val="tx1"/>
                        </a:solidFill>
                      </a:rPr>
                      <a:t>: Date</a:t>
                    </a:r>
                  </a:p>
                  <a:p>
                    <a:pPr algn="ctr"/>
                    <a:r>
                      <a:rPr lang="en-US" sz="2000" b="1" dirty="0" err="1" smtClean="0">
                        <a:solidFill>
                          <a:schemeClr val="tx1"/>
                        </a:solidFill>
                      </a:rPr>
                      <a:t>ItemId</a:t>
                    </a:r>
                    <a:r>
                      <a:rPr lang="en-US" sz="2000" b="1" dirty="0" smtClean="0">
                        <a:solidFill>
                          <a:schemeClr val="tx1"/>
                        </a:solidFill>
                      </a:rPr>
                      <a:t>: String</a:t>
                    </a:r>
                    <a:endParaRPr lang="en-US" sz="2000" b="1" dirty="0">
                      <a:solidFill>
                        <a:schemeClr val="tx1"/>
                      </a:solidFill>
                    </a:endParaRPr>
                  </a:p>
                </p:txBody>
              </p:sp>
            </p:grpSp>
            <p:sp>
              <p:nvSpPr>
                <p:cNvPr id="49" name="Rectangle 48"/>
                <p:cNvSpPr/>
                <p:nvPr/>
              </p:nvSpPr>
              <p:spPr>
                <a:xfrm>
                  <a:off x="1143000" y="2438400"/>
                  <a:ext cx="3048000" cy="685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confirmOrder</a:t>
                  </a:r>
                  <a:r>
                    <a:rPr lang="en-US" sz="2000" b="1" dirty="0" smtClean="0">
                      <a:solidFill>
                        <a:schemeClr val="tx1"/>
                      </a:solidFill>
                    </a:rPr>
                    <a:t>() </a:t>
                  </a:r>
                  <a:r>
                    <a:rPr lang="en-US" sz="2000" b="1" dirty="0" err="1" smtClean="0">
                      <a:solidFill>
                        <a:schemeClr val="tx1"/>
                      </a:solidFill>
                    </a:rPr>
                    <a:t>closeOrder</a:t>
                  </a:r>
                  <a:r>
                    <a:rPr lang="en-US" sz="2000" b="1" dirty="0" smtClean="0">
                      <a:solidFill>
                        <a:schemeClr val="tx1"/>
                      </a:solidFill>
                    </a:rPr>
                    <a:t>() </a:t>
                  </a:r>
                  <a:r>
                    <a:rPr lang="en-US" sz="2000" b="1" dirty="0" err="1">
                      <a:solidFill>
                        <a:schemeClr val="tx1"/>
                      </a:solidFill>
                    </a:rPr>
                    <a:t>dispatchOrder</a:t>
                  </a:r>
                  <a:r>
                    <a:rPr lang="en-US" sz="2000" b="1" dirty="0">
                      <a:solidFill>
                        <a:schemeClr val="tx1"/>
                      </a:solidFill>
                    </a:rPr>
                    <a:t>() </a:t>
                  </a:r>
                  <a:r>
                    <a:rPr lang="en-US" sz="2000" b="1" dirty="0" err="1">
                      <a:solidFill>
                        <a:schemeClr val="tx1"/>
                      </a:solidFill>
                    </a:rPr>
                    <a:t>receiveOrder</a:t>
                  </a:r>
                  <a:r>
                    <a:rPr lang="en-US" sz="2000" b="1" dirty="0">
                      <a:solidFill>
                        <a:schemeClr val="tx1"/>
                      </a:solidFill>
                    </a:rPr>
                    <a:t>()</a:t>
                  </a:r>
                </a:p>
              </p:txBody>
            </p:sp>
          </p:grpSp>
          <p:cxnSp>
            <p:nvCxnSpPr>
              <p:cNvPr id="7" name="Elbow Connector 6"/>
              <p:cNvCxnSpPr>
                <a:stCxn id="50" idx="0"/>
              </p:cNvCxnSpPr>
              <p:nvPr/>
            </p:nvCxnSpPr>
            <p:spPr>
              <a:xfrm rot="16200000" flipV="1">
                <a:off x="6362700" y="2628900"/>
                <a:ext cx="1524000" cy="1600200"/>
              </a:xfrm>
              <a:prstGeom prst="bentConnector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45" idx="0"/>
              </p:cNvCxnSpPr>
              <p:nvPr/>
            </p:nvCxnSpPr>
            <p:spPr>
              <a:xfrm rot="5400000" flipH="1" flipV="1">
                <a:off x="4572000" y="2590800"/>
                <a:ext cx="1524000" cy="1676400"/>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Rectangle 51"/>
            <p:cNvSpPr/>
            <p:nvPr/>
          </p:nvSpPr>
          <p:spPr>
            <a:xfrm>
              <a:off x="3276600" y="2819400"/>
              <a:ext cx="2667000" cy="5334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Generalization</a:t>
              </a:r>
              <a:endParaRPr lang="en-US" sz="3200" b="1" dirty="0">
                <a:solidFill>
                  <a:schemeClr val="tx1"/>
                </a:solidFill>
              </a:endParaRPr>
            </a:p>
          </p:txBody>
        </p:sp>
        <p:sp>
          <p:nvSpPr>
            <p:cNvPr id="53" name="Rectangle 52"/>
            <p:cNvSpPr/>
            <p:nvPr/>
          </p:nvSpPr>
          <p:spPr>
            <a:xfrm>
              <a:off x="6477000" y="2819400"/>
              <a:ext cx="2667000" cy="5334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Generalization</a:t>
              </a:r>
              <a:endParaRPr lang="en-US" sz="3200" b="1" dirty="0">
                <a:solidFill>
                  <a:schemeClr val="tx1"/>
                </a:solidFill>
              </a:endParaRPr>
            </a:p>
          </p:txBody>
        </p:sp>
      </p:grpSp>
      <p:cxnSp>
        <p:nvCxnSpPr>
          <p:cNvPr id="26" name="Straight Arrow Connector 25"/>
          <p:cNvCxnSpPr/>
          <p:nvPr/>
        </p:nvCxnSpPr>
        <p:spPr>
          <a:xfrm>
            <a:off x="3200400" y="1828800"/>
            <a:ext cx="22533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52400" y="609600"/>
            <a:ext cx="3048000"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Customer</a:t>
            </a:r>
            <a:endParaRPr lang="en-US" sz="3200" b="1" dirty="0">
              <a:solidFill>
                <a:schemeClr val="tx1"/>
              </a:solidFill>
            </a:endParaRPr>
          </a:p>
        </p:txBody>
      </p:sp>
      <p:sp>
        <p:nvSpPr>
          <p:cNvPr id="28" name="Rectangle 27"/>
          <p:cNvSpPr/>
          <p:nvPr/>
        </p:nvSpPr>
        <p:spPr>
          <a:xfrm>
            <a:off x="152400" y="1143000"/>
            <a:ext cx="3048000" cy="1219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Name: String</a:t>
            </a:r>
          </a:p>
          <a:p>
            <a:pPr algn="ctr"/>
            <a:r>
              <a:rPr lang="en-US" sz="3200" b="1" dirty="0" smtClean="0">
                <a:solidFill>
                  <a:schemeClr val="tx1"/>
                </a:solidFill>
              </a:rPr>
              <a:t>Location: String</a:t>
            </a:r>
            <a:endParaRPr lang="en-US" sz="3200" b="1" dirty="0">
              <a:solidFill>
                <a:schemeClr val="tx1"/>
              </a:solidFill>
            </a:endParaRPr>
          </a:p>
        </p:txBody>
      </p:sp>
      <p:sp>
        <p:nvSpPr>
          <p:cNvPr id="29" name="Rectangle 28"/>
          <p:cNvSpPr/>
          <p:nvPr/>
        </p:nvSpPr>
        <p:spPr>
          <a:xfrm>
            <a:off x="152400" y="2362200"/>
            <a:ext cx="3048000" cy="1219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tx1"/>
                </a:solidFill>
              </a:rPr>
              <a:t>putOrder</a:t>
            </a:r>
            <a:r>
              <a:rPr lang="en-US" sz="3200" b="1" dirty="0" smtClean="0">
                <a:solidFill>
                  <a:schemeClr val="tx1"/>
                </a:solidFill>
              </a:rPr>
              <a:t>()</a:t>
            </a:r>
          </a:p>
          <a:p>
            <a:pPr algn="ctr"/>
            <a:r>
              <a:rPr lang="en-US" sz="3200" b="1" dirty="0" err="1" smtClean="0">
                <a:solidFill>
                  <a:schemeClr val="tx1"/>
                </a:solidFill>
              </a:rPr>
              <a:t>getOrder</a:t>
            </a:r>
            <a:r>
              <a:rPr lang="en-US" sz="3200" b="1" dirty="0" smtClean="0">
                <a:solidFill>
                  <a:schemeClr val="tx1"/>
                </a:solidFill>
              </a:rPr>
              <a:t>()</a:t>
            </a:r>
            <a:endParaRPr lang="en-US" sz="3200" b="1" dirty="0">
              <a:solidFill>
                <a:schemeClr val="tx1"/>
              </a:solidFill>
            </a:endParaRPr>
          </a:p>
        </p:txBody>
      </p:sp>
    </p:spTree>
    <p:extLst>
      <p:ext uri="{BB962C8B-B14F-4D97-AF65-F5344CB8AC3E}">
        <p14:creationId xmlns:p14="http://schemas.microsoft.com/office/powerpoint/2010/main" val="147391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Application Area of Class Diagram</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50292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Class diagram is a static diagram and it is used to model the static view of a system.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 </a:t>
            </a:r>
            <a:r>
              <a:rPr lang="en-US" sz="3200" dirty="0">
                <a:latin typeface="Calibri" pitchFamily="34" charset="0"/>
                <a:cs typeface="Calibri" pitchFamily="34" charset="0"/>
              </a:rPr>
              <a:t>static view describes the vocabulary of the system.</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Class </a:t>
            </a:r>
            <a:r>
              <a:rPr lang="en-US" sz="3200" dirty="0">
                <a:latin typeface="Calibri" pitchFamily="34" charset="0"/>
                <a:cs typeface="Calibri" pitchFamily="34" charset="0"/>
              </a:rPr>
              <a:t>diagram is also considered as the foundation for component and deployment diagrams.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Class </a:t>
            </a:r>
            <a:r>
              <a:rPr lang="en-US" sz="3200" dirty="0">
                <a:latin typeface="Calibri" pitchFamily="34" charset="0"/>
                <a:cs typeface="Calibri" pitchFamily="34" charset="0"/>
              </a:rPr>
              <a:t>diagrams are not only used to visualize the static view of the system but they are also used to construct the executable code for forward and reverse engineering of any system.</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UML </a:t>
            </a:r>
            <a:r>
              <a:rPr lang="en-US" sz="3200" dirty="0">
                <a:latin typeface="Calibri" pitchFamily="34" charset="0"/>
                <a:cs typeface="Calibri" pitchFamily="34" charset="0"/>
              </a:rPr>
              <a:t>diagrams are not directly mapped with any </a:t>
            </a:r>
            <a:r>
              <a:rPr lang="en-US" sz="3200" dirty="0" smtClean="0">
                <a:latin typeface="Calibri" pitchFamily="34" charset="0"/>
                <a:cs typeface="Calibri" pitchFamily="34" charset="0"/>
              </a:rPr>
              <a:t>object – oriented </a:t>
            </a:r>
            <a:r>
              <a:rPr lang="en-US" sz="3200" dirty="0">
                <a:latin typeface="Calibri" pitchFamily="34" charset="0"/>
                <a:cs typeface="Calibri" pitchFamily="34" charset="0"/>
              </a:rPr>
              <a:t>programming languages but the class diagram is an exception</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14</a:t>
            </a:fld>
            <a:endParaRPr lang="en-US" sz="2000" b="1" dirty="0">
              <a:solidFill>
                <a:srgbClr val="FF0000"/>
              </a:solidFill>
            </a:endParaRPr>
          </a:p>
        </p:txBody>
      </p:sp>
    </p:spTree>
    <p:extLst>
      <p:ext uri="{BB962C8B-B14F-4D97-AF65-F5344CB8AC3E}">
        <p14:creationId xmlns:p14="http://schemas.microsoft.com/office/powerpoint/2010/main" val="1684594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Application Area of Class Diagram …</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50292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Class </a:t>
            </a:r>
            <a:r>
              <a:rPr lang="en-US" sz="3200" dirty="0">
                <a:latin typeface="Calibri" pitchFamily="34" charset="0"/>
                <a:cs typeface="Calibri" pitchFamily="34" charset="0"/>
              </a:rPr>
              <a:t>diagram clearly shows the mapping with object-oriented languages such as Java, C++, etc. </a:t>
            </a:r>
            <a:r>
              <a:rPr lang="en-US" sz="3200" dirty="0" smtClean="0">
                <a:latin typeface="Calibri" pitchFamily="34" charset="0"/>
                <a:cs typeface="Calibri" pitchFamily="34" charset="0"/>
              </a:rPr>
              <a:t>From </a:t>
            </a:r>
            <a:r>
              <a:rPr lang="en-US" sz="3200" dirty="0">
                <a:latin typeface="Calibri" pitchFamily="34" charset="0"/>
                <a:cs typeface="Calibri" pitchFamily="34" charset="0"/>
              </a:rPr>
              <a:t>practical </a:t>
            </a:r>
            <a:r>
              <a:rPr lang="en-US" sz="3200" dirty="0" smtClean="0">
                <a:latin typeface="Calibri" pitchFamily="34" charset="0"/>
                <a:cs typeface="Calibri" pitchFamily="34" charset="0"/>
              </a:rPr>
              <a:t>point of view, </a:t>
            </a:r>
            <a:r>
              <a:rPr lang="en-US" sz="3200" dirty="0">
                <a:latin typeface="Calibri" pitchFamily="34" charset="0"/>
                <a:cs typeface="Calibri" pitchFamily="34" charset="0"/>
              </a:rPr>
              <a:t>class diagram is generally used for construction purpose.</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Thus we can conclude that, </a:t>
            </a:r>
            <a:r>
              <a:rPr lang="en-US" sz="3200" dirty="0">
                <a:latin typeface="Calibri" pitchFamily="34" charset="0"/>
                <a:cs typeface="Calibri" pitchFamily="34" charset="0"/>
              </a:rPr>
              <a:t>class diagrams are used </a:t>
            </a:r>
            <a:r>
              <a:rPr lang="en-US" sz="3200" dirty="0" smtClean="0">
                <a:latin typeface="Calibri" pitchFamily="34" charset="0"/>
                <a:cs typeface="Calibri" pitchFamily="34" charset="0"/>
              </a:rPr>
              <a:t>for: -</a:t>
            </a:r>
            <a:endParaRPr lang="en-US" sz="3200" dirty="0">
              <a:latin typeface="Calibri" pitchFamily="34" charset="0"/>
              <a:cs typeface="Calibri" pitchFamily="34" charset="0"/>
            </a:endParaRPr>
          </a:p>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Describing </a:t>
            </a:r>
            <a:r>
              <a:rPr lang="en-US" sz="3200" dirty="0">
                <a:latin typeface="Calibri" pitchFamily="34" charset="0"/>
                <a:cs typeface="Calibri" pitchFamily="34" charset="0"/>
              </a:rPr>
              <a:t>the static view of the system.</a:t>
            </a:r>
          </a:p>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Showing </a:t>
            </a:r>
            <a:r>
              <a:rPr lang="en-US" sz="3200" dirty="0">
                <a:latin typeface="Calibri" pitchFamily="34" charset="0"/>
                <a:cs typeface="Calibri" pitchFamily="34" charset="0"/>
              </a:rPr>
              <a:t>the collaboration among the elements of the static view.</a:t>
            </a:r>
          </a:p>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Describing </a:t>
            </a:r>
            <a:r>
              <a:rPr lang="en-US" sz="3200" dirty="0">
                <a:latin typeface="Calibri" pitchFamily="34" charset="0"/>
                <a:cs typeface="Calibri" pitchFamily="34" charset="0"/>
              </a:rPr>
              <a:t>the functionalities performed by the system.</a:t>
            </a:r>
          </a:p>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Construction </a:t>
            </a:r>
            <a:r>
              <a:rPr lang="en-US" sz="3200" dirty="0">
                <a:latin typeface="Calibri" pitchFamily="34" charset="0"/>
                <a:cs typeface="Calibri" pitchFamily="34" charset="0"/>
              </a:rPr>
              <a:t>of software applications using object oriented languages.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15</a:t>
            </a:fld>
            <a:endParaRPr lang="en-US" sz="2000" b="1" dirty="0">
              <a:solidFill>
                <a:srgbClr val="FF0000"/>
              </a:solidFill>
            </a:endParaRPr>
          </a:p>
        </p:txBody>
      </p:sp>
    </p:spTree>
    <p:extLst>
      <p:ext uri="{BB962C8B-B14F-4D97-AF65-F5344CB8AC3E}">
        <p14:creationId xmlns:p14="http://schemas.microsoft.com/office/powerpoint/2010/main" val="2159266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a:solidFill>
                  <a:srgbClr val="FF0000"/>
                </a:solidFill>
                <a:latin typeface="+mn-lt"/>
              </a:rPr>
              <a:t>Introduction to </a:t>
            </a:r>
            <a:r>
              <a:rPr lang="en-US" b="1" dirty="0" smtClean="0">
                <a:solidFill>
                  <a:srgbClr val="FF0000"/>
                </a:solidFill>
                <a:latin typeface="+mn-lt"/>
              </a:rPr>
              <a:t>Class Diagram</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Class diagram is a static </a:t>
            </a:r>
            <a:r>
              <a:rPr lang="en-US" sz="3200" dirty="0" smtClean="0">
                <a:latin typeface="Calibri" pitchFamily="34" charset="0"/>
                <a:cs typeface="Calibri" pitchFamily="34" charset="0"/>
              </a:rPr>
              <a:t>diagram, it means that Class </a:t>
            </a:r>
            <a:r>
              <a:rPr lang="en-US" sz="3200" dirty="0" smtClean="0">
                <a:latin typeface="Calibri" pitchFamily="34" charset="0"/>
                <a:cs typeface="Calibri" pitchFamily="34" charset="0"/>
              </a:rPr>
              <a:t>diagram </a:t>
            </a:r>
            <a:r>
              <a:rPr lang="en-US" sz="3200" dirty="0">
                <a:latin typeface="Calibri" pitchFamily="34" charset="0"/>
                <a:cs typeface="Calibri" pitchFamily="34" charset="0"/>
              </a:rPr>
              <a:t>represents the static view of </a:t>
            </a:r>
            <a:r>
              <a:rPr lang="en-US" sz="3200" dirty="0" smtClean="0">
                <a:latin typeface="Calibri" pitchFamily="34" charset="0"/>
                <a:cs typeface="Calibri" pitchFamily="34" charset="0"/>
              </a:rPr>
              <a:t>the </a:t>
            </a:r>
            <a:r>
              <a:rPr lang="en-US" sz="3200" dirty="0">
                <a:latin typeface="Calibri" pitchFamily="34" charset="0"/>
                <a:cs typeface="Calibri" pitchFamily="34" charset="0"/>
              </a:rPr>
              <a:t>application.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Class </a:t>
            </a:r>
            <a:r>
              <a:rPr lang="en-US" sz="3200" dirty="0">
                <a:latin typeface="Calibri" pitchFamily="34" charset="0"/>
                <a:cs typeface="Calibri" pitchFamily="34" charset="0"/>
              </a:rPr>
              <a:t>diagram is not only used for visualizing, describing, and documenting different aspects of a system but also for constructing executable code of the software application.</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Class </a:t>
            </a:r>
            <a:r>
              <a:rPr lang="en-US" sz="3200" dirty="0">
                <a:latin typeface="Calibri" pitchFamily="34" charset="0"/>
                <a:cs typeface="Calibri" pitchFamily="34" charset="0"/>
              </a:rPr>
              <a:t>diagram describes the attributes and operations of a class and also the constraints imposed on the system.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 </a:t>
            </a:r>
            <a:r>
              <a:rPr lang="en-US" sz="3200" dirty="0">
                <a:latin typeface="Calibri" pitchFamily="34" charset="0"/>
                <a:cs typeface="Calibri" pitchFamily="34" charset="0"/>
              </a:rPr>
              <a:t>class diagrams are </a:t>
            </a:r>
            <a:r>
              <a:rPr lang="en-US" sz="3200" dirty="0" smtClean="0">
                <a:latin typeface="Calibri" pitchFamily="34" charset="0"/>
                <a:cs typeface="Calibri" pitchFamily="34" charset="0"/>
              </a:rPr>
              <a:t>used </a:t>
            </a:r>
            <a:r>
              <a:rPr lang="en-US" sz="3200" dirty="0">
                <a:latin typeface="Calibri" pitchFamily="34" charset="0"/>
                <a:cs typeface="Calibri" pitchFamily="34" charset="0"/>
              </a:rPr>
              <a:t>in the modeling of </a:t>
            </a:r>
            <a:r>
              <a:rPr lang="en-US" sz="3200" dirty="0" smtClean="0">
                <a:latin typeface="Calibri" pitchFamily="34" charset="0"/>
                <a:cs typeface="Calibri" pitchFamily="34" charset="0"/>
              </a:rPr>
              <a:t>object – oriented systems.</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a:t>
            </a:fld>
            <a:endParaRPr lang="en-US" sz="2000" b="1" dirty="0">
              <a:solidFill>
                <a:srgbClr val="FF0000"/>
              </a:solidFill>
            </a:endParaRPr>
          </a:p>
        </p:txBody>
      </p:sp>
    </p:spTree>
    <p:extLst>
      <p:ext uri="{BB962C8B-B14F-4D97-AF65-F5344CB8AC3E}">
        <p14:creationId xmlns:p14="http://schemas.microsoft.com/office/powerpoint/2010/main" val="166243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a:solidFill>
                  <a:srgbClr val="FF0000"/>
                </a:solidFill>
                <a:latin typeface="+mn-lt"/>
              </a:rPr>
              <a:t>Introduction to </a:t>
            </a:r>
            <a:r>
              <a:rPr lang="en-US" b="1" dirty="0" smtClean="0">
                <a:solidFill>
                  <a:srgbClr val="FF0000"/>
                </a:solidFill>
                <a:latin typeface="+mn-lt"/>
              </a:rPr>
              <a:t>Class Diagram …</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Class </a:t>
            </a:r>
            <a:r>
              <a:rPr lang="en-US" sz="3200" dirty="0">
                <a:latin typeface="Calibri" pitchFamily="34" charset="0"/>
                <a:cs typeface="Calibri" pitchFamily="34" charset="0"/>
              </a:rPr>
              <a:t>diagram shows a collection of classes, interfaces, associations, collaborations, and constraints.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It </a:t>
            </a:r>
            <a:r>
              <a:rPr lang="en-US" sz="3200" dirty="0">
                <a:latin typeface="Calibri" pitchFamily="34" charset="0"/>
                <a:cs typeface="Calibri" pitchFamily="34" charset="0"/>
              </a:rPr>
              <a:t>is also known as a structural </a:t>
            </a:r>
            <a:r>
              <a:rPr lang="en-US" sz="3200" dirty="0" smtClean="0">
                <a:latin typeface="Calibri" pitchFamily="34" charset="0"/>
                <a:cs typeface="Calibri" pitchFamily="34" charset="0"/>
              </a:rPr>
              <a:t>diagram.</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a:t>
            </a:fld>
            <a:endParaRPr lang="en-US" sz="2000" b="1" dirty="0">
              <a:solidFill>
                <a:srgbClr val="FF0000"/>
              </a:solidFill>
            </a:endParaRPr>
          </a:p>
        </p:txBody>
      </p:sp>
    </p:spTree>
    <p:extLst>
      <p:ext uri="{BB962C8B-B14F-4D97-AF65-F5344CB8AC3E}">
        <p14:creationId xmlns:p14="http://schemas.microsoft.com/office/powerpoint/2010/main" val="226286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Scope of Class Diagram </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a:t>
            </a:r>
            <a:r>
              <a:rPr lang="en-US" sz="3200" dirty="0" smtClean="0">
                <a:latin typeface="Calibri" pitchFamily="34" charset="0"/>
                <a:cs typeface="Calibri" pitchFamily="34" charset="0"/>
              </a:rPr>
              <a:t>main purpose </a:t>
            </a:r>
            <a:r>
              <a:rPr lang="en-US" sz="3200" dirty="0">
                <a:latin typeface="Calibri" pitchFamily="34" charset="0"/>
                <a:cs typeface="Calibri" pitchFamily="34" charset="0"/>
              </a:rPr>
              <a:t>of class diagram is to model the static view of an application.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Class </a:t>
            </a:r>
            <a:r>
              <a:rPr lang="en-US" sz="3200" dirty="0">
                <a:latin typeface="Calibri" pitchFamily="34" charset="0"/>
                <a:cs typeface="Calibri" pitchFamily="34" charset="0"/>
              </a:rPr>
              <a:t>diagrams are the only diagrams which can be directly mapped with </a:t>
            </a:r>
            <a:r>
              <a:rPr lang="en-US" sz="3200" dirty="0" smtClean="0">
                <a:latin typeface="Calibri" pitchFamily="34" charset="0"/>
                <a:cs typeface="Calibri" pitchFamily="34" charset="0"/>
              </a:rPr>
              <a:t>object – oriented </a:t>
            </a:r>
            <a:r>
              <a:rPr lang="en-US" sz="3200" dirty="0">
                <a:latin typeface="Calibri" pitchFamily="34" charset="0"/>
                <a:cs typeface="Calibri" pitchFamily="34" charset="0"/>
              </a:rPr>
              <a:t>languages and thus widely used at the time of construction.</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UML </a:t>
            </a:r>
            <a:r>
              <a:rPr lang="en-US" sz="3200" dirty="0">
                <a:latin typeface="Calibri" pitchFamily="34" charset="0"/>
                <a:cs typeface="Calibri" pitchFamily="34" charset="0"/>
              </a:rPr>
              <a:t>diagrams like activity diagram, sequence diagram can only give the sequence flow of the application, however class diagram is a bit different. It is the most popular UML diagram in the coder community</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a:t>
            </a:fld>
            <a:endParaRPr lang="en-US" sz="2000" b="1" dirty="0">
              <a:solidFill>
                <a:srgbClr val="FF0000"/>
              </a:solidFill>
            </a:endParaRPr>
          </a:p>
        </p:txBody>
      </p:sp>
    </p:spTree>
    <p:extLst>
      <p:ext uri="{BB962C8B-B14F-4D97-AF65-F5344CB8AC3E}">
        <p14:creationId xmlns:p14="http://schemas.microsoft.com/office/powerpoint/2010/main" val="2325547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Scope of Class Diagram </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 </a:t>
            </a:r>
            <a:r>
              <a:rPr lang="en-US" sz="3200" dirty="0">
                <a:latin typeface="Calibri" pitchFamily="34" charset="0"/>
                <a:cs typeface="Calibri" pitchFamily="34" charset="0"/>
              </a:rPr>
              <a:t>purpose of the class diagram </a:t>
            </a:r>
            <a:r>
              <a:rPr lang="en-US" sz="3200" dirty="0" smtClean="0">
                <a:latin typeface="Calibri" pitchFamily="34" charset="0"/>
                <a:cs typeface="Calibri" pitchFamily="34" charset="0"/>
              </a:rPr>
              <a:t>are </a:t>
            </a:r>
            <a:endParaRPr lang="en-US" sz="3200" dirty="0">
              <a:latin typeface="Calibri" pitchFamily="34" charset="0"/>
              <a:cs typeface="Calibri" pitchFamily="34" charset="0"/>
            </a:endParaRPr>
          </a:p>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Analysis </a:t>
            </a:r>
            <a:r>
              <a:rPr lang="en-US" sz="3200" dirty="0">
                <a:latin typeface="Calibri" pitchFamily="34" charset="0"/>
                <a:cs typeface="Calibri" pitchFamily="34" charset="0"/>
              </a:rPr>
              <a:t>and design of the static view of an application.</a:t>
            </a:r>
          </a:p>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Describe </a:t>
            </a:r>
            <a:r>
              <a:rPr lang="en-US" sz="3200" dirty="0">
                <a:latin typeface="Calibri" pitchFamily="34" charset="0"/>
                <a:cs typeface="Calibri" pitchFamily="34" charset="0"/>
              </a:rPr>
              <a:t>responsibilities of a system.</a:t>
            </a:r>
          </a:p>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Base </a:t>
            </a:r>
            <a:r>
              <a:rPr lang="en-US" sz="3200" dirty="0">
                <a:latin typeface="Calibri" pitchFamily="34" charset="0"/>
                <a:cs typeface="Calibri" pitchFamily="34" charset="0"/>
              </a:rPr>
              <a:t>for component and deployment diagrams.</a:t>
            </a:r>
          </a:p>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Forward </a:t>
            </a:r>
            <a:r>
              <a:rPr lang="en-US" sz="3200" dirty="0">
                <a:latin typeface="Calibri" pitchFamily="34" charset="0"/>
                <a:cs typeface="Calibri" pitchFamily="34" charset="0"/>
              </a:rPr>
              <a:t>and reverse engineering.</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a:t>
            </a:fld>
            <a:endParaRPr lang="en-US" sz="2000" b="1" dirty="0">
              <a:solidFill>
                <a:srgbClr val="FF0000"/>
              </a:solidFill>
            </a:endParaRPr>
          </a:p>
        </p:txBody>
      </p:sp>
    </p:spTree>
    <p:extLst>
      <p:ext uri="{BB962C8B-B14F-4D97-AF65-F5344CB8AC3E}">
        <p14:creationId xmlns:p14="http://schemas.microsoft.com/office/powerpoint/2010/main" val="2680452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Designing Class Diagram </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50292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name of the class diagram should be meaningful to describe the aspect of the system.</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Each </a:t>
            </a:r>
            <a:r>
              <a:rPr lang="en-US" sz="3200" dirty="0">
                <a:latin typeface="Calibri" pitchFamily="34" charset="0"/>
                <a:cs typeface="Calibri" pitchFamily="34" charset="0"/>
              </a:rPr>
              <a:t>element and their relationships should be identified in advance.</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 attributes i.e. member data </a:t>
            </a:r>
            <a:r>
              <a:rPr lang="en-US" sz="3200" dirty="0">
                <a:latin typeface="Calibri" pitchFamily="34" charset="0"/>
                <a:cs typeface="Calibri" pitchFamily="34" charset="0"/>
              </a:rPr>
              <a:t>and </a:t>
            </a:r>
            <a:r>
              <a:rPr lang="en-US" sz="3200" dirty="0" smtClean="0">
                <a:latin typeface="Calibri" pitchFamily="34" charset="0"/>
                <a:cs typeface="Calibri" pitchFamily="34" charset="0"/>
              </a:rPr>
              <a:t> member methods </a:t>
            </a:r>
            <a:r>
              <a:rPr lang="en-US" sz="3200" dirty="0">
                <a:latin typeface="Calibri" pitchFamily="34" charset="0"/>
                <a:cs typeface="Calibri" pitchFamily="34" charset="0"/>
              </a:rPr>
              <a:t>of each class should be clearly identified</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For </a:t>
            </a:r>
            <a:r>
              <a:rPr lang="en-US" sz="3200" dirty="0">
                <a:latin typeface="Calibri" pitchFamily="34" charset="0"/>
                <a:cs typeface="Calibri" pitchFamily="34" charset="0"/>
              </a:rPr>
              <a:t>each class, minimum number of properties should be specified, as unnecessary properties will make the diagram complicated.</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 </a:t>
            </a:r>
            <a:r>
              <a:rPr lang="en-US" sz="3200" dirty="0">
                <a:latin typeface="Calibri" pitchFamily="34" charset="0"/>
                <a:cs typeface="Calibri" pitchFamily="34" charset="0"/>
              </a:rPr>
              <a:t>drawing </a:t>
            </a:r>
            <a:r>
              <a:rPr lang="en-US" sz="3200" dirty="0" smtClean="0">
                <a:latin typeface="Calibri" pitchFamily="34" charset="0"/>
                <a:cs typeface="Calibri" pitchFamily="34" charset="0"/>
              </a:rPr>
              <a:t>should </a:t>
            </a:r>
            <a:r>
              <a:rPr lang="en-US" sz="3200" dirty="0">
                <a:latin typeface="Calibri" pitchFamily="34" charset="0"/>
                <a:cs typeface="Calibri" pitchFamily="34" charset="0"/>
              </a:rPr>
              <a:t>be understandable to the developer/coder</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6</a:t>
            </a:fld>
            <a:endParaRPr lang="en-US" sz="2000" b="1" dirty="0">
              <a:solidFill>
                <a:srgbClr val="FF0000"/>
              </a:solidFill>
            </a:endParaRPr>
          </a:p>
        </p:txBody>
      </p:sp>
    </p:spTree>
    <p:extLst>
      <p:ext uri="{BB962C8B-B14F-4D97-AF65-F5344CB8AC3E}">
        <p14:creationId xmlns:p14="http://schemas.microsoft.com/office/powerpoint/2010/main" val="1730497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Designing Class Diagram for Order System </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50292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There are two classes (elements).</a:t>
            </a:r>
          </a:p>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Order</a:t>
            </a:r>
          </a:p>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Customer</a:t>
            </a:r>
          </a:p>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Order class is an abstract class and has two sub classes (concrete classes)</a:t>
            </a:r>
          </a:p>
          <a:p>
            <a:pPr lvl="2"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General Order</a:t>
            </a:r>
          </a:p>
          <a:p>
            <a:pPr lvl="2"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Special Order</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7</a:t>
            </a:fld>
            <a:endParaRPr lang="en-US" sz="2000" b="1" dirty="0">
              <a:solidFill>
                <a:srgbClr val="FF0000"/>
              </a:solidFill>
            </a:endParaRPr>
          </a:p>
        </p:txBody>
      </p:sp>
    </p:spTree>
    <p:extLst>
      <p:ext uri="{BB962C8B-B14F-4D97-AF65-F5344CB8AC3E}">
        <p14:creationId xmlns:p14="http://schemas.microsoft.com/office/powerpoint/2010/main" val="964753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Designing Class Diagram for Order System </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8</a:t>
            </a:fld>
            <a:endParaRPr lang="en-US" sz="2000" b="1" dirty="0">
              <a:solidFill>
                <a:srgbClr val="FF0000"/>
              </a:solidFill>
            </a:endParaRPr>
          </a:p>
        </p:txBody>
      </p:sp>
      <p:grpSp>
        <p:nvGrpSpPr>
          <p:cNvPr id="12" name="Group 11"/>
          <p:cNvGrpSpPr/>
          <p:nvPr/>
        </p:nvGrpSpPr>
        <p:grpSpPr>
          <a:xfrm>
            <a:off x="4724400" y="1676400"/>
            <a:ext cx="3048000" cy="2971800"/>
            <a:chOff x="1143000" y="1219200"/>
            <a:chExt cx="3048000" cy="2971800"/>
          </a:xfrm>
        </p:grpSpPr>
        <p:grpSp>
          <p:nvGrpSpPr>
            <p:cNvPr id="13" name="Group 12"/>
            <p:cNvGrpSpPr/>
            <p:nvPr/>
          </p:nvGrpSpPr>
          <p:grpSpPr>
            <a:xfrm>
              <a:off x="1143000" y="1219200"/>
              <a:ext cx="3048000" cy="1752600"/>
              <a:chOff x="1143000" y="1219200"/>
              <a:chExt cx="2057400" cy="1752600"/>
            </a:xfrm>
          </p:grpSpPr>
          <p:sp>
            <p:nvSpPr>
              <p:cNvPr id="15" name="Rectangle 14"/>
              <p:cNvSpPr/>
              <p:nvPr/>
            </p:nvSpPr>
            <p:spPr>
              <a:xfrm>
                <a:off x="1143000" y="1219200"/>
                <a:ext cx="2057400"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Order</a:t>
                </a:r>
                <a:endParaRPr lang="en-US" sz="3200" b="1" dirty="0">
                  <a:solidFill>
                    <a:schemeClr val="tx1"/>
                  </a:solidFill>
                </a:endParaRPr>
              </a:p>
            </p:txBody>
          </p:sp>
          <p:sp>
            <p:nvSpPr>
              <p:cNvPr id="16" name="Rectangle 15"/>
              <p:cNvSpPr/>
              <p:nvPr/>
            </p:nvSpPr>
            <p:spPr>
              <a:xfrm>
                <a:off x="1143000" y="1752600"/>
                <a:ext cx="2057400" cy="1219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tx1"/>
                    </a:solidFill>
                  </a:rPr>
                  <a:t>orderDate</a:t>
                </a:r>
                <a:r>
                  <a:rPr lang="en-US" sz="3200" b="1" dirty="0" smtClean="0">
                    <a:solidFill>
                      <a:schemeClr val="tx1"/>
                    </a:solidFill>
                  </a:rPr>
                  <a:t>: Date</a:t>
                </a:r>
              </a:p>
              <a:p>
                <a:pPr algn="ctr"/>
                <a:r>
                  <a:rPr lang="en-US" sz="3200" b="1" dirty="0" err="1" smtClean="0">
                    <a:solidFill>
                      <a:schemeClr val="tx1"/>
                    </a:solidFill>
                  </a:rPr>
                  <a:t>ItemId</a:t>
                </a:r>
                <a:r>
                  <a:rPr lang="en-US" sz="3200" b="1" dirty="0" smtClean="0">
                    <a:solidFill>
                      <a:schemeClr val="tx1"/>
                    </a:solidFill>
                  </a:rPr>
                  <a:t>: String</a:t>
                </a:r>
                <a:endParaRPr lang="en-US" sz="3200" b="1" dirty="0">
                  <a:solidFill>
                    <a:schemeClr val="tx1"/>
                  </a:solidFill>
                </a:endParaRPr>
              </a:p>
            </p:txBody>
          </p:sp>
        </p:grpSp>
        <p:sp>
          <p:nvSpPr>
            <p:cNvPr id="14" name="Rectangle 13"/>
            <p:cNvSpPr/>
            <p:nvPr/>
          </p:nvSpPr>
          <p:spPr>
            <a:xfrm>
              <a:off x="1143000" y="2971800"/>
              <a:ext cx="3048000" cy="1219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tx1"/>
                  </a:solidFill>
                </a:rPr>
                <a:t>confirmOrder</a:t>
              </a:r>
              <a:r>
                <a:rPr lang="en-US" sz="3200" b="1" dirty="0" smtClean="0">
                  <a:solidFill>
                    <a:schemeClr val="tx1"/>
                  </a:solidFill>
                </a:rPr>
                <a:t>()</a:t>
              </a:r>
            </a:p>
            <a:p>
              <a:pPr algn="ctr"/>
              <a:r>
                <a:rPr lang="en-US" sz="3200" b="1" dirty="0" err="1" smtClean="0">
                  <a:solidFill>
                    <a:schemeClr val="tx1"/>
                  </a:solidFill>
                </a:rPr>
                <a:t>closeOrder</a:t>
              </a:r>
              <a:r>
                <a:rPr lang="en-US" sz="3200" b="1" dirty="0" smtClean="0">
                  <a:solidFill>
                    <a:schemeClr val="tx1"/>
                  </a:solidFill>
                </a:rPr>
                <a:t>()</a:t>
              </a:r>
              <a:endParaRPr lang="en-US" sz="3200" b="1" dirty="0">
                <a:solidFill>
                  <a:schemeClr val="tx1"/>
                </a:solidFill>
              </a:endParaRPr>
            </a:p>
          </p:txBody>
        </p:sp>
      </p:grpSp>
    </p:spTree>
    <p:extLst>
      <p:ext uri="{BB962C8B-B14F-4D97-AF65-F5344CB8AC3E}">
        <p14:creationId xmlns:p14="http://schemas.microsoft.com/office/powerpoint/2010/main" val="1416372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Designing Class Diagram for Order System … </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9</a:t>
            </a:fld>
            <a:endParaRPr lang="en-US" sz="2000" b="1" dirty="0">
              <a:solidFill>
                <a:srgbClr val="FF0000"/>
              </a:solidFill>
            </a:endParaRPr>
          </a:p>
        </p:txBody>
      </p:sp>
      <p:grpSp>
        <p:nvGrpSpPr>
          <p:cNvPr id="11" name="Group 10"/>
          <p:cNvGrpSpPr/>
          <p:nvPr/>
        </p:nvGrpSpPr>
        <p:grpSpPr>
          <a:xfrm>
            <a:off x="4495800" y="1600200"/>
            <a:ext cx="3048000" cy="2971800"/>
            <a:chOff x="1143000" y="1219200"/>
            <a:chExt cx="3048000" cy="2971800"/>
          </a:xfrm>
        </p:grpSpPr>
        <p:grpSp>
          <p:nvGrpSpPr>
            <p:cNvPr id="9" name="Group 8"/>
            <p:cNvGrpSpPr/>
            <p:nvPr/>
          </p:nvGrpSpPr>
          <p:grpSpPr>
            <a:xfrm>
              <a:off x="1143000" y="1219200"/>
              <a:ext cx="3048000" cy="1752600"/>
              <a:chOff x="1143000" y="1219200"/>
              <a:chExt cx="2057400" cy="1752600"/>
            </a:xfrm>
          </p:grpSpPr>
          <p:sp>
            <p:nvSpPr>
              <p:cNvPr id="7" name="Rectangle 6"/>
              <p:cNvSpPr/>
              <p:nvPr/>
            </p:nvSpPr>
            <p:spPr>
              <a:xfrm>
                <a:off x="1143000" y="1219200"/>
                <a:ext cx="2057400"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Customer</a:t>
                </a:r>
                <a:endParaRPr lang="en-US" sz="3200" b="1" dirty="0">
                  <a:solidFill>
                    <a:schemeClr val="tx1"/>
                  </a:solidFill>
                </a:endParaRPr>
              </a:p>
            </p:txBody>
          </p:sp>
          <p:sp>
            <p:nvSpPr>
              <p:cNvPr id="8" name="Rectangle 7"/>
              <p:cNvSpPr/>
              <p:nvPr/>
            </p:nvSpPr>
            <p:spPr>
              <a:xfrm>
                <a:off x="1143000" y="1752600"/>
                <a:ext cx="2057400" cy="1219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Name: String</a:t>
                </a:r>
              </a:p>
              <a:p>
                <a:pPr algn="ctr"/>
                <a:r>
                  <a:rPr lang="en-US" sz="3200" b="1" dirty="0" smtClean="0">
                    <a:solidFill>
                      <a:schemeClr val="tx1"/>
                    </a:solidFill>
                  </a:rPr>
                  <a:t>Address: </a:t>
                </a:r>
                <a:r>
                  <a:rPr lang="en-US" sz="3200" b="1" dirty="0" smtClean="0">
                    <a:solidFill>
                      <a:schemeClr val="tx1"/>
                    </a:solidFill>
                  </a:rPr>
                  <a:t>String</a:t>
                </a:r>
                <a:endParaRPr lang="en-US" sz="3200" b="1" dirty="0">
                  <a:solidFill>
                    <a:schemeClr val="tx1"/>
                  </a:solidFill>
                </a:endParaRPr>
              </a:p>
            </p:txBody>
          </p:sp>
        </p:grpSp>
        <p:sp>
          <p:nvSpPr>
            <p:cNvPr id="10" name="Rectangle 9"/>
            <p:cNvSpPr/>
            <p:nvPr/>
          </p:nvSpPr>
          <p:spPr>
            <a:xfrm>
              <a:off x="1143000" y="2971800"/>
              <a:ext cx="3048000" cy="1219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tx1"/>
                  </a:solidFill>
                </a:rPr>
                <a:t>putOrder</a:t>
              </a:r>
              <a:r>
                <a:rPr lang="en-US" sz="3200" b="1" dirty="0" smtClean="0">
                  <a:solidFill>
                    <a:schemeClr val="tx1"/>
                  </a:solidFill>
                </a:rPr>
                <a:t>()</a:t>
              </a:r>
            </a:p>
            <a:p>
              <a:pPr algn="ctr"/>
              <a:r>
                <a:rPr lang="en-US" sz="3200" b="1" dirty="0" err="1" smtClean="0">
                  <a:solidFill>
                    <a:schemeClr val="tx1"/>
                  </a:solidFill>
                </a:rPr>
                <a:t>getOrder</a:t>
              </a:r>
              <a:r>
                <a:rPr lang="en-US" sz="3200" b="1" dirty="0" smtClean="0">
                  <a:solidFill>
                    <a:schemeClr val="tx1"/>
                  </a:solidFill>
                </a:rPr>
                <a:t>()</a:t>
              </a:r>
              <a:endParaRPr lang="en-US" sz="3200" b="1" dirty="0">
                <a:solidFill>
                  <a:schemeClr val="tx1"/>
                </a:solidFill>
              </a:endParaRPr>
            </a:p>
          </p:txBody>
        </p:sp>
      </p:grpSp>
    </p:spTree>
    <p:extLst>
      <p:ext uri="{BB962C8B-B14F-4D97-AF65-F5344CB8AC3E}">
        <p14:creationId xmlns:p14="http://schemas.microsoft.com/office/powerpoint/2010/main" val="13227535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2950</TotalTime>
  <Words>824</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Class Diagram</vt:lpstr>
      <vt:lpstr>Introduction to Class Diagram</vt:lpstr>
      <vt:lpstr>Introduction to Class Diagram …</vt:lpstr>
      <vt:lpstr>Scope of Class Diagram </vt:lpstr>
      <vt:lpstr>Scope of Class Diagram </vt:lpstr>
      <vt:lpstr>Designing Class Diagram </vt:lpstr>
      <vt:lpstr>Designing Class Diagram for Order System </vt:lpstr>
      <vt:lpstr>Designing Class Diagram for Order System </vt:lpstr>
      <vt:lpstr>Designing Class Diagram for Order System … </vt:lpstr>
      <vt:lpstr>Designing Class Diagram for Order System … </vt:lpstr>
      <vt:lpstr>Designing Class Diagram for Order System … </vt:lpstr>
      <vt:lpstr>Designing Class Diagram for Order System … </vt:lpstr>
      <vt:lpstr>Designing Class Diagram for Order System … </vt:lpstr>
      <vt:lpstr>Application Area of Class Diagram</vt:lpstr>
      <vt:lpstr>Application Area of Class Diagram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Design</dc:title>
  <dc:creator>satyam</dc:creator>
  <cp:lastModifiedBy>hp</cp:lastModifiedBy>
  <cp:revision>218</cp:revision>
  <dcterms:created xsi:type="dcterms:W3CDTF">2017-05-10T04:53:35Z</dcterms:created>
  <dcterms:modified xsi:type="dcterms:W3CDTF">2021-04-07T06:50:29Z</dcterms:modified>
</cp:coreProperties>
</file>