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2"/>
  </p:notesMasterIdLst>
  <p:sldIdLst>
    <p:sldId id="256" r:id="rId2"/>
    <p:sldId id="510" r:id="rId3"/>
    <p:sldId id="511" r:id="rId4"/>
    <p:sldId id="512" r:id="rId5"/>
    <p:sldId id="516" r:id="rId6"/>
    <p:sldId id="513" r:id="rId7"/>
    <p:sldId id="514" r:id="rId8"/>
    <p:sldId id="515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63" r:id="rId19"/>
    <p:sldId id="564" r:id="rId20"/>
    <p:sldId id="565" r:id="rId21"/>
    <p:sldId id="535" r:id="rId22"/>
    <p:sldId id="526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27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53" r:id="rId40"/>
    <p:sldId id="554" r:id="rId41"/>
    <p:sldId id="555" r:id="rId42"/>
    <p:sldId id="556" r:id="rId43"/>
    <p:sldId id="549" r:id="rId44"/>
    <p:sldId id="550" r:id="rId45"/>
    <p:sldId id="557" r:id="rId46"/>
    <p:sldId id="558" r:id="rId47"/>
    <p:sldId id="562" r:id="rId48"/>
    <p:sldId id="559" r:id="rId49"/>
    <p:sldId id="560" r:id="rId50"/>
    <p:sldId id="56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>
      <p:cViewPr varScale="1">
        <p:scale>
          <a:sx n="66" d="100"/>
          <a:sy n="66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Use Case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Users(of The System)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Those who use the system or interacts with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External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Other systems that interact with the system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2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Time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Time becomes an actor when the passing of a certain amount of time triggers some event in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Relationship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Communication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Includes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3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Communication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This is a relationship between a use case and an actor.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represented by an arrow as follows: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-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Clr>
                <a:srgbClr val="FF0000"/>
              </a:buClr>
              <a:buSzPct val="81000"/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arrow head indicates who initiates the communication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743200" y="2667000"/>
            <a:ext cx="6172200" cy="914400"/>
            <a:chOff x="1676400" y="4495800"/>
            <a:chExt cx="6172200" cy="914400"/>
          </a:xfrm>
        </p:grpSpPr>
        <p:sp>
          <p:nvSpPr>
            <p:cNvPr id="7" name="Oval 6"/>
            <p:cNvSpPr/>
            <p:nvPr/>
          </p:nvSpPr>
          <p:spPr>
            <a:xfrm>
              <a:off x="5486400" y="4495800"/>
              <a:ext cx="2362200" cy="838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1676400" y="4578350"/>
              <a:ext cx="3657600" cy="831850"/>
              <a:chOff x="1676400" y="4578350"/>
              <a:chExt cx="3657600" cy="831850"/>
            </a:xfrm>
          </p:grpSpPr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1676400" y="4578350"/>
                <a:ext cx="533400" cy="831850"/>
                <a:chOff x="6934200" y="1600200"/>
                <a:chExt cx="533400" cy="832340"/>
              </a:xfrm>
            </p:grpSpPr>
            <p:grpSp>
              <p:nvGrpSpPr>
                <p:cNvPr id="11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1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15" name="Oval 2"/>
                    <p:cNvSpPr/>
                    <p:nvPr/>
                  </p:nvSpPr>
                  <p:spPr>
                    <a:xfrm>
                      <a:off x="7086600" y="1600200"/>
                      <a:ext cx="228600" cy="22873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1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17" name="Straight Connector 4"/>
                      <p:cNvCxnSpPr/>
                      <p:nvPr/>
                    </p:nvCxnSpPr>
                    <p:spPr>
                      <a:xfrm rot="4860000">
                        <a:off x="7053173" y="1962375"/>
                        <a:ext cx="304979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rot="5400000">
                        <a:off x="6943635" y="2157808"/>
                        <a:ext cx="304979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" name="Straight Connector 13"/>
                  <p:cNvCxnSpPr/>
                  <p:nvPr/>
                </p:nvCxnSpPr>
                <p:spPr>
                  <a:xfrm rot="16200000" flipH="1">
                    <a:off x="7159536" y="2167339"/>
                    <a:ext cx="301803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934200" y="1981424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362200" y="4953000"/>
                <a:ext cx="2971800" cy="1588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538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Includes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allows one use case to use the functionality provided by another use case.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used to model some reusable functionality that is common to two or more use cases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15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0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Extends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allows one use case to optionally extend the functionality provided by another use case.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chosen as an arrow with the word &lt;&lt;extends&gt;&gt;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3570" y="2572656"/>
            <a:ext cx="11201400" cy="3657743"/>
            <a:chOff x="381000" y="2514600"/>
            <a:chExt cx="11201400" cy="3657743"/>
          </a:xfrm>
        </p:grpSpPr>
        <p:grpSp>
          <p:nvGrpSpPr>
            <p:cNvPr id="23" name="Group 22"/>
            <p:cNvGrpSpPr/>
            <p:nvPr/>
          </p:nvGrpSpPr>
          <p:grpSpPr>
            <a:xfrm>
              <a:off x="381000" y="2514600"/>
              <a:ext cx="10467474" cy="3651352"/>
              <a:chOff x="1066800" y="990600"/>
              <a:chExt cx="6629400" cy="367755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324600" y="990600"/>
                <a:ext cx="1371600" cy="609600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Abstract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 Case</a:t>
                </a:r>
              </a:p>
            </p:txBody>
          </p:sp>
          <p:cxnSp>
            <p:nvCxnSpPr>
              <p:cNvPr id="25" name="Straight Connector 24"/>
              <p:cNvCxnSpPr>
                <a:stCxn id="24" idx="2"/>
              </p:cNvCxnSpPr>
              <p:nvPr/>
            </p:nvCxnSpPr>
            <p:spPr>
              <a:xfrm rot="5400000">
                <a:off x="6096001" y="2514600"/>
                <a:ext cx="1828800" cy="317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3"/>
              <p:cNvGrpSpPr>
                <a:grpSpLocks/>
              </p:cNvGrpSpPr>
              <p:nvPr/>
            </p:nvGrpSpPr>
            <p:grpSpPr bwMode="auto">
              <a:xfrm>
                <a:off x="1066800" y="990600"/>
                <a:ext cx="6629400" cy="3677559"/>
                <a:chOff x="1066800" y="990600"/>
                <a:chExt cx="6629400" cy="3678269"/>
              </a:xfrm>
            </p:grpSpPr>
            <p:grpSp>
              <p:nvGrpSpPr>
                <p:cNvPr id="27" name="Group 18"/>
                <p:cNvGrpSpPr>
                  <a:grpSpLocks/>
                </p:cNvGrpSpPr>
                <p:nvPr/>
              </p:nvGrpSpPr>
              <p:grpSpPr bwMode="auto">
                <a:xfrm>
                  <a:off x="1524000" y="990600"/>
                  <a:ext cx="6172200" cy="3124200"/>
                  <a:chOff x="1524000" y="914400"/>
                  <a:chExt cx="6172200" cy="3124200"/>
                </a:xfrm>
              </p:grpSpPr>
              <p:grpSp>
                <p:nvGrpSpPr>
                  <p:cNvPr id="31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524000" y="914400"/>
                    <a:ext cx="6096000" cy="3124200"/>
                    <a:chOff x="1524000" y="914400"/>
                    <a:chExt cx="6096000" cy="3124200"/>
                  </a:xfrm>
                </p:grpSpPr>
                <p:grpSp>
                  <p:nvGrpSpPr>
                    <p:cNvPr id="33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0200" y="3352800"/>
                      <a:ext cx="6019800" cy="685800"/>
                      <a:chOff x="1600200" y="3352800"/>
                      <a:chExt cx="6019800" cy="685800"/>
                    </a:xfrm>
                  </p:grpSpPr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6400800" y="3353271"/>
                        <a:ext cx="1219200" cy="68593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/>
                      </a:p>
                    </p:txBody>
                  </p:sp>
                  <p:grpSp>
                    <p:nvGrpSpPr>
                      <p:cNvPr id="38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00200" y="3352800"/>
                        <a:ext cx="4800600" cy="685800"/>
                        <a:chOff x="1600200" y="3352800"/>
                        <a:chExt cx="4800600" cy="685800"/>
                      </a:xfrm>
                    </p:grpSpPr>
                    <p:sp>
                      <p:nvSpPr>
                        <p:cNvPr id="39" name="Oval 38"/>
                        <p:cNvSpPr/>
                        <p:nvPr/>
                      </p:nvSpPr>
                      <p:spPr>
                        <a:xfrm>
                          <a:off x="1600200" y="3353271"/>
                          <a:ext cx="1219200" cy="68593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US"/>
                        </a:p>
                      </p:txBody>
                    </p:sp>
                    <p:cxnSp>
                      <p:nvCxnSpPr>
                        <p:cNvPr id="40" name="Straight Arrow Connector 39"/>
                        <p:cNvCxnSpPr>
                          <a:stCxn id="37" idx="2"/>
                          <a:endCxn id="39" idx="6"/>
                        </p:cNvCxnSpPr>
                        <p:nvPr/>
                      </p:nvCxnSpPr>
                      <p:spPr>
                        <a:xfrm rot="10800000">
                          <a:off x="2819400" y="3696237"/>
                          <a:ext cx="3581400" cy="1588"/>
                        </a:xfrm>
                        <a:prstGeom prst="straightConnector1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524000" y="914400"/>
                      <a:ext cx="1371600" cy="6097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Concrete</a:t>
                      </a:r>
                    </a:p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p:txBody>
                </p:sp>
                <p:cxnSp>
                  <p:nvCxnSpPr>
                    <p:cNvPr id="35" name="Straight Connector 34"/>
                    <p:cNvCxnSpPr>
                      <a:endCxn id="34" idx="3"/>
                    </p:cNvCxnSpPr>
                    <p:nvPr/>
                  </p:nvCxnSpPr>
                  <p:spPr>
                    <a:xfrm>
                      <a:off x="2514600" y="914400"/>
                      <a:ext cx="381000" cy="304859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34" idx="2"/>
                      <a:endCxn id="39" idx="0"/>
                    </p:cNvCxnSpPr>
                    <p:nvPr/>
                  </p:nvCxnSpPr>
                  <p:spPr>
                    <a:xfrm rot="5400000">
                      <a:off x="1295224" y="2438695"/>
                      <a:ext cx="1829153" cy="3175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7315200" y="914400"/>
                    <a:ext cx="381000" cy="30485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505200" y="3276600"/>
                  <a:ext cx="2286000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b="1">
                      <a:latin typeface="Constantia" panose="02030602050306030303" pitchFamily="18" charset="0"/>
                    </a:rPr>
                    <a:t>&lt;&lt;extends&gt;&gt;</a:t>
                  </a:r>
                </a:p>
              </p:txBody>
            </p:sp>
            <p:sp>
              <p:nvSpPr>
                <p:cNvPr id="30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066800" y="4299537"/>
                  <a:ext cx="2286000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b="1">
                      <a:latin typeface="Constantia" panose="02030602050306030303" pitchFamily="18" charset="0"/>
                    </a:rPr>
                    <a:t>Withdraws Money</a:t>
                  </a:r>
                </a:p>
              </p:txBody>
            </p:sp>
          </p:grpSp>
        </p:grpSp>
        <p:sp>
          <p:nvSpPr>
            <p:cNvPr id="41" name="TextBox 22"/>
            <p:cNvSpPr txBox="1">
              <a:spLocks noChangeArrowheads="1"/>
            </p:cNvSpPr>
            <p:nvPr/>
          </p:nvSpPr>
          <p:spPr bwMode="auto">
            <a:xfrm>
              <a:off x="7972926" y="5805714"/>
              <a:ext cx="3609474" cy="366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b="1" dirty="0">
                  <a:latin typeface="Constantia" panose="02030602050306030303" pitchFamily="18" charset="0"/>
                </a:rPr>
                <a:t>Makes Express Withdrawal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86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Actor Generalization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used to show that several actors have some commonality.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needed when one type of actor behaves slightly differently from other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5942" y="2362200"/>
            <a:ext cx="11814630" cy="3715667"/>
            <a:chOff x="195942" y="2363551"/>
            <a:chExt cx="11814630" cy="3715667"/>
          </a:xfrm>
        </p:grpSpPr>
        <p:grpSp>
          <p:nvGrpSpPr>
            <p:cNvPr id="47" name="Group 14"/>
            <p:cNvGrpSpPr>
              <a:grpSpLocks/>
            </p:cNvGrpSpPr>
            <p:nvPr/>
          </p:nvGrpSpPr>
          <p:grpSpPr bwMode="auto">
            <a:xfrm>
              <a:off x="5843330" y="2363551"/>
              <a:ext cx="876044" cy="804338"/>
              <a:chOff x="6967537" y="1253675"/>
              <a:chExt cx="543147" cy="1219260"/>
            </a:xfrm>
          </p:grpSpPr>
          <p:grpSp>
            <p:nvGrpSpPr>
              <p:cNvPr id="52" name="Group 11"/>
              <p:cNvGrpSpPr>
                <a:grpSpLocks/>
              </p:cNvGrpSpPr>
              <p:nvPr/>
            </p:nvGrpSpPr>
            <p:grpSpPr bwMode="auto">
              <a:xfrm>
                <a:off x="6967537" y="1253675"/>
                <a:ext cx="457200" cy="1219260"/>
                <a:chOff x="6967537" y="1253675"/>
                <a:chExt cx="457200" cy="1219260"/>
              </a:xfrm>
            </p:grpSpPr>
            <p:grpSp>
              <p:nvGrpSpPr>
                <p:cNvPr id="54" name="Group 10"/>
                <p:cNvGrpSpPr>
                  <a:grpSpLocks/>
                </p:cNvGrpSpPr>
                <p:nvPr/>
              </p:nvGrpSpPr>
              <p:grpSpPr bwMode="auto">
                <a:xfrm>
                  <a:off x="6967537" y="1253675"/>
                  <a:ext cx="347663" cy="1219260"/>
                  <a:chOff x="6967537" y="1253675"/>
                  <a:chExt cx="347663" cy="1219260"/>
                </a:xfrm>
              </p:grpSpPr>
              <p:sp>
                <p:nvSpPr>
                  <p:cNvPr id="56" name="Oval 2"/>
                  <p:cNvSpPr/>
                  <p:nvPr/>
                </p:nvSpPr>
                <p:spPr>
                  <a:xfrm>
                    <a:off x="7086600" y="1253675"/>
                    <a:ext cx="228600" cy="5544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5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67537" y="1828968"/>
                    <a:ext cx="257176" cy="643967"/>
                    <a:chOff x="6967537" y="1828968"/>
                    <a:chExt cx="257176" cy="643967"/>
                  </a:xfrm>
                </p:grpSpPr>
                <p:cxnSp>
                  <p:nvCxnSpPr>
                    <p:cNvPr id="58" name="Straight Connector 4"/>
                    <p:cNvCxnSpPr/>
                    <p:nvPr/>
                  </p:nvCxnSpPr>
                  <p:spPr>
                    <a:xfrm rot="4260000">
                      <a:off x="7053151" y="1962430"/>
                      <a:ext cx="305023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rot="5400000">
                      <a:off x="6929325" y="2206123"/>
                      <a:ext cx="305024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5" name="Straight Connector 54"/>
                <p:cNvCxnSpPr/>
                <p:nvPr/>
              </p:nvCxnSpPr>
              <p:spPr>
                <a:xfrm rot="16200000" flipH="1">
                  <a:off x="7159514" y="2167437"/>
                  <a:ext cx="301846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6977284" y="1981480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>
              <a:stCxn id="90" idx="6"/>
              <a:endCxn id="94" idx="2"/>
            </p:cNvCxnSpPr>
            <p:nvPr/>
          </p:nvCxnSpPr>
          <p:spPr bwMode="auto">
            <a:xfrm flipV="1">
              <a:off x="1779947" y="3579893"/>
              <a:ext cx="4461121" cy="13273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81" idx="2"/>
              <a:endCxn id="94" idx="2"/>
            </p:cNvCxnSpPr>
            <p:nvPr/>
          </p:nvCxnSpPr>
          <p:spPr bwMode="auto">
            <a:xfrm flipH="1" flipV="1">
              <a:off x="6241068" y="3579893"/>
              <a:ext cx="4163429" cy="12757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35"/>
            <p:cNvSpPr txBox="1">
              <a:spLocks noChangeArrowheads="1"/>
            </p:cNvSpPr>
            <p:nvPr/>
          </p:nvSpPr>
          <p:spPr bwMode="auto">
            <a:xfrm>
              <a:off x="195942" y="5652587"/>
              <a:ext cx="2826774" cy="426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1">
                  <a:latin typeface="Constantia" panose="02030602050306030303" pitchFamily="18" charset="0"/>
                </a:rPr>
                <a:t>Corporate Customer</a:t>
              </a:r>
            </a:p>
          </p:txBody>
        </p:sp>
        <p:sp>
          <p:nvSpPr>
            <p:cNvPr id="44" name="TextBox 36"/>
            <p:cNvSpPr txBox="1">
              <a:spLocks noChangeArrowheads="1"/>
            </p:cNvSpPr>
            <p:nvPr/>
          </p:nvSpPr>
          <p:spPr bwMode="auto">
            <a:xfrm>
              <a:off x="9183798" y="5638800"/>
              <a:ext cx="2826774" cy="4266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1">
                  <a:latin typeface="Constantia" panose="02030602050306030303" pitchFamily="18" charset="0"/>
                </a:rPr>
                <a:t>Individual Customer</a:t>
              </a:r>
            </a:p>
          </p:txBody>
        </p:sp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0212460" y="4672806"/>
              <a:ext cx="876044" cy="804338"/>
              <a:chOff x="6967537" y="1253675"/>
              <a:chExt cx="543147" cy="1219260"/>
            </a:xfrm>
          </p:grpSpPr>
          <p:grpSp>
            <p:nvGrpSpPr>
              <p:cNvPr id="77" name="Group 11"/>
              <p:cNvGrpSpPr>
                <a:grpSpLocks/>
              </p:cNvGrpSpPr>
              <p:nvPr/>
            </p:nvGrpSpPr>
            <p:grpSpPr bwMode="auto">
              <a:xfrm>
                <a:off x="6967537" y="1253675"/>
                <a:ext cx="457200" cy="1219260"/>
                <a:chOff x="6967537" y="1253675"/>
                <a:chExt cx="457200" cy="1219260"/>
              </a:xfrm>
            </p:grpSpPr>
            <p:grpSp>
              <p:nvGrpSpPr>
                <p:cNvPr id="79" name="Group 10"/>
                <p:cNvGrpSpPr>
                  <a:grpSpLocks/>
                </p:cNvGrpSpPr>
                <p:nvPr/>
              </p:nvGrpSpPr>
              <p:grpSpPr bwMode="auto">
                <a:xfrm>
                  <a:off x="6967537" y="1253675"/>
                  <a:ext cx="347663" cy="1219260"/>
                  <a:chOff x="6967537" y="1253675"/>
                  <a:chExt cx="347663" cy="1219260"/>
                </a:xfrm>
              </p:grpSpPr>
              <p:sp>
                <p:nvSpPr>
                  <p:cNvPr id="81" name="Oval 2"/>
                  <p:cNvSpPr/>
                  <p:nvPr/>
                </p:nvSpPr>
                <p:spPr>
                  <a:xfrm>
                    <a:off x="7086600" y="1253675"/>
                    <a:ext cx="228600" cy="5544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8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67537" y="1828968"/>
                    <a:ext cx="257176" cy="643967"/>
                    <a:chOff x="6967537" y="1828968"/>
                    <a:chExt cx="257176" cy="643967"/>
                  </a:xfrm>
                </p:grpSpPr>
                <p:cxnSp>
                  <p:nvCxnSpPr>
                    <p:cNvPr id="83" name="Straight Connector 4"/>
                    <p:cNvCxnSpPr/>
                    <p:nvPr/>
                  </p:nvCxnSpPr>
                  <p:spPr>
                    <a:xfrm rot="4260000">
                      <a:off x="7053151" y="1962430"/>
                      <a:ext cx="305023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rot="5400000">
                      <a:off x="6929325" y="2206123"/>
                      <a:ext cx="305024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Connector 79"/>
                <p:cNvCxnSpPr/>
                <p:nvPr/>
              </p:nvCxnSpPr>
              <p:spPr>
                <a:xfrm rot="16200000" flipH="1">
                  <a:off x="7159514" y="2167437"/>
                  <a:ext cx="301846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6977284" y="1981480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14"/>
            <p:cNvGrpSpPr>
              <a:grpSpLocks/>
            </p:cNvGrpSpPr>
            <p:nvPr/>
          </p:nvGrpSpPr>
          <p:grpSpPr bwMode="auto">
            <a:xfrm>
              <a:off x="1219200" y="4724400"/>
              <a:ext cx="876044" cy="804338"/>
              <a:chOff x="6967537" y="1253675"/>
              <a:chExt cx="543147" cy="1219260"/>
            </a:xfrm>
          </p:grpSpPr>
          <p:grpSp>
            <p:nvGrpSpPr>
              <p:cNvPr id="86" name="Group 11"/>
              <p:cNvGrpSpPr>
                <a:grpSpLocks/>
              </p:cNvGrpSpPr>
              <p:nvPr/>
            </p:nvGrpSpPr>
            <p:grpSpPr bwMode="auto">
              <a:xfrm>
                <a:off x="6967537" y="1253675"/>
                <a:ext cx="457200" cy="1219260"/>
                <a:chOff x="6967537" y="1253675"/>
                <a:chExt cx="457200" cy="1219260"/>
              </a:xfrm>
            </p:grpSpPr>
            <p:grpSp>
              <p:nvGrpSpPr>
                <p:cNvPr id="88" name="Group 10"/>
                <p:cNvGrpSpPr>
                  <a:grpSpLocks/>
                </p:cNvGrpSpPr>
                <p:nvPr/>
              </p:nvGrpSpPr>
              <p:grpSpPr bwMode="auto">
                <a:xfrm>
                  <a:off x="6967537" y="1253675"/>
                  <a:ext cx="347663" cy="1219260"/>
                  <a:chOff x="6967537" y="1253675"/>
                  <a:chExt cx="347663" cy="1219260"/>
                </a:xfrm>
              </p:grpSpPr>
              <p:sp>
                <p:nvSpPr>
                  <p:cNvPr id="90" name="Oval 2"/>
                  <p:cNvSpPr/>
                  <p:nvPr/>
                </p:nvSpPr>
                <p:spPr>
                  <a:xfrm>
                    <a:off x="7086600" y="1253675"/>
                    <a:ext cx="228600" cy="5544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grpSp>
                <p:nvGrpSpPr>
                  <p:cNvPr id="9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967537" y="1828968"/>
                    <a:ext cx="257176" cy="643967"/>
                    <a:chOff x="6967537" y="1828968"/>
                    <a:chExt cx="257176" cy="643967"/>
                  </a:xfrm>
                </p:grpSpPr>
                <p:cxnSp>
                  <p:nvCxnSpPr>
                    <p:cNvPr id="92" name="Straight Connector 4"/>
                    <p:cNvCxnSpPr/>
                    <p:nvPr/>
                  </p:nvCxnSpPr>
                  <p:spPr>
                    <a:xfrm rot="4260000">
                      <a:off x="7053151" y="1962430"/>
                      <a:ext cx="305023" cy="381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rot="5400000">
                      <a:off x="6929325" y="2206123"/>
                      <a:ext cx="305024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Connector 88"/>
                <p:cNvCxnSpPr/>
                <p:nvPr/>
              </p:nvCxnSpPr>
              <p:spPr>
                <a:xfrm rot="16200000" flipH="1">
                  <a:off x="7159514" y="2167437"/>
                  <a:ext cx="301846" cy="228600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/>
              <p:cNvCxnSpPr/>
              <p:nvPr/>
            </p:nvCxnSpPr>
            <p:spPr>
              <a:xfrm>
                <a:off x="6977284" y="1981480"/>
                <a:ext cx="533400" cy="158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36"/>
            <p:cNvSpPr txBox="1">
              <a:spLocks noChangeArrowheads="1"/>
            </p:cNvSpPr>
            <p:nvPr/>
          </p:nvSpPr>
          <p:spPr bwMode="auto">
            <a:xfrm>
              <a:off x="4827681" y="3210561"/>
              <a:ext cx="2826774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1" dirty="0" smtClean="0">
                  <a:latin typeface="Constantia" panose="02030602050306030303" pitchFamily="18" charset="0"/>
                </a:rPr>
                <a:t>Customer</a:t>
              </a:r>
              <a:endParaRPr lang="en-US" b="1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75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Creating Use Case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Rational rose designing software tool is used to create use case diagram.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We will open the rational rose XDE (extended development environment) and click on cancel button of the create new model dialog window.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Now you will find that there are two windows: one is rational rose application window and the other is design window (class diagram: logical view/main). Close the design window.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Now on the rational rose application window, you will find the browser panel on the LHS.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1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Creating Use Case Diagram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The browser panel contains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Untitled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 view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Logical view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Component view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Deployment view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Model properties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Next slide shows the rational rose application window. It has only three menus. They are file, view and help.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4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 Diagrams provide information about the interaction between the use cases and actors.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 diagrams show the high level of functionality of the system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Customers can look at these diagrams and receive a great deal of information about the system.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 diagrams are completely based on user’s perspective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Creating Use Case Diagram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185058" y="685800"/>
            <a:ext cx="11811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Minimum Requirement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 case(s)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Request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Identity Checked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Book Availability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Fine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Actor(s)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Student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Librarian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21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11858" cy="2565975"/>
            <a:chOff x="399142" y="1981200"/>
            <a:chExt cx="114118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Student </a:t>
                  </a: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Book Request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5619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94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11858" cy="2565975"/>
            <a:chOff x="399142" y="1981200"/>
            <a:chExt cx="114118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Student </a:t>
                  </a: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Identity Checked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6381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79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Student </a:t>
                  </a: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Book Availability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59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Student </a:t>
                  </a: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Fine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22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11858" cy="2565975"/>
            <a:chOff x="399142" y="1981200"/>
            <a:chExt cx="114118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Librarian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Book Request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543800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53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Librarian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Identity Checked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7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11858" cy="2565975"/>
            <a:chOff x="399142" y="1981200"/>
            <a:chExt cx="114118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+mn-lt"/>
                    </a:rPr>
                    <a:t>Librarian </a:t>
                  </a:r>
                  <a:endParaRPr lang="en-US" sz="3200" b="1" dirty="0">
                    <a:latin typeface="+mn-lt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Book Availability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543800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30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4"/>
            <a:chOff x="399142" y="1981200"/>
            <a:chExt cx="11488058" cy="2565974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Librarian 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Fine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8862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1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Use Case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Actor(s)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45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1000" y="1432560"/>
            <a:ext cx="11430000" cy="3672840"/>
            <a:chOff x="1046126" y="1432560"/>
            <a:chExt cx="11305208" cy="3672840"/>
          </a:xfrm>
        </p:grpSpPr>
        <p:grpSp>
          <p:nvGrpSpPr>
            <p:cNvPr id="61" name="Group 35"/>
            <p:cNvGrpSpPr>
              <a:grpSpLocks/>
            </p:cNvGrpSpPr>
            <p:nvPr/>
          </p:nvGrpSpPr>
          <p:grpSpPr bwMode="auto">
            <a:xfrm>
              <a:off x="1046126" y="2681738"/>
              <a:ext cx="2687674" cy="1768145"/>
              <a:chOff x="76200" y="2292470"/>
              <a:chExt cx="1752600" cy="1356593"/>
            </a:xfrm>
          </p:grpSpPr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685800" y="2292470"/>
                <a:ext cx="533400" cy="831730"/>
                <a:chOff x="6934200" y="1600200"/>
                <a:chExt cx="533400" cy="832340"/>
              </a:xfrm>
            </p:grpSpPr>
            <p:grpSp>
              <p:nvGrpSpPr>
                <p:cNvPr id="71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7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75" name="Oval 2"/>
                    <p:cNvSpPr/>
                    <p:nvPr/>
                  </p:nvSpPr>
                  <p:spPr>
                    <a:xfrm>
                      <a:off x="7086600" y="1600080"/>
                      <a:ext cx="228600" cy="2287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9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96" name="Straight Connector 4"/>
                      <p:cNvCxnSpPr/>
                      <p:nvPr/>
                    </p:nvCxnSpPr>
                    <p:spPr>
                      <a:xfrm rot="4860000">
                        <a:off x="7053151" y="1962310"/>
                        <a:ext cx="305023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 rot="5400000">
                        <a:off x="6943613" y="2157785"/>
                        <a:ext cx="305023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4" name="Straight Connector 73"/>
                  <p:cNvCxnSpPr/>
                  <p:nvPr/>
                </p:nvCxnSpPr>
                <p:spPr>
                  <a:xfrm rot="16200000" flipH="1">
                    <a:off x="7159514" y="2167317"/>
                    <a:ext cx="301846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34200" y="198135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34"/>
              <p:cNvSpPr txBox="1">
                <a:spLocks noChangeArrowheads="1"/>
              </p:cNvSpPr>
              <p:nvPr/>
            </p:nvSpPr>
            <p:spPr bwMode="auto">
              <a:xfrm>
                <a:off x="76200" y="3200400"/>
                <a:ext cx="1752600" cy="44866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Student 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92257" y="1432560"/>
              <a:ext cx="4423144" cy="3672840"/>
              <a:chOff x="5070231" y="990600"/>
              <a:chExt cx="4389120" cy="367284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070231" y="990600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Book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Request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070231" y="3048000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Book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Availability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5070231" y="1973945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Identity Checked</a:t>
                </a: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5070231" y="4114800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Fine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7220" y="1737360"/>
              <a:ext cx="1625036" cy="3093720"/>
              <a:chOff x="2041769" y="1295400"/>
              <a:chExt cx="3028462" cy="3093720"/>
            </a:xfrm>
          </p:grpSpPr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2041769" y="1295400"/>
                <a:ext cx="3028461" cy="14478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5" idx="2"/>
              </p:cNvCxnSpPr>
              <p:nvPr/>
            </p:nvCxnSpPr>
            <p:spPr bwMode="auto">
              <a:xfrm>
                <a:off x="2041771" y="2742407"/>
                <a:ext cx="3028460" cy="16467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4" idx="2"/>
              </p:cNvCxnSpPr>
              <p:nvPr/>
            </p:nvCxnSpPr>
            <p:spPr bwMode="auto">
              <a:xfrm flipV="1">
                <a:off x="2041769" y="2248265"/>
                <a:ext cx="3028462" cy="4941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63" idx="2"/>
              </p:cNvCxnSpPr>
              <p:nvPr/>
            </p:nvCxnSpPr>
            <p:spPr bwMode="auto">
              <a:xfrm>
                <a:off x="2041769" y="2742405"/>
                <a:ext cx="3028462" cy="5799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35"/>
            <p:cNvGrpSpPr>
              <a:grpSpLocks/>
            </p:cNvGrpSpPr>
            <p:nvPr/>
          </p:nvGrpSpPr>
          <p:grpSpPr bwMode="auto">
            <a:xfrm>
              <a:off x="9663660" y="2877339"/>
              <a:ext cx="2687674" cy="1768145"/>
              <a:chOff x="76200" y="2292470"/>
              <a:chExt cx="1752600" cy="1356593"/>
            </a:xfrm>
          </p:grpSpPr>
          <p:grpSp>
            <p:nvGrpSpPr>
              <p:cNvPr id="54" name="Group 14"/>
              <p:cNvGrpSpPr>
                <a:grpSpLocks/>
              </p:cNvGrpSpPr>
              <p:nvPr/>
            </p:nvGrpSpPr>
            <p:grpSpPr bwMode="auto">
              <a:xfrm>
                <a:off x="685800" y="2292470"/>
                <a:ext cx="533400" cy="831730"/>
                <a:chOff x="6934200" y="1600200"/>
                <a:chExt cx="533400" cy="832340"/>
              </a:xfrm>
            </p:grpSpPr>
            <p:grpSp>
              <p:nvGrpSpPr>
                <p:cNvPr id="56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5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76" name="Oval 2"/>
                    <p:cNvSpPr/>
                    <p:nvPr/>
                  </p:nvSpPr>
                  <p:spPr>
                    <a:xfrm>
                      <a:off x="7086600" y="1600080"/>
                      <a:ext cx="228600" cy="2287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77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78" name="Straight Connector 4"/>
                      <p:cNvCxnSpPr/>
                      <p:nvPr/>
                    </p:nvCxnSpPr>
                    <p:spPr>
                      <a:xfrm rot="4860000">
                        <a:off x="7053151" y="1962310"/>
                        <a:ext cx="305023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rot="5400000">
                        <a:off x="6943613" y="2157785"/>
                        <a:ext cx="305023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9" name="Straight Connector 58"/>
                  <p:cNvCxnSpPr/>
                  <p:nvPr/>
                </p:nvCxnSpPr>
                <p:spPr>
                  <a:xfrm rot="16200000" flipH="1">
                    <a:off x="7159514" y="2167317"/>
                    <a:ext cx="301846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34200" y="198135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34"/>
              <p:cNvSpPr txBox="1">
                <a:spLocks noChangeArrowheads="1"/>
              </p:cNvSpPr>
              <p:nvPr/>
            </p:nvSpPr>
            <p:spPr bwMode="auto">
              <a:xfrm>
                <a:off x="76200" y="3200400"/>
                <a:ext cx="1752600" cy="44866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Librarian</a:t>
                </a:r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0800000">
              <a:off x="8915401" y="1706880"/>
              <a:ext cx="1625036" cy="3124200"/>
              <a:chOff x="2041767" y="1280660"/>
              <a:chExt cx="3028462" cy="3124200"/>
            </a:xfrm>
          </p:grpSpPr>
          <p:cxnSp>
            <p:nvCxnSpPr>
              <p:cNvPr id="81" name="Straight Arrow Connector 80"/>
              <p:cNvCxnSpPr>
                <a:endCxn id="65" idx="6"/>
              </p:cNvCxnSpPr>
              <p:nvPr/>
            </p:nvCxnSpPr>
            <p:spPr bwMode="auto">
              <a:xfrm rot="10800000" flipH="1">
                <a:off x="2041767" y="1280660"/>
                <a:ext cx="3028462" cy="14625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endCxn id="62" idx="6"/>
              </p:cNvCxnSpPr>
              <p:nvPr/>
            </p:nvCxnSpPr>
            <p:spPr bwMode="auto">
              <a:xfrm rot="10800000" flipH="1" flipV="1">
                <a:off x="2041769" y="2742406"/>
                <a:ext cx="3028460" cy="16624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63" idx="6"/>
              </p:cNvCxnSpPr>
              <p:nvPr/>
            </p:nvCxnSpPr>
            <p:spPr bwMode="auto">
              <a:xfrm rot="10800000" flipH="1">
                <a:off x="2041769" y="2347460"/>
                <a:ext cx="3028460" cy="3949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endCxn id="64" idx="6"/>
              </p:cNvCxnSpPr>
              <p:nvPr/>
            </p:nvCxnSpPr>
            <p:spPr bwMode="auto">
              <a:xfrm rot="10800000" flipH="1" flipV="1">
                <a:off x="2041769" y="2742404"/>
                <a:ext cx="3028460" cy="6791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1005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990600"/>
            <a:ext cx="11430000" cy="4495800"/>
            <a:chOff x="381000" y="990600"/>
            <a:chExt cx="11430000" cy="4495800"/>
          </a:xfrm>
        </p:grpSpPr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381000" y="990600"/>
              <a:ext cx="11430000" cy="4495800"/>
              <a:chOff x="152400" y="990600"/>
              <a:chExt cx="6248400" cy="44958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52400" y="2819400"/>
                <a:ext cx="2374392" cy="990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Identity Checked</a:t>
                </a: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2526792" y="990600"/>
                <a:ext cx="3874008" cy="4495800"/>
                <a:chOff x="2526792" y="990600"/>
                <a:chExt cx="3874008" cy="44958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343400" y="990600"/>
                  <a:ext cx="2057400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>
                      <a:solidFill>
                        <a:schemeClr val="tx1"/>
                      </a:solidFill>
                    </a:rPr>
                    <a:t>Matched</a:t>
                  </a: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4343400" y="4495800"/>
                  <a:ext cx="2057400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>
                      <a:solidFill>
                        <a:schemeClr val="tx1"/>
                      </a:solidFill>
                    </a:rPr>
                    <a:t>Not Matched</a:t>
                  </a:r>
                </a:p>
              </p:txBody>
            </p:sp>
            <p:cxnSp>
              <p:nvCxnSpPr>
                <p:cNvPr id="48" name="Straight Arrow Connector 47"/>
                <p:cNvCxnSpPr>
                  <a:stCxn id="44" idx="6"/>
                  <a:endCxn id="46" idx="2"/>
                </p:cNvCxnSpPr>
                <p:nvPr/>
              </p:nvCxnSpPr>
              <p:spPr>
                <a:xfrm flipV="1">
                  <a:off x="2526792" y="1485900"/>
                  <a:ext cx="1816608" cy="18288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4" idx="6"/>
                  <a:endCxn id="47" idx="2"/>
                </p:cNvCxnSpPr>
                <p:nvPr/>
              </p:nvCxnSpPr>
              <p:spPr>
                <a:xfrm>
                  <a:off x="2526792" y="3314700"/>
                  <a:ext cx="1816608" cy="16764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61"/>
            <p:cNvSpPr txBox="1">
              <a:spLocks noChangeArrowheads="1"/>
            </p:cNvSpPr>
            <p:nvPr/>
          </p:nvSpPr>
          <p:spPr bwMode="auto">
            <a:xfrm rot="19769752">
              <a:off x="5138485" y="195233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  <p:sp>
          <p:nvSpPr>
            <p:cNvPr id="13" name="TextBox 62"/>
            <p:cNvSpPr txBox="1">
              <a:spLocks noChangeArrowheads="1"/>
            </p:cNvSpPr>
            <p:nvPr/>
          </p:nvSpPr>
          <p:spPr bwMode="auto">
            <a:xfrm rot="1785610">
              <a:off x="5138485" y="400190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581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295400"/>
            <a:ext cx="11430002" cy="4267200"/>
            <a:chOff x="381000" y="1295400"/>
            <a:chExt cx="11430002" cy="4038600"/>
          </a:xfrm>
        </p:grpSpPr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381000" y="1295400"/>
              <a:ext cx="11430002" cy="4038600"/>
              <a:chOff x="152400" y="1295400"/>
              <a:chExt cx="6248401" cy="40386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52400" y="2819400"/>
                <a:ext cx="2374392" cy="990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Book Availability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2526792" y="1295400"/>
                <a:ext cx="3874009" cy="4038600"/>
                <a:chOff x="2526792" y="1295400"/>
                <a:chExt cx="3874009" cy="40386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3859785" y="1295400"/>
                  <a:ext cx="2541016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Book Available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859785" y="4343400"/>
                  <a:ext cx="2541016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Book Not Available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stCxn id="44" idx="6"/>
                  <a:endCxn id="46" idx="2"/>
                </p:cNvCxnSpPr>
                <p:nvPr/>
              </p:nvCxnSpPr>
              <p:spPr>
                <a:xfrm flipV="1">
                  <a:off x="2526792" y="1790700"/>
                  <a:ext cx="1332993" cy="1524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4" idx="6"/>
                  <a:endCxn id="47" idx="2"/>
                </p:cNvCxnSpPr>
                <p:nvPr/>
              </p:nvCxnSpPr>
              <p:spPr>
                <a:xfrm>
                  <a:off x="2526792" y="3314700"/>
                  <a:ext cx="1332993" cy="1524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61"/>
            <p:cNvSpPr txBox="1">
              <a:spLocks noChangeArrowheads="1"/>
            </p:cNvSpPr>
            <p:nvPr/>
          </p:nvSpPr>
          <p:spPr bwMode="auto">
            <a:xfrm rot="19769752">
              <a:off x="5138485" y="195233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  <p:sp>
          <p:nvSpPr>
            <p:cNvPr id="13" name="TextBox 62"/>
            <p:cNvSpPr txBox="1">
              <a:spLocks noChangeArrowheads="1"/>
            </p:cNvSpPr>
            <p:nvPr/>
          </p:nvSpPr>
          <p:spPr bwMode="auto">
            <a:xfrm rot="1785610">
              <a:off x="5138485" y="400190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064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295400"/>
            <a:ext cx="11430002" cy="4267200"/>
            <a:chOff x="381000" y="1295400"/>
            <a:chExt cx="11430002" cy="4038600"/>
          </a:xfrm>
        </p:grpSpPr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381000" y="1295400"/>
              <a:ext cx="11430002" cy="4038600"/>
              <a:chOff x="152400" y="1295400"/>
              <a:chExt cx="6248401" cy="40386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52400" y="2819400"/>
                <a:ext cx="2374392" cy="990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Book Available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2526792" y="1295400"/>
                <a:ext cx="3874009" cy="4038600"/>
                <a:chOff x="2526792" y="1295400"/>
                <a:chExt cx="3874009" cy="40386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3859785" y="1295400"/>
                  <a:ext cx="2541016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Book Issued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859785" y="4343400"/>
                  <a:ext cx="2541016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Book Not Issued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stCxn id="44" idx="6"/>
                  <a:endCxn id="46" idx="2"/>
                </p:cNvCxnSpPr>
                <p:nvPr/>
              </p:nvCxnSpPr>
              <p:spPr>
                <a:xfrm flipV="1">
                  <a:off x="2526792" y="1790700"/>
                  <a:ext cx="1332993" cy="1524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4" idx="6"/>
                  <a:endCxn id="47" idx="2"/>
                </p:cNvCxnSpPr>
                <p:nvPr/>
              </p:nvCxnSpPr>
              <p:spPr>
                <a:xfrm>
                  <a:off x="2526792" y="3314700"/>
                  <a:ext cx="1332993" cy="15240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61"/>
            <p:cNvSpPr txBox="1">
              <a:spLocks noChangeArrowheads="1"/>
            </p:cNvSpPr>
            <p:nvPr/>
          </p:nvSpPr>
          <p:spPr bwMode="auto">
            <a:xfrm rot="19769752">
              <a:off x="5138485" y="195233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  <p:sp>
          <p:nvSpPr>
            <p:cNvPr id="13" name="TextBox 62"/>
            <p:cNvSpPr txBox="1">
              <a:spLocks noChangeArrowheads="1"/>
            </p:cNvSpPr>
            <p:nvPr/>
          </p:nvSpPr>
          <p:spPr bwMode="auto">
            <a:xfrm rot="1785610">
              <a:off x="5138485" y="400190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61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Railway Reservation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Minimum Requirement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 case(s)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Request for Ticket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Reservation Counter 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Cancellation Counter 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Information Counter 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Actor(s)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Customer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Railway System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29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4"/>
            <a:chOff x="399142" y="1981200"/>
            <a:chExt cx="11488058" cy="2565974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Customer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Request for Ticket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8862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850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4"/>
            <a:chOff x="399142" y="1981200"/>
            <a:chExt cx="11488058" cy="2565974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Customer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Reservation Sub System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8862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93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4"/>
            <a:chOff x="399142" y="1981200"/>
            <a:chExt cx="11488058" cy="2565974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Customer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Information Counter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8862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706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Customer 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Cancellation Counter 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11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Railway System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Request for Ticket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1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 are high level piece of functionality that the system provides.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 cases are implementation independent high level view of “what” user expects from the system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represented using the symbol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3124200"/>
            <a:ext cx="2819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8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Railway System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Reservation Counter 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106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41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Railway System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Information Counter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424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142" y="1981200"/>
            <a:ext cx="11488058" cy="2565975"/>
            <a:chOff x="399142" y="1981200"/>
            <a:chExt cx="11488058" cy="2565975"/>
          </a:xfrm>
        </p:grpSpPr>
        <p:grpSp>
          <p:nvGrpSpPr>
            <p:cNvPr id="7" name="Group 6"/>
            <p:cNvGrpSpPr/>
            <p:nvPr/>
          </p:nvGrpSpPr>
          <p:grpSpPr>
            <a:xfrm>
              <a:off x="399142" y="1981200"/>
              <a:ext cx="11411858" cy="2565974"/>
              <a:chOff x="390769" y="2292470"/>
              <a:chExt cx="6144846" cy="1081415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390769" y="2292470"/>
                <a:ext cx="2246923" cy="1081415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42913" cy="832340"/>
                    <a:chOff x="6981825" y="1600200"/>
                    <a:chExt cx="442913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59514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Railway System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4114800" y="2388812"/>
                <a:ext cx="2420815" cy="6096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Cancellation Counter 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899138" y="2677838"/>
                <a:ext cx="2166424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7714343" y="3962400"/>
              <a:ext cx="4172857" cy="584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 Case</a:t>
              </a:r>
              <a:endParaRPr lang="en-US" sz="3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997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1000" y="1432560"/>
            <a:ext cx="11535225" cy="3672840"/>
            <a:chOff x="1046126" y="1432560"/>
            <a:chExt cx="11409285" cy="3672840"/>
          </a:xfrm>
        </p:grpSpPr>
        <p:grpSp>
          <p:nvGrpSpPr>
            <p:cNvPr id="61" name="Group 35"/>
            <p:cNvGrpSpPr>
              <a:grpSpLocks/>
            </p:cNvGrpSpPr>
            <p:nvPr/>
          </p:nvGrpSpPr>
          <p:grpSpPr bwMode="auto">
            <a:xfrm>
              <a:off x="1046126" y="2681738"/>
              <a:ext cx="2687674" cy="1768145"/>
              <a:chOff x="76200" y="2292470"/>
              <a:chExt cx="1752600" cy="1356593"/>
            </a:xfrm>
          </p:grpSpPr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685800" y="2292470"/>
                <a:ext cx="533400" cy="831730"/>
                <a:chOff x="6934200" y="1600200"/>
                <a:chExt cx="533400" cy="832340"/>
              </a:xfrm>
            </p:grpSpPr>
            <p:grpSp>
              <p:nvGrpSpPr>
                <p:cNvPr id="71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7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75" name="Oval 2"/>
                    <p:cNvSpPr/>
                    <p:nvPr/>
                  </p:nvSpPr>
                  <p:spPr>
                    <a:xfrm>
                      <a:off x="7086600" y="1600080"/>
                      <a:ext cx="228600" cy="2287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9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96" name="Straight Connector 4"/>
                      <p:cNvCxnSpPr/>
                      <p:nvPr/>
                    </p:nvCxnSpPr>
                    <p:spPr>
                      <a:xfrm rot="4860000">
                        <a:off x="7053151" y="1962310"/>
                        <a:ext cx="305023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 rot="5400000">
                        <a:off x="6943613" y="2157785"/>
                        <a:ext cx="305023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4" name="Straight Connector 73"/>
                  <p:cNvCxnSpPr/>
                  <p:nvPr/>
                </p:nvCxnSpPr>
                <p:spPr>
                  <a:xfrm rot="16200000" flipH="1">
                    <a:off x="7159514" y="2167317"/>
                    <a:ext cx="301846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34200" y="198135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34"/>
              <p:cNvSpPr txBox="1">
                <a:spLocks noChangeArrowheads="1"/>
              </p:cNvSpPr>
              <p:nvPr/>
            </p:nvSpPr>
            <p:spPr bwMode="auto">
              <a:xfrm>
                <a:off x="76200" y="3200400"/>
                <a:ext cx="1752600" cy="44866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Customer</a:t>
                </a:r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92257" y="1432560"/>
              <a:ext cx="4423144" cy="3672840"/>
              <a:chOff x="5070231" y="990600"/>
              <a:chExt cx="4389120" cy="367284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070231" y="990600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Request for Ticket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070231" y="3048000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Information Counter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5070231" y="1973945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Reservation Counter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5070231" y="4114800"/>
                <a:ext cx="4389120" cy="54864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Cancellation Counter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7220" y="1737360"/>
              <a:ext cx="1625036" cy="3093720"/>
              <a:chOff x="2041769" y="1295400"/>
              <a:chExt cx="3028462" cy="3093720"/>
            </a:xfrm>
          </p:grpSpPr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2041769" y="1295400"/>
                <a:ext cx="3028461" cy="14478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5" idx="2"/>
              </p:cNvCxnSpPr>
              <p:nvPr/>
            </p:nvCxnSpPr>
            <p:spPr bwMode="auto">
              <a:xfrm>
                <a:off x="2041771" y="2742407"/>
                <a:ext cx="3028460" cy="16467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4" idx="2"/>
              </p:cNvCxnSpPr>
              <p:nvPr/>
            </p:nvCxnSpPr>
            <p:spPr bwMode="auto">
              <a:xfrm flipV="1">
                <a:off x="2041769" y="2248265"/>
                <a:ext cx="3028462" cy="4941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63" idx="2"/>
              </p:cNvCxnSpPr>
              <p:nvPr/>
            </p:nvCxnSpPr>
            <p:spPr bwMode="auto">
              <a:xfrm>
                <a:off x="2041769" y="2742405"/>
                <a:ext cx="3028462" cy="5799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35"/>
            <p:cNvGrpSpPr>
              <a:grpSpLocks/>
            </p:cNvGrpSpPr>
            <p:nvPr/>
          </p:nvGrpSpPr>
          <p:grpSpPr bwMode="auto">
            <a:xfrm>
              <a:off x="9591425" y="2877339"/>
              <a:ext cx="2863986" cy="1768145"/>
              <a:chOff x="29097" y="2292470"/>
              <a:chExt cx="1867571" cy="1356593"/>
            </a:xfrm>
          </p:grpSpPr>
          <p:grpSp>
            <p:nvGrpSpPr>
              <p:cNvPr id="54" name="Group 14"/>
              <p:cNvGrpSpPr>
                <a:grpSpLocks/>
              </p:cNvGrpSpPr>
              <p:nvPr/>
            </p:nvGrpSpPr>
            <p:grpSpPr bwMode="auto">
              <a:xfrm>
                <a:off x="685800" y="2292470"/>
                <a:ext cx="533400" cy="831730"/>
                <a:chOff x="6934200" y="1600200"/>
                <a:chExt cx="533400" cy="832340"/>
              </a:xfrm>
            </p:grpSpPr>
            <p:grpSp>
              <p:nvGrpSpPr>
                <p:cNvPr id="56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5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76" name="Oval 2"/>
                    <p:cNvSpPr/>
                    <p:nvPr/>
                  </p:nvSpPr>
                  <p:spPr>
                    <a:xfrm>
                      <a:off x="7086600" y="1600080"/>
                      <a:ext cx="228600" cy="2287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77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78" name="Straight Connector 4"/>
                      <p:cNvCxnSpPr/>
                      <p:nvPr/>
                    </p:nvCxnSpPr>
                    <p:spPr>
                      <a:xfrm rot="4860000">
                        <a:off x="7053151" y="1962310"/>
                        <a:ext cx="305023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rot="5400000">
                        <a:off x="6943613" y="2157785"/>
                        <a:ext cx="305023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9" name="Straight Connector 58"/>
                  <p:cNvCxnSpPr/>
                  <p:nvPr/>
                </p:nvCxnSpPr>
                <p:spPr>
                  <a:xfrm rot="16200000" flipH="1">
                    <a:off x="7159514" y="2167317"/>
                    <a:ext cx="301846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934200" y="198135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34"/>
              <p:cNvSpPr txBox="1">
                <a:spLocks noChangeArrowheads="1"/>
              </p:cNvSpPr>
              <p:nvPr/>
            </p:nvSpPr>
            <p:spPr bwMode="auto">
              <a:xfrm>
                <a:off x="29097" y="3200400"/>
                <a:ext cx="1867571" cy="44866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Railway System</a:t>
                </a:r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0800000">
              <a:off x="8915401" y="1706880"/>
              <a:ext cx="1625036" cy="3124200"/>
              <a:chOff x="2041767" y="1280660"/>
              <a:chExt cx="3028462" cy="3124200"/>
            </a:xfrm>
          </p:grpSpPr>
          <p:cxnSp>
            <p:nvCxnSpPr>
              <p:cNvPr id="81" name="Straight Arrow Connector 80"/>
              <p:cNvCxnSpPr>
                <a:endCxn id="65" idx="6"/>
              </p:cNvCxnSpPr>
              <p:nvPr/>
            </p:nvCxnSpPr>
            <p:spPr bwMode="auto">
              <a:xfrm rot="10800000" flipH="1">
                <a:off x="2041767" y="1280660"/>
                <a:ext cx="3028462" cy="14625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endCxn id="62" idx="6"/>
              </p:cNvCxnSpPr>
              <p:nvPr/>
            </p:nvCxnSpPr>
            <p:spPr bwMode="auto">
              <a:xfrm rot="10800000" flipH="1" flipV="1">
                <a:off x="2041769" y="2742406"/>
                <a:ext cx="3028460" cy="16624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63" idx="6"/>
              </p:cNvCxnSpPr>
              <p:nvPr/>
            </p:nvCxnSpPr>
            <p:spPr bwMode="auto">
              <a:xfrm rot="10800000" flipH="1">
                <a:off x="2041769" y="2347460"/>
                <a:ext cx="3028460" cy="3949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endCxn id="64" idx="6"/>
              </p:cNvCxnSpPr>
              <p:nvPr/>
            </p:nvCxnSpPr>
            <p:spPr bwMode="auto">
              <a:xfrm rot="10800000" flipH="1" flipV="1">
                <a:off x="2041769" y="2742404"/>
                <a:ext cx="3028460" cy="6791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5487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990600"/>
            <a:ext cx="11430000" cy="4495800"/>
            <a:chOff x="381000" y="990600"/>
            <a:chExt cx="11430000" cy="4495800"/>
          </a:xfrm>
        </p:grpSpPr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381000" y="990600"/>
              <a:ext cx="11430000" cy="4495800"/>
              <a:chOff x="152400" y="990600"/>
              <a:chExt cx="6248400" cy="44958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52400" y="2819400"/>
                <a:ext cx="2374392" cy="990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Request for Ticket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2526792" y="990600"/>
                <a:ext cx="3874008" cy="4495800"/>
                <a:chOff x="2526792" y="990600"/>
                <a:chExt cx="3874008" cy="44958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343400" y="990600"/>
                  <a:ext cx="2057400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Departure and Destination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4343400" y="4495800"/>
                  <a:ext cx="2057400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Ticket Issued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stCxn id="44" idx="6"/>
                  <a:endCxn id="46" idx="2"/>
                </p:cNvCxnSpPr>
                <p:nvPr/>
              </p:nvCxnSpPr>
              <p:spPr>
                <a:xfrm flipV="1">
                  <a:off x="2526792" y="1485900"/>
                  <a:ext cx="1816608" cy="18288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4" idx="6"/>
                  <a:endCxn id="47" idx="2"/>
                </p:cNvCxnSpPr>
                <p:nvPr/>
              </p:nvCxnSpPr>
              <p:spPr>
                <a:xfrm>
                  <a:off x="2526792" y="3314700"/>
                  <a:ext cx="1816608" cy="16764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61"/>
            <p:cNvSpPr txBox="1">
              <a:spLocks noChangeArrowheads="1"/>
            </p:cNvSpPr>
            <p:nvPr/>
          </p:nvSpPr>
          <p:spPr bwMode="auto">
            <a:xfrm rot="19769752">
              <a:off x="5138485" y="195233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  <p:sp>
          <p:nvSpPr>
            <p:cNvPr id="13" name="TextBox 62"/>
            <p:cNvSpPr txBox="1">
              <a:spLocks noChangeArrowheads="1"/>
            </p:cNvSpPr>
            <p:nvPr/>
          </p:nvSpPr>
          <p:spPr bwMode="auto">
            <a:xfrm rot="1785610">
              <a:off x="5138485" y="400190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8047463" y="2819400"/>
            <a:ext cx="3763537" cy="990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Cash Payment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63722" y="2625098"/>
            <a:ext cx="3323063" cy="694775"/>
            <a:chOff x="4513748" y="2440311"/>
            <a:chExt cx="3323063" cy="694775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4513748" y="3135086"/>
              <a:ext cx="332306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61"/>
            <p:cNvSpPr txBox="1">
              <a:spLocks noChangeArrowheads="1"/>
            </p:cNvSpPr>
            <p:nvPr/>
          </p:nvSpPr>
          <p:spPr bwMode="auto">
            <a:xfrm>
              <a:off x="5551926" y="2440311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551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4300" b="1" dirty="0" smtClean="0">
                <a:solidFill>
                  <a:srgbClr val="FF0000"/>
                </a:solidFill>
                <a:latin typeface="+mn-lt"/>
              </a:rPr>
              <a:t>Use Case Diagram for Railway Reservation System …</a:t>
            </a:r>
            <a:endParaRPr lang="en-US" sz="43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990600"/>
            <a:ext cx="11430000" cy="4495800"/>
            <a:chOff x="381000" y="990600"/>
            <a:chExt cx="11430000" cy="4495800"/>
          </a:xfrm>
        </p:grpSpPr>
        <p:grpSp>
          <p:nvGrpSpPr>
            <p:cNvPr id="43" name="Group 60"/>
            <p:cNvGrpSpPr>
              <a:grpSpLocks/>
            </p:cNvGrpSpPr>
            <p:nvPr/>
          </p:nvGrpSpPr>
          <p:grpSpPr bwMode="auto">
            <a:xfrm>
              <a:off x="381000" y="990600"/>
              <a:ext cx="11430000" cy="4495800"/>
              <a:chOff x="152400" y="990600"/>
              <a:chExt cx="6248400" cy="44958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52400" y="2819400"/>
                <a:ext cx="2374392" cy="9906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Cancellation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2526792" y="990600"/>
                <a:ext cx="3874008" cy="4495800"/>
                <a:chOff x="2526792" y="990600"/>
                <a:chExt cx="3874008" cy="44958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343400" y="990600"/>
                  <a:ext cx="2057400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Ticket Number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4343400" y="4495800"/>
                  <a:ext cx="2057400" cy="9906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b="1" dirty="0" smtClean="0">
                      <a:solidFill>
                        <a:schemeClr val="tx1"/>
                      </a:solidFill>
                    </a:rPr>
                    <a:t>Cash Refund</a:t>
                  </a:r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stCxn id="44" idx="6"/>
                  <a:endCxn id="46" idx="2"/>
                </p:cNvCxnSpPr>
                <p:nvPr/>
              </p:nvCxnSpPr>
              <p:spPr>
                <a:xfrm flipV="1">
                  <a:off x="2526792" y="1485900"/>
                  <a:ext cx="1816608" cy="18288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44" idx="6"/>
                  <a:endCxn id="47" idx="2"/>
                </p:cNvCxnSpPr>
                <p:nvPr/>
              </p:nvCxnSpPr>
              <p:spPr>
                <a:xfrm>
                  <a:off x="2526792" y="3314700"/>
                  <a:ext cx="1816608" cy="167640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61"/>
            <p:cNvSpPr txBox="1">
              <a:spLocks noChangeArrowheads="1"/>
            </p:cNvSpPr>
            <p:nvPr/>
          </p:nvSpPr>
          <p:spPr bwMode="auto">
            <a:xfrm rot="19769752">
              <a:off x="5138485" y="195233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  <p:sp>
          <p:nvSpPr>
            <p:cNvPr id="13" name="TextBox 62"/>
            <p:cNvSpPr txBox="1">
              <a:spLocks noChangeArrowheads="1"/>
            </p:cNvSpPr>
            <p:nvPr/>
          </p:nvSpPr>
          <p:spPr bwMode="auto">
            <a:xfrm rot="1785610">
              <a:off x="5138485" y="4001909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8047463" y="2819400"/>
            <a:ext cx="3763537" cy="990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When Ticket Cancelled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63722" y="2625098"/>
            <a:ext cx="3323063" cy="694775"/>
            <a:chOff x="4513748" y="2440311"/>
            <a:chExt cx="3323063" cy="694775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4513748" y="3135086"/>
              <a:ext cx="332306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61"/>
            <p:cNvSpPr txBox="1">
              <a:spLocks noChangeArrowheads="1"/>
            </p:cNvSpPr>
            <p:nvPr/>
          </p:nvSpPr>
          <p:spPr bwMode="auto">
            <a:xfrm>
              <a:off x="5551926" y="2440311"/>
              <a:ext cx="18288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3200" b="1" dirty="0">
                  <a:latin typeface="Constantia" panose="02030602050306030303" pitchFamily="18" charset="0"/>
                </a:rPr>
                <a:t>&lt;&lt;e&gt;&gt;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590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ATM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Minimum Requirement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Use case(s)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Insert ATM Card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Enter PIN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Valid PIN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Invalid PIN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Eject ATM Card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Submit Request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Balance Enquiry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68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</a:t>
            </a:r>
            <a:r>
              <a:rPr lang="en-US" b="1" smtClean="0">
                <a:solidFill>
                  <a:srgbClr val="FF0000"/>
                </a:solidFill>
                <a:latin typeface="+mn-lt"/>
              </a:rPr>
              <a:t>ATM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Withdrawal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Mini Statement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Transfer</a:t>
            </a:r>
          </a:p>
          <a:p>
            <a:pPr lvl="1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Actor(s)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Customer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Card Dispenser</a:t>
            </a:r>
          </a:p>
          <a:p>
            <a:pPr lvl="2"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Bank Database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33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ATM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142" y="1981200"/>
            <a:ext cx="11411858" cy="2565974"/>
            <a:chOff x="390769" y="2292470"/>
            <a:chExt cx="6144846" cy="1081415"/>
          </a:xfrm>
        </p:grpSpPr>
        <p:grpSp>
          <p:nvGrpSpPr>
            <p:cNvPr id="61" name="Group 35"/>
            <p:cNvGrpSpPr>
              <a:grpSpLocks/>
            </p:cNvGrpSpPr>
            <p:nvPr/>
          </p:nvGrpSpPr>
          <p:grpSpPr bwMode="auto">
            <a:xfrm>
              <a:off x="390769" y="2292470"/>
              <a:ext cx="2246923" cy="1081415"/>
              <a:chOff x="83820" y="2292470"/>
              <a:chExt cx="1752600" cy="1081415"/>
            </a:xfrm>
          </p:grpSpPr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685800" y="2292470"/>
                <a:ext cx="533400" cy="831730"/>
                <a:chOff x="6934200" y="1600200"/>
                <a:chExt cx="533400" cy="832340"/>
              </a:xfrm>
            </p:grpSpPr>
            <p:grpSp>
              <p:nvGrpSpPr>
                <p:cNvPr id="71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7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75" name="Oval 2"/>
                    <p:cNvSpPr/>
                    <p:nvPr/>
                  </p:nvSpPr>
                  <p:spPr>
                    <a:xfrm>
                      <a:off x="7086600" y="1600080"/>
                      <a:ext cx="228600" cy="2287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3200" b="1"/>
                    </a:p>
                  </p:txBody>
                </p:sp>
                <p:grpSp>
                  <p:nvGrpSpPr>
                    <p:cNvPr id="9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96" name="Straight Connector 4"/>
                      <p:cNvCxnSpPr/>
                      <p:nvPr/>
                    </p:nvCxnSpPr>
                    <p:spPr>
                      <a:xfrm rot="4860000">
                        <a:off x="7053151" y="1962310"/>
                        <a:ext cx="305023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 rot="5400000">
                        <a:off x="6943613" y="2157785"/>
                        <a:ext cx="305023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4" name="Straight Connector 73"/>
                  <p:cNvCxnSpPr/>
                  <p:nvPr/>
                </p:nvCxnSpPr>
                <p:spPr>
                  <a:xfrm rot="16200000" flipH="1">
                    <a:off x="7159514" y="2167317"/>
                    <a:ext cx="301846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34200" y="198135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34"/>
              <p:cNvSpPr txBox="1">
                <a:spLocks noChangeArrowheads="1"/>
              </p:cNvSpPr>
              <p:nvPr/>
            </p:nvSpPr>
            <p:spPr bwMode="auto">
              <a:xfrm>
                <a:off x="83820" y="3127435"/>
                <a:ext cx="1752600" cy="2464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Customer</a:t>
                </a:r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4" name="Oval 63"/>
            <p:cNvSpPr/>
            <p:nvPr/>
          </p:nvSpPr>
          <p:spPr bwMode="auto">
            <a:xfrm>
              <a:off x="4114800" y="2388812"/>
              <a:ext cx="2420815" cy="6096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 smtClean="0">
                  <a:solidFill>
                    <a:schemeClr val="tx1"/>
                  </a:solidFill>
                </a:rPr>
                <a:t>Insert ATM Card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1899138" y="2677838"/>
              <a:ext cx="216642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363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ATM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142" y="1981200"/>
            <a:ext cx="11411858" cy="2565974"/>
            <a:chOff x="390769" y="2292470"/>
            <a:chExt cx="6144846" cy="1081415"/>
          </a:xfrm>
        </p:grpSpPr>
        <p:grpSp>
          <p:nvGrpSpPr>
            <p:cNvPr id="61" name="Group 35"/>
            <p:cNvGrpSpPr>
              <a:grpSpLocks/>
            </p:cNvGrpSpPr>
            <p:nvPr/>
          </p:nvGrpSpPr>
          <p:grpSpPr bwMode="auto">
            <a:xfrm>
              <a:off x="390769" y="2292470"/>
              <a:ext cx="2246923" cy="1081415"/>
              <a:chOff x="83820" y="2292470"/>
              <a:chExt cx="1752600" cy="1081415"/>
            </a:xfrm>
          </p:grpSpPr>
          <p:grpSp>
            <p:nvGrpSpPr>
              <p:cNvPr id="69" name="Group 14"/>
              <p:cNvGrpSpPr>
                <a:grpSpLocks/>
              </p:cNvGrpSpPr>
              <p:nvPr/>
            </p:nvGrpSpPr>
            <p:grpSpPr bwMode="auto">
              <a:xfrm>
                <a:off x="685800" y="2292470"/>
                <a:ext cx="533400" cy="831730"/>
                <a:chOff x="6934200" y="1600200"/>
                <a:chExt cx="533400" cy="832340"/>
              </a:xfrm>
            </p:grpSpPr>
            <p:grpSp>
              <p:nvGrpSpPr>
                <p:cNvPr id="71" name="Group 11"/>
                <p:cNvGrpSpPr>
                  <a:grpSpLocks/>
                </p:cNvGrpSpPr>
                <p:nvPr/>
              </p:nvGrpSpPr>
              <p:grpSpPr bwMode="auto">
                <a:xfrm>
                  <a:off x="6981825" y="1600200"/>
                  <a:ext cx="442913" cy="832340"/>
                  <a:chOff x="6981825" y="1600200"/>
                  <a:chExt cx="442913" cy="832340"/>
                </a:xfrm>
              </p:grpSpPr>
              <p:grpSp>
                <p:nvGrpSpPr>
                  <p:cNvPr id="7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333375" cy="824398"/>
                    <a:chOff x="6981825" y="1600200"/>
                    <a:chExt cx="333375" cy="824398"/>
                  </a:xfrm>
                </p:grpSpPr>
                <p:sp>
                  <p:nvSpPr>
                    <p:cNvPr id="75" name="Oval 2"/>
                    <p:cNvSpPr/>
                    <p:nvPr/>
                  </p:nvSpPr>
                  <p:spPr>
                    <a:xfrm>
                      <a:off x="7086600" y="1600080"/>
                      <a:ext cx="228600" cy="22876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3200" b="1"/>
                    </a:p>
                  </p:txBody>
                </p:sp>
                <p:grpSp>
                  <p:nvGrpSpPr>
                    <p:cNvPr id="9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828935"/>
                      <a:ext cx="242888" cy="595663"/>
                      <a:chOff x="6981825" y="1828935"/>
                      <a:chExt cx="242888" cy="595663"/>
                    </a:xfrm>
                  </p:grpSpPr>
                  <p:cxnSp>
                    <p:nvCxnSpPr>
                      <p:cNvPr id="96" name="Straight Connector 4"/>
                      <p:cNvCxnSpPr/>
                      <p:nvPr/>
                    </p:nvCxnSpPr>
                    <p:spPr>
                      <a:xfrm rot="4860000">
                        <a:off x="7053151" y="1962310"/>
                        <a:ext cx="305023" cy="381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 rot="5400000">
                        <a:off x="6943613" y="2157785"/>
                        <a:ext cx="305023" cy="228600"/>
                      </a:xfrm>
                      <a:prstGeom prst="line">
                        <a:avLst/>
                      </a:prstGeom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4" name="Straight Connector 73"/>
                  <p:cNvCxnSpPr/>
                  <p:nvPr/>
                </p:nvCxnSpPr>
                <p:spPr>
                  <a:xfrm rot="16200000" flipH="1">
                    <a:off x="7159514" y="2167317"/>
                    <a:ext cx="301846" cy="228600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34200" y="1981359"/>
                  <a:ext cx="533400" cy="1589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34"/>
              <p:cNvSpPr txBox="1">
                <a:spLocks noChangeArrowheads="1"/>
              </p:cNvSpPr>
              <p:nvPr/>
            </p:nvSpPr>
            <p:spPr bwMode="auto">
              <a:xfrm>
                <a:off x="83820" y="3127435"/>
                <a:ext cx="1752600" cy="2464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32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Customer</a:t>
                </a:r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4" name="Oval 63"/>
            <p:cNvSpPr/>
            <p:nvPr/>
          </p:nvSpPr>
          <p:spPr bwMode="auto">
            <a:xfrm>
              <a:off x="4114800" y="2388812"/>
              <a:ext cx="2420815" cy="6096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 smtClean="0">
                  <a:solidFill>
                    <a:schemeClr val="tx1"/>
                  </a:solidFill>
                </a:rPr>
                <a:t>Submits Request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1899138" y="2677838"/>
              <a:ext cx="2166424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Actor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An actor is anyone or anything that interacts with the system being built.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represented by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114800" y="1981200"/>
            <a:ext cx="533400" cy="831850"/>
            <a:chOff x="6934200" y="1600200"/>
            <a:chExt cx="533400" cy="832340"/>
          </a:xfrm>
          <a:noFill/>
        </p:grpSpPr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6981825" y="1600200"/>
              <a:ext cx="442913" cy="832340"/>
              <a:chOff x="6981825" y="1600200"/>
              <a:chExt cx="442913" cy="832340"/>
            </a:xfrm>
            <a:grpFill/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6981825" y="1600200"/>
                <a:ext cx="318861" cy="824398"/>
                <a:chOff x="6981825" y="1600200"/>
                <a:chExt cx="318861" cy="824398"/>
              </a:xfrm>
              <a:grpFill/>
            </p:grpSpPr>
            <p:sp>
              <p:nvSpPr>
                <p:cNvPr id="12" name="Oval 2"/>
                <p:cNvSpPr/>
                <p:nvPr/>
              </p:nvSpPr>
              <p:spPr>
                <a:xfrm>
                  <a:off x="7072086" y="1600200"/>
                  <a:ext cx="228600" cy="228735"/>
                </a:xfrm>
                <a:prstGeom prst="ellipse">
                  <a:avLst/>
                </a:prstGeom>
                <a:grpFill/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b="1"/>
                </a:p>
              </p:txBody>
            </p:sp>
            <p:grpSp>
              <p:nvGrpSpPr>
                <p:cNvPr id="13" name="Group 9"/>
                <p:cNvGrpSpPr>
                  <a:grpSpLocks/>
                </p:cNvGrpSpPr>
                <p:nvPr/>
              </p:nvGrpSpPr>
              <p:grpSpPr bwMode="auto">
                <a:xfrm>
                  <a:off x="6981825" y="1828935"/>
                  <a:ext cx="242888" cy="595663"/>
                  <a:chOff x="6981825" y="1828935"/>
                  <a:chExt cx="242888" cy="595663"/>
                </a:xfrm>
                <a:grpFill/>
              </p:grpSpPr>
              <p:cxnSp>
                <p:nvCxnSpPr>
                  <p:cNvPr id="14" name="Straight Connector 4"/>
                  <p:cNvCxnSpPr/>
                  <p:nvPr/>
                </p:nvCxnSpPr>
                <p:spPr>
                  <a:xfrm rot="4860000">
                    <a:off x="7053173" y="1962375"/>
                    <a:ext cx="304979" cy="38100"/>
                  </a:xfrm>
                  <a:prstGeom prst="line">
                    <a:avLst/>
                  </a:prstGeom>
                  <a:grpFill/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rot="5400000">
                    <a:off x="6943635" y="2157808"/>
                    <a:ext cx="304979" cy="228600"/>
                  </a:xfrm>
                  <a:prstGeom prst="line">
                    <a:avLst/>
                  </a:prstGeom>
                  <a:grpFill/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7159536" y="2167339"/>
                <a:ext cx="301803" cy="228600"/>
              </a:xfrm>
              <a:prstGeom prst="line">
                <a:avLst/>
              </a:prstGeom>
              <a:grp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6934200" y="1981424"/>
              <a:ext cx="533400" cy="1589"/>
            </a:xfrm>
            <a:prstGeom prst="line">
              <a:avLst/>
            </a:prstGeom>
            <a:grp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716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Use Case Diagram for ATM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1124858" y="990600"/>
            <a:ext cx="12935858" cy="5181600"/>
            <a:chOff x="-1124858" y="990600"/>
            <a:chExt cx="12935858" cy="5181600"/>
          </a:xfrm>
        </p:grpSpPr>
        <p:grpSp>
          <p:nvGrpSpPr>
            <p:cNvPr id="3" name="Group 2"/>
            <p:cNvGrpSpPr/>
            <p:nvPr/>
          </p:nvGrpSpPr>
          <p:grpSpPr>
            <a:xfrm>
              <a:off x="-1124858" y="2900221"/>
              <a:ext cx="8042506" cy="2052779"/>
              <a:chOff x="-1124858" y="1981200"/>
              <a:chExt cx="8516258" cy="2565974"/>
            </a:xfrm>
          </p:grpSpPr>
          <p:grpSp>
            <p:nvGrpSpPr>
              <p:cNvPr id="61" name="Group 35"/>
              <p:cNvGrpSpPr>
                <a:grpSpLocks/>
              </p:cNvGrpSpPr>
              <p:nvPr/>
            </p:nvGrpSpPr>
            <p:grpSpPr bwMode="auto">
              <a:xfrm>
                <a:off x="-1124858" y="1981200"/>
                <a:ext cx="4249058" cy="2565974"/>
                <a:chOff x="83820" y="2292470"/>
                <a:chExt cx="1752600" cy="1081415"/>
              </a:xfrm>
            </p:grpSpPr>
            <p:grpSp>
              <p:nvGrpSpPr>
                <p:cNvPr id="69" name="Group 14"/>
                <p:cNvGrpSpPr>
                  <a:grpSpLocks/>
                </p:cNvGrpSpPr>
                <p:nvPr/>
              </p:nvGrpSpPr>
              <p:grpSpPr bwMode="auto">
                <a:xfrm>
                  <a:off x="685800" y="2292470"/>
                  <a:ext cx="533400" cy="831730"/>
                  <a:chOff x="6934200" y="1600200"/>
                  <a:chExt cx="533400" cy="832340"/>
                </a:xfrm>
              </p:grpSpPr>
              <p:grpSp>
                <p:nvGrpSpPr>
                  <p:cNvPr id="7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81825" y="1600200"/>
                    <a:ext cx="455278" cy="832340"/>
                    <a:chOff x="6981825" y="1600200"/>
                    <a:chExt cx="455278" cy="832340"/>
                  </a:xfrm>
                </p:grpSpPr>
                <p:grpSp>
                  <p:nvGrpSpPr>
                    <p:cNvPr id="73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81825" y="1600200"/>
                      <a:ext cx="333375" cy="824398"/>
                      <a:chOff x="6981825" y="1600200"/>
                      <a:chExt cx="333375" cy="824398"/>
                    </a:xfrm>
                  </p:grpSpPr>
                  <p:sp>
                    <p:nvSpPr>
                      <p:cNvPr id="75" name="Oval 2"/>
                      <p:cNvSpPr/>
                      <p:nvPr/>
                    </p:nvSpPr>
                    <p:spPr>
                      <a:xfrm>
                        <a:off x="7086600" y="1600080"/>
                        <a:ext cx="228600" cy="2287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sz="3200" b="1"/>
                      </a:p>
                    </p:txBody>
                  </p:sp>
                  <p:grpSp>
                    <p:nvGrpSpPr>
                      <p:cNvPr id="95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81825" y="1828935"/>
                        <a:ext cx="242888" cy="595663"/>
                        <a:chOff x="6981825" y="1828935"/>
                        <a:chExt cx="242888" cy="595663"/>
                      </a:xfrm>
                    </p:grpSpPr>
                    <p:cxnSp>
                      <p:nvCxnSpPr>
                        <p:cNvPr id="96" name="Straight Connector 4"/>
                        <p:cNvCxnSpPr/>
                        <p:nvPr/>
                      </p:nvCxnSpPr>
                      <p:spPr>
                        <a:xfrm rot="4860000">
                          <a:off x="7053151" y="1962310"/>
                          <a:ext cx="305023" cy="381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Straight Connector 96"/>
                        <p:cNvCxnSpPr/>
                        <p:nvPr/>
                      </p:nvCxnSpPr>
                      <p:spPr>
                        <a:xfrm rot="5400000">
                          <a:off x="6943613" y="2157785"/>
                          <a:ext cx="305023" cy="22860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 rot="16200000" flipH="1">
                      <a:off x="7171880" y="2167317"/>
                      <a:ext cx="301846" cy="228600"/>
                    </a:xfrm>
                    <a:prstGeom prst="line">
                      <a:avLst/>
                    </a:prstGeom>
                    <a:ln w="38100" cmpd="sng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934200" y="1981359"/>
                    <a:ext cx="533400" cy="1589"/>
                  </a:xfrm>
                  <a:prstGeom prst="line">
                    <a:avLst/>
                  </a:prstGeom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83820" y="3127435"/>
                  <a:ext cx="1752600" cy="2464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Customer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4" name="Oval 63"/>
              <p:cNvSpPr/>
              <p:nvPr/>
            </p:nvSpPr>
            <p:spPr bwMode="auto">
              <a:xfrm>
                <a:off x="2895600" y="2209800"/>
                <a:ext cx="4495800" cy="1446455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Submits Request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1767841" y="2895599"/>
                <a:ext cx="1097280" cy="37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565297" y="990600"/>
              <a:ext cx="4245703" cy="5181600"/>
              <a:chOff x="8077200" y="838200"/>
              <a:chExt cx="4495800" cy="647700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077200" y="838200"/>
                <a:ext cx="4495800" cy="1446455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Balance Enquiry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8077200" y="2515945"/>
                <a:ext cx="4495800" cy="1446455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Withdrawal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8077200" y="4191000"/>
                <a:ext cx="4495800" cy="1446455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Mini Statement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8077200" y="5868745"/>
                <a:ext cx="4495800" cy="1446455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b="1" dirty="0" smtClean="0">
                    <a:solidFill>
                      <a:schemeClr val="tx1"/>
                    </a:solidFill>
                  </a:rPr>
                  <a:t>Transfer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17648" y="1569182"/>
              <a:ext cx="647650" cy="4024436"/>
              <a:chOff x="7391400" y="1561428"/>
              <a:chExt cx="685800" cy="5030545"/>
            </a:xfrm>
          </p:grpSpPr>
          <p:cxnSp>
            <p:nvCxnSpPr>
              <p:cNvPr id="24" name="Straight Arrow Connector 23"/>
              <p:cNvCxnSpPr>
                <a:stCxn id="64" idx="6"/>
                <a:endCxn id="19" idx="2"/>
              </p:cNvCxnSpPr>
              <p:nvPr/>
            </p:nvCxnSpPr>
            <p:spPr bwMode="auto">
              <a:xfrm flipV="1">
                <a:off x="7391400" y="1561428"/>
                <a:ext cx="685800" cy="26156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64" idx="6"/>
                <a:endCxn id="22" idx="2"/>
              </p:cNvCxnSpPr>
              <p:nvPr/>
            </p:nvCxnSpPr>
            <p:spPr bwMode="auto">
              <a:xfrm>
                <a:off x="7391400" y="4177054"/>
                <a:ext cx="685800" cy="241491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64" idx="6"/>
              </p:cNvCxnSpPr>
              <p:nvPr/>
            </p:nvCxnSpPr>
            <p:spPr bwMode="auto">
              <a:xfrm flipV="1">
                <a:off x="7391400" y="3147682"/>
                <a:ext cx="685800" cy="1029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64" idx="6"/>
                <a:endCxn id="21" idx="2"/>
              </p:cNvCxnSpPr>
              <p:nvPr/>
            </p:nvCxnSpPr>
            <p:spPr bwMode="auto">
              <a:xfrm>
                <a:off x="7391400" y="4177054"/>
                <a:ext cx="685800" cy="737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466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Types of Use Case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Concrete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Abstract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8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Concrete Use Case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is directly initiated by the actor.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2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Abstract Use Case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Abstract use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cases which are initiated by other use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case(s) like concrete use case(s).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5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Types of Actor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Users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(of The System)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External Systems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Time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9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</TotalTime>
  <Words>1384</Words>
  <Application>Microsoft Office PowerPoint</Application>
  <PresentationFormat>Widescreen</PresentationFormat>
  <Paragraphs>338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Constantia</vt:lpstr>
      <vt:lpstr>Office Theme</vt:lpstr>
      <vt:lpstr>Use Case Diagram</vt:lpstr>
      <vt:lpstr>Use Case Diagram</vt:lpstr>
      <vt:lpstr>Elements of Use Case Diagram</vt:lpstr>
      <vt:lpstr>Use Case</vt:lpstr>
      <vt:lpstr>Actor</vt:lpstr>
      <vt:lpstr>Types of Use Case</vt:lpstr>
      <vt:lpstr>Concrete Use Case</vt:lpstr>
      <vt:lpstr>Abstract Use Case</vt:lpstr>
      <vt:lpstr>Types of Actor</vt:lpstr>
      <vt:lpstr>Users(of The System)</vt:lpstr>
      <vt:lpstr>External System</vt:lpstr>
      <vt:lpstr>Time</vt:lpstr>
      <vt:lpstr>Relationship</vt:lpstr>
      <vt:lpstr>Communication</vt:lpstr>
      <vt:lpstr>Includes</vt:lpstr>
      <vt:lpstr>Extends</vt:lpstr>
      <vt:lpstr>Actor Generalization</vt:lpstr>
      <vt:lpstr>Creating Use Case Diagram</vt:lpstr>
      <vt:lpstr>Creating Use Case Diagram …</vt:lpstr>
      <vt:lpstr>Creating Use Case Diagram …</vt:lpstr>
      <vt:lpstr>Use Case Diagram for Library System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Library System …</vt:lpstr>
      <vt:lpstr>Use Case Diagram for Railway Reservation System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Railway Reservation System …</vt:lpstr>
      <vt:lpstr>Use Case Diagram for ATM System</vt:lpstr>
      <vt:lpstr>Use Case Diagram for ATM System …</vt:lpstr>
      <vt:lpstr>Use Case Diagram for ATM System …</vt:lpstr>
      <vt:lpstr>Use Case Diagram for ATM System …</vt:lpstr>
      <vt:lpstr>Use Case Diagram for ATM System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237</cp:revision>
  <dcterms:created xsi:type="dcterms:W3CDTF">2017-05-10T04:53:35Z</dcterms:created>
  <dcterms:modified xsi:type="dcterms:W3CDTF">2021-04-23T06:02:47Z</dcterms:modified>
</cp:coreProperties>
</file>