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56" r:id="rId2"/>
    <p:sldId id="510" r:id="rId3"/>
    <p:sldId id="511" r:id="rId4"/>
    <p:sldId id="512" r:id="rId5"/>
    <p:sldId id="517" r:id="rId6"/>
    <p:sldId id="518" r:id="rId7"/>
    <p:sldId id="519" r:id="rId8"/>
    <p:sldId id="513" r:id="rId9"/>
    <p:sldId id="521" r:id="rId10"/>
    <p:sldId id="522" r:id="rId11"/>
    <p:sldId id="523" r:id="rId12"/>
    <p:sldId id="520" r:id="rId13"/>
    <p:sldId id="514" r:id="rId14"/>
    <p:sldId id="515" r:id="rId15"/>
    <p:sldId id="516" r:id="rId16"/>
    <p:sldId id="536" r:id="rId17"/>
    <p:sldId id="524" r:id="rId18"/>
    <p:sldId id="537" r:id="rId19"/>
    <p:sldId id="525" r:id="rId20"/>
    <p:sldId id="526" r:id="rId21"/>
    <p:sldId id="527" r:id="rId22"/>
    <p:sldId id="538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Sequence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Focus of Control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a small rectangle drawn on the objects life line.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provides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information about which object has control at a particular point in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Focus of Control 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056" y="1447800"/>
            <a:ext cx="11752944" cy="4648200"/>
            <a:chOff x="58056" y="1447800"/>
            <a:chExt cx="11752944" cy="4648200"/>
          </a:xfrm>
        </p:grpSpPr>
        <p:grpSp>
          <p:nvGrpSpPr>
            <p:cNvPr id="7" name="Group 6"/>
            <p:cNvGrpSpPr/>
            <p:nvPr/>
          </p:nvGrpSpPr>
          <p:grpSpPr>
            <a:xfrm>
              <a:off x="381000" y="1447800"/>
              <a:ext cx="11430000" cy="3811588"/>
              <a:chOff x="2057400" y="1828800"/>
              <a:chExt cx="5562600" cy="381158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400" y="1828800"/>
                <a:ext cx="1524000" cy="990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96000" y="1828800"/>
                <a:ext cx="1524000" cy="990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0" name="Straight Connector 9"/>
              <p:cNvCxnSpPr>
                <a:stCxn id="8" idx="2"/>
              </p:cNvCxnSpPr>
              <p:nvPr/>
            </p:nvCxnSpPr>
            <p:spPr>
              <a:xfrm rot="5400000">
                <a:off x="1409701" y="4229100"/>
                <a:ext cx="2819400" cy="3175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5461794" y="4228306"/>
                <a:ext cx="2819400" cy="158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819400" y="4267200"/>
                <a:ext cx="4038600" cy="158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3581400" y="3733800"/>
                <a:ext cx="2133600" cy="3810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1. Display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8056" y="2460170"/>
              <a:ext cx="3131507" cy="3635830"/>
              <a:chOff x="58056" y="2460170"/>
              <a:chExt cx="3131507" cy="363583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99030" y="2460170"/>
                <a:ext cx="60960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5" name="Straight Arrow Connector 14"/>
              <p:cNvCxnSpPr>
                <a:endCxn id="14" idx="2"/>
              </p:cNvCxnSpPr>
              <p:nvPr/>
            </p:nvCxnSpPr>
            <p:spPr>
              <a:xfrm flipV="1">
                <a:off x="1603830" y="2841170"/>
                <a:ext cx="0" cy="2797630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8056" y="5638800"/>
                <a:ext cx="3131507" cy="4572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Focus of Control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69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Types of Object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Persistent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Static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Transient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9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Persistent Object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These objects continue to exist even after the program is terminated.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Static Object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static object is one that stays in memory while the program is terminated.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lives beyond the execution of the sequence diagram.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Transient Object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These objects stay in the memory only for a short period.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0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of Activities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User Submits his / her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UserId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and Password</a:t>
            </a:r>
          </a:p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Library System validates the user</a:t>
            </a:r>
          </a:p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Library System prompts the list of facilities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Check Status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Issue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Re Issue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Return</a:t>
            </a:r>
          </a:p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609600"/>
            <a:ext cx="11811000" cy="6043081"/>
            <a:chOff x="152400" y="152400"/>
            <a:chExt cx="8839200" cy="6810986"/>
          </a:xfrm>
        </p:grpSpPr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457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69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71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73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7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75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Connector 71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8288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61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63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65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6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67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2766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53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55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57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59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6" name="Straight Connector 55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 bwMode="auto">
            <a:xfrm>
              <a:off x="4824689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 smtClean="0">
                  <a:solidFill>
                    <a:schemeClr val="tx1"/>
                  </a:solidFill>
                </a:rPr>
                <a:t>Library System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1628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Library Database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85800" y="1295400"/>
              <a:ext cx="8006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2057400" y="1295400"/>
              <a:ext cx="8006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3505199" y="1295400"/>
              <a:ext cx="1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5715000" y="1295400"/>
              <a:ext cx="1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136194" y="1295400"/>
              <a:ext cx="17207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8"/>
            <p:cNvSpPr txBox="1">
              <a:spLocks noChangeArrowheads="1"/>
            </p:cNvSpPr>
            <p:nvPr/>
          </p:nvSpPr>
          <p:spPr bwMode="auto">
            <a:xfrm>
              <a:off x="152400" y="914400"/>
              <a:ext cx="1219200" cy="5897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New User</a:t>
              </a:r>
            </a:p>
          </p:txBody>
        </p:sp>
        <p:sp>
          <p:nvSpPr>
            <p:cNvPr id="19" name="TextBox 40"/>
            <p:cNvSpPr txBox="1">
              <a:spLocks noChangeArrowheads="1"/>
            </p:cNvSpPr>
            <p:nvPr/>
          </p:nvSpPr>
          <p:spPr bwMode="auto">
            <a:xfrm>
              <a:off x="1600200" y="914400"/>
              <a:ext cx="1066800" cy="5897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800" dirty="0">
                  <a:latin typeface="+mn-lt"/>
                </a:rPr>
                <a:t>Teacher</a:t>
              </a:r>
            </a:p>
          </p:txBody>
        </p:sp>
        <p:sp>
          <p:nvSpPr>
            <p:cNvPr id="20" name="TextBox 41"/>
            <p:cNvSpPr txBox="1">
              <a:spLocks noChangeArrowheads="1"/>
            </p:cNvSpPr>
            <p:nvPr/>
          </p:nvSpPr>
          <p:spPr bwMode="auto">
            <a:xfrm>
              <a:off x="2946681" y="866464"/>
              <a:ext cx="1211195" cy="5897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800" b="1" dirty="0" smtClean="0">
                  <a:latin typeface="+mn-lt"/>
                </a:rPr>
                <a:t>Student</a:t>
              </a:r>
              <a:endParaRPr lang="en-US" sz="2800" b="1" dirty="0">
                <a:latin typeface="+mn-lt"/>
              </a:endParaRPr>
            </a:p>
          </p:txBody>
        </p: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3505200" y="1219200"/>
              <a:ext cx="2209800" cy="1075347"/>
              <a:chOff x="3352800" y="1219200"/>
              <a:chExt cx="2209800" cy="107534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352800" y="1676400"/>
                <a:ext cx="2209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44"/>
              <p:cNvSpPr txBox="1">
                <a:spLocks noChangeArrowheads="1"/>
              </p:cNvSpPr>
              <p:nvPr/>
            </p:nvSpPr>
            <p:spPr bwMode="auto">
              <a:xfrm>
                <a:off x="3429000" y="1219200"/>
                <a:ext cx="1981200" cy="107534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1. Provide Details</a:t>
                </a:r>
              </a:p>
            </p:txBody>
          </p:sp>
        </p:grpSp>
        <p:grpSp>
          <p:nvGrpSpPr>
            <p:cNvPr id="22" name="Group 91"/>
            <p:cNvGrpSpPr>
              <a:grpSpLocks/>
            </p:cNvGrpSpPr>
            <p:nvPr/>
          </p:nvGrpSpPr>
          <p:grpSpPr bwMode="auto">
            <a:xfrm>
              <a:off x="5715000" y="1763715"/>
              <a:ext cx="2133600" cy="750888"/>
              <a:chOff x="5562600" y="1764268"/>
              <a:chExt cx="2133600" cy="750332"/>
            </a:xfrm>
          </p:grpSpPr>
          <p:grpSp>
            <p:nvGrpSpPr>
              <p:cNvPr id="45" name="Group 60"/>
              <p:cNvGrpSpPr>
                <a:grpSpLocks/>
              </p:cNvGrpSpPr>
              <p:nvPr/>
            </p:nvGrpSpPr>
            <p:grpSpPr bwMode="auto">
              <a:xfrm>
                <a:off x="5562600" y="2208212"/>
                <a:ext cx="2133600" cy="306388"/>
                <a:chOff x="5562600" y="1905000"/>
                <a:chExt cx="2133600" cy="306388"/>
              </a:xfrm>
            </p:grpSpPr>
            <p:grpSp>
              <p:nvGrpSpPr>
                <p:cNvPr id="47" name="Group 57"/>
                <p:cNvGrpSpPr>
                  <a:grpSpLocks/>
                </p:cNvGrpSpPr>
                <p:nvPr/>
              </p:nvGrpSpPr>
              <p:grpSpPr bwMode="auto">
                <a:xfrm>
                  <a:off x="5562600" y="1905000"/>
                  <a:ext cx="2133600" cy="306388"/>
                  <a:chOff x="5562600" y="1905000"/>
                  <a:chExt cx="2133600" cy="306388"/>
                </a:xfrm>
              </p:grpSpPr>
              <p:cxnSp>
                <p:nvCxnSpPr>
                  <p:cNvPr id="49" name="Straight Arrow Connector 48"/>
                  <p:cNvCxnSpPr/>
                  <p:nvPr/>
                </p:nvCxnSpPr>
                <p:spPr>
                  <a:xfrm rot="10800000">
                    <a:off x="5562600" y="2209802"/>
                    <a:ext cx="2133600" cy="158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562600" y="1905228"/>
                    <a:ext cx="2133600" cy="158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7531212" y="2057514"/>
                  <a:ext cx="302989" cy="15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61"/>
              <p:cNvSpPr txBox="1">
                <a:spLocks noChangeArrowheads="1"/>
              </p:cNvSpPr>
              <p:nvPr/>
            </p:nvSpPr>
            <p:spPr bwMode="auto">
              <a:xfrm>
                <a:off x="5638800" y="1764268"/>
                <a:ext cx="1981200" cy="5892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2. Validate</a:t>
                </a:r>
              </a:p>
            </p:txBody>
          </p:sp>
        </p:grpSp>
        <p:grpSp>
          <p:nvGrpSpPr>
            <p:cNvPr id="23" name="Group 94"/>
            <p:cNvGrpSpPr>
              <a:grpSpLocks/>
            </p:cNvGrpSpPr>
            <p:nvPr/>
          </p:nvGrpSpPr>
          <p:grpSpPr bwMode="auto">
            <a:xfrm>
              <a:off x="3516999" y="4202115"/>
              <a:ext cx="2209800" cy="673846"/>
              <a:chOff x="3364599" y="4202668"/>
              <a:chExt cx="2209800" cy="672839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3364599" y="4873921"/>
                <a:ext cx="2209800" cy="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65"/>
              <p:cNvSpPr txBox="1">
                <a:spLocks noChangeArrowheads="1"/>
              </p:cNvSpPr>
              <p:nvPr/>
            </p:nvSpPr>
            <p:spPr bwMode="auto">
              <a:xfrm>
                <a:off x="3505200" y="4202668"/>
                <a:ext cx="1981200" cy="5888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6. Pay Fine</a:t>
                </a:r>
              </a:p>
            </p:txBody>
          </p:sp>
        </p:grpSp>
        <p:grpSp>
          <p:nvGrpSpPr>
            <p:cNvPr id="24" name="Group 92"/>
            <p:cNvGrpSpPr>
              <a:grpSpLocks/>
            </p:cNvGrpSpPr>
            <p:nvPr/>
          </p:nvGrpSpPr>
          <p:grpSpPr bwMode="auto">
            <a:xfrm>
              <a:off x="3505200" y="3733796"/>
              <a:ext cx="2209800" cy="589707"/>
              <a:chOff x="3352800" y="3733800"/>
              <a:chExt cx="2209800" cy="589706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rot="10800000">
                <a:off x="3352800" y="4273195"/>
                <a:ext cx="22098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70"/>
              <p:cNvSpPr txBox="1">
                <a:spLocks noChangeArrowheads="1"/>
              </p:cNvSpPr>
              <p:nvPr/>
            </p:nvSpPr>
            <p:spPr bwMode="auto">
              <a:xfrm>
                <a:off x="3505200" y="3733800"/>
                <a:ext cx="1981200" cy="5897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5. Prompt Fine</a:t>
                </a:r>
              </a:p>
            </p:txBody>
          </p:sp>
        </p:grpSp>
        <p:grpSp>
          <p:nvGrpSpPr>
            <p:cNvPr id="25" name="Group 86"/>
            <p:cNvGrpSpPr>
              <a:grpSpLocks/>
            </p:cNvGrpSpPr>
            <p:nvPr/>
          </p:nvGrpSpPr>
          <p:grpSpPr bwMode="auto">
            <a:xfrm>
              <a:off x="3459972" y="2590800"/>
              <a:ext cx="2258272" cy="1075346"/>
              <a:chOff x="3306851" y="2590800"/>
              <a:chExt cx="2258562" cy="107522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10800000">
                <a:off x="3306851" y="3158236"/>
                <a:ext cx="2258562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73"/>
              <p:cNvSpPr txBox="1">
                <a:spLocks noChangeArrowheads="1"/>
              </p:cNvSpPr>
              <p:nvPr/>
            </p:nvSpPr>
            <p:spPr bwMode="auto">
              <a:xfrm>
                <a:off x="3395551" y="2590800"/>
                <a:ext cx="1981200" cy="107522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3. </a:t>
                </a:r>
                <a:r>
                  <a:rPr lang="en-US" sz="2800" dirty="0" smtClean="0">
                    <a:latin typeface="+mn-lt"/>
                  </a:rPr>
                  <a:t>Prompt the Options</a:t>
                </a:r>
                <a:endParaRPr lang="en-US" sz="2800" dirty="0">
                  <a:latin typeface="+mn-lt"/>
                </a:endParaRPr>
              </a:p>
            </p:txBody>
          </p:sp>
        </p:grpSp>
        <p:grpSp>
          <p:nvGrpSpPr>
            <p:cNvPr id="26" name="Group 93"/>
            <p:cNvGrpSpPr>
              <a:grpSpLocks/>
            </p:cNvGrpSpPr>
            <p:nvPr/>
          </p:nvGrpSpPr>
          <p:grpSpPr bwMode="auto">
            <a:xfrm>
              <a:off x="5715000" y="3135316"/>
              <a:ext cx="2421195" cy="710048"/>
              <a:chOff x="5562600" y="3135868"/>
              <a:chExt cx="2421195" cy="709164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562600" y="3817076"/>
                <a:ext cx="2421195" cy="279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74"/>
              <p:cNvSpPr txBox="1">
                <a:spLocks noChangeArrowheads="1"/>
              </p:cNvSpPr>
              <p:nvPr/>
            </p:nvSpPr>
            <p:spPr bwMode="auto">
              <a:xfrm>
                <a:off x="5945567" y="3135868"/>
                <a:ext cx="1981200" cy="5889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4. Return Status</a:t>
                </a:r>
              </a:p>
            </p:txBody>
          </p:sp>
        </p:grpSp>
        <p:grpSp>
          <p:nvGrpSpPr>
            <p:cNvPr id="27" name="Group 95"/>
            <p:cNvGrpSpPr>
              <a:grpSpLocks/>
            </p:cNvGrpSpPr>
            <p:nvPr/>
          </p:nvGrpSpPr>
          <p:grpSpPr bwMode="auto">
            <a:xfrm>
              <a:off x="5684028" y="4659314"/>
              <a:ext cx="2164572" cy="1247238"/>
              <a:chOff x="5531628" y="4659868"/>
              <a:chExt cx="2164572" cy="1246531"/>
            </a:xfrm>
          </p:grpSpPr>
          <p:sp>
            <p:nvSpPr>
              <p:cNvPr id="31" name="TextBox 80"/>
              <p:cNvSpPr txBox="1">
                <a:spLocks noChangeArrowheads="1"/>
              </p:cNvSpPr>
              <p:nvPr/>
            </p:nvSpPr>
            <p:spPr bwMode="auto">
              <a:xfrm>
                <a:off x="5715000" y="4659868"/>
                <a:ext cx="1981200" cy="10747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7. Update Library Fine</a:t>
                </a:r>
              </a:p>
            </p:txBody>
          </p:sp>
          <p:grpSp>
            <p:nvGrpSpPr>
              <p:cNvPr id="32" name="Group 81"/>
              <p:cNvGrpSpPr>
                <a:grpSpLocks/>
              </p:cNvGrpSpPr>
              <p:nvPr/>
            </p:nvGrpSpPr>
            <p:grpSpPr bwMode="auto">
              <a:xfrm>
                <a:off x="5531628" y="5600186"/>
                <a:ext cx="2133601" cy="306213"/>
                <a:chOff x="5455428" y="2172774"/>
                <a:chExt cx="2133601" cy="306213"/>
              </a:xfrm>
            </p:grpSpPr>
            <p:grpSp>
              <p:nvGrpSpPr>
                <p:cNvPr id="33" name="Group 57"/>
                <p:cNvGrpSpPr>
                  <a:grpSpLocks/>
                </p:cNvGrpSpPr>
                <p:nvPr/>
              </p:nvGrpSpPr>
              <p:grpSpPr bwMode="auto">
                <a:xfrm>
                  <a:off x="5455428" y="2172774"/>
                  <a:ext cx="2133601" cy="306213"/>
                  <a:chOff x="5455428" y="2172774"/>
                  <a:chExt cx="2133601" cy="306213"/>
                </a:xfrm>
              </p:grpSpPr>
              <p:cxnSp>
                <p:nvCxnSpPr>
                  <p:cNvPr id="35" name="Straight Arrow Connector 34"/>
                  <p:cNvCxnSpPr/>
                  <p:nvPr/>
                </p:nvCxnSpPr>
                <p:spPr>
                  <a:xfrm rot="10800000">
                    <a:off x="5455429" y="2477401"/>
                    <a:ext cx="2133600" cy="158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455428" y="2172774"/>
                    <a:ext cx="2133600" cy="158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7424015" y="2325087"/>
                  <a:ext cx="303041" cy="15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87"/>
            <p:cNvGrpSpPr>
              <a:grpSpLocks/>
            </p:cNvGrpSpPr>
            <p:nvPr/>
          </p:nvGrpSpPr>
          <p:grpSpPr bwMode="auto">
            <a:xfrm>
              <a:off x="5684029" y="5888038"/>
              <a:ext cx="2545257" cy="1075348"/>
              <a:chOff x="5483552" y="2590800"/>
              <a:chExt cx="2545584" cy="107526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5483552" y="3254325"/>
                <a:ext cx="246888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89"/>
              <p:cNvSpPr txBox="1">
                <a:spLocks noChangeArrowheads="1"/>
              </p:cNvSpPr>
              <p:nvPr/>
            </p:nvSpPr>
            <p:spPr bwMode="auto">
              <a:xfrm>
                <a:off x="5638800" y="2590800"/>
                <a:ext cx="2390336" cy="10752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 smtClean="0">
                    <a:latin typeface="+mn-lt"/>
                  </a:rPr>
                  <a:t>9. </a:t>
                </a:r>
                <a:r>
                  <a:rPr lang="en-US" sz="2800" dirty="0">
                    <a:latin typeface="+mn-lt"/>
                  </a:rPr>
                  <a:t>Prompt for Book Hold</a:t>
                </a:r>
              </a:p>
            </p:txBody>
          </p:sp>
        </p:grpSp>
      </p:grpSp>
      <p:cxnSp>
        <p:nvCxnSpPr>
          <p:cNvPr id="77" name="Straight Arrow Connector 76"/>
          <p:cNvCxnSpPr/>
          <p:nvPr/>
        </p:nvCxnSpPr>
        <p:spPr bwMode="auto">
          <a:xfrm>
            <a:off x="4632433" y="5867400"/>
            <a:ext cx="29909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9"/>
          <p:cNvSpPr txBox="1">
            <a:spLocks noChangeArrowheads="1"/>
          </p:cNvSpPr>
          <p:nvPr/>
        </p:nvSpPr>
        <p:spPr bwMode="auto">
          <a:xfrm>
            <a:off x="4808446" y="5410200"/>
            <a:ext cx="2814922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8. Prompt for Book </a:t>
            </a:r>
            <a:r>
              <a:rPr lang="en-US" sz="2400" dirty="0" smtClean="0">
                <a:latin typeface="+mn-lt"/>
              </a:rPr>
              <a:t>Issue/</a:t>
            </a:r>
            <a:r>
              <a:rPr lang="en-US" sz="2400" dirty="0" err="1" smtClean="0">
                <a:latin typeface="+mn-lt"/>
              </a:rPr>
              <a:t>Reisssue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91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609600"/>
            <a:ext cx="11811000" cy="6043081"/>
            <a:chOff x="152400" y="152400"/>
            <a:chExt cx="8839200" cy="6810986"/>
          </a:xfrm>
        </p:grpSpPr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457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69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71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73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7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75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Connector 71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8288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61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63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65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6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67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2766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53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55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57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59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6" name="Straight Connector 55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 bwMode="auto">
            <a:xfrm>
              <a:off x="4824689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 smtClean="0">
                  <a:solidFill>
                    <a:schemeClr val="tx1"/>
                  </a:solidFill>
                </a:rPr>
                <a:t>Library System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1628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Library Database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85800" y="1295400"/>
              <a:ext cx="8006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2057400" y="1295400"/>
              <a:ext cx="8006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3505199" y="1295400"/>
              <a:ext cx="1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5715000" y="1295400"/>
              <a:ext cx="1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136194" y="1295400"/>
              <a:ext cx="17207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8"/>
            <p:cNvSpPr txBox="1">
              <a:spLocks noChangeArrowheads="1"/>
            </p:cNvSpPr>
            <p:nvPr/>
          </p:nvSpPr>
          <p:spPr bwMode="auto">
            <a:xfrm>
              <a:off x="152400" y="914400"/>
              <a:ext cx="1219200" cy="5897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New User</a:t>
              </a:r>
            </a:p>
          </p:txBody>
        </p:sp>
        <p:sp>
          <p:nvSpPr>
            <p:cNvPr id="19" name="TextBox 40"/>
            <p:cNvSpPr txBox="1">
              <a:spLocks noChangeArrowheads="1"/>
            </p:cNvSpPr>
            <p:nvPr/>
          </p:nvSpPr>
          <p:spPr bwMode="auto">
            <a:xfrm>
              <a:off x="1600200" y="914400"/>
              <a:ext cx="1066800" cy="5897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800" dirty="0">
                  <a:latin typeface="+mn-lt"/>
                </a:rPr>
                <a:t>Teacher</a:t>
              </a:r>
            </a:p>
          </p:txBody>
        </p:sp>
        <p:sp>
          <p:nvSpPr>
            <p:cNvPr id="20" name="TextBox 41"/>
            <p:cNvSpPr txBox="1">
              <a:spLocks noChangeArrowheads="1"/>
            </p:cNvSpPr>
            <p:nvPr/>
          </p:nvSpPr>
          <p:spPr bwMode="auto">
            <a:xfrm>
              <a:off x="2946681" y="866464"/>
              <a:ext cx="1211195" cy="5897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800" b="1" dirty="0" smtClean="0">
                  <a:latin typeface="+mn-lt"/>
                </a:rPr>
                <a:t>Student</a:t>
              </a:r>
              <a:endParaRPr lang="en-US" sz="2800" b="1" dirty="0">
                <a:latin typeface="+mn-lt"/>
              </a:endParaRPr>
            </a:p>
          </p:txBody>
        </p: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3505200" y="1219200"/>
              <a:ext cx="2209800" cy="1075347"/>
              <a:chOff x="3352800" y="1219200"/>
              <a:chExt cx="2209800" cy="107534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352800" y="1676400"/>
                <a:ext cx="2209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44"/>
              <p:cNvSpPr txBox="1">
                <a:spLocks noChangeArrowheads="1"/>
              </p:cNvSpPr>
              <p:nvPr/>
            </p:nvSpPr>
            <p:spPr bwMode="auto">
              <a:xfrm>
                <a:off x="3429000" y="1219200"/>
                <a:ext cx="1981200" cy="107534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1. Provide Details</a:t>
                </a:r>
              </a:p>
            </p:txBody>
          </p:sp>
        </p:grpSp>
        <p:grpSp>
          <p:nvGrpSpPr>
            <p:cNvPr id="22" name="Group 91"/>
            <p:cNvGrpSpPr>
              <a:grpSpLocks/>
            </p:cNvGrpSpPr>
            <p:nvPr/>
          </p:nvGrpSpPr>
          <p:grpSpPr bwMode="auto">
            <a:xfrm>
              <a:off x="5715000" y="1763715"/>
              <a:ext cx="2133600" cy="750888"/>
              <a:chOff x="5562600" y="1764268"/>
              <a:chExt cx="2133600" cy="750332"/>
            </a:xfrm>
          </p:grpSpPr>
          <p:grpSp>
            <p:nvGrpSpPr>
              <p:cNvPr id="45" name="Group 60"/>
              <p:cNvGrpSpPr>
                <a:grpSpLocks/>
              </p:cNvGrpSpPr>
              <p:nvPr/>
            </p:nvGrpSpPr>
            <p:grpSpPr bwMode="auto">
              <a:xfrm>
                <a:off x="5562600" y="2208212"/>
                <a:ext cx="2133600" cy="306388"/>
                <a:chOff x="5562600" y="1905000"/>
                <a:chExt cx="2133600" cy="306388"/>
              </a:xfrm>
            </p:grpSpPr>
            <p:grpSp>
              <p:nvGrpSpPr>
                <p:cNvPr id="47" name="Group 57"/>
                <p:cNvGrpSpPr>
                  <a:grpSpLocks/>
                </p:cNvGrpSpPr>
                <p:nvPr/>
              </p:nvGrpSpPr>
              <p:grpSpPr bwMode="auto">
                <a:xfrm>
                  <a:off x="5562600" y="1905000"/>
                  <a:ext cx="2133600" cy="306388"/>
                  <a:chOff x="5562600" y="1905000"/>
                  <a:chExt cx="2133600" cy="306388"/>
                </a:xfrm>
              </p:grpSpPr>
              <p:cxnSp>
                <p:nvCxnSpPr>
                  <p:cNvPr id="49" name="Straight Arrow Connector 48"/>
                  <p:cNvCxnSpPr/>
                  <p:nvPr/>
                </p:nvCxnSpPr>
                <p:spPr>
                  <a:xfrm rot="10800000">
                    <a:off x="5562600" y="2209802"/>
                    <a:ext cx="2133600" cy="158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562600" y="1905228"/>
                    <a:ext cx="2133600" cy="158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7531212" y="2057514"/>
                  <a:ext cx="302989" cy="15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61"/>
              <p:cNvSpPr txBox="1">
                <a:spLocks noChangeArrowheads="1"/>
              </p:cNvSpPr>
              <p:nvPr/>
            </p:nvSpPr>
            <p:spPr bwMode="auto">
              <a:xfrm>
                <a:off x="5638800" y="1764268"/>
                <a:ext cx="1981200" cy="5892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2. Validate</a:t>
                </a:r>
              </a:p>
            </p:txBody>
          </p:sp>
        </p:grpSp>
        <p:grpSp>
          <p:nvGrpSpPr>
            <p:cNvPr id="23" name="Group 94"/>
            <p:cNvGrpSpPr>
              <a:grpSpLocks/>
            </p:cNvGrpSpPr>
            <p:nvPr/>
          </p:nvGrpSpPr>
          <p:grpSpPr bwMode="auto">
            <a:xfrm>
              <a:off x="3516999" y="4202115"/>
              <a:ext cx="2209800" cy="673846"/>
              <a:chOff x="3364599" y="4202668"/>
              <a:chExt cx="2209800" cy="672839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3364599" y="4873921"/>
                <a:ext cx="2209800" cy="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65"/>
              <p:cNvSpPr txBox="1">
                <a:spLocks noChangeArrowheads="1"/>
              </p:cNvSpPr>
              <p:nvPr/>
            </p:nvSpPr>
            <p:spPr bwMode="auto">
              <a:xfrm>
                <a:off x="3505200" y="4202668"/>
                <a:ext cx="1981200" cy="5888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6. Pay Fine</a:t>
                </a:r>
              </a:p>
            </p:txBody>
          </p:sp>
        </p:grpSp>
        <p:grpSp>
          <p:nvGrpSpPr>
            <p:cNvPr id="24" name="Group 92"/>
            <p:cNvGrpSpPr>
              <a:grpSpLocks/>
            </p:cNvGrpSpPr>
            <p:nvPr/>
          </p:nvGrpSpPr>
          <p:grpSpPr bwMode="auto">
            <a:xfrm>
              <a:off x="3505200" y="3733796"/>
              <a:ext cx="2209800" cy="589707"/>
              <a:chOff x="3352800" y="3733800"/>
              <a:chExt cx="2209800" cy="589706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rot="10800000">
                <a:off x="3352800" y="4273195"/>
                <a:ext cx="22098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70"/>
              <p:cNvSpPr txBox="1">
                <a:spLocks noChangeArrowheads="1"/>
              </p:cNvSpPr>
              <p:nvPr/>
            </p:nvSpPr>
            <p:spPr bwMode="auto">
              <a:xfrm>
                <a:off x="3505200" y="3733800"/>
                <a:ext cx="1981200" cy="5897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5. Prompt Fine</a:t>
                </a:r>
              </a:p>
            </p:txBody>
          </p:sp>
        </p:grpSp>
        <p:grpSp>
          <p:nvGrpSpPr>
            <p:cNvPr id="25" name="Group 86"/>
            <p:cNvGrpSpPr>
              <a:grpSpLocks/>
            </p:cNvGrpSpPr>
            <p:nvPr/>
          </p:nvGrpSpPr>
          <p:grpSpPr bwMode="auto">
            <a:xfrm>
              <a:off x="5743575" y="2590800"/>
              <a:ext cx="2468563" cy="589706"/>
              <a:chOff x="5590736" y="2590800"/>
              <a:chExt cx="2468880" cy="58963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5590736" y="3158236"/>
                <a:ext cx="246888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73"/>
              <p:cNvSpPr txBox="1">
                <a:spLocks noChangeArrowheads="1"/>
              </p:cNvSpPr>
              <p:nvPr/>
            </p:nvSpPr>
            <p:spPr bwMode="auto">
              <a:xfrm>
                <a:off x="5638800" y="2590800"/>
                <a:ext cx="1981200" cy="5896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3. Check for Fine</a:t>
                </a:r>
              </a:p>
            </p:txBody>
          </p:sp>
        </p:grpSp>
        <p:grpSp>
          <p:nvGrpSpPr>
            <p:cNvPr id="26" name="Group 93"/>
            <p:cNvGrpSpPr>
              <a:grpSpLocks/>
            </p:cNvGrpSpPr>
            <p:nvPr/>
          </p:nvGrpSpPr>
          <p:grpSpPr bwMode="auto">
            <a:xfrm>
              <a:off x="5715000" y="3135316"/>
              <a:ext cx="2421195" cy="710048"/>
              <a:chOff x="5562600" y="3135868"/>
              <a:chExt cx="2421195" cy="709164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562600" y="3817076"/>
                <a:ext cx="2421195" cy="279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74"/>
              <p:cNvSpPr txBox="1">
                <a:spLocks noChangeArrowheads="1"/>
              </p:cNvSpPr>
              <p:nvPr/>
            </p:nvSpPr>
            <p:spPr bwMode="auto">
              <a:xfrm>
                <a:off x="5638800" y="3135868"/>
                <a:ext cx="1981200" cy="5889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4. Return Status</a:t>
                </a:r>
              </a:p>
            </p:txBody>
          </p:sp>
        </p:grpSp>
        <p:grpSp>
          <p:nvGrpSpPr>
            <p:cNvPr id="27" name="Group 95"/>
            <p:cNvGrpSpPr>
              <a:grpSpLocks/>
            </p:cNvGrpSpPr>
            <p:nvPr/>
          </p:nvGrpSpPr>
          <p:grpSpPr bwMode="auto">
            <a:xfrm>
              <a:off x="5684028" y="4659314"/>
              <a:ext cx="2164572" cy="1247238"/>
              <a:chOff x="5531628" y="4659868"/>
              <a:chExt cx="2164572" cy="1246531"/>
            </a:xfrm>
          </p:grpSpPr>
          <p:sp>
            <p:nvSpPr>
              <p:cNvPr id="31" name="TextBox 80"/>
              <p:cNvSpPr txBox="1">
                <a:spLocks noChangeArrowheads="1"/>
              </p:cNvSpPr>
              <p:nvPr/>
            </p:nvSpPr>
            <p:spPr bwMode="auto">
              <a:xfrm>
                <a:off x="5715000" y="4659868"/>
                <a:ext cx="1981200" cy="10747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7. Update Library Fine</a:t>
                </a:r>
              </a:p>
            </p:txBody>
          </p:sp>
          <p:grpSp>
            <p:nvGrpSpPr>
              <p:cNvPr id="32" name="Group 81"/>
              <p:cNvGrpSpPr>
                <a:grpSpLocks/>
              </p:cNvGrpSpPr>
              <p:nvPr/>
            </p:nvGrpSpPr>
            <p:grpSpPr bwMode="auto">
              <a:xfrm>
                <a:off x="5531628" y="5600186"/>
                <a:ext cx="2133601" cy="306213"/>
                <a:chOff x="5455428" y="2172774"/>
                <a:chExt cx="2133601" cy="306213"/>
              </a:xfrm>
            </p:grpSpPr>
            <p:grpSp>
              <p:nvGrpSpPr>
                <p:cNvPr id="33" name="Group 57"/>
                <p:cNvGrpSpPr>
                  <a:grpSpLocks/>
                </p:cNvGrpSpPr>
                <p:nvPr/>
              </p:nvGrpSpPr>
              <p:grpSpPr bwMode="auto">
                <a:xfrm>
                  <a:off x="5455428" y="2172774"/>
                  <a:ext cx="2133601" cy="306213"/>
                  <a:chOff x="5455428" y="2172774"/>
                  <a:chExt cx="2133601" cy="306213"/>
                </a:xfrm>
              </p:grpSpPr>
              <p:cxnSp>
                <p:nvCxnSpPr>
                  <p:cNvPr id="35" name="Straight Arrow Connector 34"/>
                  <p:cNvCxnSpPr/>
                  <p:nvPr/>
                </p:nvCxnSpPr>
                <p:spPr>
                  <a:xfrm rot="10800000">
                    <a:off x="5455429" y="2477401"/>
                    <a:ext cx="2133600" cy="158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455428" y="2172774"/>
                    <a:ext cx="2133600" cy="158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7424015" y="2325087"/>
                  <a:ext cx="303041" cy="15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87"/>
            <p:cNvGrpSpPr>
              <a:grpSpLocks/>
            </p:cNvGrpSpPr>
            <p:nvPr/>
          </p:nvGrpSpPr>
          <p:grpSpPr bwMode="auto">
            <a:xfrm>
              <a:off x="5684029" y="5888038"/>
              <a:ext cx="2545257" cy="1075348"/>
              <a:chOff x="5483552" y="2590800"/>
              <a:chExt cx="2545584" cy="107526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5483552" y="3254325"/>
                <a:ext cx="246888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89"/>
              <p:cNvSpPr txBox="1">
                <a:spLocks noChangeArrowheads="1"/>
              </p:cNvSpPr>
              <p:nvPr/>
            </p:nvSpPr>
            <p:spPr bwMode="auto">
              <a:xfrm>
                <a:off x="5638800" y="2590800"/>
                <a:ext cx="2390336" cy="10752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 smtClean="0">
                    <a:latin typeface="+mn-lt"/>
                  </a:rPr>
                  <a:t>9. </a:t>
                </a:r>
                <a:r>
                  <a:rPr lang="en-US" sz="2800" dirty="0">
                    <a:latin typeface="+mn-lt"/>
                  </a:rPr>
                  <a:t>Prompt for Book Hold</a:t>
                </a:r>
              </a:p>
            </p:txBody>
          </p:sp>
        </p:grpSp>
      </p:grpSp>
      <p:cxnSp>
        <p:nvCxnSpPr>
          <p:cNvPr id="77" name="Straight Arrow Connector 76"/>
          <p:cNvCxnSpPr/>
          <p:nvPr/>
        </p:nvCxnSpPr>
        <p:spPr bwMode="auto">
          <a:xfrm>
            <a:off x="4632433" y="5867400"/>
            <a:ext cx="29909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9"/>
          <p:cNvSpPr txBox="1">
            <a:spLocks noChangeArrowheads="1"/>
          </p:cNvSpPr>
          <p:nvPr/>
        </p:nvSpPr>
        <p:spPr bwMode="auto">
          <a:xfrm>
            <a:off x="4808446" y="5410200"/>
            <a:ext cx="2814922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8. Prompt for Book </a:t>
            </a:r>
            <a:r>
              <a:rPr lang="en-US" sz="2400" dirty="0" smtClean="0">
                <a:latin typeface="+mn-lt"/>
              </a:rPr>
              <a:t>Issue/</a:t>
            </a:r>
            <a:r>
              <a:rPr lang="en-US" sz="2400" dirty="0" err="1" smtClean="0">
                <a:latin typeface="+mn-lt"/>
              </a:rPr>
              <a:t>Reisssue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3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7" name="Group 95"/>
          <p:cNvGrpSpPr>
            <a:grpSpLocks/>
          </p:cNvGrpSpPr>
          <p:nvPr/>
        </p:nvGrpSpPr>
        <p:grpSpPr bwMode="auto">
          <a:xfrm>
            <a:off x="152400" y="685800"/>
            <a:ext cx="11658600" cy="5967749"/>
            <a:chOff x="0" y="152400"/>
            <a:chExt cx="8839200" cy="6816466"/>
          </a:xfrm>
        </p:grpSpPr>
        <p:grpSp>
          <p:nvGrpSpPr>
            <p:cNvPr id="78" name="Group 69"/>
            <p:cNvGrpSpPr>
              <a:grpSpLocks/>
            </p:cNvGrpSpPr>
            <p:nvPr/>
          </p:nvGrpSpPr>
          <p:grpSpPr bwMode="auto">
            <a:xfrm>
              <a:off x="5546165" y="3733800"/>
              <a:ext cx="2514600" cy="597631"/>
              <a:chOff x="5518029" y="1307068"/>
              <a:chExt cx="2514600" cy="597631"/>
            </a:xfrm>
          </p:grpSpPr>
          <p:cxnSp>
            <p:nvCxnSpPr>
              <p:cNvPr id="138" name="Straight Arrow Connector 137"/>
              <p:cNvCxnSpPr/>
              <p:nvPr/>
            </p:nvCxnSpPr>
            <p:spPr>
              <a:xfrm rot="10800000" flipV="1">
                <a:off x="5518029" y="1903440"/>
                <a:ext cx="2514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76"/>
              <p:cNvSpPr txBox="1">
                <a:spLocks noChangeArrowheads="1"/>
              </p:cNvSpPr>
              <p:nvPr/>
            </p:nvSpPr>
            <p:spPr bwMode="auto">
              <a:xfrm>
                <a:off x="5638800" y="1307068"/>
                <a:ext cx="19812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13. Result</a:t>
                </a:r>
              </a:p>
            </p:txBody>
          </p:sp>
        </p:grpSp>
        <p:grpSp>
          <p:nvGrpSpPr>
            <p:cNvPr id="79" name="Group 94"/>
            <p:cNvGrpSpPr>
              <a:grpSpLocks/>
            </p:cNvGrpSpPr>
            <p:nvPr/>
          </p:nvGrpSpPr>
          <p:grpSpPr bwMode="auto">
            <a:xfrm>
              <a:off x="0" y="152400"/>
              <a:ext cx="8839200" cy="6816466"/>
              <a:chOff x="0" y="152400"/>
              <a:chExt cx="8839200" cy="6816466"/>
            </a:xfrm>
          </p:grpSpPr>
          <p:grpSp>
            <p:nvGrpSpPr>
              <p:cNvPr id="80" name="Group 14"/>
              <p:cNvGrpSpPr>
                <a:grpSpLocks/>
              </p:cNvGrpSpPr>
              <p:nvPr/>
            </p:nvGrpSpPr>
            <p:grpSpPr bwMode="auto">
              <a:xfrm>
                <a:off x="304800" y="152400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30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3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34" name="Oval 2"/>
                    <p:cNvSpPr/>
                    <p:nvPr/>
                  </p:nvSpPr>
                  <p:spPr>
                    <a:xfrm>
                      <a:off x="7086600" y="1600200"/>
                      <a:ext cx="228600" cy="228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35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36" name="Straight Connector 4"/>
                      <p:cNvCxnSpPr/>
                      <p:nvPr/>
                    </p:nvCxnSpPr>
                    <p:spPr>
                      <a:xfrm rot="4860000">
                        <a:off x="7053173" y="1962375"/>
                        <a:ext cx="30497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/>
                      <p:cNvCxnSpPr/>
                      <p:nvPr/>
                    </p:nvCxnSpPr>
                    <p:spPr>
                      <a:xfrm rot="5400000">
                        <a:off x="6943635" y="2157808"/>
                        <a:ext cx="30497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3" name="Straight Connector 132"/>
                  <p:cNvCxnSpPr/>
                  <p:nvPr/>
                </p:nvCxnSpPr>
                <p:spPr>
                  <a:xfrm rot="16200000" flipH="1">
                    <a:off x="7159536" y="2167339"/>
                    <a:ext cx="30180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934200" y="1981424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14"/>
              <p:cNvGrpSpPr>
                <a:grpSpLocks/>
              </p:cNvGrpSpPr>
              <p:nvPr/>
            </p:nvGrpSpPr>
            <p:grpSpPr bwMode="auto">
              <a:xfrm>
                <a:off x="1676400" y="152400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22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2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26" name="Oval 2"/>
                    <p:cNvSpPr/>
                    <p:nvPr/>
                  </p:nvSpPr>
                  <p:spPr>
                    <a:xfrm>
                      <a:off x="7086600" y="1600200"/>
                      <a:ext cx="228600" cy="228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27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28" name="Straight Connector 4"/>
                      <p:cNvCxnSpPr/>
                      <p:nvPr/>
                    </p:nvCxnSpPr>
                    <p:spPr>
                      <a:xfrm rot="4860000">
                        <a:off x="7053173" y="1962375"/>
                        <a:ext cx="30497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rot="5400000">
                        <a:off x="6943635" y="2157808"/>
                        <a:ext cx="30497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5" name="Straight Connector 124"/>
                  <p:cNvCxnSpPr/>
                  <p:nvPr/>
                </p:nvCxnSpPr>
                <p:spPr>
                  <a:xfrm rot="16200000" flipH="1">
                    <a:off x="7159536" y="2167339"/>
                    <a:ext cx="30180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6934200" y="1981424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14"/>
              <p:cNvGrpSpPr>
                <a:grpSpLocks/>
              </p:cNvGrpSpPr>
              <p:nvPr/>
            </p:nvGrpSpPr>
            <p:grpSpPr bwMode="auto">
              <a:xfrm>
                <a:off x="3124200" y="152400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14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18" name="Oval 2"/>
                    <p:cNvSpPr/>
                    <p:nvPr/>
                  </p:nvSpPr>
                  <p:spPr>
                    <a:xfrm>
                      <a:off x="7086600" y="1600200"/>
                      <a:ext cx="228600" cy="228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19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20" name="Straight Connector 4"/>
                      <p:cNvCxnSpPr/>
                      <p:nvPr/>
                    </p:nvCxnSpPr>
                    <p:spPr>
                      <a:xfrm rot="4860000">
                        <a:off x="7053173" y="1962375"/>
                        <a:ext cx="30497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Straight Connector 120"/>
                      <p:cNvCxnSpPr/>
                      <p:nvPr/>
                    </p:nvCxnSpPr>
                    <p:spPr>
                      <a:xfrm rot="5400000">
                        <a:off x="6943635" y="2157808"/>
                        <a:ext cx="30497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7" name="Straight Connector 116"/>
                  <p:cNvCxnSpPr/>
                  <p:nvPr/>
                </p:nvCxnSpPr>
                <p:spPr>
                  <a:xfrm rot="16200000" flipH="1">
                    <a:off x="7159536" y="2167339"/>
                    <a:ext cx="30180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6934200" y="1981424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495800" y="228600"/>
                <a:ext cx="1828800" cy="838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Library System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010400" y="228600"/>
                <a:ext cx="1828800" cy="838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Library Database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533400" y="1295400"/>
                <a:ext cx="6734" cy="5334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905000" y="1295400"/>
                <a:ext cx="6734" cy="52331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352800" y="1295400"/>
                <a:ext cx="0" cy="5334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562600" y="1295400"/>
                <a:ext cx="0" cy="5334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059738" y="1302107"/>
                <a:ext cx="0" cy="532729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38"/>
              <p:cNvSpPr txBox="1">
                <a:spLocks noChangeArrowheads="1"/>
              </p:cNvSpPr>
              <p:nvPr/>
            </p:nvSpPr>
            <p:spPr bwMode="auto">
              <a:xfrm>
                <a:off x="0" y="914401"/>
                <a:ext cx="12192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latin typeface="+mn-lt"/>
                  </a:rPr>
                  <a:t>New User</a:t>
                </a:r>
              </a:p>
            </p:txBody>
          </p:sp>
          <p:sp>
            <p:nvSpPr>
              <p:cNvPr id="91" name="TextBox 40"/>
              <p:cNvSpPr txBox="1">
                <a:spLocks noChangeArrowheads="1"/>
              </p:cNvSpPr>
              <p:nvPr/>
            </p:nvSpPr>
            <p:spPr bwMode="auto">
              <a:xfrm>
                <a:off x="1447800" y="914401"/>
                <a:ext cx="10668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Teacher</a:t>
                </a:r>
              </a:p>
            </p:txBody>
          </p:sp>
          <p:sp>
            <p:nvSpPr>
              <p:cNvPr id="92" name="TextBox 41"/>
              <p:cNvSpPr txBox="1">
                <a:spLocks noChangeArrowheads="1"/>
              </p:cNvSpPr>
              <p:nvPr/>
            </p:nvSpPr>
            <p:spPr bwMode="auto">
              <a:xfrm>
                <a:off x="3048000" y="914401"/>
                <a:ext cx="6858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>
                    <a:latin typeface="+mn-lt"/>
                  </a:rPr>
                  <a:t>User</a:t>
                </a:r>
              </a:p>
            </p:txBody>
          </p:sp>
          <p:grpSp>
            <p:nvGrpSpPr>
              <p:cNvPr id="93" name="Group 90"/>
              <p:cNvGrpSpPr>
                <a:grpSpLocks/>
              </p:cNvGrpSpPr>
              <p:nvPr/>
            </p:nvGrpSpPr>
            <p:grpSpPr bwMode="auto">
              <a:xfrm>
                <a:off x="3352800" y="2601063"/>
                <a:ext cx="2209800" cy="597631"/>
                <a:chOff x="3352800" y="2601063"/>
                <a:chExt cx="2209800" cy="597631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3352800" y="3197107"/>
                  <a:ext cx="2209800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601063"/>
                  <a:ext cx="2133600" cy="5976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 dirty="0">
                      <a:latin typeface="+mn-lt"/>
                    </a:rPr>
                    <a:t>11. Request Book</a:t>
                  </a:r>
                </a:p>
              </p:txBody>
            </p:sp>
          </p:grpSp>
          <p:grpSp>
            <p:nvGrpSpPr>
              <p:cNvPr id="94" name="Group 77"/>
              <p:cNvGrpSpPr>
                <a:grpSpLocks/>
              </p:cNvGrpSpPr>
              <p:nvPr/>
            </p:nvGrpSpPr>
            <p:grpSpPr bwMode="auto">
              <a:xfrm>
                <a:off x="3352800" y="1916668"/>
                <a:ext cx="2209800" cy="597631"/>
                <a:chOff x="3352800" y="1916668"/>
                <a:chExt cx="2209800" cy="597631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rot="10800000">
                  <a:off x="3352800" y="2500812"/>
                  <a:ext cx="2209800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3505200" y="1916668"/>
                  <a:ext cx="1981200" cy="5976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 dirty="0">
                      <a:latin typeface="+mn-lt"/>
                    </a:rPr>
                    <a:t>10. Cancel Hold</a:t>
                  </a:r>
                </a:p>
              </p:txBody>
            </p:sp>
          </p:grpSp>
          <p:grpSp>
            <p:nvGrpSpPr>
              <p:cNvPr id="95" name="Group 86"/>
              <p:cNvGrpSpPr>
                <a:grpSpLocks/>
              </p:cNvGrpSpPr>
              <p:nvPr/>
            </p:nvGrpSpPr>
            <p:grpSpPr bwMode="auto">
              <a:xfrm>
                <a:off x="5591175" y="3124200"/>
                <a:ext cx="2468563" cy="597631"/>
                <a:chOff x="5591175" y="2590800"/>
                <a:chExt cx="2468563" cy="597631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591175" y="3185927"/>
                  <a:ext cx="2468563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5638800" y="2590800"/>
                  <a:ext cx="1981200" cy="5976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>
                      <a:latin typeface="+mn-lt"/>
                    </a:rPr>
                    <a:t>12. Search Book</a:t>
                  </a:r>
                </a:p>
              </p:txBody>
            </p:sp>
          </p:grpSp>
          <p:grpSp>
            <p:nvGrpSpPr>
              <p:cNvPr id="96" name="Group 68"/>
              <p:cNvGrpSpPr>
                <a:grpSpLocks/>
              </p:cNvGrpSpPr>
              <p:nvPr/>
            </p:nvGrpSpPr>
            <p:grpSpPr bwMode="auto">
              <a:xfrm>
                <a:off x="5562600" y="1307068"/>
                <a:ext cx="2514600" cy="1089798"/>
                <a:chOff x="5562600" y="1307068"/>
                <a:chExt cx="2514600" cy="1089798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0800000" flipV="1">
                  <a:off x="5562600" y="1893139"/>
                  <a:ext cx="25146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5638800" y="1307068"/>
                  <a:ext cx="1981200" cy="108979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 dirty="0" smtClean="0">
                      <a:latin typeface="+mn-lt"/>
                    </a:rPr>
                    <a:t>10. </a:t>
                  </a:r>
                  <a:r>
                    <a:rPr lang="en-US" sz="2800" dirty="0">
                      <a:latin typeface="+mn-lt"/>
                    </a:rPr>
                    <a:t>Return Status</a:t>
                  </a:r>
                </a:p>
              </p:txBody>
            </p:sp>
          </p:grpSp>
          <p:grpSp>
            <p:nvGrpSpPr>
              <p:cNvPr id="97" name="Group 78"/>
              <p:cNvGrpSpPr>
                <a:grpSpLocks/>
              </p:cNvGrpSpPr>
              <p:nvPr/>
            </p:nvGrpSpPr>
            <p:grpSpPr bwMode="auto">
              <a:xfrm>
                <a:off x="3395663" y="4431269"/>
                <a:ext cx="2209800" cy="1089798"/>
                <a:chOff x="3353459" y="1916668"/>
                <a:chExt cx="2209800" cy="1089798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 rot="10800000">
                  <a:off x="3353459" y="2510281"/>
                  <a:ext cx="2209800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3505200" y="1916668"/>
                  <a:ext cx="1981200" cy="108979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 dirty="0">
                      <a:latin typeface="+mn-lt"/>
                    </a:rPr>
                    <a:t>14. </a:t>
                  </a:r>
                  <a:r>
                    <a:rPr lang="en-US" sz="2800" dirty="0" smtClean="0">
                      <a:latin typeface="+mn-lt"/>
                    </a:rPr>
                    <a:t>Issue the book</a:t>
                  </a:r>
                  <a:endParaRPr lang="en-US" sz="2800" dirty="0">
                    <a:latin typeface="+mn-lt"/>
                  </a:endParaRPr>
                </a:p>
              </p:txBody>
            </p:sp>
          </p:grpSp>
          <p:grpSp>
            <p:nvGrpSpPr>
              <p:cNvPr id="98" name="Group 86"/>
              <p:cNvGrpSpPr>
                <a:grpSpLocks/>
              </p:cNvGrpSpPr>
              <p:nvPr/>
            </p:nvGrpSpPr>
            <p:grpSpPr bwMode="auto">
              <a:xfrm>
                <a:off x="5608638" y="5202288"/>
                <a:ext cx="2544762" cy="607515"/>
                <a:chOff x="5591054" y="2590800"/>
                <a:chExt cx="2544762" cy="607515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5591054" y="3196728"/>
                  <a:ext cx="2468562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5638800" y="2590800"/>
                  <a:ext cx="2497016" cy="5976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>
                      <a:latin typeface="+mn-lt"/>
                    </a:rPr>
                    <a:t>15. Update Data base</a:t>
                  </a:r>
                </a:p>
              </p:txBody>
            </p:sp>
          </p:grpSp>
          <p:grpSp>
            <p:nvGrpSpPr>
              <p:cNvPr id="99" name="Group 91"/>
              <p:cNvGrpSpPr>
                <a:grpSpLocks/>
              </p:cNvGrpSpPr>
              <p:nvPr/>
            </p:nvGrpSpPr>
            <p:grpSpPr bwMode="auto">
              <a:xfrm>
                <a:off x="3350808" y="5879068"/>
                <a:ext cx="2287992" cy="1089798"/>
                <a:chOff x="3274608" y="2526268"/>
                <a:chExt cx="2287992" cy="1089798"/>
              </a:xfrm>
            </p:grpSpPr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274608" y="3099417"/>
                  <a:ext cx="2209800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526268"/>
                  <a:ext cx="2133600" cy="108979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2800" dirty="0" smtClean="0">
                      <a:latin typeface="+mn-lt"/>
                    </a:rPr>
                    <a:t>16. </a:t>
                  </a:r>
                  <a:r>
                    <a:rPr lang="en-US" sz="2800" dirty="0">
                      <a:latin typeface="+mn-lt"/>
                    </a:rPr>
                    <a:t>Request Reissue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15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Sequence diagram are interaction diagram that are created by time.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shows the flow of functionality through a use case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These diagrams are used from top to bottom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8" name="Group 94"/>
          <p:cNvGrpSpPr>
            <a:grpSpLocks/>
          </p:cNvGrpSpPr>
          <p:nvPr/>
        </p:nvGrpSpPr>
        <p:grpSpPr bwMode="auto">
          <a:xfrm>
            <a:off x="381000" y="685800"/>
            <a:ext cx="11430000" cy="5708797"/>
            <a:chOff x="0" y="152400"/>
            <a:chExt cx="8839200" cy="6520686"/>
          </a:xfrm>
        </p:grpSpPr>
        <p:grpSp>
          <p:nvGrpSpPr>
            <p:cNvPr id="69" name="Group 14"/>
            <p:cNvGrpSpPr>
              <a:grpSpLocks/>
            </p:cNvGrpSpPr>
            <p:nvPr/>
          </p:nvGrpSpPr>
          <p:grpSpPr bwMode="auto">
            <a:xfrm>
              <a:off x="3048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82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84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86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18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88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254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254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5" name="Straight Connector 184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254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Straight Connector 182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16764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74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76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78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179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80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254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254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7" name="Straight Connector 176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254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14"/>
            <p:cNvGrpSpPr>
              <a:grpSpLocks/>
            </p:cNvGrpSpPr>
            <p:nvPr/>
          </p:nvGrpSpPr>
          <p:grpSpPr bwMode="auto">
            <a:xfrm>
              <a:off x="3124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66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68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70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17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72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254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254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Connector 168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254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Straight Connector 166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44958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Librarian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0104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Library Database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533400" y="1295399"/>
              <a:ext cx="7905" cy="533400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905001" y="1295400"/>
              <a:ext cx="7905" cy="533400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352800" y="1295400"/>
              <a:ext cx="0" cy="533400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5562600" y="1295400"/>
              <a:ext cx="1" cy="533400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8045451" y="1295401"/>
              <a:ext cx="31748" cy="5333999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8"/>
            <p:cNvSpPr txBox="1">
              <a:spLocks noChangeArrowheads="1"/>
            </p:cNvSpPr>
            <p:nvPr/>
          </p:nvSpPr>
          <p:spPr bwMode="auto">
            <a:xfrm>
              <a:off x="0" y="914400"/>
              <a:ext cx="1219200" cy="10897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New User</a:t>
              </a:r>
            </a:p>
          </p:txBody>
        </p:sp>
        <p:sp>
          <p:nvSpPr>
            <p:cNvPr id="143" name="TextBox 40"/>
            <p:cNvSpPr txBox="1">
              <a:spLocks noChangeArrowheads="1"/>
            </p:cNvSpPr>
            <p:nvPr/>
          </p:nvSpPr>
          <p:spPr bwMode="auto">
            <a:xfrm>
              <a:off x="1447800" y="914400"/>
              <a:ext cx="1066800" cy="597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+mn-lt"/>
                </a:rPr>
                <a:t>Teacher</a:t>
              </a:r>
            </a:p>
          </p:txBody>
        </p:sp>
        <p:sp>
          <p:nvSpPr>
            <p:cNvPr id="144" name="TextBox 41"/>
            <p:cNvSpPr txBox="1">
              <a:spLocks noChangeArrowheads="1"/>
            </p:cNvSpPr>
            <p:nvPr/>
          </p:nvSpPr>
          <p:spPr bwMode="auto">
            <a:xfrm>
              <a:off x="3048000" y="914400"/>
              <a:ext cx="685800" cy="597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latin typeface="+mn-lt"/>
                </a:rPr>
                <a:t>User</a:t>
              </a:r>
            </a:p>
          </p:txBody>
        </p:sp>
        <p:grpSp>
          <p:nvGrpSpPr>
            <p:cNvPr id="145" name="Group 90"/>
            <p:cNvGrpSpPr>
              <a:grpSpLocks/>
            </p:cNvGrpSpPr>
            <p:nvPr/>
          </p:nvGrpSpPr>
          <p:grpSpPr bwMode="auto">
            <a:xfrm>
              <a:off x="1947863" y="4050268"/>
              <a:ext cx="3657600" cy="628054"/>
              <a:chOff x="3353426" y="2526268"/>
              <a:chExt cx="3474720" cy="628054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>
                <a:off x="3353426" y="3152735"/>
                <a:ext cx="3474720" cy="15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44"/>
              <p:cNvSpPr txBox="1">
                <a:spLocks noChangeArrowheads="1"/>
              </p:cNvSpPr>
              <p:nvPr/>
            </p:nvSpPr>
            <p:spPr bwMode="auto">
              <a:xfrm>
                <a:off x="3429000" y="2526268"/>
                <a:ext cx="3286036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21. Request  New Book</a:t>
                </a:r>
              </a:p>
            </p:txBody>
          </p:sp>
        </p:grpSp>
        <p:grpSp>
          <p:nvGrpSpPr>
            <p:cNvPr id="146" name="Group 77"/>
            <p:cNvGrpSpPr>
              <a:grpSpLocks/>
            </p:cNvGrpSpPr>
            <p:nvPr/>
          </p:nvGrpSpPr>
          <p:grpSpPr bwMode="auto">
            <a:xfrm>
              <a:off x="3352800" y="2678669"/>
              <a:ext cx="2209800" cy="1089798"/>
              <a:chOff x="3352800" y="1916668"/>
              <a:chExt cx="2209800" cy="1089798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rot="10800000">
                <a:off x="3352800" y="2493237"/>
                <a:ext cx="2209800" cy="15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70"/>
              <p:cNvSpPr txBox="1">
                <a:spLocks noChangeArrowheads="1"/>
              </p:cNvSpPr>
              <p:nvPr/>
            </p:nvSpPr>
            <p:spPr bwMode="auto">
              <a:xfrm>
                <a:off x="3505200" y="1916668"/>
                <a:ext cx="1981200" cy="108979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19. Request Return</a:t>
                </a:r>
              </a:p>
            </p:txBody>
          </p:sp>
        </p:grpSp>
        <p:grpSp>
          <p:nvGrpSpPr>
            <p:cNvPr id="147" name="Group 86"/>
            <p:cNvGrpSpPr>
              <a:grpSpLocks/>
            </p:cNvGrpSpPr>
            <p:nvPr/>
          </p:nvGrpSpPr>
          <p:grpSpPr bwMode="auto">
            <a:xfrm>
              <a:off x="5591175" y="1196843"/>
              <a:ext cx="2468563" cy="1089796"/>
              <a:chOff x="5591175" y="2416043"/>
              <a:chExt cx="2468563" cy="1089796"/>
            </a:xfrm>
          </p:grpSpPr>
          <p:cxnSp>
            <p:nvCxnSpPr>
              <p:cNvPr id="160" name="Straight Arrow Connector 159"/>
              <p:cNvCxnSpPr/>
              <p:nvPr/>
            </p:nvCxnSpPr>
            <p:spPr>
              <a:xfrm>
                <a:off x="5591175" y="3025775"/>
                <a:ext cx="2468563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73"/>
              <p:cNvSpPr txBox="1">
                <a:spLocks noChangeArrowheads="1"/>
              </p:cNvSpPr>
              <p:nvPr/>
            </p:nvSpPr>
            <p:spPr bwMode="auto">
              <a:xfrm>
                <a:off x="5638800" y="2416043"/>
                <a:ext cx="2362200" cy="10897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17. Check Book Hold</a:t>
                </a:r>
              </a:p>
            </p:txBody>
          </p:sp>
        </p:grpSp>
        <p:grpSp>
          <p:nvGrpSpPr>
            <p:cNvPr id="148" name="Group 87"/>
            <p:cNvGrpSpPr>
              <a:grpSpLocks/>
            </p:cNvGrpSpPr>
            <p:nvPr/>
          </p:nvGrpSpPr>
          <p:grpSpPr bwMode="auto">
            <a:xfrm>
              <a:off x="5638800" y="4724400"/>
              <a:ext cx="2468563" cy="665163"/>
              <a:chOff x="5590736" y="2590800"/>
              <a:chExt cx="2468563" cy="665163"/>
            </a:xfrm>
          </p:grpSpPr>
          <p:cxnSp>
            <p:nvCxnSpPr>
              <p:cNvPr id="158" name="Straight Arrow Connector 157"/>
              <p:cNvCxnSpPr/>
              <p:nvPr/>
            </p:nvCxnSpPr>
            <p:spPr>
              <a:xfrm>
                <a:off x="5590736" y="3254375"/>
                <a:ext cx="2468563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89"/>
              <p:cNvSpPr txBox="1">
                <a:spLocks noChangeArrowheads="1"/>
              </p:cNvSpPr>
              <p:nvPr/>
            </p:nvSpPr>
            <p:spPr bwMode="auto">
              <a:xfrm>
                <a:off x="5638800" y="2590800"/>
                <a:ext cx="19812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22. Add Books</a:t>
                </a:r>
              </a:p>
            </p:txBody>
          </p:sp>
        </p:grpSp>
        <p:grpSp>
          <p:nvGrpSpPr>
            <p:cNvPr id="149" name="Group 86"/>
            <p:cNvGrpSpPr>
              <a:grpSpLocks/>
            </p:cNvGrpSpPr>
            <p:nvPr/>
          </p:nvGrpSpPr>
          <p:grpSpPr bwMode="auto">
            <a:xfrm>
              <a:off x="5608638" y="2282971"/>
              <a:ext cx="2544762" cy="1089796"/>
              <a:chOff x="5591054" y="2892571"/>
              <a:chExt cx="2544762" cy="1089796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>
                <a:off x="5591054" y="3456807"/>
                <a:ext cx="2468562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87"/>
              <p:cNvSpPr txBox="1">
                <a:spLocks noChangeArrowheads="1"/>
              </p:cNvSpPr>
              <p:nvPr/>
            </p:nvSpPr>
            <p:spPr bwMode="auto">
              <a:xfrm>
                <a:off x="5638800" y="2892571"/>
                <a:ext cx="2497016" cy="10897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18. Update Data </a:t>
                </a:r>
                <a:r>
                  <a:rPr lang="en-US" sz="2800" dirty="0" smtClean="0">
                    <a:latin typeface="+mn-lt"/>
                  </a:rPr>
                  <a:t>Base</a:t>
                </a:r>
                <a:endParaRPr lang="en-US" sz="2800" dirty="0">
                  <a:latin typeface="+mn-lt"/>
                </a:endParaRPr>
              </a:p>
            </p:txBody>
          </p:sp>
        </p:grpSp>
        <p:grpSp>
          <p:nvGrpSpPr>
            <p:cNvPr id="150" name="Group 86"/>
            <p:cNvGrpSpPr>
              <a:grpSpLocks/>
            </p:cNvGrpSpPr>
            <p:nvPr/>
          </p:nvGrpSpPr>
          <p:grpSpPr bwMode="auto">
            <a:xfrm>
              <a:off x="5576888" y="3215271"/>
              <a:ext cx="2544860" cy="1089796"/>
              <a:chOff x="5590956" y="2453271"/>
              <a:chExt cx="2544860" cy="1089796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>
                <a:off x="5590956" y="3025775"/>
                <a:ext cx="2468562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80"/>
              <p:cNvSpPr txBox="1">
                <a:spLocks noChangeArrowheads="1"/>
              </p:cNvSpPr>
              <p:nvPr/>
            </p:nvSpPr>
            <p:spPr bwMode="auto">
              <a:xfrm>
                <a:off x="5638800" y="2453271"/>
                <a:ext cx="2497016" cy="10897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20. Update Data </a:t>
                </a:r>
                <a:r>
                  <a:rPr lang="en-US" sz="2800" dirty="0" smtClean="0">
                    <a:latin typeface="+mn-lt"/>
                  </a:rPr>
                  <a:t>Base</a:t>
                </a:r>
                <a:endParaRPr lang="en-US" sz="2800" dirty="0">
                  <a:latin typeface="+mn-lt"/>
                </a:endParaRPr>
              </a:p>
            </p:txBody>
          </p:sp>
        </p:grpSp>
        <p:grpSp>
          <p:nvGrpSpPr>
            <p:cNvPr id="151" name="Group 87"/>
            <p:cNvGrpSpPr>
              <a:grpSpLocks/>
            </p:cNvGrpSpPr>
            <p:nvPr/>
          </p:nvGrpSpPr>
          <p:grpSpPr bwMode="auto">
            <a:xfrm>
              <a:off x="5638800" y="5583288"/>
              <a:ext cx="2468563" cy="1089798"/>
              <a:chOff x="5590736" y="2590800"/>
              <a:chExt cx="2468563" cy="108979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5590736" y="3138278"/>
                <a:ext cx="2468563" cy="15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84"/>
              <p:cNvSpPr txBox="1">
                <a:spLocks noChangeArrowheads="1"/>
              </p:cNvSpPr>
              <p:nvPr/>
            </p:nvSpPr>
            <p:spPr bwMode="auto">
              <a:xfrm>
                <a:off x="5638800" y="2590800"/>
                <a:ext cx="2314136" cy="108979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23. Return Old Books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07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381000" y="685799"/>
            <a:ext cx="11430000" cy="5670551"/>
            <a:chOff x="0" y="152400"/>
            <a:chExt cx="8839200" cy="6477000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3048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09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11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13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11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15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 rot="5400000">
                      <a:off x="6943635" y="2157807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2" name="Straight Connector 111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/>
              <p:cNvCxnSpPr/>
              <p:nvPr/>
            </p:nvCxnSpPr>
            <p:spPr>
              <a:xfrm>
                <a:off x="6934200" y="1981424"/>
                <a:ext cx="533400" cy="158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14"/>
            <p:cNvGrpSpPr>
              <a:grpSpLocks/>
            </p:cNvGrpSpPr>
            <p:nvPr/>
          </p:nvGrpSpPr>
          <p:grpSpPr bwMode="auto">
            <a:xfrm>
              <a:off x="16764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01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03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05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10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07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rot="5400000">
                      <a:off x="6943635" y="2157807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Connector 103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101"/>
              <p:cNvCxnSpPr/>
              <p:nvPr/>
            </p:nvCxnSpPr>
            <p:spPr>
              <a:xfrm>
                <a:off x="6934200" y="1981424"/>
                <a:ext cx="533400" cy="158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3124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93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95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97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9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99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rot="5400000">
                      <a:off x="6943635" y="2157807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6" name="Straight Connector 95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6934200" y="1981424"/>
                <a:ext cx="533400" cy="158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 76"/>
            <p:cNvSpPr/>
            <p:nvPr/>
          </p:nvSpPr>
          <p:spPr>
            <a:xfrm>
              <a:off x="44958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Librarian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104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Library Database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533400" y="1295399"/>
              <a:ext cx="1" cy="533400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05001" y="1295399"/>
              <a:ext cx="7905" cy="533400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352801" y="1295399"/>
              <a:ext cx="7905" cy="533400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562600" y="1295399"/>
              <a:ext cx="1" cy="533400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001000" y="1295399"/>
              <a:ext cx="13208" cy="533400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8"/>
            <p:cNvSpPr txBox="1">
              <a:spLocks noChangeArrowheads="1"/>
            </p:cNvSpPr>
            <p:nvPr/>
          </p:nvSpPr>
          <p:spPr bwMode="auto">
            <a:xfrm>
              <a:off x="0" y="914400"/>
              <a:ext cx="1219200" cy="10897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latin typeface="+mn-lt"/>
                </a:rPr>
                <a:t>New User</a:t>
              </a:r>
            </a:p>
          </p:txBody>
        </p:sp>
        <p:sp>
          <p:nvSpPr>
            <p:cNvPr id="85" name="TextBox 40"/>
            <p:cNvSpPr txBox="1">
              <a:spLocks noChangeArrowheads="1"/>
            </p:cNvSpPr>
            <p:nvPr/>
          </p:nvSpPr>
          <p:spPr bwMode="auto">
            <a:xfrm>
              <a:off x="1447800" y="914400"/>
              <a:ext cx="1066800" cy="597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+mn-lt"/>
                </a:rPr>
                <a:t>Teacher</a:t>
              </a:r>
            </a:p>
          </p:txBody>
        </p:sp>
        <p:sp>
          <p:nvSpPr>
            <p:cNvPr id="86" name="TextBox 41"/>
            <p:cNvSpPr txBox="1">
              <a:spLocks noChangeArrowheads="1"/>
            </p:cNvSpPr>
            <p:nvPr/>
          </p:nvSpPr>
          <p:spPr bwMode="auto">
            <a:xfrm>
              <a:off x="3048000" y="914400"/>
              <a:ext cx="685800" cy="597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latin typeface="+mn-lt"/>
                </a:rPr>
                <a:t>User</a:t>
              </a:r>
            </a:p>
          </p:txBody>
        </p: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5539232" y="3024619"/>
              <a:ext cx="2514600" cy="696295"/>
              <a:chOff x="5511096" y="2198087"/>
              <a:chExt cx="2514600" cy="696295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rot="10800000" flipV="1">
                <a:off x="5511096" y="2894382"/>
                <a:ext cx="2514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76"/>
              <p:cNvSpPr txBox="1">
                <a:spLocks noChangeArrowheads="1"/>
              </p:cNvSpPr>
              <p:nvPr/>
            </p:nvSpPr>
            <p:spPr bwMode="auto">
              <a:xfrm>
                <a:off x="5638800" y="2198087"/>
                <a:ext cx="1981200" cy="5976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>
                    <a:latin typeface="+mn-lt"/>
                  </a:rPr>
                  <a:t>25. Add user</a:t>
                </a:r>
              </a:p>
            </p:txBody>
          </p:sp>
        </p:grpSp>
        <p:grpSp>
          <p:nvGrpSpPr>
            <p:cNvPr id="88" name="Group 90"/>
            <p:cNvGrpSpPr>
              <a:grpSpLocks/>
            </p:cNvGrpSpPr>
            <p:nvPr/>
          </p:nvGrpSpPr>
          <p:grpSpPr bwMode="auto">
            <a:xfrm>
              <a:off x="533400" y="1719066"/>
              <a:ext cx="5029200" cy="696296"/>
              <a:chOff x="3352800" y="2828070"/>
              <a:chExt cx="4777740" cy="69629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3352800" y="3522779"/>
                <a:ext cx="477774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91"/>
              <p:cNvSpPr txBox="1">
                <a:spLocks noChangeArrowheads="1"/>
              </p:cNvSpPr>
              <p:nvPr/>
            </p:nvSpPr>
            <p:spPr bwMode="auto">
              <a:xfrm>
                <a:off x="3429000" y="2828070"/>
                <a:ext cx="3286036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+mn-lt"/>
                  </a:rPr>
                  <a:t>24. Request  New User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78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of Activities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User Submits his / her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UserId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and Password</a:t>
            </a:r>
          </a:p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Library System validates the user</a:t>
            </a:r>
          </a:p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Library System prompts the list of facilities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Check Status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Issue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Re Issue</a:t>
            </a:r>
          </a:p>
          <a:p>
            <a:pPr marL="971550" lvl="1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Return</a:t>
            </a:r>
          </a:p>
          <a:p>
            <a:pPr marL="514350" indent="-514350" algn="just">
              <a:buClr>
                <a:srgbClr val="FF0000"/>
              </a:buClr>
              <a:buSzPct val="81000"/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0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Railway Reservation System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9" name="Group 93"/>
          <p:cNvGrpSpPr>
            <a:grpSpLocks/>
          </p:cNvGrpSpPr>
          <p:nvPr/>
        </p:nvGrpSpPr>
        <p:grpSpPr bwMode="auto">
          <a:xfrm>
            <a:off x="304800" y="685800"/>
            <a:ext cx="11506200" cy="5669164"/>
            <a:chOff x="16764" y="152400"/>
            <a:chExt cx="8974836" cy="6475416"/>
          </a:xfrm>
        </p:grpSpPr>
        <p:grpSp>
          <p:nvGrpSpPr>
            <p:cNvPr id="50" name="Group 14"/>
            <p:cNvGrpSpPr>
              <a:grpSpLocks/>
            </p:cNvGrpSpPr>
            <p:nvPr/>
          </p:nvGrpSpPr>
          <p:grpSpPr bwMode="auto">
            <a:xfrm>
              <a:off x="457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27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29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31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13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33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0" name="Straight Connector 129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 bwMode="auto">
            <a:xfrm>
              <a:off x="4648200" y="228600"/>
              <a:ext cx="1828800" cy="10046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Reservation System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162800" y="228598"/>
              <a:ext cx="1828800" cy="990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Reserve Database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685800" y="1295399"/>
              <a:ext cx="1" cy="526732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3124201" y="1295399"/>
              <a:ext cx="28575" cy="533241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5714999" y="1295399"/>
              <a:ext cx="2" cy="533241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8353426" y="1295399"/>
              <a:ext cx="28575" cy="533241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8"/>
            <p:cNvSpPr txBox="1">
              <a:spLocks noChangeArrowheads="1"/>
            </p:cNvSpPr>
            <p:nvPr/>
          </p:nvSpPr>
          <p:spPr bwMode="auto">
            <a:xfrm>
              <a:off x="16764" y="794815"/>
              <a:ext cx="1414272" cy="597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b="1" dirty="0">
                  <a:latin typeface="+mn-lt"/>
                </a:rPr>
                <a:t>Passenger</a:t>
              </a:r>
            </a:p>
          </p:txBody>
        </p:sp>
        <p:grpSp>
          <p:nvGrpSpPr>
            <p:cNvPr id="58" name="Group 90"/>
            <p:cNvGrpSpPr>
              <a:grpSpLocks/>
            </p:cNvGrpSpPr>
            <p:nvPr/>
          </p:nvGrpSpPr>
          <p:grpSpPr bwMode="auto">
            <a:xfrm>
              <a:off x="685800" y="1556619"/>
              <a:ext cx="5029200" cy="684668"/>
              <a:chOff x="3352800" y="1556619"/>
              <a:chExt cx="5029200" cy="684668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>
                <a:off x="3352800" y="2239699"/>
                <a:ext cx="50292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3429000" y="1556619"/>
                <a:ext cx="19812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1. Log in</a:t>
                </a:r>
              </a:p>
            </p:txBody>
          </p:sp>
        </p:grpSp>
        <p:grpSp>
          <p:nvGrpSpPr>
            <p:cNvPr id="59" name="Group 92"/>
            <p:cNvGrpSpPr>
              <a:grpSpLocks/>
            </p:cNvGrpSpPr>
            <p:nvPr/>
          </p:nvGrpSpPr>
          <p:grpSpPr bwMode="auto">
            <a:xfrm>
              <a:off x="714375" y="4330173"/>
              <a:ext cx="5029200" cy="775227"/>
              <a:chOff x="533839" y="3339572"/>
              <a:chExt cx="5029200" cy="775227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10800000">
                <a:off x="533839" y="4113212"/>
                <a:ext cx="50292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70"/>
              <p:cNvSpPr txBox="1">
                <a:spLocks noChangeArrowheads="1"/>
              </p:cNvSpPr>
              <p:nvPr/>
            </p:nvSpPr>
            <p:spPr bwMode="auto">
              <a:xfrm>
                <a:off x="657664" y="3339572"/>
                <a:ext cx="19812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6. </a:t>
                </a:r>
                <a:r>
                  <a:rPr lang="en-US" sz="2800" b="1" dirty="0" smtClean="0">
                    <a:cs typeface="Arial" charset="0"/>
                  </a:rPr>
                  <a:t>Available</a:t>
                </a:r>
                <a:endParaRPr lang="en-US" sz="2800" b="1" dirty="0">
                  <a:cs typeface="Arial" charset="0"/>
                </a:endParaRPr>
              </a:p>
            </p:txBody>
          </p:sp>
        </p:grpSp>
        <p:grpSp>
          <p:nvGrpSpPr>
            <p:cNvPr id="60" name="Group 86"/>
            <p:cNvGrpSpPr>
              <a:grpSpLocks/>
            </p:cNvGrpSpPr>
            <p:nvPr/>
          </p:nvGrpSpPr>
          <p:grpSpPr bwMode="auto">
            <a:xfrm>
              <a:off x="685800" y="2949210"/>
              <a:ext cx="2468563" cy="684668"/>
              <a:chOff x="5590736" y="2949210"/>
              <a:chExt cx="2468563" cy="684668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5590736" y="3632290"/>
                <a:ext cx="246856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73"/>
              <p:cNvSpPr txBox="1">
                <a:spLocks noChangeArrowheads="1"/>
              </p:cNvSpPr>
              <p:nvPr/>
            </p:nvSpPr>
            <p:spPr bwMode="auto">
              <a:xfrm>
                <a:off x="5638360" y="2949210"/>
                <a:ext cx="2282827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3. Request Form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2057400" y="228600"/>
              <a:ext cx="1828800" cy="9905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Reservation Form</a:t>
              </a:r>
            </a:p>
          </p:txBody>
        </p:sp>
        <p:grpSp>
          <p:nvGrpSpPr>
            <p:cNvPr id="62" name="Group 90"/>
            <p:cNvGrpSpPr>
              <a:grpSpLocks/>
            </p:cNvGrpSpPr>
            <p:nvPr/>
          </p:nvGrpSpPr>
          <p:grpSpPr bwMode="auto">
            <a:xfrm>
              <a:off x="685800" y="2252915"/>
              <a:ext cx="5029200" cy="684667"/>
              <a:chOff x="3352800" y="1568703"/>
              <a:chExt cx="5029200" cy="684667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3352800" y="2251783"/>
                <a:ext cx="50292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44"/>
              <p:cNvSpPr txBox="1">
                <a:spLocks noChangeArrowheads="1"/>
              </p:cNvSpPr>
              <p:nvPr/>
            </p:nvSpPr>
            <p:spPr bwMode="auto">
              <a:xfrm>
                <a:off x="3429000" y="1568703"/>
                <a:ext cx="3236977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2. View Train Detail</a:t>
                </a:r>
              </a:p>
            </p:txBody>
          </p:sp>
        </p:grpSp>
        <p:grpSp>
          <p:nvGrpSpPr>
            <p:cNvPr id="63" name="Group 86"/>
            <p:cNvGrpSpPr>
              <a:grpSpLocks/>
            </p:cNvGrpSpPr>
            <p:nvPr/>
          </p:nvGrpSpPr>
          <p:grpSpPr bwMode="auto">
            <a:xfrm>
              <a:off x="3130133" y="3198694"/>
              <a:ext cx="2606675" cy="795763"/>
              <a:chOff x="5568533" y="2512894"/>
              <a:chExt cx="2606675" cy="795763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5568533" y="3307069"/>
                <a:ext cx="2606675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73"/>
              <p:cNvSpPr txBox="1">
                <a:spLocks noChangeArrowheads="1"/>
              </p:cNvSpPr>
              <p:nvPr/>
            </p:nvSpPr>
            <p:spPr bwMode="auto">
              <a:xfrm>
                <a:off x="5638800" y="2512894"/>
                <a:ext cx="1981200" cy="5976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4. Submit Form</a:t>
                </a:r>
              </a:p>
            </p:txBody>
          </p:sp>
        </p:grp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5711299" y="3993652"/>
              <a:ext cx="2670701" cy="684670"/>
              <a:chOff x="5526513" y="2677615"/>
              <a:chExt cx="2670701" cy="68467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5526513" y="3324843"/>
                <a:ext cx="2670701" cy="37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3"/>
              <p:cNvSpPr txBox="1">
                <a:spLocks noChangeArrowheads="1"/>
              </p:cNvSpPr>
              <p:nvPr/>
            </p:nvSpPr>
            <p:spPr bwMode="auto">
              <a:xfrm>
                <a:off x="5638164" y="2677615"/>
                <a:ext cx="1981200" cy="5976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5. Checking</a:t>
                </a:r>
              </a:p>
            </p:txBody>
          </p:sp>
        </p:grpSp>
        <p:grpSp>
          <p:nvGrpSpPr>
            <p:cNvPr id="69" name="Group 92"/>
            <p:cNvGrpSpPr>
              <a:grpSpLocks/>
            </p:cNvGrpSpPr>
            <p:nvPr/>
          </p:nvGrpSpPr>
          <p:grpSpPr bwMode="auto">
            <a:xfrm>
              <a:off x="682099" y="5374617"/>
              <a:ext cx="5029200" cy="696295"/>
              <a:chOff x="453499" y="3545817"/>
              <a:chExt cx="5029200" cy="69629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>
                <a:off x="453499" y="4240525"/>
                <a:ext cx="50292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0"/>
              <p:cNvSpPr txBox="1">
                <a:spLocks noChangeArrowheads="1"/>
              </p:cNvSpPr>
              <p:nvPr/>
            </p:nvSpPr>
            <p:spPr bwMode="auto">
              <a:xfrm>
                <a:off x="657225" y="3545817"/>
                <a:ext cx="1981200" cy="5976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7. Issue Ticket</a:t>
                </a:r>
              </a:p>
            </p:txBody>
          </p:sp>
        </p:grpSp>
        <p:grpSp>
          <p:nvGrpSpPr>
            <p:cNvPr id="70" name="Group 86"/>
            <p:cNvGrpSpPr>
              <a:grpSpLocks/>
            </p:cNvGrpSpPr>
            <p:nvPr/>
          </p:nvGrpSpPr>
          <p:grpSpPr bwMode="auto">
            <a:xfrm>
              <a:off x="5722620" y="5374616"/>
              <a:ext cx="2652713" cy="1153792"/>
              <a:chOff x="5537834" y="1772579"/>
              <a:chExt cx="2652713" cy="1153792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5537834" y="2924784"/>
                <a:ext cx="2652713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3"/>
              <p:cNvSpPr txBox="1">
                <a:spLocks noChangeArrowheads="1"/>
              </p:cNvSpPr>
              <p:nvPr/>
            </p:nvSpPr>
            <p:spPr bwMode="auto">
              <a:xfrm>
                <a:off x="5638164" y="1772579"/>
                <a:ext cx="2254250" cy="108979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8. Update Database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99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+mn-lt"/>
              </a:rPr>
              <a:t>Sequence Diagram for Railway Reservation System …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381000" y="762001"/>
            <a:ext cx="11430000" cy="5594349"/>
            <a:chOff x="76200" y="152400"/>
            <a:chExt cx="8915400" cy="6604440"/>
          </a:xfrm>
        </p:grpSpPr>
        <p:grpSp>
          <p:nvGrpSpPr>
            <p:cNvPr id="48" name="Group 14"/>
            <p:cNvGrpSpPr>
              <a:grpSpLocks/>
            </p:cNvGrpSpPr>
            <p:nvPr/>
          </p:nvGrpSpPr>
          <p:grpSpPr bwMode="auto">
            <a:xfrm>
              <a:off x="457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96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98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00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800"/>
                  </a:p>
                </p:txBody>
              </p:sp>
              <p:grpSp>
                <p:nvGrpSpPr>
                  <p:cNvPr id="10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02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9" name="Straight Connector 98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 bwMode="auto">
            <a:xfrm>
              <a:off x="4648200" y="228600"/>
              <a:ext cx="1828800" cy="1008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Reservation System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162800" y="228600"/>
              <a:ext cx="1828800" cy="1008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Reserve Database</a:t>
              </a: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flipH="1">
              <a:off x="685800" y="1295400"/>
              <a:ext cx="1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3107436" y="1295400"/>
              <a:ext cx="16765" cy="5334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5714999" y="1295400"/>
              <a:ext cx="1" cy="546144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>
              <a:off x="8353425" y="1295400"/>
              <a:ext cx="31750" cy="546144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38"/>
            <p:cNvSpPr txBox="1">
              <a:spLocks noChangeArrowheads="1"/>
            </p:cNvSpPr>
            <p:nvPr/>
          </p:nvSpPr>
          <p:spPr bwMode="auto">
            <a:xfrm>
              <a:off x="76200" y="914400"/>
              <a:ext cx="1431036" cy="6176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b="1">
                  <a:latin typeface="+mn-lt"/>
                </a:rPr>
                <a:t>Passenger</a:t>
              </a:r>
            </a:p>
          </p:txBody>
        </p:sp>
        <p:grpSp>
          <p:nvGrpSpPr>
            <p:cNvPr id="80" name="Group 90"/>
            <p:cNvGrpSpPr>
              <a:grpSpLocks/>
            </p:cNvGrpSpPr>
            <p:nvPr/>
          </p:nvGrpSpPr>
          <p:grpSpPr bwMode="auto">
            <a:xfrm>
              <a:off x="685800" y="1814730"/>
              <a:ext cx="5029200" cy="1216335"/>
              <a:chOff x="3352800" y="1814730"/>
              <a:chExt cx="5029200" cy="1216335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3352800" y="3029477"/>
                <a:ext cx="50292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44"/>
              <p:cNvSpPr txBox="1">
                <a:spLocks noChangeArrowheads="1"/>
              </p:cNvSpPr>
              <p:nvPr/>
            </p:nvSpPr>
            <p:spPr bwMode="auto">
              <a:xfrm>
                <a:off x="3429001" y="1814730"/>
                <a:ext cx="2326386" cy="112637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9. Request for Cancellation</a:t>
                </a:r>
              </a:p>
            </p:txBody>
          </p:sp>
        </p:grpSp>
        <p:grpSp>
          <p:nvGrpSpPr>
            <p:cNvPr id="81" name="Group 92"/>
            <p:cNvGrpSpPr>
              <a:grpSpLocks/>
            </p:cNvGrpSpPr>
            <p:nvPr/>
          </p:nvGrpSpPr>
          <p:grpSpPr bwMode="auto">
            <a:xfrm>
              <a:off x="670560" y="3433979"/>
              <a:ext cx="5029200" cy="1307882"/>
              <a:chOff x="490024" y="4576978"/>
              <a:chExt cx="5029200" cy="1307882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rot="10800000">
                <a:off x="490024" y="5883273"/>
                <a:ext cx="50292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70"/>
              <p:cNvSpPr txBox="1">
                <a:spLocks noChangeArrowheads="1"/>
              </p:cNvSpPr>
              <p:nvPr/>
            </p:nvSpPr>
            <p:spPr bwMode="auto">
              <a:xfrm>
                <a:off x="657664" y="4576978"/>
                <a:ext cx="2161286" cy="112637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11. Ticket Cancellation</a:t>
                </a:r>
              </a:p>
            </p:txBody>
          </p:sp>
        </p:grpSp>
        <p:sp>
          <p:nvSpPr>
            <p:cNvPr id="82" name="Rectangle 81"/>
            <p:cNvSpPr/>
            <p:nvPr/>
          </p:nvSpPr>
          <p:spPr bwMode="auto">
            <a:xfrm>
              <a:off x="2057400" y="228600"/>
              <a:ext cx="1828800" cy="1008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Reservation Form</a:t>
              </a:r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5734050" y="3205866"/>
              <a:ext cx="2651125" cy="724782"/>
              <a:chOff x="5591468" y="3933161"/>
              <a:chExt cx="2651125" cy="724782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5591468" y="4656355"/>
                <a:ext cx="2651125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73"/>
              <p:cNvSpPr txBox="1">
                <a:spLocks noChangeArrowheads="1"/>
              </p:cNvSpPr>
              <p:nvPr/>
            </p:nvSpPr>
            <p:spPr bwMode="auto">
              <a:xfrm>
                <a:off x="5639093" y="3933161"/>
                <a:ext cx="1981200" cy="61768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10. Checking</a:t>
                </a:r>
              </a:p>
            </p:txBody>
          </p:sp>
        </p:grpSp>
        <p:grpSp>
          <p:nvGrpSpPr>
            <p:cNvPr id="84" name="Group 86"/>
            <p:cNvGrpSpPr>
              <a:grpSpLocks/>
            </p:cNvGrpSpPr>
            <p:nvPr/>
          </p:nvGrpSpPr>
          <p:grpSpPr bwMode="auto">
            <a:xfrm>
              <a:off x="5711299" y="4333565"/>
              <a:ext cx="2652713" cy="1126375"/>
              <a:chOff x="5526513" y="3723965"/>
              <a:chExt cx="2652713" cy="1126375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5526513" y="4848752"/>
                <a:ext cx="265271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73"/>
              <p:cNvSpPr txBox="1">
                <a:spLocks noChangeArrowheads="1"/>
              </p:cNvSpPr>
              <p:nvPr/>
            </p:nvSpPr>
            <p:spPr bwMode="auto">
              <a:xfrm>
                <a:off x="5638164" y="3723965"/>
                <a:ext cx="2254250" cy="112637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12. Update Database</a:t>
                </a:r>
              </a:p>
            </p:txBody>
          </p:sp>
        </p:grpSp>
        <p:grpSp>
          <p:nvGrpSpPr>
            <p:cNvPr id="85" name="Group 92"/>
            <p:cNvGrpSpPr>
              <a:grpSpLocks/>
            </p:cNvGrpSpPr>
            <p:nvPr/>
          </p:nvGrpSpPr>
          <p:grpSpPr bwMode="auto">
            <a:xfrm>
              <a:off x="681882" y="5471959"/>
              <a:ext cx="5029200" cy="707647"/>
              <a:chOff x="453282" y="5243358"/>
              <a:chExt cx="5029200" cy="707647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rot="10800000">
                <a:off x="453282" y="5949418"/>
                <a:ext cx="5029200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70"/>
              <p:cNvSpPr txBox="1">
                <a:spLocks noChangeArrowheads="1"/>
              </p:cNvSpPr>
              <p:nvPr/>
            </p:nvSpPr>
            <p:spPr bwMode="auto">
              <a:xfrm>
                <a:off x="657225" y="5243358"/>
                <a:ext cx="2113661" cy="61768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13. Log 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67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ATM System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8" name="Group 103"/>
          <p:cNvGrpSpPr>
            <a:grpSpLocks/>
          </p:cNvGrpSpPr>
          <p:nvPr/>
        </p:nvGrpSpPr>
        <p:grpSpPr bwMode="auto">
          <a:xfrm>
            <a:off x="381000" y="762001"/>
            <a:ext cx="11430000" cy="5594348"/>
            <a:chOff x="76200" y="186396"/>
            <a:chExt cx="8991600" cy="6476998"/>
          </a:xfrm>
        </p:grpSpPr>
        <p:grpSp>
          <p:nvGrpSpPr>
            <p:cNvPr id="39" name="Group 86"/>
            <p:cNvGrpSpPr>
              <a:grpSpLocks/>
            </p:cNvGrpSpPr>
            <p:nvPr/>
          </p:nvGrpSpPr>
          <p:grpSpPr bwMode="auto">
            <a:xfrm>
              <a:off x="4198064" y="5315084"/>
              <a:ext cx="2097961" cy="683564"/>
              <a:chOff x="5522038" y="2495684"/>
              <a:chExt cx="2097961" cy="68356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>
                <a:off x="5522038" y="3177660"/>
                <a:ext cx="201136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73"/>
              <p:cNvSpPr txBox="1">
                <a:spLocks noChangeArrowheads="1"/>
              </p:cNvSpPr>
              <p:nvPr/>
            </p:nvSpPr>
            <p:spPr bwMode="auto">
              <a:xfrm>
                <a:off x="5638799" y="2495684"/>
                <a:ext cx="1981200" cy="60577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7. Verify PIN</a:t>
                </a:r>
              </a:p>
            </p:txBody>
          </p:sp>
        </p:grpSp>
        <p:grpSp>
          <p:nvGrpSpPr>
            <p:cNvPr id="40" name="Group 102"/>
            <p:cNvGrpSpPr>
              <a:grpSpLocks/>
            </p:cNvGrpSpPr>
            <p:nvPr/>
          </p:nvGrpSpPr>
          <p:grpSpPr bwMode="auto">
            <a:xfrm>
              <a:off x="76200" y="186396"/>
              <a:ext cx="8991600" cy="6476998"/>
              <a:chOff x="76200" y="152400"/>
              <a:chExt cx="8991600" cy="6476998"/>
            </a:xfrm>
          </p:grpSpPr>
          <p:grpSp>
            <p:nvGrpSpPr>
              <p:cNvPr id="41" name="Group 14"/>
              <p:cNvGrpSpPr>
                <a:grpSpLocks/>
              </p:cNvGrpSpPr>
              <p:nvPr/>
            </p:nvGrpSpPr>
            <p:grpSpPr bwMode="auto">
              <a:xfrm>
                <a:off x="457200" y="152400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10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1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14" name="Oval 2"/>
                    <p:cNvSpPr/>
                    <p:nvPr/>
                  </p:nvSpPr>
                  <p:spPr>
                    <a:xfrm>
                      <a:off x="7086600" y="1600200"/>
                      <a:ext cx="228600" cy="228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115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16" name="Straight Connector 4"/>
                      <p:cNvCxnSpPr/>
                      <p:nvPr/>
                    </p:nvCxnSpPr>
                    <p:spPr>
                      <a:xfrm rot="4860000">
                        <a:off x="7053173" y="1962375"/>
                        <a:ext cx="30497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Straight Connector 116"/>
                      <p:cNvCxnSpPr/>
                      <p:nvPr/>
                    </p:nvCxnSpPr>
                    <p:spPr>
                      <a:xfrm rot="5400000">
                        <a:off x="6943635" y="2157807"/>
                        <a:ext cx="30497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3" name="Straight Connector 112"/>
                  <p:cNvCxnSpPr/>
                  <p:nvPr/>
                </p:nvCxnSpPr>
                <p:spPr>
                  <a:xfrm rot="16200000" flipH="1">
                    <a:off x="7159536" y="2167339"/>
                    <a:ext cx="30180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6934200" y="1981424"/>
                  <a:ext cx="533400" cy="1588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 bwMode="auto">
              <a:xfrm>
                <a:off x="3276600" y="228600"/>
                <a:ext cx="1828800" cy="838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ATM Screen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5257800" y="228600"/>
                <a:ext cx="1828800" cy="838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Account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712748" y="663573"/>
                <a:ext cx="6389" cy="591646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3" idx="2"/>
              </p:cNvCxnSpPr>
              <p:nvPr/>
            </p:nvCxnSpPr>
            <p:spPr bwMode="auto">
              <a:xfrm flipH="1">
                <a:off x="2209800" y="1066801"/>
                <a:ext cx="1" cy="5562597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2"/>
              </p:cNvCxnSpPr>
              <p:nvPr/>
            </p:nvCxnSpPr>
            <p:spPr bwMode="auto">
              <a:xfrm flipH="1">
                <a:off x="4190999" y="1066800"/>
                <a:ext cx="1" cy="55625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55" idx="2"/>
              </p:cNvCxnSpPr>
              <p:nvPr/>
            </p:nvCxnSpPr>
            <p:spPr bwMode="auto">
              <a:xfrm>
                <a:off x="8153400" y="1219200"/>
                <a:ext cx="15240" cy="54101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38"/>
              <p:cNvSpPr txBox="1">
                <a:spLocks noChangeArrowheads="1"/>
              </p:cNvSpPr>
              <p:nvPr/>
            </p:nvSpPr>
            <p:spPr bwMode="auto">
              <a:xfrm>
                <a:off x="76200" y="914400"/>
                <a:ext cx="1295400" cy="6057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>
                    <a:latin typeface="+mn-lt"/>
                  </a:rPr>
                  <a:t>Customer</a:t>
                </a:r>
              </a:p>
            </p:txBody>
          </p:sp>
          <p:grpSp>
            <p:nvGrpSpPr>
              <p:cNvPr id="51" name="Group 90"/>
              <p:cNvGrpSpPr>
                <a:grpSpLocks/>
              </p:cNvGrpSpPr>
              <p:nvPr/>
            </p:nvGrpSpPr>
            <p:grpSpPr bwMode="auto">
              <a:xfrm>
                <a:off x="685800" y="1475737"/>
                <a:ext cx="1848104" cy="705779"/>
                <a:chOff x="3352800" y="1475737"/>
                <a:chExt cx="1848104" cy="705779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3352800" y="2179929"/>
                  <a:ext cx="1554163" cy="158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3381248" y="1475737"/>
                  <a:ext cx="1819656" cy="60577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1. Accept Card</a:t>
                  </a:r>
                </a:p>
              </p:txBody>
            </p:sp>
          </p:grpSp>
          <p:grpSp>
            <p:nvGrpSpPr>
              <p:cNvPr id="52" name="Group 92"/>
              <p:cNvGrpSpPr>
                <a:grpSpLocks/>
              </p:cNvGrpSpPr>
              <p:nvPr/>
            </p:nvGrpSpPr>
            <p:grpSpPr bwMode="auto">
              <a:xfrm>
                <a:off x="675641" y="3857742"/>
                <a:ext cx="3524707" cy="707369"/>
                <a:chOff x="-76081" y="3705342"/>
                <a:chExt cx="5533725" cy="707369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0800000">
                  <a:off x="-76081" y="4411123"/>
                  <a:ext cx="5533725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112140" y="3705342"/>
                  <a:ext cx="3703625" cy="60577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5. Prompt for PIN</a:t>
                  </a:r>
                </a:p>
              </p:txBody>
            </p:sp>
          </p:grpSp>
          <p:sp>
            <p:nvSpPr>
              <p:cNvPr id="53" name="Rectangle 52"/>
              <p:cNvSpPr/>
              <p:nvPr/>
            </p:nvSpPr>
            <p:spPr bwMode="auto">
              <a:xfrm>
                <a:off x="1295400" y="228600"/>
                <a:ext cx="1828800" cy="8382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Card Reader</a:t>
                </a:r>
              </a:p>
            </p:txBody>
          </p:sp>
          <p:grpSp>
            <p:nvGrpSpPr>
              <p:cNvPr id="54" name="Group 86"/>
              <p:cNvGrpSpPr>
                <a:grpSpLocks/>
              </p:cNvGrpSpPr>
              <p:nvPr/>
            </p:nvGrpSpPr>
            <p:grpSpPr bwMode="auto">
              <a:xfrm>
                <a:off x="2270125" y="3428416"/>
                <a:ext cx="3932238" cy="605771"/>
                <a:chOff x="5590539" y="2874379"/>
                <a:chExt cx="3932238" cy="605771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5590539" y="3390340"/>
                  <a:ext cx="3932238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5638164" y="2874379"/>
                  <a:ext cx="3481387" cy="60577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4. Open Account</a:t>
                  </a:r>
                </a:p>
              </p:txBody>
            </p:sp>
          </p:grpSp>
          <p:sp>
            <p:nvSpPr>
              <p:cNvPr id="55" name="Rectangle 54"/>
              <p:cNvSpPr/>
              <p:nvPr/>
            </p:nvSpPr>
            <p:spPr bwMode="auto">
              <a:xfrm>
                <a:off x="7239000" y="228600"/>
                <a:ext cx="1828800" cy="990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Cash Dispenser</a:t>
                </a:r>
              </a:p>
            </p:txBody>
          </p:sp>
          <p:cxnSp>
            <p:nvCxnSpPr>
              <p:cNvPr id="56" name="Straight Connector 55"/>
              <p:cNvCxnSpPr>
                <a:stCxn id="43" idx="2"/>
              </p:cNvCxnSpPr>
              <p:nvPr/>
            </p:nvCxnSpPr>
            <p:spPr bwMode="auto">
              <a:xfrm>
                <a:off x="6172200" y="1066800"/>
                <a:ext cx="30162" cy="55625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90"/>
              <p:cNvGrpSpPr>
                <a:grpSpLocks/>
              </p:cNvGrpSpPr>
              <p:nvPr/>
            </p:nvGrpSpPr>
            <p:grpSpPr bwMode="auto">
              <a:xfrm>
                <a:off x="2209800" y="2810861"/>
                <a:ext cx="2489200" cy="605770"/>
                <a:chOff x="3352800" y="1517049"/>
                <a:chExt cx="2489200" cy="605770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352800" y="2121230"/>
                  <a:ext cx="2011363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3377184" y="1517049"/>
                  <a:ext cx="2464816" cy="60577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3. Initialize Screen</a:t>
                  </a:r>
                </a:p>
              </p:txBody>
            </p:sp>
          </p:grpSp>
          <p:grpSp>
            <p:nvGrpSpPr>
              <p:cNvPr id="58" name="Group 92"/>
              <p:cNvGrpSpPr>
                <a:grpSpLocks/>
              </p:cNvGrpSpPr>
              <p:nvPr/>
            </p:nvGrpSpPr>
            <p:grpSpPr bwMode="auto">
              <a:xfrm>
                <a:off x="701674" y="5722202"/>
                <a:ext cx="3510662" cy="782216"/>
                <a:chOff x="-35208" y="3360002"/>
                <a:chExt cx="5511673" cy="782216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-35208" y="4113212"/>
                  <a:ext cx="5478175" cy="2900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24708" y="3360002"/>
                  <a:ext cx="5451757" cy="60577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8. Prompt for Transaction</a:t>
                  </a:r>
                </a:p>
              </p:txBody>
            </p:sp>
          </p:grpSp>
          <p:grpSp>
            <p:nvGrpSpPr>
              <p:cNvPr id="59" name="Group 92"/>
              <p:cNvGrpSpPr>
                <a:grpSpLocks/>
              </p:cNvGrpSpPr>
              <p:nvPr/>
            </p:nvGrpSpPr>
            <p:grpSpPr bwMode="auto">
              <a:xfrm>
                <a:off x="692363" y="4651745"/>
                <a:ext cx="3524707" cy="663115"/>
                <a:chOff x="-25901" y="3737345"/>
                <a:chExt cx="5533725" cy="663115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 rot="10800000">
                  <a:off x="-25901" y="4398872"/>
                  <a:ext cx="5533725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41955" y="3737345"/>
                  <a:ext cx="2409201" cy="60577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6. Enter PIN</a:t>
                  </a:r>
                </a:p>
              </p:txBody>
            </p:sp>
          </p:grpSp>
          <p:grpSp>
            <p:nvGrpSpPr>
              <p:cNvPr id="60" name="Group 91"/>
              <p:cNvGrpSpPr>
                <a:grpSpLocks/>
              </p:cNvGrpSpPr>
              <p:nvPr/>
            </p:nvGrpSpPr>
            <p:grpSpPr bwMode="auto">
              <a:xfrm>
                <a:off x="2185733" y="1845430"/>
                <a:ext cx="2626043" cy="865420"/>
                <a:chOff x="5462333" y="1845430"/>
                <a:chExt cx="2626043" cy="865420"/>
              </a:xfrm>
            </p:grpSpPr>
            <p:grpSp>
              <p:nvGrpSpPr>
                <p:cNvPr id="61" name="Group 60"/>
                <p:cNvGrpSpPr>
                  <a:grpSpLocks/>
                </p:cNvGrpSpPr>
                <p:nvPr/>
              </p:nvGrpSpPr>
              <p:grpSpPr bwMode="auto">
                <a:xfrm>
                  <a:off x="5514975" y="2404465"/>
                  <a:ext cx="1468438" cy="306385"/>
                  <a:chOff x="5514975" y="2101253"/>
                  <a:chExt cx="1468438" cy="306385"/>
                </a:xfrm>
              </p:grpSpPr>
              <p:grpSp>
                <p:nvGrpSpPr>
                  <p:cNvPr id="6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514975" y="2101253"/>
                    <a:ext cx="1468438" cy="306385"/>
                    <a:chOff x="5514975" y="2101253"/>
                    <a:chExt cx="1468438" cy="306385"/>
                  </a:xfrm>
                </p:grpSpPr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 rot="10800000">
                      <a:off x="5514975" y="2406050"/>
                      <a:ext cx="1463675" cy="1588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5519738" y="2101253"/>
                      <a:ext cx="1463675" cy="1588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5400000">
                    <a:off x="6827838" y="2253651"/>
                    <a:ext cx="303212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5462333" y="1845430"/>
                  <a:ext cx="2626043" cy="60577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2800" b="1" dirty="0">
                      <a:cs typeface="Arial" charset="0"/>
                    </a:rPr>
                    <a:t>2. Read Card </a:t>
                  </a:r>
                  <a:r>
                    <a:rPr lang="en-US" sz="2800" b="1" dirty="0" smtClean="0">
                      <a:cs typeface="Arial" charset="0"/>
                    </a:rPr>
                    <a:t>Number</a:t>
                  </a:r>
                  <a:endParaRPr lang="en-US" sz="2800" b="1" dirty="0">
                    <a:cs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7858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ATM System …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4" name="Group 70"/>
          <p:cNvGrpSpPr>
            <a:grpSpLocks/>
          </p:cNvGrpSpPr>
          <p:nvPr/>
        </p:nvGrpSpPr>
        <p:grpSpPr bwMode="auto">
          <a:xfrm>
            <a:off x="381000" y="762001"/>
            <a:ext cx="11430000" cy="5638798"/>
            <a:chOff x="76200" y="152400"/>
            <a:chExt cx="8991600" cy="6528461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457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127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29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31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800"/>
                  </a:p>
                </p:txBody>
              </p:sp>
              <p:grpSp>
                <p:nvGrpSpPr>
                  <p:cNvPr id="13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33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0" name="Straight Connector 129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 bwMode="auto">
            <a:xfrm>
              <a:off x="32766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ATM Screen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2578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Account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flipH="1">
              <a:off x="719137" y="623889"/>
              <a:ext cx="2" cy="60055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3" idx="2"/>
            </p:cNvCxnSpPr>
            <p:nvPr/>
          </p:nvCxnSpPr>
          <p:spPr bwMode="auto">
            <a:xfrm flipH="1">
              <a:off x="2174240" y="1066800"/>
              <a:ext cx="35560" cy="556259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2"/>
            </p:cNvCxnSpPr>
            <p:nvPr/>
          </p:nvCxnSpPr>
          <p:spPr bwMode="auto">
            <a:xfrm flipH="1">
              <a:off x="4152392" y="1066800"/>
              <a:ext cx="38608" cy="556259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2"/>
            </p:cNvCxnSpPr>
            <p:nvPr/>
          </p:nvCxnSpPr>
          <p:spPr bwMode="auto">
            <a:xfrm>
              <a:off x="8153400" y="1066800"/>
              <a:ext cx="1" cy="556259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38"/>
            <p:cNvSpPr txBox="1">
              <a:spLocks noChangeArrowheads="1"/>
            </p:cNvSpPr>
            <p:nvPr/>
          </p:nvSpPr>
          <p:spPr bwMode="auto">
            <a:xfrm>
              <a:off x="76200" y="914400"/>
              <a:ext cx="1295400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b="1">
                  <a:latin typeface="+mn-lt"/>
                </a:rPr>
                <a:t>Customer</a:t>
              </a:r>
            </a:p>
          </p:txBody>
        </p:sp>
        <p:grpSp>
          <p:nvGrpSpPr>
            <p:cNvPr id="82" name="Group 92"/>
            <p:cNvGrpSpPr>
              <a:grpSpLocks/>
            </p:cNvGrpSpPr>
            <p:nvPr/>
          </p:nvGrpSpPr>
          <p:grpSpPr bwMode="auto">
            <a:xfrm>
              <a:off x="717297" y="2546190"/>
              <a:ext cx="3435095" cy="693994"/>
              <a:chOff x="-10682" y="4070189"/>
              <a:chExt cx="5393035" cy="69399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rot="10800000">
                <a:off x="18028" y="4762596"/>
                <a:ext cx="5364325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70"/>
              <p:cNvSpPr txBox="1">
                <a:spLocks noChangeArrowheads="1"/>
              </p:cNvSpPr>
              <p:nvPr/>
            </p:nvSpPr>
            <p:spPr bwMode="auto">
              <a:xfrm>
                <a:off x="-10682" y="4070189"/>
                <a:ext cx="4546038" cy="60577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10. Prompt for Amount</a:t>
                </a:r>
              </a:p>
            </p:txBody>
          </p:sp>
        </p:grpSp>
        <p:sp>
          <p:nvSpPr>
            <p:cNvPr id="83" name="Rectangle 82"/>
            <p:cNvSpPr/>
            <p:nvPr/>
          </p:nvSpPr>
          <p:spPr bwMode="auto">
            <a:xfrm>
              <a:off x="12954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Card Reader</a:t>
              </a:r>
            </a:p>
          </p:txBody>
        </p:sp>
        <p:grpSp>
          <p:nvGrpSpPr>
            <p:cNvPr id="84" name="Group 86"/>
            <p:cNvGrpSpPr>
              <a:grpSpLocks/>
            </p:cNvGrpSpPr>
            <p:nvPr/>
          </p:nvGrpSpPr>
          <p:grpSpPr bwMode="auto">
            <a:xfrm>
              <a:off x="733425" y="1702593"/>
              <a:ext cx="3450082" cy="655367"/>
              <a:chOff x="5638799" y="2824956"/>
              <a:chExt cx="3450082" cy="655367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>
                <a:off x="5672073" y="3478736"/>
                <a:ext cx="3416808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73"/>
              <p:cNvSpPr txBox="1">
                <a:spLocks noChangeArrowheads="1"/>
              </p:cNvSpPr>
              <p:nvPr/>
            </p:nvSpPr>
            <p:spPr bwMode="auto">
              <a:xfrm>
                <a:off x="5638799" y="2824956"/>
                <a:ext cx="2924175" cy="52322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9. Select Transaction</a:t>
                </a:r>
              </a:p>
            </p:txBody>
          </p:sp>
        </p:grpSp>
        <p:grpSp>
          <p:nvGrpSpPr>
            <p:cNvPr id="85" name="Group 86"/>
            <p:cNvGrpSpPr>
              <a:grpSpLocks/>
            </p:cNvGrpSpPr>
            <p:nvPr/>
          </p:nvGrpSpPr>
          <p:grpSpPr bwMode="auto">
            <a:xfrm>
              <a:off x="4153435" y="4045974"/>
              <a:ext cx="2816325" cy="693993"/>
              <a:chOff x="5477409" y="3131574"/>
              <a:chExt cx="2816325" cy="693993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5477409" y="3823979"/>
                <a:ext cx="201136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73"/>
              <p:cNvSpPr txBox="1">
                <a:spLocks noChangeArrowheads="1"/>
              </p:cNvSpPr>
              <p:nvPr/>
            </p:nvSpPr>
            <p:spPr bwMode="auto">
              <a:xfrm>
                <a:off x="5536310" y="3131574"/>
                <a:ext cx="2757424" cy="6057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12. Withdraw </a:t>
                </a:r>
                <a:r>
                  <a:rPr lang="en-US" sz="2800" b="1" dirty="0" smtClean="0">
                    <a:cs typeface="Arial" charset="0"/>
                  </a:rPr>
                  <a:t>Amount</a:t>
                </a:r>
                <a:endParaRPr lang="en-US" sz="2800" b="1" dirty="0">
                  <a:cs typeface="Arial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 bwMode="auto">
            <a:xfrm>
              <a:off x="72390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Cash Dispenser</a:t>
              </a:r>
            </a:p>
          </p:txBody>
        </p:sp>
        <p:cxnSp>
          <p:nvCxnSpPr>
            <p:cNvPr id="87" name="Straight Connector 86"/>
            <p:cNvCxnSpPr>
              <a:stCxn id="67" idx="2"/>
            </p:cNvCxnSpPr>
            <p:nvPr/>
          </p:nvCxnSpPr>
          <p:spPr bwMode="auto">
            <a:xfrm>
              <a:off x="6172200" y="1066800"/>
              <a:ext cx="0" cy="556259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6"/>
            <p:cNvGrpSpPr>
              <a:grpSpLocks/>
            </p:cNvGrpSpPr>
            <p:nvPr/>
          </p:nvGrpSpPr>
          <p:grpSpPr bwMode="auto">
            <a:xfrm>
              <a:off x="733425" y="3340195"/>
              <a:ext cx="3414116" cy="693992"/>
              <a:chOff x="5638799" y="3111595"/>
              <a:chExt cx="3414116" cy="693992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>
                <a:off x="5672073" y="3803999"/>
                <a:ext cx="3380842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3"/>
              <p:cNvSpPr txBox="1">
                <a:spLocks noChangeArrowheads="1"/>
              </p:cNvSpPr>
              <p:nvPr/>
            </p:nvSpPr>
            <p:spPr bwMode="auto">
              <a:xfrm>
                <a:off x="5638799" y="3111595"/>
                <a:ext cx="2924175" cy="6057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11. Enter Amount</a:t>
                </a:r>
              </a:p>
            </p:txBody>
          </p:sp>
        </p:grp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6172200" y="4663532"/>
              <a:ext cx="1981200" cy="1046881"/>
              <a:chOff x="5486400" y="2072732"/>
              <a:chExt cx="1981200" cy="1046881"/>
            </a:xfrm>
          </p:grpSpPr>
          <p:grpSp>
            <p:nvGrpSpPr>
              <p:cNvPr id="97" name="Group 60"/>
              <p:cNvGrpSpPr>
                <a:grpSpLocks/>
              </p:cNvGrpSpPr>
              <p:nvPr/>
            </p:nvGrpSpPr>
            <p:grpSpPr bwMode="auto">
              <a:xfrm>
                <a:off x="5514975" y="2813230"/>
                <a:ext cx="1468438" cy="306383"/>
                <a:chOff x="5514975" y="2510018"/>
                <a:chExt cx="1468438" cy="306383"/>
              </a:xfrm>
            </p:grpSpPr>
            <p:grpSp>
              <p:nvGrpSpPr>
                <p:cNvPr id="99" name="Group 57"/>
                <p:cNvGrpSpPr>
                  <a:grpSpLocks/>
                </p:cNvGrpSpPr>
                <p:nvPr/>
              </p:nvGrpSpPr>
              <p:grpSpPr bwMode="auto">
                <a:xfrm>
                  <a:off x="5514975" y="2510018"/>
                  <a:ext cx="1468438" cy="306383"/>
                  <a:chOff x="5514975" y="2510018"/>
                  <a:chExt cx="1468438" cy="306383"/>
                </a:xfrm>
              </p:grpSpPr>
              <p:cxnSp>
                <p:nvCxnSpPr>
                  <p:cNvPr id="101" name="Straight Arrow Connector 100"/>
                  <p:cNvCxnSpPr/>
                  <p:nvPr/>
                </p:nvCxnSpPr>
                <p:spPr>
                  <a:xfrm rot="10800000">
                    <a:off x="5514975" y="2814814"/>
                    <a:ext cx="1463675" cy="158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519738" y="2510018"/>
                    <a:ext cx="1463675" cy="158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Straight Connector 99"/>
                <p:cNvCxnSpPr/>
                <p:nvPr/>
              </p:nvCxnSpPr>
              <p:spPr>
                <a:xfrm rot="5400000">
                  <a:off x="6827837" y="2662415"/>
                  <a:ext cx="303213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61"/>
              <p:cNvSpPr txBox="1">
                <a:spLocks noChangeArrowheads="1"/>
              </p:cNvSpPr>
              <p:nvPr/>
            </p:nvSpPr>
            <p:spPr bwMode="auto">
              <a:xfrm>
                <a:off x="5486400" y="2072732"/>
                <a:ext cx="1981200" cy="6057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13. Verify Fund</a:t>
                </a:r>
              </a:p>
            </p:txBody>
          </p:sp>
        </p:grpSp>
        <p:grpSp>
          <p:nvGrpSpPr>
            <p:cNvPr id="90" name="Group 91"/>
            <p:cNvGrpSpPr>
              <a:grpSpLocks/>
            </p:cNvGrpSpPr>
            <p:nvPr/>
          </p:nvGrpSpPr>
          <p:grpSpPr bwMode="auto">
            <a:xfrm>
              <a:off x="6178230" y="5722202"/>
              <a:ext cx="2410018" cy="958659"/>
              <a:chOff x="5492430" y="2140802"/>
              <a:chExt cx="2410018" cy="958659"/>
            </a:xfrm>
          </p:grpSpPr>
          <p:grpSp>
            <p:nvGrpSpPr>
              <p:cNvPr id="91" name="Group 60"/>
              <p:cNvGrpSpPr>
                <a:grpSpLocks/>
              </p:cNvGrpSpPr>
              <p:nvPr/>
            </p:nvGrpSpPr>
            <p:grpSpPr bwMode="auto">
              <a:xfrm>
                <a:off x="5514975" y="2793077"/>
                <a:ext cx="1468438" cy="306384"/>
                <a:chOff x="5514975" y="2489865"/>
                <a:chExt cx="1468438" cy="306384"/>
              </a:xfrm>
            </p:grpSpPr>
            <p:grpSp>
              <p:nvGrpSpPr>
                <p:cNvPr id="93" name="Group 57"/>
                <p:cNvGrpSpPr>
                  <a:grpSpLocks/>
                </p:cNvGrpSpPr>
                <p:nvPr/>
              </p:nvGrpSpPr>
              <p:grpSpPr bwMode="auto">
                <a:xfrm>
                  <a:off x="5514975" y="2489865"/>
                  <a:ext cx="1468438" cy="306384"/>
                  <a:chOff x="5514975" y="2489865"/>
                  <a:chExt cx="1468438" cy="306384"/>
                </a:xfrm>
              </p:grpSpPr>
              <p:cxnSp>
                <p:nvCxnSpPr>
                  <p:cNvPr id="95" name="Straight Arrow Connector 94"/>
                  <p:cNvCxnSpPr/>
                  <p:nvPr/>
                </p:nvCxnSpPr>
                <p:spPr>
                  <a:xfrm rot="10800000">
                    <a:off x="5514975" y="2794662"/>
                    <a:ext cx="1463675" cy="158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5519738" y="2489865"/>
                    <a:ext cx="1463675" cy="158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6827837" y="2642263"/>
                  <a:ext cx="303216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61"/>
              <p:cNvSpPr txBox="1">
                <a:spLocks noChangeArrowheads="1"/>
              </p:cNvSpPr>
              <p:nvPr/>
            </p:nvSpPr>
            <p:spPr bwMode="auto">
              <a:xfrm>
                <a:off x="5492430" y="2140802"/>
                <a:ext cx="2410018" cy="6057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14. Deduct Fund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141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ATM System …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1" name="Group 62"/>
          <p:cNvGrpSpPr>
            <a:grpSpLocks/>
          </p:cNvGrpSpPr>
          <p:nvPr/>
        </p:nvGrpSpPr>
        <p:grpSpPr bwMode="auto">
          <a:xfrm>
            <a:off x="76200" y="762000"/>
            <a:ext cx="11734800" cy="5594349"/>
            <a:chOff x="76200" y="152400"/>
            <a:chExt cx="8991600" cy="6477000"/>
          </a:xfrm>
        </p:grpSpPr>
        <p:grpSp>
          <p:nvGrpSpPr>
            <p:cNvPr id="52" name="Group 14"/>
            <p:cNvGrpSpPr>
              <a:grpSpLocks/>
            </p:cNvGrpSpPr>
            <p:nvPr/>
          </p:nvGrpSpPr>
          <p:grpSpPr bwMode="auto">
            <a:xfrm>
              <a:off x="457200" y="152400"/>
              <a:ext cx="533400" cy="831850"/>
              <a:chOff x="6934200" y="1600200"/>
              <a:chExt cx="533400" cy="832340"/>
            </a:xfrm>
          </p:grpSpPr>
          <p:grpSp>
            <p:nvGrpSpPr>
              <p:cNvPr id="76" name="Group 11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442913" cy="832340"/>
                <a:chOff x="6981825" y="1600200"/>
                <a:chExt cx="442913" cy="832340"/>
              </a:xfrm>
            </p:grpSpPr>
            <p:grpSp>
              <p:nvGrpSpPr>
                <p:cNvPr id="105" name="Group 10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333375" cy="824397"/>
                  <a:chOff x="6981825" y="1600200"/>
                  <a:chExt cx="333375" cy="824397"/>
                </a:xfrm>
              </p:grpSpPr>
              <p:sp>
                <p:nvSpPr>
                  <p:cNvPr id="107" name="Oval 2"/>
                  <p:cNvSpPr/>
                  <p:nvPr/>
                </p:nvSpPr>
                <p:spPr>
                  <a:xfrm>
                    <a:off x="7086600" y="1600200"/>
                    <a:ext cx="228600" cy="2287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800"/>
                  </a:p>
                </p:txBody>
              </p:sp>
              <p:grpSp>
                <p:nvGrpSpPr>
                  <p:cNvPr id="108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981825" y="1828935"/>
                    <a:ext cx="242888" cy="595662"/>
                    <a:chOff x="6981825" y="1828935"/>
                    <a:chExt cx="242888" cy="595662"/>
                  </a:xfrm>
                </p:grpSpPr>
                <p:cxnSp>
                  <p:nvCxnSpPr>
                    <p:cNvPr id="109" name="Straight Connector 4"/>
                    <p:cNvCxnSpPr/>
                    <p:nvPr/>
                  </p:nvCxnSpPr>
                  <p:spPr>
                    <a:xfrm rot="4860000">
                      <a:off x="7053173" y="1962375"/>
                      <a:ext cx="304979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rot="5400000">
                      <a:off x="6943635" y="2157808"/>
                      <a:ext cx="304979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7159536" y="2167339"/>
                  <a:ext cx="301803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6934200" y="1981424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 bwMode="auto">
            <a:xfrm>
              <a:off x="32766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ATM Screen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578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Account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733426" y="671512"/>
              <a:ext cx="28574" cy="595788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1" idx="2"/>
            </p:cNvCxnSpPr>
            <p:nvPr/>
          </p:nvCxnSpPr>
          <p:spPr bwMode="auto">
            <a:xfrm>
              <a:off x="2209800" y="1066800"/>
              <a:ext cx="14288" cy="5562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2"/>
            </p:cNvCxnSpPr>
            <p:nvPr/>
          </p:nvCxnSpPr>
          <p:spPr bwMode="auto">
            <a:xfrm flipH="1">
              <a:off x="4163291" y="1066800"/>
              <a:ext cx="27709" cy="5562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3" idx="2"/>
            </p:cNvCxnSpPr>
            <p:nvPr/>
          </p:nvCxnSpPr>
          <p:spPr bwMode="auto">
            <a:xfrm flipH="1">
              <a:off x="8137524" y="1299292"/>
              <a:ext cx="15876" cy="533010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38"/>
            <p:cNvSpPr txBox="1">
              <a:spLocks noChangeArrowheads="1"/>
            </p:cNvSpPr>
            <p:nvPr/>
          </p:nvSpPr>
          <p:spPr bwMode="auto">
            <a:xfrm>
              <a:off x="76200" y="914400"/>
              <a:ext cx="1295400" cy="9541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b="1">
                  <a:latin typeface="+mn-lt"/>
                </a:rPr>
                <a:t>Customer</a:t>
              </a:r>
            </a:p>
          </p:txBody>
        </p:sp>
        <p:grpSp>
          <p:nvGrpSpPr>
            <p:cNvPr id="60" name="Group 92"/>
            <p:cNvGrpSpPr>
              <a:grpSpLocks/>
            </p:cNvGrpSpPr>
            <p:nvPr/>
          </p:nvGrpSpPr>
          <p:grpSpPr bwMode="auto">
            <a:xfrm>
              <a:off x="134587" y="5436603"/>
              <a:ext cx="2895596" cy="714927"/>
              <a:chOff x="-3916357" y="6122403"/>
              <a:chExt cx="4546036" cy="714927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-2931329" y="6837329"/>
                <a:ext cx="227302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0"/>
              <p:cNvSpPr txBox="1">
                <a:spLocks noChangeArrowheads="1"/>
              </p:cNvSpPr>
              <p:nvPr/>
            </p:nvSpPr>
            <p:spPr bwMode="auto">
              <a:xfrm>
                <a:off x="-3916357" y="6122403"/>
                <a:ext cx="4546036" cy="52322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17. Eject Card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1295400" y="228600"/>
              <a:ext cx="1828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Card Reader</a:t>
              </a:r>
            </a:p>
          </p:txBody>
        </p:sp>
        <p:grpSp>
          <p:nvGrpSpPr>
            <p:cNvPr id="62" name="Group 86"/>
            <p:cNvGrpSpPr>
              <a:grpSpLocks/>
            </p:cNvGrpSpPr>
            <p:nvPr/>
          </p:nvGrpSpPr>
          <p:grpSpPr bwMode="auto">
            <a:xfrm>
              <a:off x="762000" y="2375380"/>
              <a:ext cx="7546769" cy="546249"/>
              <a:chOff x="152400" y="3594580"/>
              <a:chExt cx="7546769" cy="546249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H="1">
                <a:off x="152400" y="4140829"/>
                <a:ext cx="739140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3"/>
              <p:cNvSpPr txBox="1">
                <a:spLocks noChangeArrowheads="1"/>
              </p:cNvSpPr>
              <p:nvPr/>
            </p:nvSpPr>
            <p:spPr bwMode="auto">
              <a:xfrm>
                <a:off x="5505244" y="3594580"/>
                <a:ext cx="2193925" cy="54624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15. Provide </a:t>
                </a:r>
                <a:r>
                  <a:rPr lang="en-US" sz="2800" b="1" dirty="0" smtClean="0">
                    <a:cs typeface="Arial" charset="0"/>
                  </a:rPr>
                  <a:t>Cash   </a:t>
                </a:r>
                <a:endParaRPr lang="en-US" sz="2800" b="1" dirty="0">
                  <a:cs typeface="Arial" charset="0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7239000" y="228600"/>
              <a:ext cx="1828800" cy="10706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Cash Dispenser</a:t>
              </a:r>
            </a:p>
          </p:txBody>
        </p:sp>
        <p:cxnSp>
          <p:nvCxnSpPr>
            <p:cNvPr id="68" name="Straight Connector 67"/>
            <p:cNvCxnSpPr>
              <a:stCxn id="54" idx="2"/>
            </p:cNvCxnSpPr>
            <p:nvPr/>
          </p:nvCxnSpPr>
          <p:spPr bwMode="auto">
            <a:xfrm flipH="1">
              <a:off x="6156325" y="1066800"/>
              <a:ext cx="15875" cy="5562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86"/>
            <p:cNvGrpSpPr>
              <a:grpSpLocks/>
            </p:cNvGrpSpPr>
            <p:nvPr/>
          </p:nvGrpSpPr>
          <p:grpSpPr bwMode="auto">
            <a:xfrm>
              <a:off x="719137" y="4247741"/>
              <a:ext cx="7342186" cy="1074064"/>
              <a:chOff x="138111" y="4857341"/>
              <a:chExt cx="7342186" cy="1074064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H="1" flipV="1">
                <a:off x="138111" y="5853440"/>
                <a:ext cx="5453063" cy="779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3"/>
              <p:cNvSpPr txBox="1">
                <a:spLocks noChangeArrowheads="1"/>
              </p:cNvSpPr>
              <p:nvPr/>
            </p:nvSpPr>
            <p:spPr bwMode="auto">
              <a:xfrm>
                <a:off x="5638799" y="4857341"/>
                <a:ext cx="1841498" cy="9960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16. Provide </a:t>
                </a:r>
                <a:r>
                  <a:rPr lang="en-US" sz="2800" b="1" dirty="0" smtClean="0">
                    <a:cs typeface="Arial" charset="0"/>
                  </a:rPr>
                  <a:t>Receipt   </a:t>
                </a:r>
                <a:endParaRPr lang="en-US" sz="2800" b="1" dirty="0"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311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ATM System …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4" name="Group 98"/>
          <p:cNvGrpSpPr>
            <a:grpSpLocks/>
          </p:cNvGrpSpPr>
          <p:nvPr/>
        </p:nvGrpSpPr>
        <p:grpSpPr bwMode="auto">
          <a:xfrm>
            <a:off x="381000" y="762001"/>
            <a:ext cx="11353796" cy="5594348"/>
            <a:chOff x="-76200" y="180536"/>
            <a:chExt cx="9007346" cy="664165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971800" y="263100"/>
              <a:ext cx="9144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267200" y="263100"/>
              <a:ext cx="9906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Item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465315" y="716610"/>
              <a:ext cx="25223" cy="594678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3" idx="2"/>
            </p:cNvCxnSpPr>
            <p:nvPr/>
          </p:nvCxnSpPr>
          <p:spPr bwMode="auto">
            <a:xfrm flipH="1">
              <a:off x="2057400" y="1101442"/>
              <a:ext cx="38101" cy="556195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2"/>
            </p:cNvCxnSpPr>
            <p:nvPr/>
          </p:nvCxnSpPr>
          <p:spPr bwMode="auto">
            <a:xfrm flipH="1">
              <a:off x="4759961" y="1101442"/>
              <a:ext cx="2539" cy="572074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>
              <a:off x="8266176" y="723326"/>
              <a:ext cx="11050" cy="590672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-76200" y="186396"/>
              <a:ext cx="1295400" cy="1716268"/>
              <a:chOff x="-76200" y="186396"/>
              <a:chExt cx="1295400" cy="1716268"/>
            </a:xfrm>
          </p:grpSpPr>
          <p:grpSp>
            <p:nvGrpSpPr>
              <p:cNvPr id="100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02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1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13" name="Oval 2"/>
                    <p:cNvSpPr/>
                    <p:nvPr/>
                  </p:nvSpPr>
                  <p:spPr>
                    <a:xfrm>
                      <a:off x="7086600" y="1600691"/>
                      <a:ext cx="228600" cy="22877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114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15" name="Straight Connector 4"/>
                      <p:cNvCxnSpPr/>
                      <p:nvPr/>
                    </p:nvCxnSpPr>
                    <p:spPr>
                      <a:xfrm rot="4860000">
                        <a:off x="7053148" y="1962930"/>
                        <a:ext cx="305031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/>
                      <p:cNvCxnSpPr/>
                      <p:nvPr/>
                    </p:nvCxnSpPr>
                    <p:spPr>
                      <a:xfrm rot="5400000">
                        <a:off x="6943610" y="2158413"/>
                        <a:ext cx="305031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2" name="Straight Connector 111"/>
                  <p:cNvCxnSpPr/>
                  <p:nvPr/>
                </p:nvCxnSpPr>
                <p:spPr>
                  <a:xfrm rot="16200000" flipH="1">
                    <a:off x="7159511" y="2167945"/>
                    <a:ext cx="30185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934200" y="1981980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TextBox 38"/>
              <p:cNvSpPr txBox="1">
                <a:spLocks noChangeArrowheads="1"/>
              </p:cNvSpPr>
              <p:nvPr/>
            </p:nvSpPr>
            <p:spPr bwMode="auto">
              <a:xfrm>
                <a:off x="-76200" y="948396"/>
                <a:ext cx="1295400" cy="954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>
                    <a:latin typeface="+mn-lt"/>
                  </a:rPr>
                  <a:t>Customer</a:t>
                </a:r>
              </a:p>
            </p:txBody>
          </p:sp>
        </p:grpSp>
        <p:grpSp>
          <p:nvGrpSpPr>
            <p:cNvPr id="42" name="Group 90"/>
            <p:cNvGrpSpPr>
              <a:grpSpLocks/>
            </p:cNvGrpSpPr>
            <p:nvPr/>
          </p:nvGrpSpPr>
          <p:grpSpPr bwMode="auto">
            <a:xfrm>
              <a:off x="286512" y="1459134"/>
              <a:ext cx="1793673" cy="621171"/>
              <a:chOff x="3334512" y="1425138"/>
              <a:chExt cx="1793673" cy="621171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>
                <a:off x="3532252" y="2044720"/>
                <a:ext cx="159593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44"/>
              <p:cNvSpPr txBox="1">
                <a:spLocks noChangeArrowheads="1"/>
              </p:cNvSpPr>
              <p:nvPr/>
            </p:nvSpPr>
            <p:spPr bwMode="auto">
              <a:xfrm>
                <a:off x="3334512" y="1425138"/>
                <a:ext cx="1752599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1. Validate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1524000" y="263100"/>
              <a:ext cx="11430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562600" y="263100"/>
              <a:ext cx="18288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Retail Good Product</a:t>
              </a: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 bwMode="auto">
            <a:xfrm>
              <a:off x="6477000" y="1101442"/>
              <a:ext cx="36069" cy="572074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7635746" y="180536"/>
              <a:ext cx="1295400" cy="1716268"/>
              <a:chOff x="-136654" y="186396"/>
              <a:chExt cx="1295400" cy="1716268"/>
            </a:xfrm>
          </p:grpSpPr>
          <p:grpSp>
            <p:nvGrpSpPr>
              <p:cNvPr id="88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90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9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94" name="Oval 2"/>
                    <p:cNvSpPr/>
                    <p:nvPr/>
                  </p:nvSpPr>
                  <p:spPr>
                    <a:xfrm>
                      <a:off x="7086600" y="1600200"/>
                      <a:ext cx="228600" cy="22877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95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96" name="Straight Connector 4"/>
                      <p:cNvCxnSpPr/>
                      <p:nvPr/>
                    </p:nvCxnSpPr>
                    <p:spPr>
                      <a:xfrm rot="4860000">
                        <a:off x="7053148" y="1962439"/>
                        <a:ext cx="305031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 rot="5400000">
                        <a:off x="6943610" y="2157922"/>
                        <a:ext cx="305031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3" name="Straight Connector 92"/>
                  <p:cNvCxnSpPr/>
                  <p:nvPr/>
                </p:nvCxnSpPr>
                <p:spPr>
                  <a:xfrm rot="16200000" flipH="1">
                    <a:off x="7159511" y="2167454"/>
                    <a:ext cx="30185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934200" y="198148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38"/>
              <p:cNvSpPr txBox="1">
                <a:spLocks noChangeArrowheads="1"/>
              </p:cNvSpPr>
              <p:nvPr/>
            </p:nvSpPr>
            <p:spPr bwMode="auto">
              <a:xfrm>
                <a:off x="-136654" y="948396"/>
                <a:ext cx="1295400" cy="954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>
                    <a:latin typeface="+mn-lt"/>
                  </a:rPr>
                  <a:t>Customer</a:t>
                </a:r>
              </a:p>
            </p:txBody>
          </p:sp>
        </p:grpSp>
        <p:cxnSp>
          <p:nvCxnSpPr>
            <p:cNvPr id="47" name="Straight Connector 46"/>
            <p:cNvCxnSpPr>
              <a:stCxn id="35" idx="2"/>
            </p:cNvCxnSpPr>
            <p:nvPr/>
          </p:nvCxnSpPr>
          <p:spPr bwMode="auto">
            <a:xfrm>
              <a:off x="3429000" y="1101442"/>
              <a:ext cx="14288" cy="556195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90"/>
            <p:cNvGrpSpPr>
              <a:grpSpLocks/>
            </p:cNvGrpSpPr>
            <p:nvPr/>
          </p:nvGrpSpPr>
          <p:grpSpPr bwMode="auto">
            <a:xfrm>
              <a:off x="2057400" y="2165626"/>
              <a:ext cx="2037588" cy="638400"/>
              <a:chOff x="3352800" y="1405214"/>
              <a:chExt cx="2037588" cy="638400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352800" y="2042027"/>
                <a:ext cx="1378306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44"/>
              <p:cNvSpPr txBox="1">
                <a:spLocks noChangeArrowheads="1"/>
              </p:cNvSpPr>
              <p:nvPr/>
            </p:nvSpPr>
            <p:spPr bwMode="auto">
              <a:xfrm>
                <a:off x="3411728" y="1405214"/>
                <a:ext cx="1978660" cy="62117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2. Place Order</a:t>
                </a:r>
              </a:p>
            </p:txBody>
          </p:sp>
        </p:grpSp>
        <p:grpSp>
          <p:nvGrpSpPr>
            <p:cNvPr id="49" name="Group 90"/>
            <p:cNvGrpSpPr>
              <a:grpSpLocks/>
            </p:cNvGrpSpPr>
            <p:nvPr/>
          </p:nvGrpSpPr>
          <p:grpSpPr bwMode="auto">
            <a:xfrm>
              <a:off x="467868" y="2906577"/>
              <a:ext cx="2974239" cy="621171"/>
              <a:chOff x="3515868" y="1460365"/>
              <a:chExt cx="2974239" cy="621171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3515868" y="2079949"/>
                <a:ext cx="2974239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44"/>
              <p:cNvSpPr txBox="1">
                <a:spLocks noChangeArrowheads="1"/>
              </p:cNvSpPr>
              <p:nvPr/>
            </p:nvSpPr>
            <p:spPr bwMode="auto">
              <a:xfrm>
                <a:off x="3553292" y="1460365"/>
                <a:ext cx="2560768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3. Add Products</a:t>
                </a:r>
              </a:p>
            </p:txBody>
          </p:sp>
        </p:grpSp>
        <p:grpSp>
          <p:nvGrpSpPr>
            <p:cNvPr id="50" name="Group 90"/>
            <p:cNvGrpSpPr>
              <a:grpSpLocks/>
            </p:cNvGrpSpPr>
            <p:nvPr/>
          </p:nvGrpSpPr>
          <p:grpSpPr bwMode="auto">
            <a:xfrm>
              <a:off x="3430016" y="3708679"/>
              <a:ext cx="1924308" cy="723722"/>
              <a:chOff x="3263548" y="1576667"/>
              <a:chExt cx="1924308" cy="723722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3263548" y="2298802"/>
                <a:ext cx="1554162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44"/>
              <p:cNvSpPr txBox="1">
                <a:spLocks noChangeArrowheads="1"/>
              </p:cNvSpPr>
              <p:nvPr/>
            </p:nvSpPr>
            <p:spPr bwMode="auto">
              <a:xfrm>
                <a:off x="3324002" y="1576667"/>
                <a:ext cx="1863854" cy="6211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4. New Order</a:t>
                </a:r>
              </a:p>
            </p:txBody>
          </p:sp>
        </p:grpSp>
        <p:grpSp>
          <p:nvGrpSpPr>
            <p:cNvPr id="64" name="Group 90"/>
            <p:cNvGrpSpPr>
              <a:grpSpLocks/>
            </p:cNvGrpSpPr>
            <p:nvPr/>
          </p:nvGrpSpPr>
          <p:grpSpPr bwMode="auto">
            <a:xfrm>
              <a:off x="4759961" y="4613331"/>
              <a:ext cx="2841244" cy="634843"/>
              <a:chOff x="3007361" y="1719319"/>
              <a:chExt cx="2841244" cy="634843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3007361" y="2352575"/>
                <a:ext cx="1554163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44"/>
              <p:cNvSpPr txBox="1">
                <a:spLocks noChangeArrowheads="1"/>
              </p:cNvSpPr>
              <p:nvPr/>
            </p:nvSpPr>
            <p:spPr bwMode="auto">
              <a:xfrm>
                <a:off x="3049019" y="1719319"/>
                <a:ext cx="2799586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5. Check Availability</a:t>
                </a:r>
              </a:p>
            </p:txBody>
          </p:sp>
        </p:grpSp>
        <p:grpSp>
          <p:nvGrpSpPr>
            <p:cNvPr id="65" name="Group 90"/>
            <p:cNvGrpSpPr>
              <a:grpSpLocks/>
            </p:cNvGrpSpPr>
            <p:nvPr/>
          </p:nvGrpSpPr>
          <p:grpSpPr bwMode="auto">
            <a:xfrm>
              <a:off x="4777548" y="5337053"/>
              <a:ext cx="2279589" cy="723721"/>
              <a:chOff x="3024948" y="1376241"/>
              <a:chExt cx="2279589" cy="723721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3024948" y="2098375"/>
                <a:ext cx="1741018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44"/>
              <p:cNvSpPr txBox="1">
                <a:spLocks noChangeArrowheads="1"/>
              </p:cNvSpPr>
              <p:nvPr/>
            </p:nvSpPr>
            <p:spPr bwMode="auto">
              <a:xfrm>
                <a:off x="3059176" y="1376241"/>
                <a:ext cx="2245361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6. Check Price</a:t>
                </a:r>
              </a:p>
            </p:txBody>
          </p:sp>
        </p:grpSp>
        <p:grpSp>
          <p:nvGrpSpPr>
            <p:cNvPr id="66" name="Group 90"/>
            <p:cNvGrpSpPr>
              <a:grpSpLocks/>
            </p:cNvGrpSpPr>
            <p:nvPr/>
          </p:nvGrpSpPr>
          <p:grpSpPr bwMode="auto">
            <a:xfrm>
              <a:off x="453472" y="5608450"/>
              <a:ext cx="2974239" cy="718339"/>
              <a:chOff x="3425272" y="960250"/>
              <a:chExt cx="2974239" cy="718339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3425272" y="1677001"/>
                <a:ext cx="2974239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44"/>
              <p:cNvSpPr txBox="1">
                <a:spLocks noChangeArrowheads="1"/>
              </p:cNvSpPr>
              <p:nvPr/>
            </p:nvSpPr>
            <p:spPr bwMode="auto">
              <a:xfrm>
                <a:off x="3495548" y="960250"/>
                <a:ext cx="2362200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7. Accept Order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3455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E – Commerce System 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4" name="Group 98"/>
          <p:cNvGrpSpPr>
            <a:grpSpLocks/>
          </p:cNvGrpSpPr>
          <p:nvPr/>
        </p:nvGrpSpPr>
        <p:grpSpPr bwMode="auto">
          <a:xfrm>
            <a:off x="381000" y="762001"/>
            <a:ext cx="11353796" cy="5594348"/>
            <a:chOff x="-76200" y="180536"/>
            <a:chExt cx="9007346" cy="664165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971800" y="263100"/>
              <a:ext cx="9144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267200" y="263100"/>
              <a:ext cx="9906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Item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465315" y="716610"/>
              <a:ext cx="25223" cy="594678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3" idx="2"/>
            </p:cNvCxnSpPr>
            <p:nvPr/>
          </p:nvCxnSpPr>
          <p:spPr bwMode="auto">
            <a:xfrm flipH="1">
              <a:off x="2057400" y="1101442"/>
              <a:ext cx="38101" cy="556195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2"/>
            </p:cNvCxnSpPr>
            <p:nvPr/>
          </p:nvCxnSpPr>
          <p:spPr bwMode="auto">
            <a:xfrm flipH="1">
              <a:off x="4759961" y="1101442"/>
              <a:ext cx="2539" cy="572074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>
              <a:off x="8266176" y="723326"/>
              <a:ext cx="11050" cy="590672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-76200" y="186396"/>
              <a:ext cx="1295400" cy="1716268"/>
              <a:chOff x="-76200" y="186396"/>
              <a:chExt cx="1295400" cy="1716268"/>
            </a:xfrm>
          </p:grpSpPr>
          <p:grpSp>
            <p:nvGrpSpPr>
              <p:cNvPr id="100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02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1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13" name="Oval 2"/>
                    <p:cNvSpPr/>
                    <p:nvPr/>
                  </p:nvSpPr>
                  <p:spPr>
                    <a:xfrm>
                      <a:off x="7086600" y="1600691"/>
                      <a:ext cx="228600" cy="22877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114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15" name="Straight Connector 4"/>
                      <p:cNvCxnSpPr/>
                      <p:nvPr/>
                    </p:nvCxnSpPr>
                    <p:spPr>
                      <a:xfrm rot="4860000">
                        <a:off x="7053148" y="1962930"/>
                        <a:ext cx="305031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/>
                      <p:cNvCxnSpPr/>
                      <p:nvPr/>
                    </p:nvCxnSpPr>
                    <p:spPr>
                      <a:xfrm rot="5400000">
                        <a:off x="6943610" y="2158413"/>
                        <a:ext cx="305031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2" name="Straight Connector 111"/>
                  <p:cNvCxnSpPr/>
                  <p:nvPr/>
                </p:nvCxnSpPr>
                <p:spPr>
                  <a:xfrm rot="16200000" flipH="1">
                    <a:off x="7159511" y="2167945"/>
                    <a:ext cx="30185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934200" y="1981980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TextBox 38"/>
              <p:cNvSpPr txBox="1">
                <a:spLocks noChangeArrowheads="1"/>
              </p:cNvSpPr>
              <p:nvPr/>
            </p:nvSpPr>
            <p:spPr bwMode="auto">
              <a:xfrm>
                <a:off x="-76200" y="948396"/>
                <a:ext cx="1295400" cy="954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>
                    <a:latin typeface="+mn-lt"/>
                  </a:rPr>
                  <a:t>Customer</a:t>
                </a:r>
              </a:p>
            </p:txBody>
          </p:sp>
        </p:grpSp>
        <p:grpSp>
          <p:nvGrpSpPr>
            <p:cNvPr id="42" name="Group 90"/>
            <p:cNvGrpSpPr>
              <a:grpSpLocks/>
            </p:cNvGrpSpPr>
            <p:nvPr/>
          </p:nvGrpSpPr>
          <p:grpSpPr bwMode="auto">
            <a:xfrm>
              <a:off x="286512" y="1459134"/>
              <a:ext cx="1793673" cy="621171"/>
              <a:chOff x="3334512" y="1425138"/>
              <a:chExt cx="1793673" cy="621171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>
                <a:off x="3532252" y="2044720"/>
                <a:ext cx="159593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44"/>
              <p:cNvSpPr txBox="1">
                <a:spLocks noChangeArrowheads="1"/>
              </p:cNvSpPr>
              <p:nvPr/>
            </p:nvSpPr>
            <p:spPr bwMode="auto">
              <a:xfrm>
                <a:off x="3334512" y="1425138"/>
                <a:ext cx="1752599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1. Validate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1524000" y="263100"/>
              <a:ext cx="11430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562600" y="263100"/>
              <a:ext cx="1828800" cy="838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Retail Good Product</a:t>
              </a: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 bwMode="auto">
            <a:xfrm>
              <a:off x="6477000" y="1101442"/>
              <a:ext cx="36069" cy="572074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7635746" y="180536"/>
              <a:ext cx="1295400" cy="1716268"/>
              <a:chOff x="-136654" y="186396"/>
              <a:chExt cx="1295400" cy="1716268"/>
            </a:xfrm>
          </p:grpSpPr>
          <p:grpSp>
            <p:nvGrpSpPr>
              <p:cNvPr id="88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90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9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94" name="Oval 2"/>
                    <p:cNvSpPr/>
                    <p:nvPr/>
                  </p:nvSpPr>
                  <p:spPr>
                    <a:xfrm>
                      <a:off x="7086600" y="1600200"/>
                      <a:ext cx="228600" cy="22877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95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96" name="Straight Connector 4"/>
                      <p:cNvCxnSpPr/>
                      <p:nvPr/>
                    </p:nvCxnSpPr>
                    <p:spPr>
                      <a:xfrm rot="4860000">
                        <a:off x="7053148" y="1962439"/>
                        <a:ext cx="305031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 rot="5400000">
                        <a:off x="6943610" y="2157922"/>
                        <a:ext cx="305031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3" name="Straight Connector 92"/>
                  <p:cNvCxnSpPr/>
                  <p:nvPr/>
                </p:nvCxnSpPr>
                <p:spPr>
                  <a:xfrm rot="16200000" flipH="1">
                    <a:off x="7159511" y="2167454"/>
                    <a:ext cx="30185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934200" y="198148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38"/>
              <p:cNvSpPr txBox="1">
                <a:spLocks noChangeArrowheads="1"/>
              </p:cNvSpPr>
              <p:nvPr/>
            </p:nvSpPr>
            <p:spPr bwMode="auto">
              <a:xfrm>
                <a:off x="-136654" y="948396"/>
                <a:ext cx="1295400" cy="954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>
                    <a:latin typeface="+mn-lt"/>
                  </a:rPr>
                  <a:t>Customer</a:t>
                </a:r>
              </a:p>
            </p:txBody>
          </p:sp>
        </p:grpSp>
        <p:cxnSp>
          <p:nvCxnSpPr>
            <p:cNvPr id="47" name="Straight Connector 46"/>
            <p:cNvCxnSpPr>
              <a:stCxn id="35" idx="2"/>
            </p:cNvCxnSpPr>
            <p:nvPr/>
          </p:nvCxnSpPr>
          <p:spPr bwMode="auto">
            <a:xfrm>
              <a:off x="3429000" y="1101442"/>
              <a:ext cx="14288" cy="556195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90"/>
            <p:cNvGrpSpPr>
              <a:grpSpLocks/>
            </p:cNvGrpSpPr>
            <p:nvPr/>
          </p:nvGrpSpPr>
          <p:grpSpPr bwMode="auto">
            <a:xfrm>
              <a:off x="2057400" y="2165626"/>
              <a:ext cx="2037588" cy="638400"/>
              <a:chOff x="3352800" y="1405214"/>
              <a:chExt cx="2037588" cy="638400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352800" y="2042027"/>
                <a:ext cx="1378306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44"/>
              <p:cNvSpPr txBox="1">
                <a:spLocks noChangeArrowheads="1"/>
              </p:cNvSpPr>
              <p:nvPr/>
            </p:nvSpPr>
            <p:spPr bwMode="auto">
              <a:xfrm>
                <a:off x="3411728" y="1405214"/>
                <a:ext cx="1978660" cy="62117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2. Place Order</a:t>
                </a:r>
              </a:p>
            </p:txBody>
          </p:sp>
        </p:grpSp>
        <p:grpSp>
          <p:nvGrpSpPr>
            <p:cNvPr id="49" name="Group 90"/>
            <p:cNvGrpSpPr>
              <a:grpSpLocks/>
            </p:cNvGrpSpPr>
            <p:nvPr/>
          </p:nvGrpSpPr>
          <p:grpSpPr bwMode="auto">
            <a:xfrm>
              <a:off x="467868" y="2906577"/>
              <a:ext cx="2974239" cy="621171"/>
              <a:chOff x="3515868" y="1460365"/>
              <a:chExt cx="2974239" cy="621171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3515868" y="2079949"/>
                <a:ext cx="2974239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44"/>
              <p:cNvSpPr txBox="1">
                <a:spLocks noChangeArrowheads="1"/>
              </p:cNvSpPr>
              <p:nvPr/>
            </p:nvSpPr>
            <p:spPr bwMode="auto">
              <a:xfrm>
                <a:off x="3553292" y="1460365"/>
                <a:ext cx="2560768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3. Add Products</a:t>
                </a:r>
              </a:p>
            </p:txBody>
          </p:sp>
        </p:grpSp>
        <p:grpSp>
          <p:nvGrpSpPr>
            <p:cNvPr id="50" name="Group 90"/>
            <p:cNvGrpSpPr>
              <a:grpSpLocks/>
            </p:cNvGrpSpPr>
            <p:nvPr/>
          </p:nvGrpSpPr>
          <p:grpSpPr bwMode="auto">
            <a:xfrm>
              <a:off x="3430016" y="3708679"/>
              <a:ext cx="1924308" cy="723722"/>
              <a:chOff x="3263548" y="1576667"/>
              <a:chExt cx="1924308" cy="723722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3263548" y="2298802"/>
                <a:ext cx="1554162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44"/>
              <p:cNvSpPr txBox="1">
                <a:spLocks noChangeArrowheads="1"/>
              </p:cNvSpPr>
              <p:nvPr/>
            </p:nvSpPr>
            <p:spPr bwMode="auto">
              <a:xfrm>
                <a:off x="3324002" y="1576667"/>
                <a:ext cx="1863854" cy="6211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4. New Order</a:t>
                </a:r>
              </a:p>
            </p:txBody>
          </p:sp>
        </p:grpSp>
        <p:grpSp>
          <p:nvGrpSpPr>
            <p:cNvPr id="64" name="Group 90"/>
            <p:cNvGrpSpPr>
              <a:grpSpLocks/>
            </p:cNvGrpSpPr>
            <p:nvPr/>
          </p:nvGrpSpPr>
          <p:grpSpPr bwMode="auto">
            <a:xfrm>
              <a:off x="4759961" y="4613331"/>
              <a:ext cx="2841244" cy="634843"/>
              <a:chOff x="3007361" y="1719319"/>
              <a:chExt cx="2841244" cy="634843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3007361" y="2352575"/>
                <a:ext cx="1554163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44"/>
              <p:cNvSpPr txBox="1">
                <a:spLocks noChangeArrowheads="1"/>
              </p:cNvSpPr>
              <p:nvPr/>
            </p:nvSpPr>
            <p:spPr bwMode="auto">
              <a:xfrm>
                <a:off x="3049019" y="1719319"/>
                <a:ext cx="2799586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5. Check Availability</a:t>
                </a:r>
              </a:p>
            </p:txBody>
          </p:sp>
        </p:grpSp>
        <p:grpSp>
          <p:nvGrpSpPr>
            <p:cNvPr id="65" name="Group 90"/>
            <p:cNvGrpSpPr>
              <a:grpSpLocks/>
            </p:cNvGrpSpPr>
            <p:nvPr/>
          </p:nvGrpSpPr>
          <p:grpSpPr bwMode="auto">
            <a:xfrm>
              <a:off x="4777548" y="5337053"/>
              <a:ext cx="2279589" cy="723721"/>
              <a:chOff x="3024948" y="1376241"/>
              <a:chExt cx="2279589" cy="723721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3024948" y="2098375"/>
                <a:ext cx="1741018" cy="15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44"/>
              <p:cNvSpPr txBox="1">
                <a:spLocks noChangeArrowheads="1"/>
              </p:cNvSpPr>
              <p:nvPr/>
            </p:nvSpPr>
            <p:spPr bwMode="auto">
              <a:xfrm>
                <a:off x="3059176" y="1376241"/>
                <a:ext cx="2245361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6. Check Price</a:t>
                </a:r>
              </a:p>
            </p:txBody>
          </p:sp>
        </p:grpSp>
        <p:grpSp>
          <p:nvGrpSpPr>
            <p:cNvPr id="66" name="Group 90"/>
            <p:cNvGrpSpPr>
              <a:grpSpLocks/>
            </p:cNvGrpSpPr>
            <p:nvPr/>
          </p:nvGrpSpPr>
          <p:grpSpPr bwMode="auto">
            <a:xfrm>
              <a:off x="453472" y="5608450"/>
              <a:ext cx="2974239" cy="718339"/>
              <a:chOff x="3425272" y="960250"/>
              <a:chExt cx="2974239" cy="718339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3425272" y="1677001"/>
                <a:ext cx="2974239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44"/>
              <p:cNvSpPr txBox="1">
                <a:spLocks noChangeArrowheads="1"/>
              </p:cNvSpPr>
              <p:nvPr/>
            </p:nvSpPr>
            <p:spPr bwMode="auto">
              <a:xfrm>
                <a:off x="3495548" y="960250"/>
                <a:ext cx="2362200" cy="62117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7. Accept Order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567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Sequence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Objects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Actors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Messages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Life Line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Focus of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4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Sequence Diagram for E – Commerce System … 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381000" y="914400"/>
            <a:ext cx="11310257" cy="5334000"/>
            <a:chOff x="-76200" y="180536"/>
            <a:chExt cx="8972804" cy="662267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971800" y="263080"/>
              <a:ext cx="914400" cy="8381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267200" y="263080"/>
              <a:ext cx="990600" cy="8381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Item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flipH="1">
              <a:off x="464929" y="788559"/>
              <a:ext cx="25610" cy="587483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1" idx="2"/>
            </p:cNvCxnSpPr>
            <p:nvPr/>
          </p:nvCxnSpPr>
          <p:spPr bwMode="auto">
            <a:xfrm flipH="1">
              <a:off x="2033016" y="1101217"/>
              <a:ext cx="62484" cy="556217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1" idx="2"/>
            </p:cNvCxnSpPr>
            <p:nvPr/>
          </p:nvCxnSpPr>
          <p:spPr bwMode="auto">
            <a:xfrm flipH="1">
              <a:off x="4759960" y="1101217"/>
              <a:ext cx="2540" cy="570199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>
              <a:off x="8265711" y="788559"/>
              <a:ext cx="0" cy="587483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55"/>
            <p:cNvGrpSpPr>
              <a:grpSpLocks/>
            </p:cNvGrpSpPr>
            <p:nvPr/>
          </p:nvGrpSpPr>
          <p:grpSpPr bwMode="auto">
            <a:xfrm>
              <a:off x="-76200" y="186396"/>
              <a:ext cx="1295400" cy="1368319"/>
              <a:chOff x="-76200" y="186396"/>
              <a:chExt cx="1295400" cy="1368319"/>
            </a:xfrm>
          </p:grpSpPr>
          <p:grpSp>
            <p:nvGrpSpPr>
              <p:cNvPr id="128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30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3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34" name="Oval 2"/>
                    <p:cNvSpPr/>
                    <p:nvPr/>
                  </p:nvSpPr>
                  <p:spPr>
                    <a:xfrm>
                      <a:off x="7086600" y="1600690"/>
                      <a:ext cx="228600" cy="2287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135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36" name="Straight Connector 4"/>
                      <p:cNvCxnSpPr/>
                      <p:nvPr/>
                    </p:nvCxnSpPr>
                    <p:spPr>
                      <a:xfrm rot="4860000">
                        <a:off x="7053185" y="1962836"/>
                        <a:ext cx="304957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/>
                      <p:cNvCxnSpPr/>
                      <p:nvPr/>
                    </p:nvCxnSpPr>
                    <p:spPr>
                      <a:xfrm rot="5400000">
                        <a:off x="6943647" y="2158248"/>
                        <a:ext cx="304957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3" name="Straight Connector 132"/>
                  <p:cNvCxnSpPr/>
                  <p:nvPr/>
                </p:nvCxnSpPr>
                <p:spPr>
                  <a:xfrm rot="16200000" flipH="1">
                    <a:off x="7159548" y="2167778"/>
                    <a:ext cx="301780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934200" y="1981886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38"/>
              <p:cNvSpPr txBox="1">
                <a:spLocks noChangeArrowheads="1"/>
              </p:cNvSpPr>
              <p:nvPr/>
            </p:nvSpPr>
            <p:spPr bwMode="auto">
              <a:xfrm>
                <a:off x="-76200" y="948396"/>
                <a:ext cx="1295400" cy="60631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>
                    <a:latin typeface="+mn-lt"/>
                  </a:rPr>
                  <a:t>Customer</a:t>
                </a:r>
              </a:p>
            </p:txBody>
          </p:sp>
        </p:grpSp>
        <p:sp>
          <p:nvSpPr>
            <p:cNvPr id="71" name="Rectangle 70"/>
            <p:cNvSpPr/>
            <p:nvPr/>
          </p:nvSpPr>
          <p:spPr bwMode="auto">
            <a:xfrm>
              <a:off x="1524000" y="263080"/>
              <a:ext cx="1143000" cy="8381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562600" y="263080"/>
              <a:ext cx="1828800" cy="8381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Retail Good Product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392164" y="1101217"/>
              <a:ext cx="0" cy="556217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56"/>
            <p:cNvGrpSpPr>
              <a:grpSpLocks/>
            </p:cNvGrpSpPr>
            <p:nvPr/>
          </p:nvGrpSpPr>
          <p:grpSpPr bwMode="auto">
            <a:xfrm>
              <a:off x="7601204" y="180536"/>
              <a:ext cx="1295400" cy="1368319"/>
              <a:chOff x="-171196" y="186396"/>
              <a:chExt cx="1295400" cy="1368319"/>
            </a:xfrm>
          </p:grpSpPr>
          <p:grpSp>
            <p:nvGrpSpPr>
              <p:cNvPr id="118" name="Group 14"/>
              <p:cNvGrpSpPr>
                <a:grpSpLocks/>
              </p:cNvGrpSpPr>
              <p:nvPr/>
            </p:nvGrpSpPr>
            <p:grpSpPr bwMode="auto">
              <a:xfrm>
                <a:off x="228600" y="186396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20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2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7"/>
                    <a:chOff x="6981825" y="1600200"/>
                    <a:chExt cx="333375" cy="824397"/>
                  </a:xfrm>
                </p:grpSpPr>
                <p:sp>
                  <p:nvSpPr>
                    <p:cNvPr id="124" name="Oval 2"/>
                    <p:cNvSpPr/>
                    <p:nvPr/>
                  </p:nvSpPr>
                  <p:spPr>
                    <a:xfrm>
                      <a:off x="7086600" y="1600200"/>
                      <a:ext cx="228600" cy="2287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800"/>
                    </a:p>
                  </p:txBody>
                </p:sp>
                <p:grpSp>
                  <p:nvGrpSpPr>
                    <p:cNvPr id="125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2"/>
                      <a:chOff x="6981825" y="1828935"/>
                      <a:chExt cx="242888" cy="595662"/>
                    </a:xfrm>
                  </p:grpSpPr>
                  <p:cxnSp>
                    <p:nvCxnSpPr>
                      <p:cNvPr id="126" name="Straight Connector 4"/>
                      <p:cNvCxnSpPr/>
                      <p:nvPr/>
                    </p:nvCxnSpPr>
                    <p:spPr>
                      <a:xfrm rot="4860000">
                        <a:off x="7053185" y="1962345"/>
                        <a:ext cx="304957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Straight Connector 126"/>
                      <p:cNvCxnSpPr/>
                      <p:nvPr/>
                    </p:nvCxnSpPr>
                    <p:spPr>
                      <a:xfrm rot="5400000">
                        <a:off x="6943647" y="2157758"/>
                        <a:ext cx="304957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3" name="Straight Connector 122"/>
                  <p:cNvCxnSpPr/>
                  <p:nvPr/>
                </p:nvCxnSpPr>
                <p:spPr>
                  <a:xfrm rot="16200000" flipH="1">
                    <a:off x="7159548" y="2167288"/>
                    <a:ext cx="301780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934200" y="1981396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38"/>
              <p:cNvSpPr txBox="1">
                <a:spLocks noChangeArrowheads="1"/>
              </p:cNvSpPr>
              <p:nvPr/>
            </p:nvSpPr>
            <p:spPr bwMode="auto">
              <a:xfrm>
                <a:off x="-171196" y="948396"/>
                <a:ext cx="1295400" cy="60631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 b="1" dirty="0">
                    <a:latin typeface="+mn-lt"/>
                  </a:rPr>
                  <a:t>Customer</a:t>
                </a:r>
              </a:p>
            </p:txBody>
          </p:sp>
        </p:grpSp>
        <p:cxnSp>
          <p:nvCxnSpPr>
            <p:cNvPr id="75" name="Straight Connector 74"/>
            <p:cNvCxnSpPr>
              <a:stCxn id="60" idx="2"/>
            </p:cNvCxnSpPr>
            <p:nvPr/>
          </p:nvCxnSpPr>
          <p:spPr bwMode="auto">
            <a:xfrm flipH="1">
              <a:off x="3429000" y="1101217"/>
              <a:ext cx="1" cy="556217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90"/>
            <p:cNvGrpSpPr>
              <a:grpSpLocks/>
            </p:cNvGrpSpPr>
            <p:nvPr/>
          </p:nvGrpSpPr>
          <p:grpSpPr bwMode="auto">
            <a:xfrm>
              <a:off x="467868" y="2576494"/>
              <a:ext cx="3868928" cy="694621"/>
              <a:chOff x="3515868" y="2349482"/>
              <a:chExt cx="3868928" cy="694621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>
                <a:off x="3515868" y="3042517"/>
                <a:ext cx="2974238" cy="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44"/>
              <p:cNvSpPr txBox="1">
                <a:spLocks noChangeArrowheads="1"/>
              </p:cNvSpPr>
              <p:nvPr/>
            </p:nvSpPr>
            <p:spPr bwMode="auto">
              <a:xfrm>
                <a:off x="3567810" y="2349482"/>
                <a:ext cx="3816986" cy="60631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8. Provide Shipping Address</a:t>
                </a:r>
              </a:p>
            </p:txBody>
          </p:sp>
        </p:grpSp>
        <p:grpSp>
          <p:nvGrpSpPr>
            <p:cNvPr id="104" name="Group 90"/>
            <p:cNvGrpSpPr>
              <a:grpSpLocks/>
            </p:cNvGrpSpPr>
            <p:nvPr/>
          </p:nvGrpSpPr>
          <p:grpSpPr bwMode="auto">
            <a:xfrm>
              <a:off x="3430016" y="3712626"/>
              <a:ext cx="1613472" cy="794722"/>
              <a:chOff x="3263548" y="2722026"/>
              <a:chExt cx="1613472" cy="794722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3263548" y="3515160"/>
                <a:ext cx="1305763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44"/>
              <p:cNvSpPr txBox="1">
                <a:spLocks noChangeArrowheads="1"/>
              </p:cNvSpPr>
              <p:nvPr/>
            </p:nvSpPr>
            <p:spPr bwMode="auto">
              <a:xfrm>
                <a:off x="3276820" y="2722026"/>
                <a:ext cx="1600200" cy="60632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9. Net Price</a:t>
                </a:r>
              </a:p>
            </p:txBody>
          </p:sp>
        </p:grpSp>
        <p:grpSp>
          <p:nvGrpSpPr>
            <p:cNvPr id="105" name="Group 90"/>
            <p:cNvGrpSpPr>
              <a:grpSpLocks/>
            </p:cNvGrpSpPr>
            <p:nvPr/>
          </p:nvGrpSpPr>
          <p:grpSpPr bwMode="auto">
            <a:xfrm>
              <a:off x="3430016" y="5137258"/>
              <a:ext cx="4846638" cy="782926"/>
              <a:chOff x="3277616" y="3308458"/>
              <a:chExt cx="4846638" cy="782926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3277616" y="4089796"/>
                <a:ext cx="4846638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44"/>
              <p:cNvSpPr txBox="1">
                <a:spLocks noChangeArrowheads="1"/>
              </p:cNvSpPr>
              <p:nvPr/>
            </p:nvSpPr>
            <p:spPr bwMode="auto">
              <a:xfrm>
                <a:off x="3289300" y="3308458"/>
                <a:ext cx="4038600" cy="60632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800" b="1" dirty="0">
                    <a:cs typeface="Arial" charset="0"/>
                  </a:rPr>
                  <a:t>10. Request Credit Authorization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0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Objects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These are rectangular boxes that shows the objects that participates in a flow through a particular use case.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represented by : 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95800" y="2057400"/>
            <a:ext cx="1828800" cy="9144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Actor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actor object is an external stimulus that tells the system to run some functionality.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actors in sequence diagram includes the actors that interact with the use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case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 the use case diagram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7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Message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message is a communication between objects, in which one object asks another to do something.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When we generate code, a message will translate to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function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call.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Message can be added by drawing an arrow between the life lines of two objects.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Message numbering is optional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represented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follows: -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Message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447800"/>
            <a:ext cx="11430000" cy="3811588"/>
            <a:chOff x="2057400" y="1828800"/>
            <a:chExt cx="5562600" cy="3811588"/>
          </a:xfrm>
        </p:grpSpPr>
        <p:sp>
          <p:nvSpPr>
            <p:cNvPr id="8" name="Rectangle 7"/>
            <p:cNvSpPr/>
            <p:nvPr/>
          </p:nvSpPr>
          <p:spPr>
            <a:xfrm>
              <a:off x="2057400" y="1828800"/>
              <a:ext cx="1524000" cy="99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1828800"/>
              <a:ext cx="1524000" cy="99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 rot="5400000">
              <a:off x="1409701" y="4229100"/>
              <a:ext cx="2819400" cy="3175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461794" y="4228306"/>
              <a:ext cx="2819400" cy="1588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19400" y="4267200"/>
              <a:ext cx="4038600" cy="1588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581400" y="3733800"/>
              <a:ext cx="2133600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1. Display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4874" y="1600200"/>
            <a:ext cx="3131507" cy="2247899"/>
            <a:chOff x="3745372" y="4800600"/>
            <a:chExt cx="3131507" cy="224789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311125" y="5408613"/>
              <a:ext cx="639373" cy="163988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45372" y="4800600"/>
              <a:ext cx="3131507" cy="4572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 smtClean="0">
                  <a:solidFill>
                    <a:schemeClr val="tx1"/>
                  </a:solidFill>
                </a:rPr>
                <a:t>Message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24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Life Line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Life Line is a vertical dashed line below the object.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message is drawn between the life lines of two objects to show that the objects communicate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represented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follows: -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Life Line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447800"/>
            <a:ext cx="11430000" cy="3811588"/>
            <a:chOff x="2057400" y="1828800"/>
            <a:chExt cx="5562600" cy="3811588"/>
          </a:xfrm>
        </p:grpSpPr>
        <p:sp>
          <p:nvSpPr>
            <p:cNvPr id="8" name="Rectangle 7"/>
            <p:cNvSpPr/>
            <p:nvPr/>
          </p:nvSpPr>
          <p:spPr>
            <a:xfrm>
              <a:off x="2057400" y="1828800"/>
              <a:ext cx="1524000" cy="99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1828800"/>
              <a:ext cx="1524000" cy="99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 rot="5400000">
              <a:off x="1409701" y="4229100"/>
              <a:ext cx="2819400" cy="3175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461794" y="4228306"/>
              <a:ext cx="2819400" cy="1588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19400" y="4267200"/>
              <a:ext cx="4038600" cy="1588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581400" y="3733800"/>
              <a:ext cx="2133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1. Display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6114" y="4191000"/>
            <a:ext cx="4900765" cy="1066800"/>
            <a:chOff x="1976114" y="4191000"/>
            <a:chExt cx="4900765" cy="1066800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 flipV="1">
              <a:off x="1976114" y="4191000"/>
              <a:ext cx="1769258" cy="8382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745372" y="4800600"/>
              <a:ext cx="3131507" cy="4572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 smtClean="0">
                  <a:solidFill>
                    <a:schemeClr val="tx1"/>
                  </a:solidFill>
                </a:rPr>
                <a:t>Life Line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</TotalTime>
  <Words>1152</Words>
  <Application>Microsoft Office PowerPoint</Application>
  <PresentationFormat>Widescreen</PresentationFormat>
  <Paragraphs>290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Sequence Diagram</vt:lpstr>
      <vt:lpstr>Sequence Diagram</vt:lpstr>
      <vt:lpstr>Elements of Sequence Diagram</vt:lpstr>
      <vt:lpstr>Objects</vt:lpstr>
      <vt:lpstr>Actor</vt:lpstr>
      <vt:lpstr>Message</vt:lpstr>
      <vt:lpstr>Message …</vt:lpstr>
      <vt:lpstr>Life Line</vt:lpstr>
      <vt:lpstr>Life Line …</vt:lpstr>
      <vt:lpstr>Focus of Control </vt:lpstr>
      <vt:lpstr>Focus of Control  …</vt:lpstr>
      <vt:lpstr>Types of Object</vt:lpstr>
      <vt:lpstr>Persistent Object</vt:lpstr>
      <vt:lpstr>Static Object</vt:lpstr>
      <vt:lpstr>Transient Object</vt:lpstr>
      <vt:lpstr>Sequence of Activities</vt:lpstr>
      <vt:lpstr>Sequence Diagram for Library System</vt:lpstr>
      <vt:lpstr>Sequence Diagram for Library System</vt:lpstr>
      <vt:lpstr>Sequence Diagram for Library System …</vt:lpstr>
      <vt:lpstr>Sequence Diagram for Library System …</vt:lpstr>
      <vt:lpstr>Sequence Diagram for Library System …</vt:lpstr>
      <vt:lpstr>Sequence of Activities</vt:lpstr>
      <vt:lpstr>Sequence Diagram for Railway Reservation System </vt:lpstr>
      <vt:lpstr>Sequence Diagram for Railway Reservation System … </vt:lpstr>
      <vt:lpstr>Sequence Diagram for ATM System</vt:lpstr>
      <vt:lpstr>Sequence Diagram for ATM System …</vt:lpstr>
      <vt:lpstr>Sequence Diagram for ATM System …</vt:lpstr>
      <vt:lpstr>Sequence Diagram for ATM System …</vt:lpstr>
      <vt:lpstr>Sequence Diagram for E – Commerce System </vt:lpstr>
      <vt:lpstr>Sequence Diagram for E – Commerce System 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248</cp:revision>
  <dcterms:created xsi:type="dcterms:W3CDTF">2017-05-10T04:53:35Z</dcterms:created>
  <dcterms:modified xsi:type="dcterms:W3CDTF">2021-04-20T06:51:24Z</dcterms:modified>
</cp:coreProperties>
</file>