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256" r:id="rId2"/>
    <p:sldId id="510" r:id="rId3"/>
    <p:sldId id="511" r:id="rId4"/>
    <p:sldId id="512" r:id="rId5"/>
    <p:sldId id="513" r:id="rId6"/>
    <p:sldId id="514" r:id="rId7"/>
    <p:sldId id="515" r:id="rId8"/>
    <p:sldId id="516" r:id="rId9"/>
    <p:sldId id="517" r:id="rId10"/>
    <p:sldId id="518" r:id="rId11"/>
    <p:sldId id="519" r:id="rId12"/>
    <p:sldId id="520" r:id="rId13"/>
    <p:sldId id="521" r:id="rId14"/>
    <p:sldId id="522" r:id="rId15"/>
    <p:sldId id="527" r:id="rId16"/>
    <p:sldId id="523" r:id="rId17"/>
    <p:sldId id="528" r:id="rId18"/>
    <p:sldId id="524" r:id="rId19"/>
    <p:sldId id="525" r:id="rId20"/>
    <p:sldId id="5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68" d="100"/>
          <a:sy n="68" d="100"/>
        </p:scale>
        <p:origin x="72" y="21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6/30/2021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6/30/2021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6/30/2021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6/30/2021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6/30/2021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6/30/2021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State Chart Diagram</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Reflexive Transition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Transition </a:t>
            </a:r>
            <a:r>
              <a:rPr lang="en-US" sz="3200" dirty="0">
                <a:latin typeface="Calibri" pitchFamily="34" charset="0"/>
                <a:cs typeface="Calibri" pitchFamily="34" charset="0"/>
              </a:rPr>
              <a:t>can also be reflexive.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Reflexive </a:t>
            </a:r>
            <a:r>
              <a:rPr lang="en-US" sz="3200" dirty="0">
                <a:latin typeface="Calibri" pitchFamily="34" charset="0"/>
                <a:cs typeface="Calibri" pitchFamily="34" charset="0"/>
              </a:rPr>
              <a:t>transitions are shown as an arrow starting and  ending on the same state.</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grpSp>
        <p:nvGrpSpPr>
          <p:cNvPr id="6" name="Group 36"/>
          <p:cNvGrpSpPr>
            <a:grpSpLocks/>
          </p:cNvGrpSpPr>
          <p:nvPr/>
        </p:nvGrpSpPr>
        <p:grpSpPr bwMode="auto">
          <a:xfrm>
            <a:off x="5410200" y="2895600"/>
            <a:ext cx="1828800" cy="1676400"/>
            <a:chOff x="3886200" y="2590800"/>
            <a:chExt cx="1828800" cy="1676400"/>
          </a:xfrm>
        </p:grpSpPr>
        <p:grpSp>
          <p:nvGrpSpPr>
            <p:cNvPr id="7" name="Group 26"/>
            <p:cNvGrpSpPr>
              <a:grpSpLocks/>
            </p:cNvGrpSpPr>
            <p:nvPr/>
          </p:nvGrpSpPr>
          <p:grpSpPr bwMode="auto">
            <a:xfrm>
              <a:off x="3886200" y="2590800"/>
              <a:ext cx="1828800" cy="1676400"/>
              <a:chOff x="3886200" y="2590800"/>
              <a:chExt cx="1828800" cy="1676400"/>
            </a:xfrm>
          </p:grpSpPr>
          <p:sp>
            <p:nvSpPr>
              <p:cNvPr id="10" name="Oval 9"/>
              <p:cNvSpPr/>
              <p:nvPr/>
            </p:nvSpPr>
            <p:spPr>
              <a:xfrm>
                <a:off x="4191000" y="2590800"/>
                <a:ext cx="1143000" cy="12192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3886200" y="3200400"/>
                <a:ext cx="1828800" cy="10668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b="1" dirty="0">
                    <a:solidFill>
                      <a:schemeClr val="tx1"/>
                    </a:solidFill>
                    <a:latin typeface="+mj-lt"/>
                  </a:rPr>
                  <a:t>State</a:t>
                </a:r>
              </a:p>
            </p:txBody>
          </p:sp>
        </p:grpSp>
        <p:cxnSp>
          <p:nvCxnSpPr>
            <p:cNvPr id="8" name="Straight Connector 7"/>
            <p:cNvCxnSpPr/>
            <p:nvPr/>
          </p:nvCxnSpPr>
          <p:spPr>
            <a:xfrm rot="5400000" flipH="1" flipV="1">
              <a:off x="5295900" y="3009900"/>
              <a:ext cx="22860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5105400" y="3048000"/>
              <a:ext cx="22860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105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Elements Transition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Transition </a:t>
            </a:r>
            <a:r>
              <a:rPr lang="en-US" sz="3200" dirty="0">
                <a:latin typeface="Calibri" pitchFamily="34" charset="0"/>
                <a:cs typeface="Calibri" pitchFamily="34" charset="0"/>
              </a:rPr>
              <a:t>includes 5 types of specifications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Events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Arguments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Guard conditions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Actions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Send events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103516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Event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An </a:t>
            </a:r>
            <a:r>
              <a:rPr lang="en-US" sz="3200" dirty="0">
                <a:latin typeface="Calibri" pitchFamily="34" charset="0"/>
                <a:cs typeface="Calibri" pitchFamily="34" charset="0"/>
              </a:rPr>
              <a:t>event is something that occurs when there is a  transition from one state to another.</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329065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Guard Condition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controls the transition and provides a condition according to which it is decided whether a transition can occur or not</a:t>
            </a:r>
            <a:r>
              <a:rPr lang="en-US" sz="3200" dirty="0" smtClean="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guard condition is drawn along the transition line, after the event name and enclosed in square bracket.</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grpSp>
        <p:nvGrpSpPr>
          <p:cNvPr id="6" name="Group 13"/>
          <p:cNvGrpSpPr>
            <a:grpSpLocks/>
          </p:cNvGrpSpPr>
          <p:nvPr/>
        </p:nvGrpSpPr>
        <p:grpSpPr bwMode="auto">
          <a:xfrm>
            <a:off x="1752600" y="3552825"/>
            <a:ext cx="8534400" cy="1323975"/>
            <a:chOff x="304800" y="2029264"/>
            <a:chExt cx="8534400" cy="1323536"/>
          </a:xfrm>
        </p:grpSpPr>
        <p:sp>
          <p:nvSpPr>
            <p:cNvPr id="7" name="Rounded Rectangle 6"/>
            <p:cNvSpPr/>
            <p:nvPr/>
          </p:nvSpPr>
          <p:spPr>
            <a:xfrm>
              <a:off x="304800" y="2029264"/>
              <a:ext cx="1905000" cy="12949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dirty="0">
                  <a:solidFill>
                    <a:schemeClr val="tx1"/>
                  </a:solidFill>
                  <a:latin typeface="+mj-lt"/>
                </a:rPr>
                <a:t>State 1</a:t>
              </a:r>
            </a:p>
          </p:txBody>
        </p:sp>
        <p:sp>
          <p:nvSpPr>
            <p:cNvPr id="8" name="Rounded Rectangle 7"/>
            <p:cNvSpPr/>
            <p:nvPr/>
          </p:nvSpPr>
          <p:spPr>
            <a:xfrm>
              <a:off x="6934200" y="2057830"/>
              <a:ext cx="1905000" cy="12949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dirty="0">
                  <a:solidFill>
                    <a:schemeClr val="tx1"/>
                  </a:solidFill>
                  <a:latin typeface="+mj-lt"/>
                </a:rPr>
                <a:t>State 2</a:t>
              </a:r>
            </a:p>
          </p:txBody>
        </p:sp>
        <p:sp>
          <p:nvSpPr>
            <p:cNvPr id="9" name="TextBox 8"/>
            <p:cNvSpPr txBox="1"/>
            <p:nvPr/>
          </p:nvSpPr>
          <p:spPr>
            <a:xfrm>
              <a:off x="3657600" y="2134004"/>
              <a:ext cx="2514600" cy="369765"/>
            </a:xfrm>
            <a:prstGeom prst="rect">
              <a:avLst/>
            </a:prstGeom>
            <a:noFill/>
            <a:ln w="38100">
              <a:noFill/>
            </a:ln>
          </p:spPr>
          <p:txBody>
            <a:bodyPr>
              <a:spAutoFit/>
            </a:bodyPr>
            <a:lstStyle/>
            <a:p>
              <a:pPr algn="ctr" eaLnBrk="1" fontAlgn="auto" hangingPunct="1">
                <a:spcBef>
                  <a:spcPts val="0"/>
                </a:spcBef>
                <a:spcAft>
                  <a:spcPts val="0"/>
                </a:spcAft>
                <a:defRPr/>
              </a:pPr>
              <a:r>
                <a:rPr lang="en-US" b="1" dirty="0">
                  <a:latin typeface="+mj-lt"/>
                  <a:cs typeface="+mn-cs"/>
                </a:rPr>
                <a:t>Event[Guard Condition]</a:t>
              </a:r>
            </a:p>
          </p:txBody>
        </p:sp>
        <p:cxnSp>
          <p:nvCxnSpPr>
            <p:cNvPr id="10" name="Straight Arrow Connector 9"/>
            <p:cNvCxnSpPr/>
            <p:nvPr/>
          </p:nvCxnSpPr>
          <p:spPr>
            <a:xfrm>
              <a:off x="2209800" y="2676749"/>
              <a:ext cx="4724400" cy="285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33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Library System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sp>
        <p:nvSpPr>
          <p:cNvPr id="3" name="Oval 2"/>
          <p:cNvSpPr/>
          <p:nvPr/>
        </p:nvSpPr>
        <p:spPr>
          <a:xfrm>
            <a:off x="685800" y="2895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0</a:t>
            </a:r>
            <a:endParaRPr lang="en-US" sz="3200" b="1" baseline="-25000" dirty="0">
              <a:solidFill>
                <a:schemeClr val="tx1"/>
              </a:solidFill>
            </a:endParaRPr>
          </a:p>
        </p:txBody>
      </p:sp>
      <p:sp>
        <p:nvSpPr>
          <p:cNvPr id="93" name="Oval 92"/>
          <p:cNvSpPr/>
          <p:nvPr/>
        </p:nvSpPr>
        <p:spPr>
          <a:xfrm>
            <a:off x="2681068" y="2895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1</a:t>
            </a:r>
            <a:endParaRPr lang="en-US" sz="3200" b="1" baseline="-25000" dirty="0">
              <a:solidFill>
                <a:schemeClr val="tx1"/>
              </a:solidFill>
            </a:endParaRPr>
          </a:p>
        </p:txBody>
      </p:sp>
      <p:cxnSp>
        <p:nvCxnSpPr>
          <p:cNvPr id="7" name="Straight Arrow Connector 6"/>
          <p:cNvCxnSpPr>
            <a:stCxn id="3" idx="6"/>
            <a:endCxn id="93" idx="2"/>
          </p:cNvCxnSpPr>
          <p:nvPr/>
        </p:nvCxnSpPr>
        <p:spPr>
          <a:xfrm>
            <a:off x="1600200" y="3352800"/>
            <a:ext cx="10808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4648200" y="1371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2</a:t>
            </a:r>
            <a:endParaRPr lang="en-US" sz="3200" b="1" baseline="-25000" dirty="0">
              <a:solidFill>
                <a:schemeClr val="tx1"/>
              </a:solidFill>
            </a:endParaRPr>
          </a:p>
        </p:txBody>
      </p:sp>
      <p:sp>
        <p:nvSpPr>
          <p:cNvPr id="95" name="Oval 94"/>
          <p:cNvSpPr/>
          <p:nvPr/>
        </p:nvSpPr>
        <p:spPr>
          <a:xfrm>
            <a:off x="4648200" y="4419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3</a:t>
            </a:r>
            <a:endParaRPr lang="en-US" sz="3200" b="1" baseline="-25000" dirty="0">
              <a:solidFill>
                <a:schemeClr val="tx1"/>
              </a:solidFill>
            </a:endParaRPr>
          </a:p>
        </p:txBody>
      </p:sp>
      <p:cxnSp>
        <p:nvCxnSpPr>
          <p:cNvPr id="96" name="Straight Arrow Connector 95"/>
          <p:cNvCxnSpPr>
            <a:endCxn id="94" idx="2"/>
          </p:cNvCxnSpPr>
          <p:nvPr/>
        </p:nvCxnSpPr>
        <p:spPr>
          <a:xfrm flipV="1">
            <a:off x="3581400" y="1828800"/>
            <a:ext cx="106680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3" idx="6"/>
            <a:endCxn id="95" idx="2"/>
          </p:cNvCxnSpPr>
          <p:nvPr/>
        </p:nvCxnSpPr>
        <p:spPr>
          <a:xfrm>
            <a:off x="3595468" y="3352800"/>
            <a:ext cx="1052732"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11125200" y="2895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rPr>
              <a:t>S</a:t>
            </a:r>
            <a:r>
              <a:rPr lang="en-US" sz="3200" b="1" baseline="-25000" dirty="0" err="1" smtClean="0">
                <a:solidFill>
                  <a:schemeClr val="tx1"/>
                </a:solidFill>
              </a:rPr>
              <a:t>n</a:t>
            </a:r>
            <a:endParaRPr lang="en-US" sz="3200" b="1" baseline="-25000" dirty="0">
              <a:solidFill>
                <a:schemeClr val="tx1"/>
              </a:solidFill>
            </a:endParaRPr>
          </a:p>
        </p:txBody>
      </p:sp>
      <p:cxnSp>
        <p:nvCxnSpPr>
          <p:cNvPr id="99" name="Straight Arrow Connector 98"/>
          <p:cNvCxnSpPr>
            <a:stCxn id="94" idx="6"/>
            <a:endCxn id="98" idx="2"/>
          </p:cNvCxnSpPr>
          <p:nvPr/>
        </p:nvCxnSpPr>
        <p:spPr>
          <a:xfrm>
            <a:off x="5562600" y="1828800"/>
            <a:ext cx="556260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4" idx="4"/>
            <a:endCxn id="95" idx="0"/>
          </p:cNvCxnSpPr>
          <p:nvPr/>
        </p:nvCxnSpPr>
        <p:spPr>
          <a:xfrm>
            <a:off x="5105400" y="2286000"/>
            <a:ext cx="0" cy="2133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6629400" y="4419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4</a:t>
            </a:r>
            <a:endParaRPr lang="en-US" sz="3200" b="1" baseline="-25000" dirty="0">
              <a:solidFill>
                <a:schemeClr val="tx1"/>
              </a:solidFill>
            </a:endParaRPr>
          </a:p>
        </p:txBody>
      </p:sp>
      <p:cxnSp>
        <p:nvCxnSpPr>
          <p:cNvPr id="102" name="Straight Arrow Connector 101"/>
          <p:cNvCxnSpPr/>
          <p:nvPr/>
        </p:nvCxnSpPr>
        <p:spPr>
          <a:xfrm>
            <a:off x="5555566" y="4876800"/>
            <a:ext cx="10808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8610600" y="4419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5</a:t>
            </a:r>
            <a:endParaRPr lang="en-US" sz="3200" b="1" baseline="-25000" dirty="0">
              <a:solidFill>
                <a:schemeClr val="tx1"/>
              </a:solidFill>
            </a:endParaRPr>
          </a:p>
        </p:txBody>
      </p:sp>
      <p:cxnSp>
        <p:nvCxnSpPr>
          <p:cNvPr id="104" name="Straight Arrow Connector 103"/>
          <p:cNvCxnSpPr/>
          <p:nvPr/>
        </p:nvCxnSpPr>
        <p:spPr>
          <a:xfrm>
            <a:off x="7536766" y="4876800"/>
            <a:ext cx="10808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0591800" y="4419600"/>
            <a:ext cx="9144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S</a:t>
            </a:r>
            <a:r>
              <a:rPr lang="en-US" sz="3200" b="1" baseline="-25000" dirty="0" smtClean="0">
                <a:solidFill>
                  <a:schemeClr val="tx1"/>
                </a:solidFill>
              </a:rPr>
              <a:t>6</a:t>
            </a:r>
            <a:endParaRPr lang="en-US" sz="3200" b="1" baseline="-25000" dirty="0">
              <a:solidFill>
                <a:schemeClr val="tx1"/>
              </a:solidFill>
            </a:endParaRPr>
          </a:p>
        </p:txBody>
      </p:sp>
      <p:cxnSp>
        <p:nvCxnSpPr>
          <p:cNvPr id="106" name="Straight Arrow Connector 105"/>
          <p:cNvCxnSpPr/>
          <p:nvPr/>
        </p:nvCxnSpPr>
        <p:spPr>
          <a:xfrm>
            <a:off x="9517966" y="4876800"/>
            <a:ext cx="10808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5" idx="7"/>
            <a:endCxn id="98" idx="4"/>
          </p:cNvCxnSpPr>
          <p:nvPr/>
        </p:nvCxnSpPr>
        <p:spPr>
          <a:xfrm flipV="1">
            <a:off x="11372289" y="3810000"/>
            <a:ext cx="210111" cy="7435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9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Library System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grpSp>
        <p:nvGrpSpPr>
          <p:cNvPr id="17" name="Group 106"/>
          <p:cNvGrpSpPr>
            <a:grpSpLocks/>
          </p:cNvGrpSpPr>
          <p:nvPr/>
        </p:nvGrpSpPr>
        <p:grpSpPr bwMode="auto">
          <a:xfrm>
            <a:off x="381000" y="685800"/>
            <a:ext cx="11506200" cy="5364163"/>
            <a:chOff x="0" y="685800"/>
            <a:chExt cx="12289300" cy="5364481"/>
          </a:xfrm>
        </p:grpSpPr>
        <p:grpSp>
          <p:nvGrpSpPr>
            <p:cNvPr id="18" name="Group 103"/>
            <p:cNvGrpSpPr>
              <a:grpSpLocks/>
            </p:cNvGrpSpPr>
            <p:nvPr/>
          </p:nvGrpSpPr>
          <p:grpSpPr bwMode="auto">
            <a:xfrm>
              <a:off x="0" y="685800"/>
              <a:ext cx="12289300" cy="5364481"/>
              <a:chOff x="0" y="1295400"/>
              <a:chExt cx="12289300" cy="5364481"/>
            </a:xfrm>
          </p:grpSpPr>
          <p:grpSp>
            <p:nvGrpSpPr>
              <p:cNvPr id="21" name="Group 44"/>
              <p:cNvGrpSpPr>
                <a:grpSpLocks/>
              </p:cNvGrpSpPr>
              <p:nvPr/>
            </p:nvGrpSpPr>
            <p:grpSpPr bwMode="auto">
              <a:xfrm>
                <a:off x="0" y="1295400"/>
                <a:ext cx="4866244" cy="2875672"/>
                <a:chOff x="228600" y="1295400"/>
                <a:chExt cx="4866244" cy="2875672"/>
              </a:xfrm>
            </p:grpSpPr>
            <p:grpSp>
              <p:nvGrpSpPr>
                <p:cNvPr id="66" name="Group 23"/>
                <p:cNvGrpSpPr>
                  <a:grpSpLocks/>
                </p:cNvGrpSpPr>
                <p:nvPr/>
              </p:nvGrpSpPr>
              <p:grpSpPr bwMode="auto">
                <a:xfrm>
                  <a:off x="228600" y="1295400"/>
                  <a:ext cx="1905000" cy="1752600"/>
                  <a:chOff x="228600" y="1295400"/>
                  <a:chExt cx="1905000" cy="1752600"/>
                </a:xfrm>
              </p:grpSpPr>
              <p:sp>
                <p:nvSpPr>
                  <p:cNvPr id="86" name="Oval 85"/>
                  <p:cNvSpPr/>
                  <p:nvPr/>
                </p:nvSpPr>
                <p:spPr>
                  <a:xfrm>
                    <a:off x="228600" y="1295400"/>
                    <a:ext cx="228291" cy="228614"/>
                  </a:xfrm>
                  <a:prstGeom prst="ellipse">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87" name="Straight Connector 86"/>
                  <p:cNvCxnSpPr/>
                  <p:nvPr/>
                </p:nvCxnSpPr>
                <p:spPr>
                  <a:xfrm rot="5280000">
                    <a:off x="-189618" y="2038243"/>
                    <a:ext cx="1066863" cy="384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228600" y="2590877"/>
                    <a:ext cx="228291" cy="2286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89" name="Straight Arrow Connector 88"/>
                  <p:cNvCxnSpPr/>
                  <p:nvPr/>
                </p:nvCxnSpPr>
                <p:spPr>
                  <a:xfrm rot="-420000">
                    <a:off x="456891" y="2705184"/>
                    <a:ext cx="381906" cy="381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0" name="Group 19"/>
                  <p:cNvGrpSpPr>
                    <a:grpSpLocks/>
                  </p:cNvGrpSpPr>
                  <p:nvPr/>
                </p:nvGrpSpPr>
                <p:grpSpPr bwMode="auto">
                  <a:xfrm>
                    <a:off x="838200" y="2514600"/>
                    <a:ext cx="1295400" cy="533400"/>
                    <a:chOff x="838200" y="2514600"/>
                    <a:chExt cx="1295400" cy="533400"/>
                  </a:xfrm>
                </p:grpSpPr>
                <p:sp>
                  <p:nvSpPr>
                    <p:cNvPr id="91" name="Rectangle 90"/>
                    <p:cNvSpPr/>
                    <p:nvPr/>
                  </p:nvSpPr>
                  <p:spPr>
                    <a:xfrm>
                      <a:off x="838798" y="2514672"/>
                      <a:ext cx="1295071"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dirty="0">
                          <a:solidFill>
                            <a:schemeClr val="tx1"/>
                          </a:solidFill>
                        </a:rPr>
                        <a:t>Sign up</a:t>
                      </a:r>
                    </a:p>
                    <a:p>
                      <a:pPr algn="ctr" eaLnBrk="1" hangingPunct="1">
                        <a:defRPr/>
                      </a:pPr>
                      <a:r>
                        <a:rPr lang="en-US" sz="1600" b="1" dirty="0">
                          <a:solidFill>
                            <a:schemeClr val="tx1"/>
                          </a:solidFill>
                        </a:rPr>
                        <a:t>Do: Details</a:t>
                      </a:r>
                    </a:p>
                  </p:txBody>
                </p:sp>
                <p:cxnSp>
                  <p:nvCxnSpPr>
                    <p:cNvPr id="92" name="Straight Connector 91"/>
                    <p:cNvCxnSpPr>
                      <a:stCxn id="91" idx="3"/>
                      <a:endCxn id="91" idx="1"/>
                    </p:cNvCxnSpPr>
                    <p:nvPr/>
                  </p:nvCxnSpPr>
                  <p:spPr>
                    <a:xfrm flipH="1">
                      <a:off x="838798" y="2781388"/>
                      <a:ext cx="1295071"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7" name="Group 20"/>
                <p:cNvGrpSpPr>
                  <a:grpSpLocks/>
                </p:cNvGrpSpPr>
                <p:nvPr/>
              </p:nvGrpSpPr>
              <p:grpSpPr bwMode="auto">
                <a:xfrm>
                  <a:off x="2514600" y="2514600"/>
                  <a:ext cx="1295400" cy="533400"/>
                  <a:chOff x="533400" y="2514600"/>
                  <a:chExt cx="1295400" cy="533400"/>
                </a:xfrm>
              </p:grpSpPr>
              <p:sp>
                <p:nvSpPr>
                  <p:cNvPr id="84" name="Rectangle 83"/>
                  <p:cNvSpPr/>
                  <p:nvPr/>
                </p:nvSpPr>
                <p:spPr>
                  <a:xfrm>
                    <a:off x="540976" y="2514672"/>
                    <a:ext cx="1288669"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b="1" dirty="0">
                      <a:solidFill>
                        <a:schemeClr val="tx1"/>
                      </a:solidFill>
                    </a:endParaRPr>
                  </a:p>
                  <a:p>
                    <a:pPr algn="ctr" eaLnBrk="1" hangingPunct="1">
                      <a:defRPr/>
                    </a:pPr>
                    <a:r>
                      <a:rPr lang="en-US" sz="1600" b="1" dirty="0">
                        <a:solidFill>
                          <a:schemeClr val="tx1"/>
                        </a:solidFill>
                      </a:rPr>
                      <a:t>Add User</a:t>
                    </a:r>
                  </a:p>
                  <a:p>
                    <a:pPr algn="ctr" eaLnBrk="1" hangingPunct="1">
                      <a:defRPr/>
                    </a:pPr>
                    <a:endParaRPr lang="en-US" b="1" dirty="0">
                      <a:solidFill>
                        <a:schemeClr val="tx1"/>
                      </a:solidFill>
                    </a:endParaRPr>
                  </a:p>
                </p:txBody>
              </p:sp>
              <p:cxnSp>
                <p:nvCxnSpPr>
                  <p:cNvPr id="85" name="Straight Connector 84"/>
                  <p:cNvCxnSpPr>
                    <a:stCxn id="84" idx="3"/>
                    <a:endCxn id="84" idx="1"/>
                  </p:cNvCxnSpPr>
                  <p:nvPr/>
                </p:nvCxnSpPr>
                <p:spPr>
                  <a:xfrm flipH="1">
                    <a:off x="540976" y="2781388"/>
                    <a:ext cx="1288669"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p:nvPr/>
              </p:nvCxnSpPr>
              <p:spPr>
                <a:xfrm rot="-420000">
                  <a:off x="2131735" y="2760750"/>
                  <a:ext cx="381908" cy="381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280000">
                  <a:off x="-189618" y="3333719"/>
                  <a:ext cx="1066863" cy="384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18209" y="3886353"/>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30"/>
                <p:cNvGrpSpPr>
                  <a:grpSpLocks/>
                </p:cNvGrpSpPr>
                <p:nvPr/>
              </p:nvGrpSpPr>
              <p:grpSpPr bwMode="auto">
                <a:xfrm>
                  <a:off x="599044" y="3615396"/>
                  <a:ext cx="1295400" cy="533400"/>
                  <a:chOff x="533400" y="2514600"/>
                  <a:chExt cx="1295400" cy="533400"/>
                </a:xfrm>
              </p:grpSpPr>
              <p:sp>
                <p:nvSpPr>
                  <p:cNvPr id="82" name="Rectangle 81"/>
                  <p:cNvSpPr/>
                  <p:nvPr/>
                </p:nvSpPr>
                <p:spPr>
                  <a:xfrm>
                    <a:off x="534196" y="2514079"/>
                    <a:ext cx="1295071"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b="1" dirty="0">
                      <a:solidFill>
                        <a:schemeClr val="tx1"/>
                      </a:solidFill>
                    </a:endParaRPr>
                  </a:p>
                  <a:p>
                    <a:pPr algn="ctr" eaLnBrk="1" hangingPunct="1">
                      <a:defRPr/>
                    </a:pPr>
                    <a:r>
                      <a:rPr lang="en-US" sz="1600" b="1" dirty="0">
                        <a:solidFill>
                          <a:schemeClr val="tx1"/>
                        </a:solidFill>
                      </a:rPr>
                      <a:t>Login</a:t>
                    </a:r>
                  </a:p>
                  <a:p>
                    <a:pPr algn="ctr" eaLnBrk="1" hangingPunct="1">
                      <a:defRPr/>
                    </a:pPr>
                    <a:r>
                      <a:rPr lang="en-US" sz="1600" b="1" dirty="0">
                        <a:solidFill>
                          <a:schemeClr val="tx1"/>
                        </a:solidFill>
                      </a:rPr>
                      <a:t>Do: Validate</a:t>
                    </a:r>
                  </a:p>
                  <a:p>
                    <a:pPr algn="ctr" eaLnBrk="1" hangingPunct="1">
                      <a:defRPr/>
                    </a:pPr>
                    <a:endParaRPr lang="en-US" sz="1600" b="1" dirty="0">
                      <a:solidFill>
                        <a:schemeClr val="tx1"/>
                      </a:solidFill>
                    </a:endParaRPr>
                  </a:p>
                </p:txBody>
              </p:sp>
              <p:cxnSp>
                <p:nvCxnSpPr>
                  <p:cNvPr id="83" name="Straight Connector 82"/>
                  <p:cNvCxnSpPr>
                    <a:stCxn id="82" idx="3"/>
                    <a:endCxn id="82" idx="1"/>
                  </p:cNvCxnSpPr>
                  <p:nvPr/>
                </p:nvCxnSpPr>
                <p:spPr>
                  <a:xfrm flipH="1">
                    <a:off x="534196" y="2780795"/>
                    <a:ext cx="1295071"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37"/>
                <p:cNvGrpSpPr>
                  <a:grpSpLocks/>
                </p:cNvGrpSpPr>
                <p:nvPr/>
              </p:nvGrpSpPr>
              <p:grpSpPr bwMode="auto">
                <a:xfrm>
                  <a:off x="1919068" y="3629464"/>
                  <a:ext cx="1589644" cy="533400"/>
                  <a:chOff x="2133600" y="3629464"/>
                  <a:chExt cx="1589644" cy="533400"/>
                </a:xfrm>
              </p:grpSpPr>
              <p:cxnSp>
                <p:nvCxnSpPr>
                  <p:cNvPr id="78" name="Straight Arrow Connector 77"/>
                  <p:cNvCxnSpPr/>
                  <p:nvPr/>
                </p:nvCxnSpPr>
                <p:spPr>
                  <a:xfrm flipV="1">
                    <a:off x="2132911" y="3886353"/>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34"/>
                  <p:cNvGrpSpPr>
                    <a:grpSpLocks/>
                  </p:cNvGrpSpPr>
                  <p:nvPr/>
                </p:nvGrpSpPr>
                <p:grpSpPr bwMode="auto">
                  <a:xfrm>
                    <a:off x="2427844" y="3629464"/>
                    <a:ext cx="1295400" cy="533400"/>
                    <a:chOff x="294244" y="2514600"/>
                    <a:chExt cx="1295400" cy="533400"/>
                  </a:xfrm>
                </p:grpSpPr>
                <p:sp>
                  <p:nvSpPr>
                    <p:cNvPr id="80" name="Rectangle 79"/>
                    <p:cNvSpPr/>
                    <p:nvPr/>
                  </p:nvSpPr>
                  <p:spPr>
                    <a:xfrm>
                      <a:off x="293741" y="2514299"/>
                      <a:ext cx="1303605"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Calculate</a:t>
                      </a:r>
                    </a:p>
                    <a:p>
                      <a:pPr algn="ctr" eaLnBrk="1" hangingPunct="1">
                        <a:defRPr/>
                      </a:pPr>
                      <a:r>
                        <a:rPr lang="en-US" sz="1100" dirty="0">
                          <a:solidFill>
                            <a:schemeClr val="tx1"/>
                          </a:solidFill>
                        </a:rPr>
                        <a:t>Do: Cal Fine</a:t>
                      </a:r>
                      <a:endParaRPr lang="en-US" sz="1200" dirty="0">
                        <a:solidFill>
                          <a:schemeClr val="tx1"/>
                        </a:solidFill>
                      </a:endParaRPr>
                    </a:p>
                  </p:txBody>
                </p:sp>
                <p:cxnSp>
                  <p:nvCxnSpPr>
                    <p:cNvPr id="81" name="Straight Connector 80"/>
                    <p:cNvCxnSpPr>
                      <a:stCxn id="80" idx="3"/>
                      <a:endCxn id="80" idx="1"/>
                    </p:cNvCxnSpPr>
                    <p:nvPr/>
                  </p:nvCxnSpPr>
                  <p:spPr>
                    <a:xfrm flipH="1">
                      <a:off x="293741" y="2781015"/>
                      <a:ext cx="1303605"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73" name="Group 38"/>
                <p:cNvGrpSpPr>
                  <a:grpSpLocks/>
                </p:cNvGrpSpPr>
                <p:nvPr/>
              </p:nvGrpSpPr>
              <p:grpSpPr bwMode="auto">
                <a:xfrm>
                  <a:off x="3519268" y="3637672"/>
                  <a:ext cx="1575576" cy="533400"/>
                  <a:chOff x="2133600" y="3629464"/>
                  <a:chExt cx="1575576" cy="533400"/>
                </a:xfrm>
              </p:grpSpPr>
              <p:cxnSp>
                <p:nvCxnSpPr>
                  <p:cNvPr id="74" name="Straight Arrow Connector 73"/>
                  <p:cNvCxnSpPr/>
                  <p:nvPr/>
                </p:nvCxnSpPr>
                <p:spPr>
                  <a:xfrm flipV="1">
                    <a:off x="2132880" y="3886083"/>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5" name="Group 34"/>
                  <p:cNvGrpSpPr>
                    <a:grpSpLocks/>
                  </p:cNvGrpSpPr>
                  <p:nvPr/>
                </p:nvGrpSpPr>
                <p:grpSpPr bwMode="auto">
                  <a:xfrm>
                    <a:off x="2413776" y="3629464"/>
                    <a:ext cx="1295400" cy="533400"/>
                    <a:chOff x="280176" y="2514600"/>
                    <a:chExt cx="1295400" cy="533400"/>
                  </a:xfrm>
                </p:grpSpPr>
                <p:sp>
                  <p:nvSpPr>
                    <p:cNvPr id="76" name="Rectangle 75"/>
                    <p:cNvSpPr/>
                    <p:nvPr/>
                  </p:nvSpPr>
                  <p:spPr>
                    <a:xfrm>
                      <a:off x="272376" y="2514029"/>
                      <a:ext cx="1303605"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Book Hold</a:t>
                      </a:r>
                    </a:p>
                    <a:p>
                      <a:pPr algn="ctr" eaLnBrk="1" hangingPunct="1">
                        <a:defRPr/>
                      </a:pPr>
                      <a:r>
                        <a:rPr lang="en-US" sz="1200" dirty="0">
                          <a:solidFill>
                            <a:schemeClr val="tx1"/>
                          </a:solidFill>
                        </a:rPr>
                        <a:t>Do: Check</a:t>
                      </a:r>
                    </a:p>
                  </p:txBody>
                </p:sp>
                <p:cxnSp>
                  <p:nvCxnSpPr>
                    <p:cNvPr id="77" name="Straight Connector 76"/>
                    <p:cNvCxnSpPr>
                      <a:stCxn id="76" idx="3"/>
                      <a:endCxn id="76" idx="1"/>
                    </p:cNvCxnSpPr>
                    <p:nvPr/>
                  </p:nvCxnSpPr>
                  <p:spPr>
                    <a:xfrm flipH="1">
                      <a:off x="272376" y="2780745"/>
                      <a:ext cx="1303605"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nvGrpSpPr>
              <p:cNvPr id="22" name="Group 48"/>
              <p:cNvGrpSpPr>
                <a:grpSpLocks/>
              </p:cNvGrpSpPr>
              <p:nvPr/>
            </p:nvGrpSpPr>
            <p:grpSpPr bwMode="auto">
              <a:xfrm>
                <a:off x="4876800" y="3637672"/>
                <a:ext cx="1524000" cy="533400"/>
                <a:chOff x="4876800" y="3637672"/>
                <a:chExt cx="1524000" cy="533400"/>
              </a:xfrm>
            </p:grpSpPr>
            <p:cxnSp>
              <p:nvCxnSpPr>
                <p:cNvPr id="63" name="Straight Arrow Connector 62"/>
                <p:cNvCxnSpPr/>
                <p:nvPr/>
              </p:nvCxnSpPr>
              <p:spPr>
                <a:xfrm flipV="1">
                  <a:off x="4877316" y="3899055"/>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05608" y="3637102"/>
                  <a:ext cx="1295070"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dirty="0">
                    <a:solidFill>
                      <a:schemeClr val="tx1"/>
                    </a:solidFill>
                  </a:endParaRPr>
                </a:p>
                <a:p>
                  <a:pPr algn="ctr" eaLnBrk="1" hangingPunct="1">
                    <a:defRPr/>
                  </a:pPr>
                  <a:r>
                    <a:rPr lang="en-US" sz="1400" dirty="0">
                      <a:solidFill>
                        <a:schemeClr val="tx1"/>
                      </a:solidFill>
                    </a:rPr>
                    <a:t>Request Book</a:t>
                  </a:r>
                </a:p>
                <a:p>
                  <a:pPr algn="ctr" eaLnBrk="1" hangingPunct="1">
                    <a:defRPr/>
                  </a:pPr>
                  <a:endParaRPr lang="en-US" sz="1400" dirty="0">
                    <a:solidFill>
                      <a:schemeClr val="tx1"/>
                    </a:solidFill>
                  </a:endParaRPr>
                </a:p>
              </p:txBody>
            </p:sp>
            <p:cxnSp>
              <p:nvCxnSpPr>
                <p:cNvPr id="65" name="Straight Connector 64"/>
                <p:cNvCxnSpPr/>
                <p:nvPr/>
              </p:nvCxnSpPr>
              <p:spPr>
                <a:xfrm flipH="1">
                  <a:off x="5105608" y="3889529"/>
                  <a:ext cx="129507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49"/>
              <p:cNvGrpSpPr>
                <a:grpSpLocks/>
              </p:cNvGrpSpPr>
              <p:nvPr/>
            </p:nvGrpSpPr>
            <p:grpSpPr bwMode="auto">
              <a:xfrm>
                <a:off x="6400800" y="3643532"/>
                <a:ext cx="1524000" cy="533400"/>
                <a:chOff x="4876800" y="3637672"/>
                <a:chExt cx="1524000" cy="533400"/>
              </a:xfrm>
            </p:grpSpPr>
            <p:cxnSp>
              <p:nvCxnSpPr>
                <p:cNvPr id="60" name="Straight Arrow Connector 59"/>
                <p:cNvCxnSpPr/>
                <p:nvPr/>
              </p:nvCxnSpPr>
              <p:spPr>
                <a:xfrm flipV="1">
                  <a:off x="4876678" y="3899545"/>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104969" y="3637592"/>
                  <a:ext cx="1295070"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Search</a:t>
                  </a:r>
                </a:p>
                <a:p>
                  <a:pPr algn="ctr" eaLnBrk="1" hangingPunct="1">
                    <a:defRPr/>
                  </a:pPr>
                  <a:endParaRPr lang="en-US" sz="1400" dirty="0">
                    <a:solidFill>
                      <a:schemeClr val="tx1"/>
                    </a:solidFill>
                  </a:endParaRPr>
                </a:p>
              </p:txBody>
            </p:sp>
            <p:cxnSp>
              <p:nvCxnSpPr>
                <p:cNvPr id="62" name="Straight Connector 61"/>
                <p:cNvCxnSpPr/>
                <p:nvPr/>
              </p:nvCxnSpPr>
              <p:spPr>
                <a:xfrm flipH="1">
                  <a:off x="5104969" y="3890019"/>
                  <a:ext cx="129507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Group 53"/>
              <p:cNvGrpSpPr>
                <a:grpSpLocks/>
              </p:cNvGrpSpPr>
              <p:nvPr/>
            </p:nvGrpSpPr>
            <p:grpSpPr bwMode="auto">
              <a:xfrm>
                <a:off x="7924800" y="3629464"/>
                <a:ext cx="1905000" cy="533400"/>
                <a:chOff x="4876800" y="3637672"/>
                <a:chExt cx="1905000" cy="533400"/>
              </a:xfrm>
            </p:grpSpPr>
            <p:cxnSp>
              <p:nvCxnSpPr>
                <p:cNvPr id="57" name="Straight Arrow Connector 56"/>
                <p:cNvCxnSpPr/>
                <p:nvPr/>
              </p:nvCxnSpPr>
              <p:spPr>
                <a:xfrm flipV="1">
                  <a:off x="4876038" y="3899325"/>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104329" y="3637371"/>
                  <a:ext cx="1297204"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dirty="0">
                    <a:solidFill>
                      <a:schemeClr val="tx1"/>
                    </a:solidFill>
                  </a:endParaRPr>
                </a:p>
                <a:p>
                  <a:pPr algn="ctr" eaLnBrk="1" hangingPunct="1">
                    <a:defRPr/>
                  </a:pPr>
                  <a:r>
                    <a:rPr lang="en-US" sz="1400" dirty="0">
                      <a:solidFill>
                        <a:schemeClr val="tx1"/>
                      </a:solidFill>
                    </a:rPr>
                    <a:t>Issue Book</a:t>
                  </a:r>
                </a:p>
                <a:p>
                  <a:pPr algn="ctr" eaLnBrk="1" hangingPunct="1">
                    <a:defRPr/>
                  </a:pPr>
                  <a:endParaRPr lang="en-US" sz="1400" dirty="0">
                    <a:solidFill>
                      <a:schemeClr val="tx1"/>
                    </a:solidFill>
                  </a:endParaRPr>
                </a:p>
              </p:txBody>
            </p:sp>
            <p:cxnSp>
              <p:nvCxnSpPr>
                <p:cNvPr id="59" name="Straight Connector 58"/>
                <p:cNvCxnSpPr/>
                <p:nvPr/>
              </p:nvCxnSpPr>
              <p:spPr>
                <a:xfrm rot="10800000">
                  <a:off x="5104329" y="3891386"/>
                  <a:ext cx="1676977" cy="31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oup 57"/>
              <p:cNvGrpSpPr>
                <a:grpSpLocks/>
              </p:cNvGrpSpPr>
              <p:nvPr/>
            </p:nvGrpSpPr>
            <p:grpSpPr bwMode="auto">
              <a:xfrm>
                <a:off x="4953000" y="4572000"/>
                <a:ext cx="1524000" cy="533400"/>
                <a:chOff x="4876800" y="3637672"/>
                <a:chExt cx="1524000" cy="533400"/>
              </a:xfrm>
            </p:grpSpPr>
            <p:cxnSp>
              <p:nvCxnSpPr>
                <p:cNvPr id="54" name="Straight Arrow Connector 53"/>
                <p:cNvCxnSpPr/>
                <p:nvPr/>
              </p:nvCxnSpPr>
              <p:spPr>
                <a:xfrm flipV="1">
                  <a:off x="4875791" y="3899820"/>
                  <a:ext cx="27522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104081" y="3637866"/>
                  <a:ext cx="1297204"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dirty="0">
                    <a:solidFill>
                      <a:schemeClr val="tx1"/>
                    </a:solidFill>
                  </a:endParaRPr>
                </a:p>
                <a:p>
                  <a:pPr algn="ctr" eaLnBrk="1" hangingPunct="1">
                    <a:defRPr/>
                  </a:pPr>
                  <a:r>
                    <a:rPr lang="en-US" sz="1400" dirty="0">
                      <a:solidFill>
                        <a:schemeClr val="tx1"/>
                      </a:solidFill>
                    </a:rPr>
                    <a:t>Re issue Book</a:t>
                  </a:r>
                </a:p>
                <a:p>
                  <a:pPr algn="ctr" eaLnBrk="1" hangingPunct="1">
                    <a:defRPr/>
                  </a:pPr>
                  <a:endParaRPr lang="en-US" sz="1400" dirty="0">
                    <a:solidFill>
                      <a:schemeClr val="tx1"/>
                    </a:solidFill>
                  </a:endParaRPr>
                </a:p>
              </p:txBody>
            </p:sp>
            <p:cxnSp>
              <p:nvCxnSpPr>
                <p:cNvPr id="56" name="Straight Connector 55"/>
                <p:cNvCxnSpPr/>
                <p:nvPr/>
              </p:nvCxnSpPr>
              <p:spPr>
                <a:xfrm flipH="1">
                  <a:off x="5104081" y="3890294"/>
                  <a:ext cx="1297204"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61"/>
              <p:cNvGrpSpPr>
                <a:grpSpLocks/>
              </p:cNvGrpSpPr>
              <p:nvPr/>
            </p:nvGrpSpPr>
            <p:grpSpPr bwMode="auto">
              <a:xfrm>
                <a:off x="4938932" y="5534464"/>
                <a:ext cx="1524000" cy="533400"/>
                <a:chOff x="4876800" y="3637672"/>
                <a:chExt cx="1524000" cy="533400"/>
              </a:xfrm>
            </p:grpSpPr>
            <p:cxnSp>
              <p:nvCxnSpPr>
                <p:cNvPr id="51" name="Straight Arrow Connector 50"/>
                <p:cNvCxnSpPr/>
                <p:nvPr/>
              </p:nvCxnSpPr>
              <p:spPr>
                <a:xfrm flipV="1">
                  <a:off x="4877058" y="3899438"/>
                  <a:ext cx="27522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05348" y="3637484"/>
                  <a:ext cx="1295071"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Return</a:t>
                  </a:r>
                </a:p>
                <a:p>
                  <a:pPr algn="ctr" eaLnBrk="1" hangingPunct="1">
                    <a:defRPr/>
                  </a:pPr>
                  <a:endParaRPr lang="en-US" sz="1400" dirty="0">
                    <a:solidFill>
                      <a:schemeClr val="tx1"/>
                    </a:solidFill>
                  </a:endParaRPr>
                </a:p>
              </p:txBody>
            </p:sp>
            <p:cxnSp>
              <p:nvCxnSpPr>
                <p:cNvPr id="53" name="Straight Connector 52"/>
                <p:cNvCxnSpPr/>
                <p:nvPr/>
              </p:nvCxnSpPr>
              <p:spPr>
                <a:xfrm flipH="1">
                  <a:off x="5105348" y="3889912"/>
                  <a:ext cx="1295071"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Group 65"/>
              <p:cNvGrpSpPr>
                <a:grpSpLocks/>
              </p:cNvGrpSpPr>
              <p:nvPr/>
            </p:nvGrpSpPr>
            <p:grpSpPr bwMode="auto">
              <a:xfrm>
                <a:off x="6477000" y="4557932"/>
                <a:ext cx="1524000" cy="533400"/>
                <a:chOff x="4876800" y="3637672"/>
                <a:chExt cx="1524000" cy="533400"/>
              </a:xfrm>
            </p:grpSpPr>
            <p:cxnSp>
              <p:nvCxnSpPr>
                <p:cNvPr id="48" name="Straight Arrow Connector 47"/>
                <p:cNvCxnSpPr/>
                <p:nvPr/>
              </p:nvCxnSpPr>
              <p:spPr>
                <a:xfrm flipV="1">
                  <a:off x="4877285" y="3899599"/>
                  <a:ext cx="27523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05577" y="3637646"/>
                  <a:ext cx="1295070"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100" dirty="0">
                    <a:solidFill>
                      <a:schemeClr val="tx1"/>
                    </a:solidFill>
                  </a:endParaRPr>
                </a:p>
                <a:p>
                  <a:pPr algn="ctr" eaLnBrk="1" hangingPunct="1">
                    <a:defRPr/>
                  </a:pPr>
                  <a:r>
                    <a:rPr lang="en-US" sz="1100" dirty="0">
                      <a:solidFill>
                        <a:schemeClr val="tx1"/>
                      </a:solidFill>
                    </a:rPr>
                    <a:t>Check Book Hold</a:t>
                  </a:r>
                </a:p>
                <a:p>
                  <a:pPr algn="ctr" eaLnBrk="1" hangingPunct="1">
                    <a:defRPr/>
                  </a:pPr>
                  <a:endParaRPr lang="en-US" sz="1400" dirty="0">
                    <a:solidFill>
                      <a:schemeClr val="tx1"/>
                    </a:solidFill>
                  </a:endParaRPr>
                </a:p>
              </p:txBody>
            </p:sp>
            <p:cxnSp>
              <p:nvCxnSpPr>
                <p:cNvPr id="50" name="Straight Connector 49"/>
                <p:cNvCxnSpPr/>
                <p:nvPr/>
              </p:nvCxnSpPr>
              <p:spPr>
                <a:xfrm flipH="1">
                  <a:off x="5105577" y="3890073"/>
                  <a:ext cx="129507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5400000">
                <a:off x="4010871" y="4837545"/>
                <a:ext cx="1897174" cy="106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 name="Group 87"/>
              <p:cNvGrpSpPr>
                <a:grpSpLocks/>
              </p:cNvGrpSpPr>
              <p:nvPr/>
            </p:nvGrpSpPr>
            <p:grpSpPr bwMode="auto">
              <a:xfrm>
                <a:off x="2667000" y="2743200"/>
                <a:ext cx="9622300" cy="3886200"/>
                <a:chOff x="2667000" y="2743199"/>
                <a:chExt cx="9622300" cy="3886200"/>
              </a:xfrm>
            </p:grpSpPr>
            <p:grpSp>
              <p:nvGrpSpPr>
                <p:cNvPr id="37" name="Group 71"/>
                <p:cNvGrpSpPr>
                  <a:grpSpLocks/>
                </p:cNvGrpSpPr>
                <p:nvPr/>
              </p:nvGrpSpPr>
              <p:grpSpPr bwMode="auto">
                <a:xfrm>
                  <a:off x="9829800" y="4648200"/>
                  <a:ext cx="2148840" cy="533400"/>
                  <a:chOff x="4876800" y="3637672"/>
                  <a:chExt cx="2148840" cy="533400"/>
                </a:xfrm>
              </p:grpSpPr>
              <p:cxnSp>
                <p:nvCxnSpPr>
                  <p:cNvPr id="45" name="Straight Arrow Connector 44"/>
                  <p:cNvCxnSpPr/>
                  <p:nvPr/>
                </p:nvCxnSpPr>
                <p:spPr>
                  <a:xfrm flipV="1">
                    <a:off x="4876307" y="4018893"/>
                    <a:ext cx="27522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04597" y="3637870"/>
                    <a:ext cx="1295071" cy="5334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dirty="0">
                      <a:solidFill>
                        <a:schemeClr val="tx1"/>
                      </a:solidFill>
                    </a:endParaRPr>
                  </a:p>
                  <a:p>
                    <a:pPr algn="ctr" eaLnBrk="1" hangingPunct="1">
                      <a:defRPr/>
                    </a:pPr>
                    <a:r>
                      <a:rPr lang="en-US" sz="1400" dirty="0">
                        <a:solidFill>
                          <a:schemeClr val="tx1"/>
                        </a:solidFill>
                      </a:rPr>
                      <a:t>Update DB</a:t>
                    </a:r>
                  </a:p>
                  <a:p>
                    <a:pPr algn="ctr" eaLnBrk="1" hangingPunct="1">
                      <a:defRPr/>
                    </a:pPr>
                    <a:endParaRPr lang="en-US" sz="1400" dirty="0">
                      <a:solidFill>
                        <a:schemeClr val="tx1"/>
                      </a:solidFill>
                    </a:endParaRPr>
                  </a:p>
                </p:txBody>
              </p:sp>
              <p:cxnSp>
                <p:nvCxnSpPr>
                  <p:cNvPr id="47" name="Straight Connector 46"/>
                  <p:cNvCxnSpPr/>
                  <p:nvPr/>
                </p:nvCxnSpPr>
                <p:spPr>
                  <a:xfrm flipH="1">
                    <a:off x="5104597" y="3890298"/>
                    <a:ext cx="192020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rot="10800000" flipV="1">
                  <a:off x="3582246" y="2743285"/>
                  <a:ext cx="8229136" cy="444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10782622" y="3772046"/>
                  <a:ext cx="205752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82"/>
                <p:cNvGrpSpPr>
                  <a:grpSpLocks/>
                </p:cNvGrpSpPr>
                <p:nvPr/>
              </p:nvGrpSpPr>
              <p:grpSpPr bwMode="auto">
                <a:xfrm>
                  <a:off x="11969260" y="4724400"/>
                  <a:ext cx="320040" cy="320040"/>
                  <a:chOff x="11969260" y="4724400"/>
                  <a:chExt cx="320040" cy="320040"/>
                </a:xfrm>
              </p:grpSpPr>
              <p:sp>
                <p:nvSpPr>
                  <p:cNvPr id="43" name="Oval 42"/>
                  <p:cNvSpPr/>
                  <p:nvPr/>
                </p:nvSpPr>
                <p:spPr>
                  <a:xfrm>
                    <a:off x="11969267" y="4724602"/>
                    <a:ext cx="320033" cy="3270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4" name="Oval 43"/>
                  <p:cNvSpPr/>
                  <p:nvPr/>
                </p:nvSpPr>
                <p:spPr>
                  <a:xfrm>
                    <a:off x="12011938" y="4767468"/>
                    <a:ext cx="228291" cy="228614"/>
                  </a:xfrm>
                  <a:prstGeom prst="ellipse">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cxnSp>
              <p:nvCxnSpPr>
                <p:cNvPr id="41" name="Straight Connector 40"/>
                <p:cNvCxnSpPr/>
                <p:nvPr/>
              </p:nvCxnSpPr>
              <p:spPr>
                <a:xfrm rot="10800000" flipV="1">
                  <a:off x="2666949" y="6585262"/>
                  <a:ext cx="9144434" cy="444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11010170" y="5785636"/>
                  <a:ext cx="1600295" cy="213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rot="5400000">
                <a:off x="1432593" y="5425527"/>
                <a:ext cx="246870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2955955" y="5425527"/>
                <a:ext cx="246870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9" idx="2"/>
              </p:cNvCxnSpPr>
              <p:nvPr/>
            </p:nvCxnSpPr>
            <p:spPr>
              <a:xfrm rot="16200000" flipH="1">
                <a:off x="6603324" y="5842392"/>
                <a:ext cx="1538378" cy="362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9829307" y="4800808"/>
                <a:ext cx="27522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9372080" y="4343581"/>
                <a:ext cx="9144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9373147" y="5485582"/>
                <a:ext cx="914454" cy="21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6477485" y="5943876"/>
                <a:ext cx="33518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rot="16200000">
              <a:off x="527348" y="3892348"/>
              <a:ext cx="2514749" cy="369106"/>
            </a:xfrm>
            <a:prstGeom prst="rect">
              <a:avLst/>
            </a:prstGeom>
            <a:noFill/>
            <a:ln w="25400">
              <a:solidFill>
                <a:schemeClr val="tx1"/>
              </a:solidFill>
            </a:ln>
          </p:spPr>
          <p:txBody>
            <a:bodyPr>
              <a:spAutoFit/>
            </a:bodyPr>
            <a:lstStyle/>
            <a:p>
              <a:pPr algn="ctr" eaLnBrk="1" hangingPunct="1">
                <a:defRPr/>
              </a:pPr>
              <a:r>
                <a:rPr lang="en-US" dirty="0">
                  <a:latin typeface="+mj-lt"/>
                  <a:cs typeface="Arial" charset="0"/>
                </a:rPr>
                <a:t>Check Fine True</a:t>
              </a:r>
            </a:p>
          </p:txBody>
        </p:sp>
        <p:sp>
          <p:nvSpPr>
            <p:cNvPr id="20" name="TextBox 19"/>
            <p:cNvSpPr txBox="1"/>
            <p:nvPr/>
          </p:nvSpPr>
          <p:spPr>
            <a:xfrm rot="16200000">
              <a:off x="3041971" y="3435121"/>
              <a:ext cx="685841" cy="369106"/>
            </a:xfrm>
            <a:prstGeom prst="rect">
              <a:avLst/>
            </a:prstGeom>
            <a:noFill/>
            <a:ln w="25400">
              <a:solidFill>
                <a:schemeClr val="tx1"/>
              </a:solidFill>
            </a:ln>
          </p:spPr>
          <p:txBody>
            <a:bodyPr>
              <a:spAutoFit/>
            </a:bodyPr>
            <a:lstStyle/>
            <a:p>
              <a:pPr algn="ctr" eaLnBrk="1" hangingPunct="1">
                <a:defRPr/>
              </a:pPr>
              <a:r>
                <a:rPr lang="en-US" dirty="0">
                  <a:latin typeface="+mj-lt"/>
                  <a:cs typeface="Arial" charset="0"/>
                </a:rPr>
                <a:t>Paid</a:t>
              </a:r>
            </a:p>
          </p:txBody>
        </p:sp>
      </p:grpSp>
    </p:spTree>
    <p:extLst>
      <p:ext uri="{BB962C8B-B14F-4D97-AF65-F5344CB8AC3E}">
        <p14:creationId xmlns:p14="http://schemas.microsoft.com/office/powerpoint/2010/main" val="354303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Railway Reservation System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16</a:t>
            </a:fld>
            <a:endParaRPr lang="en-US" sz="2000" b="1" dirty="0">
              <a:solidFill>
                <a:srgbClr val="FF0000"/>
              </a:solidFill>
            </a:endParaRPr>
          </a:p>
        </p:txBody>
      </p:sp>
      <p:grpSp>
        <p:nvGrpSpPr>
          <p:cNvPr id="93" name="Group 153"/>
          <p:cNvGrpSpPr>
            <a:grpSpLocks/>
          </p:cNvGrpSpPr>
          <p:nvPr/>
        </p:nvGrpSpPr>
        <p:grpSpPr bwMode="auto">
          <a:xfrm>
            <a:off x="0" y="533400"/>
            <a:ext cx="11963400" cy="6296025"/>
            <a:chOff x="0" y="-257323"/>
            <a:chExt cx="8948514" cy="7087091"/>
          </a:xfrm>
        </p:grpSpPr>
        <p:grpSp>
          <p:nvGrpSpPr>
            <p:cNvPr id="94" name="Group 152"/>
            <p:cNvGrpSpPr>
              <a:grpSpLocks/>
            </p:cNvGrpSpPr>
            <p:nvPr/>
          </p:nvGrpSpPr>
          <p:grpSpPr bwMode="auto">
            <a:xfrm>
              <a:off x="0" y="-257323"/>
              <a:ext cx="4866244" cy="3132995"/>
              <a:chOff x="0" y="-257323"/>
              <a:chExt cx="4866244" cy="3132995"/>
            </a:xfrm>
          </p:grpSpPr>
          <p:grpSp>
            <p:nvGrpSpPr>
              <p:cNvPr id="122" name="Group 44"/>
              <p:cNvGrpSpPr>
                <a:grpSpLocks/>
              </p:cNvGrpSpPr>
              <p:nvPr/>
            </p:nvGrpSpPr>
            <p:grpSpPr bwMode="auto">
              <a:xfrm>
                <a:off x="0" y="0"/>
                <a:ext cx="4866244" cy="2875672"/>
                <a:chOff x="228600" y="1295400"/>
                <a:chExt cx="4866244" cy="2875672"/>
              </a:xfrm>
            </p:grpSpPr>
            <p:grpSp>
              <p:nvGrpSpPr>
                <p:cNvPr id="131" name="Group 23"/>
                <p:cNvGrpSpPr>
                  <a:grpSpLocks/>
                </p:cNvGrpSpPr>
                <p:nvPr/>
              </p:nvGrpSpPr>
              <p:grpSpPr bwMode="auto">
                <a:xfrm>
                  <a:off x="228600" y="1295400"/>
                  <a:ext cx="1905000" cy="1752600"/>
                  <a:chOff x="228600" y="1295400"/>
                  <a:chExt cx="1905000" cy="1752600"/>
                </a:xfrm>
              </p:grpSpPr>
              <p:sp>
                <p:nvSpPr>
                  <p:cNvPr id="151" name="Oval 150"/>
                  <p:cNvSpPr/>
                  <p:nvPr/>
                </p:nvSpPr>
                <p:spPr>
                  <a:xfrm>
                    <a:off x="228600" y="1295400"/>
                    <a:ext cx="228594" cy="22861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52" name="Straight Connector 151"/>
                  <p:cNvCxnSpPr/>
                  <p:nvPr/>
                </p:nvCxnSpPr>
                <p:spPr>
                  <a:xfrm rot="5280000">
                    <a:off x="-190530" y="2038389"/>
                    <a:ext cx="1066854"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28600" y="2590865"/>
                    <a:ext cx="228594" cy="228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54" name="Straight Arrow Connector 153"/>
                  <p:cNvCxnSpPr/>
                  <p:nvPr/>
                </p:nvCxnSpPr>
                <p:spPr>
                  <a:xfrm rot="-420000">
                    <a:off x="457194" y="2705171"/>
                    <a:ext cx="380990" cy="381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5" name="Group 19"/>
                  <p:cNvGrpSpPr>
                    <a:grpSpLocks/>
                  </p:cNvGrpSpPr>
                  <p:nvPr/>
                </p:nvGrpSpPr>
                <p:grpSpPr bwMode="auto">
                  <a:xfrm>
                    <a:off x="838200" y="2514600"/>
                    <a:ext cx="1295400" cy="533400"/>
                    <a:chOff x="838200" y="2514600"/>
                    <a:chExt cx="1295400" cy="533400"/>
                  </a:xfrm>
                </p:grpSpPr>
                <p:sp>
                  <p:nvSpPr>
                    <p:cNvPr id="156" name="Rectangle 155"/>
                    <p:cNvSpPr/>
                    <p:nvPr/>
                  </p:nvSpPr>
                  <p:spPr>
                    <a:xfrm>
                      <a:off x="838185" y="2514661"/>
                      <a:ext cx="1295367"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Sign up</a:t>
                      </a:r>
                    </a:p>
                    <a:p>
                      <a:pPr algn="ctr" eaLnBrk="1" hangingPunct="1">
                        <a:defRPr/>
                      </a:pPr>
                      <a:r>
                        <a:rPr lang="en-US" dirty="0">
                          <a:solidFill>
                            <a:schemeClr val="tx1"/>
                          </a:solidFill>
                        </a:rPr>
                        <a:t>Do: Details</a:t>
                      </a:r>
                    </a:p>
                  </p:txBody>
                </p:sp>
                <p:cxnSp>
                  <p:nvCxnSpPr>
                    <p:cNvPr id="157" name="Straight Connector 156"/>
                    <p:cNvCxnSpPr>
                      <a:stCxn id="156" idx="3"/>
                      <a:endCxn id="156" idx="1"/>
                    </p:cNvCxnSpPr>
                    <p:nvPr/>
                  </p:nvCxnSpPr>
                  <p:spPr>
                    <a:xfrm flipH="1">
                      <a:off x="838185" y="2781375"/>
                      <a:ext cx="1295367"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32" name="Group 20"/>
                <p:cNvGrpSpPr>
                  <a:grpSpLocks/>
                </p:cNvGrpSpPr>
                <p:nvPr/>
              </p:nvGrpSpPr>
              <p:grpSpPr bwMode="auto">
                <a:xfrm>
                  <a:off x="2514600" y="2514600"/>
                  <a:ext cx="1524000" cy="533400"/>
                  <a:chOff x="533400" y="2514600"/>
                  <a:chExt cx="1524000" cy="533400"/>
                </a:xfrm>
              </p:grpSpPr>
              <p:sp>
                <p:nvSpPr>
                  <p:cNvPr id="149" name="Rectangle 148"/>
                  <p:cNvSpPr/>
                  <p:nvPr/>
                </p:nvSpPr>
                <p:spPr>
                  <a:xfrm>
                    <a:off x="533343" y="2514661"/>
                    <a:ext cx="1523962"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Add User</a:t>
                    </a:r>
                  </a:p>
                  <a:p>
                    <a:pPr algn="ctr" eaLnBrk="1" hangingPunct="1">
                      <a:defRPr/>
                    </a:pPr>
                    <a:r>
                      <a:rPr lang="en-US" dirty="0">
                        <a:solidFill>
                          <a:schemeClr val="tx1"/>
                        </a:solidFill>
                      </a:rPr>
                      <a:t>Entry: </a:t>
                    </a:r>
                    <a:r>
                      <a:rPr lang="en-US" sz="1600" dirty="0">
                        <a:solidFill>
                          <a:schemeClr val="tx1"/>
                        </a:solidFill>
                      </a:rPr>
                      <a:t>Sign up</a:t>
                    </a:r>
                    <a:endParaRPr lang="en-US" sz="3200" dirty="0">
                      <a:solidFill>
                        <a:schemeClr val="tx1"/>
                      </a:solidFill>
                    </a:endParaRPr>
                  </a:p>
                </p:txBody>
              </p:sp>
              <p:cxnSp>
                <p:nvCxnSpPr>
                  <p:cNvPr id="150" name="Straight Connector 149"/>
                  <p:cNvCxnSpPr>
                    <a:stCxn id="149" idx="3"/>
                    <a:endCxn id="149" idx="1"/>
                  </p:cNvCxnSpPr>
                  <p:nvPr/>
                </p:nvCxnSpPr>
                <p:spPr>
                  <a:xfrm flipH="1">
                    <a:off x="533343" y="2781375"/>
                    <a:ext cx="152396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3" name="Straight Arrow Connector 132"/>
                <p:cNvCxnSpPr>
                  <a:endCxn id="149" idx="1"/>
                </p:cNvCxnSpPr>
                <p:nvPr/>
              </p:nvCxnSpPr>
              <p:spPr>
                <a:xfrm flipV="1">
                  <a:off x="2131843" y="2781374"/>
                  <a:ext cx="382701" cy="144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280000">
                  <a:off x="-190530" y="3333854"/>
                  <a:ext cx="1066853"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319086" y="3886330"/>
                  <a:ext cx="27463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36" name="Group 30"/>
                <p:cNvGrpSpPr>
                  <a:grpSpLocks/>
                </p:cNvGrpSpPr>
                <p:nvPr/>
              </p:nvGrpSpPr>
              <p:grpSpPr bwMode="auto">
                <a:xfrm>
                  <a:off x="599044" y="3615396"/>
                  <a:ext cx="1295400" cy="533400"/>
                  <a:chOff x="533400" y="2514600"/>
                  <a:chExt cx="1295400" cy="533400"/>
                </a:xfrm>
              </p:grpSpPr>
              <p:sp>
                <p:nvSpPr>
                  <p:cNvPr id="147" name="Rectangle 146"/>
                  <p:cNvSpPr/>
                  <p:nvPr/>
                </p:nvSpPr>
                <p:spPr>
                  <a:xfrm>
                    <a:off x="532835" y="2514058"/>
                    <a:ext cx="1295368"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endParaRPr>
                  </a:p>
                  <a:p>
                    <a:pPr algn="ctr" eaLnBrk="1" hangingPunct="1">
                      <a:defRPr/>
                    </a:pPr>
                    <a:r>
                      <a:rPr lang="en-US" dirty="0">
                        <a:solidFill>
                          <a:schemeClr val="tx1"/>
                        </a:solidFill>
                      </a:rPr>
                      <a:t>Login</a:t>
                    </a:r>
                  </a:p>
                  <a:p>
                    <a:pPr algn="ctr" eaLnBrk="1" hangingPunct="1">
                      <a:defRPr/>
                    </a:pPr>
                    <a:r>
                      <a:rPr lang="en-US" sz="1600" dirty="0">
                        <a:solidFill>
                          <a:schemeClr val="tx1"/>
                        </a:solidFill>
                      </a:rPr>
                      <a:t>Do: Validate</a:t>
                    </a:r>
                  </a:p>
                  <a:p>
                    <a:pPr algn="ctr" eaLnBrk="1" hangingPunct="1">
                      <a:defRPr/>
                    </a:pPr>
                    <a:endParaRPr lang="en-US" dirty="0">
                      <a:solidFill>
                        <a:schemeClr val="tx1"/>
                      </a:solidFill>
                    </a:endParaRPr>
                  </a:p>
                </p:txBody>
              </p:sp>
              <p:cxnSp>
                <p:nvCxnSpPr>
                  <p:cNvPr id="148" name="Straight Connector 147"/>
                  <p:cNvCxnSpPr>
                    <a:stCxn id="147" idx="3"/>
                    <a:endCxn id="147" idx="1"/>
                  </p:cNvCxnSpPr>
                  <p:nvPr/>
                </p:nvCxnSpPr>
                <p:spPr>
                  <a:xfrm flipH="1">
                    <a:off x="532835" y="2780771"/>
                    <a:ext cx="1295368"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Group 37"/>
                <p:cNvGrpSpPr>
                  <a:grpSpLocks/>
                </p:cNvGrpSpPr>
                <p:nvPr/>
              </p:nvGrpSpPr>
              <p:grpSpPr bwMode="auto">
                <a:xfrm>
                  <a:off x="1919068" y="3629464"/>
                  <a:ext cx="1589644" cy="533400"/>
                  <a:chOff x="2133600" y="3629464"/>
                  <a:chExt cx="1589644" cy="533400"/>
                </a:xfrm>
              </p:grpSpPr>
              <p:cxnSp>
                <p:nvCxnSpPr>
                  <p:cNvPr id="143" name="Straight Arrow Connector 142"/>
                  <p:cNvCxnSpPr/>
                  <p:nvPr/>
                </p:nvCxnSpPr>
                <p:spPr>
                  <a:xfrm flipV="1">
                    <a:off x="2133778" y="3886330"/>
                    <a:ext cx="27463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4" name="Group 34"/>
                  <p:cNvGrpSpPr>
                    <a:grpSpLocks/>
                  </p:cNvGrpSpPr>
                  <p:nvPr/>
                </p:nvGrpSpPr>
                <p:grpSpPr bwMode="auto">
                  <a:xfrm>
                    <a:off x="2427844" y="3629464"/>
                    <a:ext cx="1295400" cy="533400"/>
                    <a:chOff x="294244" y="2514600"/>
                    <a:chExt cx="1295400" cy="533400"/>
                  </a:xfrm>
                </p:grpSpPr>
                <p:sp>
                  <p:nvSpPr>
                    <p:cNvPr id="145" name="Rectangle 144"/>
                    <p:cNvSpPr/>
                    <p:nvPr/>
                  </p:nvSpPr>
                  <p:spPr>
                    <a:xfrm>
                      <a:off x="293858" y="2514278"/>
                      <a:ext cx="1295367"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Calculate</a:t>
                      </a:r>
                    </a:p>
                    <a:p>
                      <a:pPr algn="ctr" eaLnBrk="1" hangingPunct="1">
                        <a:defRPr/>
                      </a:pPr>
                      <a:r>
                        <a:rPr lang="en-US" sz="1600" dirty="0">
                          <a:solidFill>
                            <a:schemeClr val="tx1"/>
                          </a:solidFill>
                        </a:rPr>
                        <a:t>Do: Cal Fine</a:t>
                      </a:r>
                    </a:p>
                  </p:txBody>
                </p:sp>
                <p:cxnSp>
                  <p:nvCxnSpPr>
                    <p:cNvPr id="146" name="Straight Connector 145"/>
                    <p:cNvCxnSpPr>
                      <a:stCxn id="145" idx="3"/>
                      <a:endCxn id="145" idx="1"/>
                    </p:cNvCxnSpPr>
                    <p:nvPr/>
                  </p:nvCxnSpPr>
                  <p:spPr>
                    <a:xfrm flipH="1">
                      <a:off x="293858" y="2780991"/>
                      <a:ext cx="1295367"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38" name="Group 38"/>
                <p:cNvGrpSpPr>
                  <a:grpSpLocks/>
                </p:cNvGrpSpPr>
                <p:nvPr/>
              </p:nvGrpSpPr>
              <p:grpSpPr bwMode="auto">
                <a:xfrm>
                  <a:off x="3519268" y="3637672"/>
                  <a:ext cx="1575576" cy="533400"/>
                  <a:chOff x="2133600" y="3629464"/>
                  <a:chExt cx="1575576" cy="533400"/>
                </a:xfrm>
              </p:grpSpPr>
              <p:cxnSp>
                <p:nvCxnSpPr>
                  <p:cNvPr id="139" name="Straight Arrow Connector 138"/>
                  <p:cNvCxnSpPr/>
                  <p:nvPr/>
                </p:nvCxnSpPr>
                <p:spPr>
                  <a:xfrm flipV="1">
                    <a:off x="2133738" y="3886060"/>
                    <a:ext cx="27463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0" name="Group 34"/>
                  <p:cNvGrpSpPr>
                    <a:grpSpLocks/>
                  </p:cNvGrpSpPr>
                  <p:nvPr/>
                </p:nvGrpSpPr>
                <p:grpSpPr bwMode="auto">
                  <a:xfrm>
                    <a:off x="2413776" y="3629464"/>
                    <a:ext cx="1295400" cy="533400"/>
                    <a:chOff x="280176" y="2514600"/>
                    <a:chExt cx="1295400" cy="533400"/>
                  </a:xfrm>
                </p:grpSpPr>
                <p:sp>
                  <p:nvSpPr>
                    <p:cNvPr id="141" name="Rectangle 140"/>
                    <p:cNvSpPr/>
                    <p:nvPr/>
                  </p:nvSpPr>
                  <p:spPr>
                    <a:xfrm>
                      <a:off x="279531" y="2514008"/>
                      <a:ext cx="1295367"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Book Hold</a:t>
                      </a:r>
                    </a:p>
                    <a:p>
                      <a:pPr algn="ctr" eaLnBrk="1" hangingPunct="1">
                        <a:defRPr/>
                      </a:pPr>
                      <a:r>
                        <a:rPr lang="en-US" sz="1600" dirty="0">
                          <a:solidFill>
                            <a:schemeClr val="tx1"/>
                          </a:solidFill>
                        </a:rPr>
                        <a:t>Do: Check</a:t>
                      </a:r>
                    </a:p>
                  </p:txBody>
                </p:sp>
                <p:cxnSp>
                  <p:nvCxnSpPr>
                    <p:cNvPr id="142" name="Straight Connector 141"/>
                    <p:cNvCxnSpPr>
                      <a:stCxn id="141" idx="3"/>
                      <a:endCxn id="141" idx="1"/>
                    </p:cNvCxnSpPr>
                    <p:nvPr/>
                  </p:nvCxnSpPr>
                  <p:spPr>
                    <a:xfrm flipH="1">
                      <a:off x="279531" y="2780721"/>
                      <a:ext cx="129536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123" name="TextBox 122"/>
              <p:cNvSpPr txBox="1"/>
              <p:nvPr/>
            </p:nvSpPr>
            <p:spPr>
              <a:xfrm rot="16200000">
                <a:off x="-272295" y="729506"/>
                <a:ext cx="1219261" cy="369879"/>
              </a:xfrm>
              <a:prstGeom prst="rect">
                <a:avLst/>
              </a:prstGeom>
              <a:noFill/>
              <a:ln>
                <a:solidFill>
                  <a:srgbClr val="FF0000"/>
                </a:solidFill>
              </a:ln>
            </p:spPr>
            <p:txBody>
              <a:bodyPr>
                <a:spAutoFit/>
              </a:bodyPr>
              <a:lstStyle/>
              <a:p>
                <a:pPr algn="ctr" eaLnBrk="1" hangingPunct="1">
                  <a:defRPr/>
                </a:pPr>
                <a:r>
                  <a:rPr lang="en-US" dirty="0">
                    <a:latin typeface="+mj-lt"/>
                    <a:cs typeface="Arial" charset="0"/>
                  </a:rPr>
                  <a:t>New User</a:t>
                </a:r>
              </a:p>
            </p:txBody>
          </p:sp>
          <p:sp>
            <p:nvSpPr>
              <p:cNvPr id="124" name="TextBox 123"/>
              <p:cNvSpPr txBox="1"/>
              <p:nvPr/>
            </p:nvSpPr>
            <p:spPr>
              <a:xfrm rot="16200000">
                <a:off x="1338966" y="319777"/>
                <a:ext cx="1524077" cy="369878"/>
              </a:xfrm>
              <a:prstGeom prst="rect">
                <a:avLst/>
              </a:prstGeom>
              <a:noFill/>
              <a:ln>
                <a:solidFill>
                  <a:srgbClr val="FF0000"/>
                </a:solidFill>
              </a:ln>
            </p:spPr>
            <p:txBody>
              <a:bodyPr>
                <a:spAutoFit/>
              </a:bodyPr>
              <a:lstStyle/>
              <a:p>
                <a:pPr algn="ctr" eaLnBrk="1" hangingPunct="1">
                  <a:defRPr/>
                </a:pPr>
                <a:r>
                  <a:rPr lang="en-US" dirty="0">
                    <a:latin typeface="+mj-lt"/>
                    <a:cs typeface="Arial" charset="0"/>
                  </a:rPr>
                  <a:t>Accept Time</a:t>
                </a:r>
              </a:p>
            </p:txBody>
          </p:sp>
          <p:grpSp>
            <p:nvGrpSpPr>
              <p:cNvPr id="125" name="Group 150"/>
              <p:cNvGrpSpPr>
                <a:grpSpLocks/>
              </p:cNvGrpSpPr>
              <p:nvPr/>
            </p:nvGrpSpPr>
            <p:grpSpPr bwMode="auto">
              <a:xfrm>
                <a:off x="42205" y="914401"/>
                <a:ext cx="4316435" cy="1524000"/>
                <a:chOff x="42205" y="914401"/>
                <a:chExt cx="4316435" cy="1524000"/>
              </a:xfrm>
            </p:grpSpPr>
            <p:sp>
              <p:nvSpPr>
                <p:cNvPr id="126" name="TextBox 125"/>
                <p:cNvSpPr txBox="1"/>
                <p:nvPr/>
              </p:nvSpPr>
              <p:spPr>
                <a:xfrm rot="16200000">
                  <a:off x="-534237" y="1491545"/>
                  <a:ext cx="1524076" cy="369878"/>
                </a:xfrm>
                <a:prstGeom prst="rect">
                  <a:avLst/>
                </a:prstGeom>
                <a:noFill/>
                <a:ln>
                  <a:solidFill>
                    <a:srgbClr val="FF0000"/>
                  </a:solidFill>
                </a:ln>
              </p:spPr>
              <p:txBody>
                <a:bodyPr>
                  <a:spAutoFit/>
                </a:bodyPr>
                <a:lstStyle/>
                <a:p>
                  <a:pPr algn="ctr" eaLnBrk="1" hangingPunct="1">
                    <a:defRPr/>
                  </a:pPr>
                  <a:r>
                    <a:rPr lang="en-US" dirty="0">
                      <a:latin typeface="+mj-lt"/>
                      <a:cs typeface="Arial" charset="0"/>
                    </a:rPr>
                    <a:t>Existing User</a:t>
                  </a:r>
                </a:p>
              </p:txBody>
            </p:sp>
            <p:cxnSp>
              <p:nvCxnSpPr>
                <p:cNvPr id="127" name="Straight Arrow Connector 126"/>
                <p:cNvCxnSpPr/>
                <p:nvPr/>
              </p:nvCxnSpPr>
              <p:spPr>
                <a:xfrm rot="5160000">
                  <a:off x="951672" y="2182129"/>
                  <a:ext cx="265126" cy="158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10800000">
                  <a:off x="1066773" y="2057503"/>
                  <a:ext cx="3268581"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5160000">
                  <a:off x="4057528" y="1765391"/>
                  <a:ext cx="549302"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0800000">
                  <a:off x="3803555" y="1490738"/>
                  <a:ext cx="54767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5" name="Group 149"/>
            <p:cNvGrpSpPr>
              <a:grpSpLocks/>
            </p:cNvGrpSpPr>
            <p:nvPr/>
          </p:nvGrpSpPr>
          <p:grpSpPr bwMode="auto">
            <a:xfrm>
              <a:off x="82060" y="2438400"/>
              <a:ext cx="8866454" cy="4391368"/>
              <a:chOff x="82060" y="2438400"/>
              <a:chExt cx="8866454" cy="4391368"/>
            </a:xfrm>
          </p:grpSpPr>
          <p:sp>
            <p:nvSpPr>
              <p:cNvPr id="96" name="Rectangle 95"/>
              <p:cNvSpPr/>
              <p:nvPr/>
            </p:nvSpPr>
            <p:spPr>
              <a:xfrm>
                <a:off x="1981150" y="3429172"/>
                <a:ext cx="1295368" cy="5334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Enquiry</a:t>
                </a:r>
              </a:p>
              <a:p>
                <a:pPr algn="ctr" eaLnBrk="1" hangingPunct="1">
                  <a:defRPr/>
                </a:pPr>
                <a:endParaRPr lang="en-US" dirty="0">
                  <a:solidFill>
                    <a:schemeClr val="tx1"/>
                  </a:solidFill>
                </a:endParaRPr>
              </a:p>
            </p:txBody>
          </p:sp>
          <p:cxnSp>
            <p:nvCxnSpPr>
              <p:cNvPr id="97" name="Straight Connector 96"/>
              <p:cNvCxnSpPr/>
              <p:nvPr/>
            </p:nvCxnSpPr>
            <p:spPr>
              <a:xfrm flipH="1">
                <a:off x="1981150" y="3732400"/>
                <a:ext cx="1295368"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1066773" y="3733987"/>
                <a:ext cx="91437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220000">
                <a:off x="634158" y="3280735"/>
                <a:ext cx="868406"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5791055" y="2438522"/>
                <a:ext cx="1066773" cy="609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PNR Status</a:t>
                </a:r>
              </a:p>
            </p:txBody>
          </p:sp>
          <p:sp>
            <p:nvSpPr>
              <p:cNvPr id="101" name="Rounded Rectangle 100"/>
              <p:cNvSpPr/>
              <p:nvPr/>
            </p:nvSpPr>
            <p:spPr>
              <a:xfrm>
                <a:off x="5791055" y="3352968"/>
                <a:ext cx="1066773" cy="7620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Train B/w Status</a:t>
                </a:r>
              </a:p>
            </p:txBody>
          </p:sp>
          <p:sp>
            <p:nvSpPr>
              <p:cNvPr id="102" name="Rounded Rectangle 101"/>
              <p:cNvSpPr/>
              <p:nvPr/>
            </p:nvSpPr>
            <p:spPr>
              <a:xfrm>
                <a:off x="5791055" y="4343618"/>
                <a:ext cx="1066773" cy="609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Seat Status</a:t>
                </a:r>
              </a:p>
            </p:txBody>
          </p:sp>
          <p:sp>
            <p:nvSpPr>
              <p:cNvPr id="103" name="Rounded Rectangle 102"/>
              <p:cNvSpPr/>
              <p:nvPr/>
            </p:nvSpPr>
            <p:spPr>
              <a:xfrm>
                <a:off x="5791055" y="5105656"/>
                <a:ext cx="1066773" cy="6096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Fare Enquiry</a:t>
                </a:r>
              </a:p>
            </p:txBody>
          </p:sp>
          <p:grpSp>
            <p:nvGrpSpPr>
              <p:cNvPr id="104" name="Group 126"/>
              <p:cNvGrpSpPr>
                <a:grpSpLocks/>
              </p:cNvGrpSpPr>
              <p:nvPr/>
            </p:nvGrpSpPr>
            <p:grpSpPr bwMode="auto">
              <a:xfrm>
                <a:off x="3276601" y="3447095"/>
                <a:ext cx="590509" cy="548640"/>
                <a:chOff x="3276601" y="3447095"/>
                <a:chExt cx="590509" cy="548640"/>
              </a:xfrm>
            </p:grpSpPr>
            <p:cxnSp>
              <p:nvCxnSpPr>
                <p:cNvPr id="120" name="Straight Connector 119"/>
                <p:cNvCxnSpPr/>
                <p:nvPr/>
              </p:nvCxnSpPr>
              <p:spPr>
                <a:xfrm rot="10800000">
                  <a:off x="3276518" y="3732401"/>
                  <a:ext cx="549261"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160000">
                  <a:off x="3573351" y="3702238"/>
                  <a:ext cx="549303"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p:cNvCxnSpPr>
                <a:endCxn id="100" idx="1"/>
              </p:cNvCxnSpPr>
              <p:nvPr/>
            </p:nvCxnSpPr>
            <p:spPr>
              <a:xfrm flipV="1">
                <a:off x="3886103" y="2743337"/>
                <a:ext cx="1904952" cy="9906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101" idx="1"/>
              </p:cNvCxnSpPr>
              <p:nvPr/>
            </p:nvCxnSpPr>
            <p:spPr>
              <a:xfrm>
                <a:off x="3886103" y="3733987"/>
                <a:ext cx="190495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102" idx="1"/>
              </p:cNvCxnSpPr>
              <p:nvPr/>
            </p:nvCxnSpPr>
            <p:spPr>
              <a:xfrm>
                <a:off x="3886103" y="3733987"/>
                <a:ext cx="1904952" cy="9144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103" idx="1"/>
              </p:cNvCxnSpPr>
              <p:nvPr/>
            </p:nvCxnSpPr>
            <p:spPr>
              <a:xfrm>
                <a:off x="3886103" y="3733987"/>
                <a:ext cx="1904952" cy="16764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9" name="Group 127"/>
              <p:cNvGrpSpPr>
                <a:grpSpLocks/>
              </p:cNvGrpSpPr>
              <p:nvPr/>
            </p:nvGrpSpPr>
            <p:grpSpPr bwMode="auto">
              <a:xfrm>
                <a:off x="8343900" y="3429000"/>
                <a:ext cx="571500" cy="548640"/>
                <a:chOff x="3829010" y="3447095"/>
                <a:chExt cx="571500" cy="548640"/>
              </a:xfrm>
            </p:grpSpPr>
            <p:cxnSp>
              <p:nvCxnSpPr>
                <p:cNvPr id="118" name="Straight Connector 117"/>
                <p:cNvCxnSpPr/>
                <p:nvPr/>
              </p:nvCxnSpPr>
              <p:spPr>
                <a:xfrm rot="10800000">
                  <a:off x="3851025" y="3733032"/>
                  <a:ext cx="54926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160000">
                  <a:off x="3570023" y="3706045"/>
                  <a:ext cx="555653"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a:endCxn id="101" idx="3"/>
              </p:cNvCxnSpPr>
              <p:nvPr/>
            </p:nvCxnSpPr>
            <p:spPr>
              <a:xfrm rot="10800000">
                <a:off x="6857828" y="3733987"/>
                <a:ext cx="152396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endCxn id="100" idx="3"/>
              </p:cNvCxnSpPr>
              <p:nvPr/>
            </p:nvCxnSpPr>
            <p:spPr>
              <a:xfrm rot="10800000">
                <a:off x="6857828" y="2743337"/>
                <a:ext cx="1523962" cy="9906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102" idx="3"/>
              </p:cNvCxnSpPr>
              <p:nvPr/>
            </p:nvCxnSpPr>
            <p:spPr>
              <a:xfrm rot="10800000" flipV="1">
                <a:off x="6857828" y="3733987"/>
                <a:ext cx="1523962" cy="9144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03" idx="3"/>
              </p:cNvCxnSpPr>
              <p:nvPr/>
            </p:nvCxnSpPr>
            <p:spPr>
              <a:xfrm rot="5400000">
                <a:off x="6781567" y="3810248"/>
                <a:ext cx="1676484" cy="15239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4" name="Group 145"/>
              <p:cNvGrpSpPr>
                <a:grpSpLocks/>
              </p:cNvGrpSpPr>
              <p:nvPr/>
            </p:nvGrpSpPr>
            <p:grpSpPr bwMode="auto">
              <a:xfrm>
                <a:off x="82060" y="2729132"/>
                <a:ext cx="274320" cy="4024917"/>
                <a:chOff x="82060" y="2729132"/>
                <a:chExt cx="274320" cy="4024917"/>
              </a:xfrm>
            </p:grpSpPr>
            <p:cxnSp>
              <p:nvCxnSpPr>
                <p:cNvPr id="116" name="Straight Connector 115"/>
                <p:cNvCxnSpPr/>
                <p:nvPr/>
              </p:nvCxnSpPr>
              <p:spPr>
                <a:xfrm rot="5340000">
                  <a:off x="-1890817" y="4723052"/>
                  <a:ext cx="4022928"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0800000">
                  <a:off x="82548" y="2729050"/>
                  <a:ext cx="280981"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5" name="Straight Connector 114"/>
              <p:cNvCxnSpPr/>
              <p:nvPr/>
            </p:nvCxnSpPr>
            <p:spPr>
              <a:xfrm rot="5340000">
                <a:off x="7375223" y="5256478"/>
                <a:ext cx="3108481" cy="38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95441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Railway Reservation System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17</a:t>
            </a:fld>
            <a:endParaRPr lang="en-US" sz="2000" b="1" dirty="0">
              <a:solidFill>
                <a:srgbClr val="FF0000"/>
              </a:solidFill>
            </a:endParaRPr>
          </a:p>
        </p:txBody>
      </p:sp>
      <p:grpSp>
        <p:nvGrpSpPr>
          <p:cNvPr id="6" name="Group 5"/>
          <p:cNvGrpSpPr/>
          <p:nvPr/>
        </p:nvGrpSpPr>
        <p:grpSpPr>
          <a:xfrm>
            <a:off x="242668" y="996460"/>
            <a:ext cx="432000" cy="432000"/>
            <a:chOff x="242668" y="996460"/>
            <a:chExt cx="432000" cy="432000"/>
          </a:xfrm>
        </p:grpSpPr>
        <p:sp>
          <p:nvSpPr>
            <p:cNvPr id="3" name="Oval 2"/>
            <p:cNvSpPr/>
            <p:nvPr/>
          </p:nvSpPr>
          <p:spPr>
            <a:xfrm>
              <a:off x="304800" y="1066800"/>
              <a:ext cx="288000" cy="288000"/>
            </a:xfrm>
            <a:prstGeom prst="ellipse">
              <a:avLst/>
            </a:prstGeom>
            <a:solidFill>
              <a:srgbClr val="00B0F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242668" y="996460"/>
              <a:ext cx="432000" cy="432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3" name="Oval 72"/>
          <p:cNvSpPr/>
          <p:nvPr/>
        </p:nvSpPr>
        <p:spPr>
          <a:xfrm>
            <a:off x="242668" y="2311200"/>
            <a:ext cx="432000" cy="432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a:stCxn id="71" idx="4"/>
            <a:endCxn id="73" idx="0"/>
          </p:cNvCxnSpPr>
          <p:nvPr/>
        </p:nvCxnSpPr>
        <p:spPr>
          <a:xfrm>
            <a:off x="458668" y="1428460"/>
            <a:ext cx="0" cy="8827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133600" y="2300068"/>
            <a:ext cx="1600200" cy="914400"/>
            <a:chOff x="1752600" y="2133600"/>
            <a:chExt cx="1447800" cy="914400"/>
          </a:xfrm>
        </p:grpSpPr>
        <p:sp>
          <p:nvSpPr>
            <p:cNvPr id="9" name="Rectangle 8"/>
            <p:cNvSpPr/>
            <p:nvPr/>
          </p:nvSpPr>
          <p:spPr>
            <a:xfrm>
              <a:off x="1752600" y="21336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Signup</a:t>
              </a:r>
              <a:endParaRPr lang="en-IN" sz="2400" dirty="0">
                <a:solidFill>
                  <a:srgbClr val="C00000"/>
                </a:solidFill>
              </a:endParaRPr>
            </a:p>
          </p:txBody>
        </p:sp>
        <p:sp>
          <p:nvSpPr>
            <p:cNvPr id="78" name="Rectangle 77"/>
            <p:cNvSpPr/>
            <p:nvPr/>
          </p:nvSpPr>
          <p:spPr>
            <a:xfrm>
              <a:off x="1752600" y="25908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Do: Details</a:t>
              </a:r>
              <a:endParaRPr lang="en-IN" sz="2400" dirty="0">
                <a:solidFill>
                  <a:srgbClr val="C00000"/>
                </a:solidFill>
              </a:endParaRPr>
            </a:p>
          </p:txBody>
        </p:sp>
      </p:grpSp>
      <p:cxnSp>
        <p:nvCxnSpPr>
          <p:cNvPr id="12" name="Straight Arrow Connector 11"/>
          <p:cNvCxnSpPr>
            <a:stCxn id="73" idx="6"/>
            <a:endCxn id="9" idx="1"/>
          </p:cNvCxnSpPr>
          <p:nvPr/>
        </p:nvCxnSpPr>
        <p:spPr>
          <a:xfrm>
            <a:off x="674668" y="2527200"/>
            <a:ext cx="1458932" cy="14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33400" y="1600200"/>
            <a:ext cx="1600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New User</a:t>
            </a:r>
            <a:endParaRPr lang="en-IN" sz="2400" dirty="0">
              <a:solidFill>
                <a:srgbClr val="C00000"/>
              </a:solidFill>
            </a:endParaRPr>
          </a:p>
        </p:txBody>
      </p:sp>
      <p:sp>
        <p:nvSpPr>
          <p:cNvPr id="88" name="Rectangle 87"/>
          <p:cNvSpPr/>
          <p:nvPr/>
        </p:nvSpPr>
        <p:spPr>
          <a:xfrm>
            <a:off x="533400" y="3505200"/>
            <a:ext cx="16002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Existing User</a:t>
            </a:r>
            <a:endParaRPr lang="en-IN" sz="2400" dirty="0">
              <a:solidFill>
                <a:srgbClr val="C00000"/>
              </a:solidFill>
            </a:endParaRPr>
          </a:p>
        </p:txBody>
      </p:sp>
      <p:grpSp>
        <p:nvGrpSpPr>
          <p:cNvPr id="89" name="Group 88"/>
          <p:cNvGrpSpPr/>
          <p:nvPr/>
        </p:nvGrpSpPr>
        <p:grpSpPr>
          <a:xfrm>
            <a:off x="2133600" y="4419600"/>
            <a:ext cx="1600200" cy="914400"/>
            <a:chOff x="1752600" y="2133600"/>
            <a:chExt cx="1447800" cy="914400"/>
          </a:xfrm>
        </p:grpSpPr>
        <p:sp>
          <p:nvSpPr>
            <p:cNvPr id="90" name="Rectangle 89"/>
            <p:cNvSpPr/>
            <p:nvPr/>
          </p:nvSpPr>
          <p:spPr>
            <a:xfrm>
              <a:off x="1752600" y="21336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Signup</a:t>
              </a:r>
              <a:endParaRPr lang="en-IN" sz="2400" dirty="0">
                <a:solidFill>
                  <a:srgbClr val="C00000"/>
                </a:solidFill>
              </a:endParaRPr>
            </a:p>
          </p:txBody>
        </p:sp>
        <p:sp>
          <p:nvSpPr>
            <p:cNvPr id="91" name="Rectangle 90"/>
            <p:cNvSpPr/>
            <p:nvPr/>
          </p:nvSpPr>
          <p:spPr>
            <a:xfrm>
              <a:off x="1752600" y="2590800"/>
              <a:ext cx="14478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Do: Details</a:t>
              </a:r>
              <a:endParaRPr lang="en-IN" sz="2400" dirty="0">
                <a:solidFill>
                  <a:srgbClr val="C00000"/>
                </a:solidFill>
              </a:endParaRPr>
            </a:p>
          </p:txBody>
        </p:sp>
      </p:grpSp>
    </p:spTree>
    <p:extLst>
      <p:ext uri="{BB962C8B-B14F-4D97-AF65-F5344CB8AC3E}">
        <p14:creationId xmlns:p14="http://schemas.microsoft.com/office/powerpoint/2010/main" val="237054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Railway Reservation System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18</a:t>
            </a:fld>
            <a:endParaRPr lang="en-US" sz="2000" b="1" dirty="0">
              <a:solidFill>
                <a:srgbClr val="FF0000"/>
              </a:solidFill>
            </a:endParaRPr>
          </a:p>
        </p:txBody>
      </p:sp>
      <p:grpSp>
        <p:nvGrpSpPr>
          <p:cNvPr id="3" name="Group 2"/>
          <p:cNvGrpSpPr/>
          <p:nvPr/>
        </p:nvGrpSpPr>
        <p:grpSpPr>
          <a:xfrm>
            <a:off x="381000" y="838200"/>
            <a:ext cx="11430000" cy="4364038"/>
            <a:chOff x="381000" y="838200"/>
            <a:chExt cx="11430000" cy="4364038"/>
          </a:xfrm>
        </p:grpSpPr>
        <p:grpSp>
          <p:nvGrpSpPr>
            <p:cNvPr id="70" name="Group 50"/>
            <p:cNvGrpSpPr>
              <a:grpSpLocks/>
            </p:cNvGrpSpPr>
            <p:nvPr/>
          </p:nvGrpSpPr>
          <p:grpSpPr bwMode="auto">
            <a:xfrm>
              <a:off x="381000" y="838200"/>
              <a:ext cx="11430000" cy="4364038"/>
              <a:chOff x="-15240" y="27"/>
              <a:chExt cx="9030378" cy="4364474"/>
            </a:xfrm>
          </p:grpSpPr>
          <p:sp>
            <p:nvSpPr>
              <p:cNvPr id="71" name="Rectangle 70"/>
              <p:cNvSpPr/>
              <p:nvPr/>
            </p:nvSpPr>
            <p:spPr>
              <a:xfrm>
                <a:off x="229209" y="228650"/>
                <a:ext cx="1381018" cy="304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smtClean="0">
                    <a:solidFill>
                      <a:schemeClr val="tx1"/>
                    </a:solidFill>
                  </a:rPr>
                  <a:t>Print Ticket</a:t>
                </a:r>
                <a:endParaRPr lang="en-US" sz="1600" dirty="0">
                  <a:solidFill>
                    <a:schemeClr val="tx1"/>
                  </a:solidFill>
                </a:endParaRPr>
              </a:p>
            </p:txBody>
          </p:sp>
          <p:cxnSp>
            <p:nvCxnSpPr>
              <p:cNvPr id="72" name="Straight Connector 71"/>
              <p:cNvCxnSpPr/>
              <p:nvPr/>
            </p:nvCxnSpPr>
            <p:spPr>
              <a:xfrm flipH="1">
                <a:off x="229210" y="1141554"/>
                <a:ext cx="129526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210211" y="838311"/>
                <a:ext cx="1295269" cy="533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a:solidFill>
                      <a:schemeClr val="tx1"/>
                    </a:solidFill>
                  </a:rPr>
                  <a:t>Captcha</a:t>
                </a:r>
                <a:endParaRPr lang="en-US" dirty="0">
                  <a:solidFill>
                    <a:schemeClr val="tx1"/>
                  </a:solidFill>
                </a:endParaRPr>
              </a:p>
              <a:p>
                <a:pPr algn="ctr" eaLnBrk="1" hangingPunct="1">
                  <a:defRPr/>
                </a:pPr>
                <a:r>
                  <a:rPr lang="en-US" sz="1200" dirty="0">
                    <a:solidFill>
                      <a:schemeClr val="tx1"/>
                    </a:solidFill>
                  </a:rPr>
                  <a:t>Check: Human</a:t>
                </a:r>
              </a:p>
            </p:txBody>
          </p:sp>
          <p:cxnSp>
            <p:nvCxnSpPr>
              <p:cNvPr id="74" name="Straight Connector 73"/>
              <p:cNvCxnSpPr/>
              <p:nvPr/>
            </p:nvCxnSpPr>
            <p:spPr>
              <a:xfrm flipH="1">
                <a:off x="2210211" y="1141554"/>
                <a:ext cx="1295269"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105519" y="2362463"/>
                <a:ext cx="1523846" cy="533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Cancel Ticket</a:t>
                </a:r>
              </a:p>
              <a:p>
                <a:pPr algn="ctr" eaLnBrk="1" hangingPunct="1">
                  <a:defRPr/>
                </a:pPr>
                <a:endParaRPr lang="en-US" dirty="0">
                  <a:solidFill>
                    <a:schemeClr val="tx1"/>
                  </a:solidFill>
                </a:endParaRPr>
              </a:p>
            </p:txBody>
          </p:sp>
          <p:cxnSp>
            <p:nvCxnSpPr>
              <p:cNvPr id="76" name="Straight Connector 75"/>
              <p:cNvCxnSpPr/>
              <p:nvPr/>
            </p:nvCxnSpPr>
            <p:spPr>
              <a:xfrm flipH="1">
                <a:off x="5105519" y="2665706"/>
                <a:ext cx="1507973"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105519" y="838311"/>
                <a:ext cx="1371462" cy="533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Book Ticket</a:t>
                </a:r>
              </a:p>
              <a:p>
                <a:pPr algn="ctr" eaLnBrk="1" hangingPunct="1">
                  <a:defRPr/>
                </a:pPr>
                <a:endParaRPr lang="en-US" dirty="0">
                  <a:solidFill>
                    <a:schemeClr val="tx1"/>
                  </a:solidFill>
                </a:endParaRPr>
              </a:p>
            </p:txBody>
          </p:sp>
          <p:cxnSp>
            <p:nvCxnSpPr>
              <p:cNvPr id="78" name="Straight Connector 77"/>
              <p:cNvCxnSpPr/>
              <p:nvPr/>
            </p:nvCxnSpPr>
            <p:spPr>
              <a:xfrm flipH="1">
                <a:off x="5105519" y="1141554"/>
                <a:ext cx="1371462"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340000">
                <a:off x="7990308" y="1029628"/>
                <a:ext cx="2011563"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340000">
                <a:off x="7739582" y="1931418"/>
                <a:ext cx="1281240"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6476981" y="1143141"/>
                <a:ext cx="1904808" cy="91449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75" idx="3"/>
              </p:cNvCxnSpPr>
              <p:nvPr/>
            </p:nvCxnSpPr>
            <p:spPr>
              <a:xfrm rot="10800000" flipV="1">
                <a:off x="6629365" y="2057633"/>
                <a:ext cx="1752423" cy="5715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340000">
                <a:off x="3762501" y="1916335"/>
                <a:ext cx="1279653"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7" idx="1"/>
              </p:cNvCxnSpPr>
              <p:nvPr/>
            </p:nvCxnSpPr>
            <p:spPr>
              <a:xfrm rot="5400000" flipH="1" flipV="1">
                <a:off x="4324460" y="1200366"/>
                <a:ext cx="876388" cy="6857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75" idx="1"/>
              </p:cNvCxnSpPr>
              <p:nvPr/>
            </p:nvCxnSpPr>
            <p:spPr>
              <a:xfrm>
                <a:off x="4419788" y="1981425"/>
                <a:ext cx="685731" cy="6477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73" idx="3"/>
              </p:cNvCxnSpPr>
              <p:nvPr/>
            </p:nvCxnSpPr>
            <p:spPr>
              <a:xfrm rot="10800000">
                <a:off x="3505480" y="1105037"/>
                <a:ext cx="914308" cy="8763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10800000">
                <a:off x="8362741" y="2057633"/>
                <a:ext cx="639699"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8" name="Group 49"/>
              <p:cNvGrpSpPr>
                <a:grpSpLocks/>
              </p:cNvGrpSpPr>
              <p:nvPr/>
            </p:nvGrpSpPr>
            <p:grpSpPr bwMode="auto">
              <a:xfrm>
                <a:off x="-15240" y="27"/>
                <a:ext cx="5855009" cy="4364474"/>
                <a:chOff x="-15240" y="27"/>
                <a:chExt cx="5855009" cy="4364474"/>
              </a:xfrm>
            </p:grpSpPr>
            <p:grpSp>
              <p:nvGrpSpPr>
                <p:cNvPr id="89" name="Group 46"/>
                <p:cNvGrpSpPr>
                  <a:grpSpLocks/>
                </p:cNvGrpSpPr>
                <p:nvPr/>
              </p:nvGrpSpPr>
              <p:grpSpPr bwMode="auto">
                <a:xfrm>
                  <a:off x="100335" y="27"/>
                  <a:ext cx="5739434" cy="4023360"/>
                  <a:chOff x="100335" y="27"/>
                  <a:chExt cx="5739434" cy="4023360"/>
                </a:xfrm>
              </p:grpSpPr>
              <p:cxnSp>
                <p:nvCxnSpPr>
                  <p:cNvPr id="92" name="Straight Connector 91"/>
                  <p:cNvCxnSpPr/>
                  <p:nvPr/>
                </p:nvCxnSpPr>
                <p:spPr>
                  <a:xfrm rot="5340000">
                    <a:off x="-1891880" y="1992543"/>
                    <a:ext cx="4023127"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340000">
                    <a:off x="1777458" y="2358498"/>
                    <a:ext cx="2011564"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340000">
                    <a:off x="-127350" y="2358498"/>
                    <a:ext cx="2011564" cy="38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10800000" flipV="1">
                    <a:off x="124446" y="3353162"/>
                    <a:ext cx="3685804" cy="2699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1" name="Group 44"/>
                  <p:cNvGrpSpPr>
                    <a:grpSpLocks/>
                  </p:cNvGrpSpPr>
                  <p:nvPr/>
                </p:nvGrpSpPr>
                <p:grpSpPr bwMode="auto">
                  <a:xfrm>
                    <a:off x="3805761" y="1364770"/>
                    <a:ext cx="2034008" cy="1986063"/>
                    <a:chOff x="3805761" y="1364770"/>
                    <a:chExt cx="2034008" cy="1986063"/>
                  </a:xfrm>
                </p:grpSpPr>
                <p:cxnSp>
                  <p:nvCxnSpPr>
                    <p:cNvPr id="162" name="Straight Connector 161"/>
                    <p:cNvCxnSpPr/>
                    <p:nvPr/>
                  </p:nvCxnSpPr>
                  <p:spPr>
                    <a:xfrm rot="16260000" flipH="1">
                      <a:off x="3237102" y="2738740"/>
                      <a:ext cx="1181218" cy="285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3" name="Group 43"/>
                    <p:cNvGrpSpPr>
                      <a:grpSpLocks/>
                    </p:cNvGrpSpPr>
                    <p:nvPr/>
                  </p:nvGrpSpPr>
                  <p:grpSpPr bwMode="auto">
                    <a:xfrm>
                      <a:off x="3810000" y="1364770"/>
                      <a:ext cx="2029769" cy="822960"/>
                      <a:chOff x="3810000" y="1364770"/>
                      <a:chExt cx="2029769" cy="822960"/>
                    </a:xfrm>
                  </p:grpSpPr>
                  <p:cxnSp>
                    <p:nvCxnSpPr>
                      <p:cNvPr id="164" name="Straight Connector 163"/>
                      <p:cNvCxnSpPr/>
                      <p:nvPr/>
                    </p:nvCxnSpPr>
                    <p:spPr>
                      <a:xfrm rot="16260000" flipH="1">
                        <a:off x="5414968" y="1762330"/>
                        <a:ext cx="822407" cy="285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10800000">
                        <a:off x="3818187" y="2181469"/>
                        <a:ext cx="200481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90" name="Oval 89"/>
                <p:cNvSpPr/>
                <p:nvPr/>
              </p:nvSpPr>
              <p:spPr>
                <a:xfrm>
                  <a:off x="-15240" y="4043794"/>
                  <a:ext cx="320643" cy="3207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1" name="Oval 90"/>
                <p:cNvSpPr/>
                <p:nvPr/>
              </p:nvSpPr>
              <p:spPr>
                <a:xfrm>
                  <a:off x="27619" y="4086660"/>
                  <a:ext cx="228577" cy="228623"/>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grpSp>
        <p:sp>
          <p:nvSpPr>
            <p:cNvPr id="38" name="Rectangle 37"/>
            <p:cNvSpPr/>
            <p:nvPr/>
          </p:nvSpPr>
          <p:spPr bwMode="auto">
            <a:xfrm>
              <a:off x="691062" y="1371600"/>
              <a:ext cx="1713342"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smtClean="0">
                  <a:solidFill>
                    <a:schemeClr val="tx1"/>
                  </a:solidFill>
                </a:rPr>
                <a:t>DO: Print SMS</a:t>
              </a:r>
              <a:endParaRPr lang="en-US" sz="1600" dirty="0">
                <a:solidFill>
                  <a:schemeClr val="tx1"/>
                </a:solidFill>
              </a:endParaRPr>
            </a:p>
          </p:txBody>
        </p:sp>
      </p:grpSp>
    </p:spTree>
    <p:extLst>
      <p:ext uri="{BB962C8B-B14F-4D97-AF65-F5344CB8AC3E}">
        <p14:creationId xmlns:p14="http://schemas.microsoft.com/office/powerpoint/2010/main" val="229991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ATM System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19</a:t>
            </a:fld>
            <a:endParaRPr lang="en-US" sz="2000" b="1" dirty="0">
              <a:solidFill>
                <a:srgbClr val="FF0000"/>
              </a:solidFill>
            </a:endParaRPr>
          </a:p>
        </p:txBody>
      </p:sp>
      <p:grpSp>
        <p:nvGrpSpPr>
          <p:cNvPr id="25" name="Group 24"/>
          <p:cNvGrpSpPr/>
          <p:nvPr/>
        </p:nvGrpSpPr>
        <p:grpSpPr>
          <a:xfrm>
            <a:off x="381000" y="644668"/>
            <a:ext cx="11430003" cy="5822292"/>
            <a:chOff x="381000" y="644668"/>
            <a:chExt cx="11430003" cy="5822292"/>
          </a:xfrm>
        </p:grpSpPr>
        <p:grpSp>
          <p:nvGrpSpPr>
            <p:cNvPr id="58" name="Group 57"/>
            <p:cNvGrpSpPr/>
            <p:nvPr/>
          </p:nvGrpSpPr>
          <p:grpSpPr>
            <a:xfrm>
              <a:off x="381000" y="940216"/>
              <a:ext cx="11430003" cy="5526744"/>
              <a:chOff x="0" y="268070"/>
              <a:chExt cx="8763002" cy="6624564"/>
            </a:xfrm>
          </p:grpSpPr>
          <p:cxnSp>
            <p:nvCxnSpPr>
              <p:cNvPr id="59" name="Straight Connector 58"/>
              <p:cNvCxnSpPr>
                <a:stCxn id="101" idx="1"/>
                <a:endCxn id="96" idx="0"/>
              </p:cNvCxnSpPr>
              <p:nvPr/>
            </p:nvCxnSpPr>
            <p:spPr>
              <a:xfrm flipH="1">
                <a:off x="3931921" y="2552700"/>
                <a:ext cx="2127568" cy="9919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0" name="Group 44"/>
              <p:cNvGrpSpPr>
                <a:grpSpLocks/>
              </p:cNvGrpSpPr>
              <p:nvPr/>
            </p:nvGrpSpPr>
            <p:grpSpPr bwMode="auto">
              <a:xfrm>
                <a:off x="0" y="268070"/>
                <a:ext cx="8763002" cy="6624564"/>
                <a:chOff x="0" y="268070"/>
                <a:chExt cx="8763002" cy="6624564"/>
              </a:xfrm>
            </p:grpSpPr>
            <p:sp>
              <p:nvSpPr>
                <p:cNvPr id="61" name="TextBox 37"/>
                <p:cNvSpPr txBox="1">
                  <a:spLocks noChangeArrowheads="1"/>
                </p:cNvSpPr>
                <p:nvPr/>
              </p:nvSpPr>
              <p:spPr bwMode="auto">
                <a:xfrm>
                  <a:off x="0" y="2520531"/>
                  <a:ext cx="1285240" cy="210280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dirty="0"/>
                    <a:t>Customer require closure/ store closure date of closure request</a:t>
                  </a:r>
                </a:p>
              </p:txBody>
            </p:sp>
            <p:cxnSp>
              <p:nvCxnSpPr>
                <p:cNvPr id="63" name="Straight Connector 62"/>
                <p:cNvCxnSpPr>
                  <a:stCxn id="47" idx="4"/>
                  <a:endCxn id="64" idx="0"/>
                </p:cNvCxnSpPr>
                <p:nvPr/>
              </p:nvCxnSpPr>
              <p:spPr>
                <a:xfrm>
                  <a:off x="1296436" y="345325"/>
                  <a:ext cx="16138" cy="8051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664874" y="1150488"/>
                  <a:ext cx="129540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Open</a:t>
                  </a:r>
                </a:p>
              </p:txBody>
            </p:sp>
            <p:grpSp>
              <p:nvGrpSpPr>
                <p:cNvPr id="65" name="Group 11"/>
                <p:cNvGrpSpPr>
                  <a:grpSpLocks/>
                </p:cNvGrpSpPr>
                <p:nvPr/>
              </p:nvGrpSpPr>
              <p:grpSpPr bwMode="auto">
                <a:xfrm>
                  <a:off x="304800" y="4876800"/>
                  <a:ext cx="1981200" cy="990600"/>
                  <a:chOff x="304800" y="4876800"/>
                  <a:chExt cx="1981200" cy="990600"/>
                </a:xfrm>
              </p:grpSpPr>
              <p:sp>
                <p:nvSpPr>
                  <p:cNvPr id="103" name="Rounded Rectangle 102"/>
                  <p:cNvSpPr/>
                  <p:nvPr/>
                </p:nvSpPr>
                <p:spPr>
                  <a:xfrm>
                    <a:off x="333375" y="4876800"/>
                    <a:ext cx="1952625"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Closed</a:t>
                    </a:r>
                  </a:p>
                  <a:p>
                    <a:pPr algn="ctr" eaLnBrk="1" hangingPunct="1">
                      <a:defRPr/>
                    </a:pPr>
                    <a:r>
                      <a:rPr lang="en-US" dirty="0">
                        <a:solidFill>
                          <a:schemeClr val="tx1"/>
                        </a:solidFill>
                      </a:rPr>
                      <a:t>Entry: Pull Signature Card</a:t>
                    </a:r>
                  </a:p>
                </p:txBody>
              </p:sp>
              <p:cxnSp>
                <p:nvCxnSpPr>
                  <p:cNvPr id="104" name="Straight Connector 103"/>
                  <p:cNvCxnSpPr/>
                  <p:nvPr/>
                </p:nvCxnSpPr>
                <p:spPr>
                  <a:xfrm rot="10800000">
                    <a:off x="304800" y="5229225"/>
                    <a:ext cx="19812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Group 12"/>
                <p:cNvGrpSpPr>
                  <a:grpSpLocks/>
                </p:cNvGrpSpPr>
                <p:nvPr/>
              </p:nvGrpSpPr>
              <p:grpSpPr bwMode="auto">
                <a:xfrm>
                  <a:off x="6059489" y="1066800"/>
                  <a:ext cx="2703513" cy="2971800"/>
                  <a:chOff x="333464" y="4876800"/>
                  <a:chExt cx="1952537" cy="990600"/>
                </a:xfrm>
              </p:grpSpPr>
              <p:sp>
                <p:nvSpPr>
                  <p:cNvPr id="101" name="Rounded Rectangle 100"/>
                  <p:cNvSpPr/>
                  <p:nvPr/>
                </p:nvSpPr>
                <p:spPr>
                  <a:xfrm>
                    <a:off x="333464" y="4876800"/>
                    <a:ext cx="1952536"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Overdrawn</a:t>
                    </a:r>
                  </a:p>
                  <a:p>
                    <a:pPr algn="ctr" eaLnBrk="1" hangingPunct="1">
                      <a:defRPr/>
                    </a:pPr>
                    <a:endParaRPr lang="en-US" dirty="0">
                      <a:solidFill>
                        <a:schemeClr val="tx1"/>
                      </a:solidFill>
                    </a:endParaRPr>
                  </a:p>
                  <a:p>
                    <a:pPr algn="ctr" eaLnBrk="1" hangingPunct="1">
                      <a:defRPr/>
                    </a:pPr>
                    <a:endParaRPr lang="en-US" dirty="0">
                      <a:solidFill>
                        <a:schemeClr val="tx1"/>
                      </a:solidFill>
                    </a:endParaRPr>
                  </a:p>
                  <a:p>
                    <a:pPr algn="ctr" eaLnBrk="1" hangingPunct="1">
                      <a:defRPr/>
                    </a:pPr>
                    <a:r>
                      <a:rPr lang="en-US" dirty="0">
                        <a:solidFill>
                          <a:schemeClr val="tx1"/>
                        </a:solidFill>
                      </a:rPr>
                      <a:t>Entry: Temporarily Freeze Account</a:t>
                    </a:r>
                  </a:p>
                  <a:p>
                    <a:pPr algn="ctr" eaLnBrk="1" hangingPunct="1">
                      <a:defRPr/>
                    </a:pPr>
                    <a:r>
                      <a:rPr lang="en-US" dirty="0">
                        <a:solidFill>
                          <a:schemeClr val="tx1"/>
                        </a:solidFill>
                      </a:rPr>
                      <a:t>Do: Send Notice to Customer</a:t>
                    </a:r>
                  </a:p>
                  <a:p>
                    <a:pPr algn="ctr" eaLnBrk="1" hangingPunct="1">
                      <a:defRPr/>
                    </a:pPr>
                    <a:r>
                      <a:rPr lang="en-US" dirty="0">
                        <a:solidFill>
                          <a:schemeClr val="tx1"/>
                        </a:solidFill>
                      </a:rPr>
                      <a:t>Exit: Remove Temporary Freeze</a:t>
                    </a:r>
                  </a:p>
                </p:txBody>
              </p:sp>
              <p:cxnSp>
                <p:nvCxnSpPr>
                  <p:cNvPr id="102" name="Straight Connector 101"/>
                  <p:cNvCxnSpPr/>
                  <p:nvPr/>
                </p:nvCxnSpPr>
                <p:spPr>
                  <a:xfrm flipH="1">
                    <a:off x="345158" y="5231341"/>
                    <a:ext cx="1940843" cy="82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7" name="Group 23"/>
                <p:cNvGrpSpPr>
                  <a:grpSpLocks/>
                </p:cNvGrpSpPr>
                <p:nvPr/>
              </p:nvGrpSpPr>
              <p:grpSpPr bwMode="auto">
                <a:xfrm>
                  <a:off x="1960274" y="710765"/>
                  <a:ext cx="4099215" cy="2833904"/>
                  <a:chOff x="1960274" y="710765"/>
                  <a:chExt cx="4099215" cy="2833904"/>
                </a:xfrm>
              </p:grpSpPr>
              <p:cxnSp>
                <p:nvCxnSpPr>
                  <p:cNvPr id="98" name="Straight Connector 97"/>
                  <p:cNvCxnSpPr>
                    <a:stCxn id="64" idx="3"/>
                    <a:endCxn id="95" idx="2"/>
                  </p:cNvCxnSpPr>
                  <p:nvPr/>
                </p:nvCxnSpPr>
                <p:spPr>
                  <a:xfrm flipV="1">
                    <a:off x="1960274" y="710765"/>
                    <a:ext cx="1967836" cy="9350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2"/>
                    <a:endCxn id="101" idx="1"/>
                  </p:cNvCxnSpPr>
                  <p:nvPr/>
                </p:nvCxnSpPr>
                <p:spPr>
                  <a:xfrm>
                    <a:off x="3928110" y="710765"/>
                    <a:ext cx="2131379" cy="18419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6" idx="0"/>
                    <a:endCxn id="64" idx="3"/>
                  </p:cNvCxnSpPr>
                  <p:nvPr/>
                </p:nvCxnSpPr>
                <p:spPr>
                  <a:xfrm flipH="1" flipV="1">
                    <a:off x="1960274" y="1645788"/>
                    <a:ext cx="1971647" cy="189888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1160484" y="6461124"/>
                  <a:ext cx="276000" cy="4315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9" name="Oval 68"/>
                <p:cNvSpPr/>
                <p:nvPr/>
              </p:nvSpPr>
              <p:spPr>
                <a:xfrm>
                  <a:off x="1218220" y="6554426"/>
                  <a:ext cx="165600" cy="258906"/>
                </a:xfrm>
                <a:prstGeom prst="ellipse">
                  <a:avLst/>
                </a:prstGeom>
                <a:solidFill>
                  <a:srgbClr val="00B0F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93" name="Straight Arrow Connector 92"/>
                <p:cNvCxnSpPr>
                  <a:stCxn id="103" idx="2"/>
                  <a:endCxn id="68" idx="0"/>
                </p:cNvCxnSpPr>
                <p:nvPr/>
              </p:nvCxnSpPr>
              <p:spPr>
                <a:xfrm flipH="1">
                  <a:off x="1298484" y="5867400"/>
                  <a:ext cx="11203" cy="5937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103" idx="0"/>
                </p:cNvCxnSpPr>
                <p:nvPr/>
              </p:nvCxnSpPr>
              <p:spPr>
                <a:xfrm>
                  <a:off x="1304926" y="2209799"/>
                  <a:ext cx="4762" cy="26670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38"/>
                <p:cNvSpPr txBox="1">
                  <a:spLocks noChangeArrowheads="1"/>
                </p:cNvSpPr>
                <p:nvPr/>
              </p:nvSpPr>
              <p:spPr bwMode="auto">
                <a:xfrm>
                  <a:off x="2862580" y="268070"/>
                  <a:ext cx="2131060" cy="44269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dirty="0"/>
                    <a:t>Withdrawal[Balance&lt;0]</a:t>
                  </a:r>
                </a:p>
              </p:txBody>
            </p:sp>
            <p:sp>
              <p:nvSpPr>
                <p:cNvPr id="96" name="TextBox 39"/>
                <p:cNvSpPr txBox="1">
                  <a:spLocks noChangeArrowheads="1"/>
                </p:cNvSpPr>
                <p:nvPr/>
              </p:nvSpPr>
              <p:spPr bwMode="auto">
                <a:xfrm>
                  <a:off x="3096260" y="3544669"/>
                  <a:ext cx="1671320" cy="44269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t>Deposit[Balance&gt;0]</a:t>
                  </a:r>
                </a:p>
              </p:txBody>
            </p:sp>
            <p:sp>
              <p:nvSpPr>
                <p:cNvPr id="97" name="TextBox 43"/>
                <p:cNvSpPr txBox="1">
                  <a:spLocks noChangeArrowheads="1"/>
                </p:cNvSpPr>
                <p:nvPr/>
              </p:nvSpPr>
              <p:spPr bwMode="auto">
                <a:xfrm>
                  <a:off x="2595688" y="4230468"/>
                  <a:ext cx="4470900" cy="36933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t>Check Balance[Balance&lt;0 for &gt;30 days]</a:t>
                  </a:r>
                </a:p>
              </p:txBody>
            </p:sp>
          </p:grpSp>
        </p:grpSp>
        <p:grpSp>
          <p:nvGrpSpPr>
            <p:cNvPr id="24" name="Group 23"/>
            <p:cNvGrpSpPr/>
            <p:nvPr/>
          </p:nvGrpSpPr>
          <p:grpSpPr>
            <a:xfrm>
              <a:off x="1892004" y="644668"/>
              <a:ext cx="360000" cy="360000"/>
              <a:chOff x="1892004" y="644668"/>
              <a:chExt cx="360000" cy="360000"/>
            </a:xfrm>
          </p:grpSpPr>
          <p:sp>
            <p:nvSpPr>
              <p:cNvPr id="47" name="Oval 46"/>
              <p:cNvSpPr/>
              <p:nvPr/>
            </p:nvSpPr>
            <p:spPr bwMode="auto">
              <a:xfrm>
                <a:off x="1892004" y="644668"/>
                <a:ext cx="360000" cy="360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8" name="Oval 47"/>
              <p:cNvSpPr/>
              <p:nvPr/>
            </p:nvSpPr>
            <p:spPr bwMode="auto">
              <a:xfrm>
                <a:off x="1967312" y="722508"/>
                <a:ext cx="216000" cy="216000"/>
              </a:xfrm>
              <a:prstGeom prst="ellipse">
                <a:avLst/>
              </a:prstGeom>
              <a:solidFill>
                <a:srgbClr val="00B0F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grpSp>
    </p:spTree>
    <p:extLst>
      <p:ext uri="{BB962C8B-B14F-4D97-AF65-F5344CB8AC3E}">
        <p14:creationId xmlns:p14="http://schemas.microsoft.com/office/powerpoint/2010/main" val="172648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State Chart Diagram</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State chart diagram includes information about the various states in which an object exists, how the objects transition form one state to another and how the object behaves differently in each </a:t>
            </a:r>
            <a:r>
              <a:rPr lang="en-US" sz="3200" dirty="0" smtClean="0">
                <a:latin typeface="Calibri" pitchFamily="34" charset="0"/>
                <a:cs typeface="Calibri" pitchFamily="34" charset="0"/>
              </a:rPr>
              <a:t>state</a:t>
            </a:r>
            <a:r>
              <a:rPr lang="en-US" sz="3200" dirty="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state chart diagram shows the life cycle of a single object from the time it is created until it is destroyed.</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shows the dynamic behavior of a class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 – Commerce System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20</a:t>
            </a:fld>
            <a:endParaRPr lang="en-US" sz="2000" b="1" dirty="0">
              <a:solidFill>
                <a:srgbClr val="FF0000"/>
              </a:solidFill>
            </a:endParaRPr>
          </a:p>
        </p:txBody>
      </p:sp>
      <p:grpSp>
        <p:nvGrpSpPr>
          <p:cNvPr id="29" name="Group 93"/>
          <p:cNvGrpSpPr>
            <a:grpSpLocks/>
          </p:cNvGrpSpPr>
          <p:nvPr/>
        </p:nvGrpSpPr>
        <p:grpSpPr bwMode="auto">
          <a:xfrm>
            <a:off x="381000" y="685800"/>
            <a:ext cx="11430000" cy="5562600"/>
            <a:chOff x="152400" y="76200"/>
            <a:chExt cx="14249400" cy="6781800"/>
          </a:xfrm>
        </p:grpSpPr>
        <p:cxnSp>
          <p:nvCxnSpPr>
            <p:cNvPr id="30" name="Straight Connector 29"/>
            <p:cNvCxnSpPr>
              <a:endCxn id="76" idx="0"/>
            </p:cNvCxnSpPr>
            <p:nvPr/>
          </p:nvCxnSpPr>
          <p:spPr>
            <a:xfrm rot="5400000">
              <a:off x="5744496" y="1871859"/>
              <a:ext cx="2312987" cy="75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Group 92"/>
            <p:cNvGrpSpPr>
              <a:grpSpLocks/>
            </p:cNvGrpSpPr>
            <p:nvPr/>
          </p:nvGrpSpPr>
          <p:grpSpPr bwMode="auto">
            <a:xfrm>
              <a:off x="152400" y="76200"/>
              <a:ext cx="14249400" cy="6781800"/>
              <a:chOff x="152400" y="76200"/>
              <a:chExt cx="14249400" cy="5029200"/>
            </a:xfrm>
          </p:grpSpPr>
          <p:sp>
            <p:nvSpPr>
              <p:cNvPr id="32" name="Rounded Rectangle 31"/>
              <p:cNvSpPr/>
              <p:nvPr/>
            </p:nvSpPr>
            <p:spPr>
              <a:xfrm>
                <a:off x="7448173" y="152721"/>
                <a:ext cx="1401292" cy="11431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Discount</a:t>
                </a:r>
              </a:p>
              <a:p>
                <a:pPr algn="ctr" eaLnBrk="1" hangingPunct="1">
                  <a:defRPr/>
                </a:pPr>
                <a:r>
                  <a:rPr lang="en-US" sz="1400" b="1" dirty="0">
                    <a:solidFill>
                      <a:schemeClr val="tx1"/>
                    </a:solidFill>
                  </a:rPr>
                  <a:t>Do: Price Discount</a:t>
                </a:r>
              </a:p>
            </p:txBody>
          </p:sp>
          <p:cxnSp>
            <p:nvCxnSpPr>
              <p:cNvPr id="33" name="Straight Arrow Connector 32"/>
              <p:cNvCxnSpPr/>
              <p:nvPr/>
            </p:nvCxnSpPr>
            <p:spPr>
              <a:xfrm rot="120000" flipV="1">
                <a:off x="6904764" y="554162"/>
                <a:ext cx="548441" cy="223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6757499" y="1923058"/>
                <a:ext cx="805237" cy="75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7163891" y="1524214"/>
                <a:ext cx="1826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8839403" y="747231"/>
                <a:ext cx="183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60000">
                <a:off x="8598085" y="1117821"/>
                <a:ext cx="776983"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 name="Group 91"/>
              <p:cNvGrpSpPr>
                <a:grpSpLocks/>
              </p:cNvGrpSpPr>
              <p:nvPr/>
            </p:nvGrpSpPr>
            <p:grpSpPr bwMode="auto">
              <a:xfrm>
                <a:off x="152400" y="76200"/>
                <a:ext cx="14249400" cy="5029200"/>
                <a:chOff x="152400" y="76200"/>
                <a:chExt cx="14249400" cy="5029200"/>
              </a:xfrm>
            </p:grpSpPr>
            <p:grpSp>
              <p:nvGrpSpPr>
                <p:cNvPr id="39" name="Group 35"/>
                <p:cNvGrpSpPr>
                  <a:grpSpLocks/>
                </p:cNvGrpSpPr>
                <p:nvPr/>
              </p:nvGrpSpPr>
              <p:grpSpPr bwMode="auto">
                <a:xfrm>
                  <a:off x="152400" y="76200"/>
                  <a:ext cx="8686800" cy="5029200"/>
                  <a:chOff x="838201" y="76200"/>
                  <a:chExt cx="11810999" cy="5431536"/>
                </a:xfrm>
              </p:grpSpPr>
              <p:sp>
                <p:nvSpPr>
                  <p:cNvPr id="49" name="Oval 48"/>
                  <p:cNvSpPr/>
                  <p:nvPr/>
                </p:nvSpPr>
                <p:spPr>
                  <a:xfrm>
                    <a:off x="838201" y="76200"/>
                    <a:ext cx="229180" cy="164014"/>
                  </a:xfrm>
                  <a:prstGeom prst="ellipse">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sp>
                <p:nvSpPr>
                  <p:cNvPr id="50" name="Oval 49"/>
                  <p:cNvSpPr/>
                  <p:nvPr/>
                </p:nvSpPr>
                <p:spPr>
                  <a:xfrm>
                    <a:off x="838201" y="746242"/>
                    <a:ext cx="229180" cy="1652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cxnSp>
                <p:nvCxnSpPr>
                  <p:cNvPr id="51" name="Straight Connector 50"/>
                  <p:cNvCxnSpPr>
                    <a:stCxn id="49" idx="4"/>
                    <a:endCxn id="50" idx="0"/>
                  </p:cNvCxnSpPr>
                  <p:nvPr/>
                </p:nvCxnSpPr>
                <p:spPr>
                  <a:xfrm rot="5400000">
                    <a:off x="699777" y="492790"/>
                    <a:ext cx="506028" cy="34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4"/>
                  </p:cNvCxnSpPr>
                  <p:nvPr/>
                </p:nvCxnSpPr>
                <p:spPr>
                  <a:xfrm rot="16200000" flipH="1">
                    <a:off x="146312" y="1716297"/>
                    <a:ext cx="1619798" cy="102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3" name="Group 12"/>
                  <p:cNvGrpSpPr>
                    <a:grpSpLocks/>
                  </p:cNvGrpSpPr>
                  <p:nvPr/>
                </p:nvGrpSpPr>
                <p:grpSpPr bwMode="auto">
                  <a:xfrm>
                    <a:off x="1066801" y="276664"/>
                    <a:ext cx="2500532" cy="1143000"/>
                    <a:chOff x="1066800" y="276664"/>
                    <a:chExt cx="2500532" cy="1143000"/>
                  </a:xfrm>
                </p:grpSpPr>
                <p:sp>
                  <p:nvSpPr>
                    <p:cNvPr id="88" name="Rounded Rectangle 87"/>
                    <p:cNvSpPr/>
                    <p:nvPr/>
                  </p:nvSpPr>
                  <p:spPr>
                    <a:xfrm>
                      <a:off x="1662561" y="277085"/>
                      <a:ext cx="1905264" cy="11430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Sign up</a:t>
                      </a:r>
                    </a:p>
                    <a:p>
                      <a:pPr algn="ctr" eaLnBrk="1" hangingPunct="1">
                        <a:defRPr/>
                      </a:pPr>
                      <a:r>
                        <a:rPr lang="en-US" sz="1400" b="1" dirty="0">
                          <a:solidFill>
                            <a:schemeClr val="tx1"/>
                          </a:solidFill>
                        </a:rPr>
                        <a:t>Do: Detail</a:t>
                      </a:r>
                    </a:p>
                    <a:p>
                      <a:pPr algn="ctr" eaLnBrk="1" hangingPunct="1">
                        <a:defRPr/>
                      </a:pPr>
                      <a:r>
                        <a:rPr lang="en-US" sz="1400" b="1" dirty="0">
                          <a:solidFill>
                            <a:schemeClr val="tx1"/>
                          </a:solidFill>
                        </a:rPr>
                        <a:t>Exit: Add User</a:t>
                      </a:r>
                    </a:p>
                  </p:txBody>
                </p:sp>
                <p:cxnSp>
                  <p:nvCxnSpPr>
                    <p:cNvPr id="89" name="Straight Arrow Connector 88"/>
                    <p:cNvCxnSpPr/>
                    <p:nvPr/>
                  </p:nvCxnSpPr>
                  <p:spPr>
                    <a:xfrm rot="120000" flipV="1">
                      <a:off x="1067380" y="839056"/>
                      <a:ext cx="608864"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4" name="Group 31"/>
                  <p:cNvGrpSpPr>
                    <a:grpSpLocks/>
                  </p:cNvGrpSpPr>
                  <p:nvPr/>
                </p:nvGrpSpPr>
                <p:grpSpPr bwMode="auto">
                  <a:xfrm>
                    <a:off x="948396" y="1933136"/>
                    <a:ext cx="11700804" cy="1157068"/>
                    <a:chOff x="948396" y="1933136"/>
                    <a:chExt cx="11700804" cy="1157068"/>
                  </a:xfrm>
                </p:grpSpPr>
                <p:grpSp>
                  <p:nvGrpSpPr>
                    <p:cNvPr id="70" name="Group 13"/>
                    <p:cNvGrpSpPr>
                      <a:grpSpLocks/>
                    </p:cNvGrpSpPr>
                    <p:nvPr/>
                  </p:nvGrpSpPr>
                  <p:grpSpPr bwMode="auto">
                    <a:xfrm>
                      <a:off x="948396" y="1938996"/>
                      <a:ext cx="2500532" cy="1143000"/>
                      <a:chOff x="1066800" y="276664"/>
                      <a:chExt cx="2500532" cy="1143000"/>
                    </a:xfrm>
                  </p:grpSpPr>
                  <p:sp>
                    <p:nvSpPr>
                      <p:cNvPr id="86" name="Rounded Rectangle 85"/>
                      <p:cNvSpPr/>
                      <p:nvPr/>
                    </p:nvSpPr>
                    <p:spPr>
                      <a:xfrm>
                        <a:off x="1661245" y="282865"/>
                        <a:ext cx="1905266" cy="11430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Login</a:t>
                        </a:r>
                      </a:p>
                      <a:p>
                        <a:pPr algn="ctr" eaLnBrk="1" hangingPunct="1">
                          <a:defRPr/>
                        </a:pPr>
                        <a:r>
                          <a:rPr lang="en-US" sz="1400" b="1" dirty="0">
                            <a:solidFill>
                              <a:schemeClr val="tx1"/>
                            </a:solidFill>
                          </a:rPr>
                          <a:t>Do: Validation</a:t>
                        </a:r>
                      </a:p>
                      <a:p>
                        <a:pPr algn="ctr" eaLnBrk="1" hangingPunct="1">
                          <a:defRPr/>
                        </a:pPr>
                        <a:r>
                          <a:rPr lang="en-US" sz="1400" b="1" dirty="0">
                            <a:solidFill>
                              <a:schemeClr val="tx1"/>
                            </a:solidFill>
                          </a:rPr>
                          <a:t>Exit: Validate</a:t>
                        </a:r>
                      </a:p>
                    </p:txBody>
                  </p:sp>
                  <p:cxnSp>
                    <p:nvCxnSpPr>
                      <p:cNvPr id="87" name="Straight Arrow Connector 86"/>
                      <p:cNvCxnSpPr/>
                      <p:nvPr/>
                    </p:nvCxnSpPr>
                    <p:spPr>
                      <a:xfrm rot="120000" flipV="1">
                        <a:off x="1066063" y="844836"/>
                        <a:ext cx="608864"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1" name="Group 16"/>
                    <p:cNvGrpSpPr>
                      <a:grpSpLocks/>
                    </p:cNvGrpSpPr>
                    <p:nvPr/>
                  </p:nvGrpSpPr>
                  <p:grpSpPr bwMode="auto">
                    <a:xfrm>
                      <a:off x="3443068" y="1947204"/>
                      <a:ext cx="2500532" cy="1143000"/>
                      <a:chOff x="1066800" y="276664"/>
                      <a:chExt cx="2500532" cy="1143000"/>
                    </a:xfrm>
                  </p:grpSpPr>
                  <p:sp>
                    <p:nvSpPr>
                      <p:cNvPr id="84" name="Rounded Rectangle 83"/>
                      <p:cNvSpPr/>
                      <p:nvPr/>
                    </p:nvSpPr>
                    <p:spPr>
                      <a:xfrm>
                        <a:off x="1646496" y="277201"/>
                        <a:ext cx="1905264" cy="11430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Search</a:t>
                        </a:r>
                      </a:p>
                      <a:p>
                        <a:pPr algn="ctr" eaLnBrk="1" hangingPunct="1">
                          <a:defRPr/>
                        </a:pPr>
                        <a:r>
                          <a:rPr lang="en-US" sz="1400" b="1" dirty="0">
                            <a:solidFill>
                              <a:schemeClr val="tx1"/>
                            </a:solidFill>
                          </a:rPr>
                          <a:t>Do: Detail</a:t>
                        </a:r>
                      </a:p>
                      <a:p>
                        <a:pPr algn="ctr" eaLnBrk="1" hangingPunct="1">
                          <a:defRPr/>
                        </a:pPr>
                        <a:r>
                          <a:rPr lang="en-US" sz="1400" b="1" dirty="0">
                            <a:solidFill>
                              <a:schemeClr val="tx1"/>
                            </a:solidFill>
                          </a:rPr>
                          <a:t>Exit: Add Items</a:t>
                        </a:r>
                      </a:p>
                    </p:txBody>
                  </p:sp>
                  <p:cxnSp>
                    <p:nvCxnSpPr>
                      <p:cNvPr id="85" name="Straight Arrow Connector 84"/>
                      <p:cNvCxnSpPr/>
                      <p:nvPr/>
                    </p:nvCxnSpPr>
                    <p:spPr>
                      <a:xfrm rot="120000" flipV="1">
                        <a:off x="1051314" y="839171"/>
                        <a:ext cx="608864"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oup 24"/>
                    <p:cNvGrpSpPr>
                      <a:grpSpLocks/>
                    </p:cNvGrpSpPr>
                    <p:nvPr/>
                  </p:nvGrpSpPr>
                  <p:grpSpPr bwMode="auto">
                    <a:xfrm>
                      <a:off x="5937954" y="1938996"/>
                      <a:ext cx="3350238" cy="1143000"/>
                      <a:chOff x="5937954" y="1938996"/>
                      <a:chExt cx="3350238" cy="1143000"/>
                    </a:xfrm>
                  </p:grpSpPr>
                  <p:grpSp>
                    <p:nvGrpSpPr>
                      <p:cNvPr id="79" name="Group 19"/>
                      <p:cNvGrpSpPr>
                        <a:grpSpLocks/>
                      </p:cNvGrpSpPr>
                      <p:nvPr/>
                    </p:nvGrpSpPr>
                    <p:grpSpPr bwMode="auto">
                      <a:xfrm>
                        <a:off x="6787660" y="1938996"/>
                        <a:ext cx="2500532" cy="1143000"/>
                        <a:chOff x="1066800" y="276664"/>
                        <a:chExt cx="2500532" cy="1143000"/>
                      </a:xfrm>
                    </p:grpSpPr>
                    <p:sp>
                      <p:nvSpPr>
                        <p:cNvPr id="82" name="Rounded Rectangle 81"/>
                        <p:cNvSpPr/>
                        <p:nvPr/>
                      </p:nvSpPr>
                      <p:spPr>
                        <a:xfrm>
                          <a:off x="1660919" y="282865"/>
                          <a:ext cx="1905263" cy="11430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Add to Cart</a:t>
                          </a:r>
                        </a:p>
                        <a:p>
                          <a:pPr algn="ctr" eaLnBrk="1" hangingPunct="1">
                            <a:defRPr/>
                          </a:pPr>
                          <a:r>
                            <a:rPr lang="en-US" sz="1400" b="1" dirty="0">
                              <a:solidFill>
                                <a:schemeClr val="tx1"/>
                              </a:solidFill>
                            </a:rPr>
                            <a:t>Do: Display</a:t>
                          </a:r>
                        </a:p>
                        <a:p>
                          <a:pPr algn="ctr" eaLnBrk="1" hangingPunct="1">
                            <a:defRPr/>
                          </a:pPr>
                          <a:r>
                            <a:rPr lang="en-US" sz="1400" b="1" dirty="0">
                              <a:solidFill>
                                <a:schemeClr val="tx1"/>
                              </a:solidFill>
                            </a:rPr>
                            <a:t>Exit: Count</a:t>
                          </a:r>
                        </a:p>
                      </p:txBody>
                    </p:sp>
                    <p:cxnSp>
                      <p:nvCxnSpPr>
                        <p:cNvPr id="83" name="Straight Arrow Connector 82"/>
                        <p:cNvCxnSpPr/>
                        <p:nvPr/>
                      </p:nvCxnSpPr>
                      <p:spPr>
                        <a:xfrm rot="120000" flipV="1">
                          <a:off x="1065738" y="844836"/>
                          <a:ext cx="608863"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p:cNvCxnSpPr/>
                      <p:nvPr/>
                    </p:nvCxnSpPr>
                    <p:spPr>
                      <a:xfrm rot="120000" flipV="1">
                        <a:off x="5938292" y="2503354"/>
                        <a:ext cx="608864"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533474" y="2409268"/>
                        <a:ext cx="229178" cy="176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grpSp>
                <p:grpSp>
                  <p:nvGrpSpPr>
                    <p:cNvPr id="73" name="Group 25"/>
                    <p:cNvGrpSpPr>
                      <a:grpSpLocks/>
                    </p:cNvGrpSpPr>
                    <p:nvPr/>
                  </p:nvGrpSpPr>
                  <p:grpSpPr bwMode="auto">
                    <a:xfrm>
                      <a:off x="9298962" y="1933136"/>
                      <a:ext cx="3350238" cy="1143000"/>
                      <a:chOff x="5937954" y="1938996"/>
                      <a:chExt cx="3350238" cy="1143000"/>
                    </a:xfrm>
                  </p:grpSpPr>
                  <p:grpSp>
                    <p:nvGrpSpPr>
                      <p:cNvPr id="74" name="Group 19"/>
                      <p:cNvGrpSpPr>
                        <a:grpSpLocks/>
                      </p:cNvGrpSpPr>
                      <p:nvPr/>
                    </p:nvGrpSpPr>
                    <p:grpSpPr bwMode="auto">
                      <a:xfrm>
                        <a:off x="6787660" y="1938996"/>
                        <a:ext cx="2500532" cy="1143000"/>
                        <a:chOff x="1066800" y="276664"/>
                        <a:chExt cx="2500532" cy="1143000"/>
                      </a:xfrm>
                    </p:grpSpPr>
                    <p:sp>
                      <p:nvSpPr>
                        <p:cNvPr id="77" name="Rounded Rectangle 76"/>
                        <p:cNvSpPr/>
                        <p:nvPr/>
                      </p:nvSpPr>
                      <p:spPr>
                        <a:xfrm>
                          <a:off x="1662343" y="277283"/>
                          <a:ext cx="1905265" cy="11430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Delivery Details</a:t>
                          </a:r>
                        </a:p>
                        <a:p>
                          <a:pPr algn="ctr" eaLnBrk="1" hangingPunct="1">
                            <a:defRPr/>
                          </a:pPr>
                          <a:r>
                            <a:rPr lang="en-US" sz="1400" b="1" dirty="0">
                              <a:solidFill>
                                <a:schemeClr val="tx1"/>
                              </a:solidFill>
                            </a:rPr>
                            <a:t>Do: Input</a:t>
                          </a:r>
                        </a:p>
                      </p:txBody>
                    </p:sp>
                    <p:cxnSp>
                      <p:nvCxnSpPr>
                        <p:cNvPr id="78" name="Straight Arrow Connector 77"/>
                        <p:cNvCxnSpPr/>
                        <p:nvPr/>
                      </p:nvCxnSpPr>
                      <p:spPr>
                        <a:xfrm rot="120000" flipV="1">
                          <a:off x="1067162" y="839254"/>
                          <a:ext cx="608863"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rot="120000" flipV="1">
                        <a:off x="5936297" y="2497771"/>
                        <a:ext cx="608864" cy="228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531478" y="2449457"/>
                        <a:ext cx="229178" cy="164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grpSp>
              </p:grpSp>
              <p:grpSp>
                <p:nvGrpSpPr>
                  <p:cNvPr id="55" name="Group 32"/>
                  <p:cNvGrpSpPr>
                    <a:grpSpLocks/>
                  </p:cNvGrpSpPr>
                  <p:nvPr/>
                </p:nvGrpSpPr>
                <p:grpSpPr bwMode="auto">
                  <a:xfrm>
                    <a:off x="5707648" y="2580351"/>
                    <a:ext cx="1905000" cy="2927385"/>
                    <a:chOff x="5555248" y="-2248385"/>
                    <a:chExt cx="1905000" cy="2927385"/>
                  </a:xfrm>
                </p:grpSpPr>
                <p:sp>
                  <p:nvSpPr>
                    <p:cNvPr id="56" name="Rounded Rectangle 55"/>
                    <p:cNvSpPr/>
                    <p:nvPr/>
                  </p:nvSpPr>
                  <p:spPr>
                    <a:xfrm>
                      <a:off x="5556711" y="-719570"/>
                      <a:ext cx="1918947" cy="13985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Add to wish list</a:t>
                      </a:r>
                    </a:p>
                    <a:p>
                      <a:pPr algn="ctr" eaLnBrk="1" hangingPunct="1">
                        <a:defRPr/>
                      </a:pPr>
                      <a:r>
                        <a:rPr lang="en-US" sz="1400" b="1" dirty="0">
                          <a:solidFill>
                            <a:schemeClr val="tx1"/>
                          </a:solidFill>
                        </a:rPr>
                        <a:t>Do: Add to wish list</a:t>
                      </a:r>
                    </a:p>
                    <a:p>
                      <a:pPr algn="ctr" eaLnBrk="1" hangingPunct="1">
                        <a:defRPr/>
                      </a:pPr>
                      <a:r>
                        <a:rPr lang="en-US" sz="1400" b="1" dirty="0">
                          <a:solidFill>
                            <a:schemeClr val="tx1"/>
                          </a:solidFill>
                        </a:rPr>
                        <a:t>Exit: count</a:t>
                      </a:r>
                    </a:p>
                  </p:txBody>
                </p:sp>
                <p:cxnSp>
                  <p:nvCxnSpPr>
                    <p:cNvPr id="57" name="Straight Arrow Connector 56"/>
                    <p:cNvCxnSpPr>
                      <a:stCxn id="81" idx="4"/>
                    </p:cNvCxnSpPr>
                    <p:nvPr/>
                  </p:nvCxnSpPr>
                  <p:spPr>
                    <a:xfrm rot="5400000">
                      <a:off x="5729824" y="-1487118"/>
                      <a:ext cx="1528255" cy="68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40" name="Rounded Rectangle 39"/>
                <p:cNvSpPr/>
                <p:nvPr/>
              </p:nvSpPr>
              <p:spPr>
                <a:xfrm>
                  <a:off x="9267086" y="1799690"/>
                  <a:ext cx="1401291" cy="10583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Cash Detail</a:t>
                  </a:r>
                </a:p>
                <a:p>
                  <a:pPr algn="ctr" eaLnBrk="1" hangingPunct="1">
                    <a:defRPr/>
                  </a:pPr>
                  <a:r>
                    <a:rPr lang="en-US" sz="1400" b="1" dirty="0">
                      <a:solidFill>
                        <a:schemeClr val="tx1"/>
                      </a:solidFill>
                    </a:rPr>
                    <a:t>Do: Check</a:t>
                  </a:r>
                </a:p>
              </p:txBody>
            </p:sp>
            <p:cxnSp>
              <p:nvCxnSpPr>
                <p:cNvPr id="41" name="Straight Arrow Connector 40"/>
                <p:cNvCxnSpPr/>
                <p:nvPr/>
              </p:nvCxnSpPr>
              <p:spPr>
                <a:xfrm rot="120000" flipV="1">
                  <a:off x="8829339" y="2320033"/>
                  <a:ext cx="447810" cy="21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11106123" y="1793804"/>
                  <a:ext cx="1401292" cy="10583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Dispatch Goods</a:t>
                  </a:r>
                </a:p>
              </p:txBody>
            </p:sp>
            <p:cxnSp>
              <p:nvCxnSpPr>
                <p:cNvPr id="43" name="Straight Arrow Connector 42"/>
                <p:cNvCxnSpPr/>
                <p:nvPr/>
              </p:nvCxnSpPr>
              <p:spPr>
                <a:xfrm rot="120000" flipV="1">
                  <a:off x="10668377" y="2314147"/>
                  <a:ext cx="447810" cy="21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3000509" y="1793804"/>
                  <a:ext cx="1401291" cy="10583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b="1" dirty="0">
                      <a:solidFill>
                        <a:schemeClr val="tx1"/>
                      </a:solidFill>
                    </a:rPr>
                    <a:t>Delivery Status</a:t>
                  </a:r>
                </a:p>
              </p:txBody>
            </p:sp>
            <p:cxnSp>
              <p:nvCxnSpPr>
                <p:cNvPr id="45" name="Straight Arrow Connector 44"/>
                <p:cNvCxnSpPr/>
                <p:nvPr/>
              </p:nvCxnSpPr>
              <p:spPr>
                <a:xfrm rot="120000" flipV="1">
                  <a:off x="12562763" y="2314147"/>
                  <a:ext cx="447810" cy="21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2945395" y="3618215"/>
                  <a:ext cx="1549257" cy="100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3564045" y="4357848"/>
                  <a:ext cx="319504" cy="3202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sp>
              <p:nvSpPr>
                <p:cNvPr id="48" name="Oval 47"/>
                <p:cNvSpPr/>
                <p:nvPr/>
              </p:nvSpPr>
              <p:spPr>
                <a:xfrm>
                  <a:off x="13609329" y="4400229"/>
                  <a:ext cx="228936" cy="228386"/>
                </a:xfrm>
                <a:prstGeom prst="ellipse">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a:p>
              </p:txBody>
            </p:sp>
          </p:grpSp>
        </p:grpSp>
      </p:grpSp>
    </p:spTree>
    <p:extLst>
      <p:ext uri="{BB962C8B-B14F-4D97-AF65-F5344CB8AC3E}">
        <p14:creationId xmlns:p14="http://schemas.microsoft.com/office/powerpoint/2010/main" val="189163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State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state is one of the possible conditions in which an object can exist.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Two areas can determine the state of the object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Values of attributes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Relationship to other </a:t>
            </a:r>
            <a:r>
              <a:rPr lang="en-US" sz="3200" dirty="0" smtClean="0">
                <a:latin typeface="Calibri" pitchFamily="34" charset="0"/>
                <a:cs typeface="Calibri" pitchFamily="34" charset="0"/>
              </a:rPr>
              <a:t>objects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is represented by a round ended rectangle as given below : -</a:t>
            </a:r>
          </a:p>
          <a:p>
            <a:pPr algn="just">
              <a:buClr>
                <a:srgbClr val="FF0000"/>
              </a:buClr>
              <a:buSzPct val="81000"/>
              <a:buFont typeface="Calibri" panose="020F0502020204030204" pitchFamily="34" charset="0"/>
              <a:buChar char="●"/>
            </a:pPr>
            <a:endParaRPr lang="en-US" sz="36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
        <p:nvSpPr>
          <p:cNvPr id="6" name="Rounded Rectangle 5"/>
          <p:cNvSpPr/>
          <p:nvPr/>
        </p:nvSpPr>
        <p:spPr>
          <a:xfrm>
            <a:off x="3657600" y="4343400"/>
            <a:ext cx="1828800" cy="1295400"/>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87294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Elements of State</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Activity</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Entry Action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Exit Action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Transitions</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421449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Activity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activity is some behavior that an object carries out while it is in a particular state.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activity is an  interruptible behavior. It may run to competition while the object is in that state or may be </a:t>
            </a:r>
            <a:r>
              <a:rPr lang="en-US" sz="3200" dirty="0" smtClean="0">
                <a:latin typeface="Calibri" pitchFamily="34" charset="0"/>
                <a:cs typeface="Calibri" pitchFamily="34" charset="0"/>
              </a:rPr>
              <a:t>interrupted </a:t>
            </a:r>
            <a:r>
              <a:rPr lang="en-US" sz="3200" dirty="0">
                <a:latin typeface="Calibri" pitchFamily="34" charset="0"/>
                <a:cs typeface="Calibri" pitchFamily="34" charset="0"/>
              </a:rPr>
              <a:t>by the object moving to another state.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activity is shown inside the state itself, preceded by the word do and a colon.</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66894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Exit 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exit action occurs as part of the transition out of a state.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is shown inside the state, preceded by the word exit and a colon.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96923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Exit Action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exit action occurs as part of the transition out of a state.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is shown inside the state, preceded by the word exit and a colon.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grpSp>
        <p:nvGrpSpPr>
          <p:cNvPr id="6" name="Group 6"/>
          <p:cNvGrpSpPr>
            <a:grpSpLocks/>
          </p:cNvGrpSpPr>
          <p:nvPr/>
        </p:nvGrpSpPr>
        <p:grpSpPr bwMode="auto">
          <a:xfrm>
            <a:off x="2362200" y="2362200"/>
            <a:ext cx="7086600" cy="3429001"/>
            <a:chOff x="1143000" y="1295400"/>
            <a:chExt cx="7086600" cy="4336802"/>
          </a:xfrm>
        </p:grpSpPr>
        <p:sp>
          <p:nvSpPr>
            <p:cNvPr id="7" name="Rounded Rectangle 6"/>
            <p:cNvSpPr/>
            <p:nvPr/>
          </p:nvSpPr>
          <p:spPr>
            <a:xfrm>
              <a:off x="1676400" y="1295400"/>
              <a:ext cx="5410200" cy="365720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200000"/>
                </a:lnSpc>
                <a:spcBef>
                  <a:spcPts val="0"/>
                </a:spcBef>
                <a:spcAft>
                  <a:spcPts val="0"/>
                </a:spcAft>
                <a:defRPr/>
              </a:pPr>
              <a:r>
                <a:rPr lang="en-US" sz="2400" b="1" dirty="0">
                  <a:solidFill>
                    <a:schemeClr val="tx1"/>
                  </a:solidFill>
                  <a:latin typeface="+mj-lt"/>
                </a:rPr>
                <a:t>OVERDRAWN</a:t>
              </a:r>
            </a:p>
            <a:p>
              <a:pPr algn="ctr" eaLnBrk="1" fontAlgn="auto" hangingPunct="1">
                <a:lnSpc>
                  <a:spcPct val="200000"/>
                </a:lnSpc>
                <a:spcBef>
                  <a:spcPts val="0"/>
                </a:spcBef>
                <a:spcAft>
                  <a:spcPts val="0"/>
                </a:spcAft>
                <a:defRPr/>
              </a:pPr>
              <a:r>
                <a:rPr lang="en-US" sz="2400" b="1" dirty="0">
                  <a:solidFill>
                    <a:schemeClr val="tx1"/>
                  </a:solidFill>
                  <a:latin typeface="+mj-lt"/>
                </a:rPr>
                <a:t>Entry : Temporarily freeze the account</a:t>
              </a:r>
            </a:p>
            <a:p>
              <a:pPr eaLnBrk="1" fontAlgn="auto" hangingPunct="1">
                <a:lnSpc>
                  <a:spcPct val="200000"/>
                </a:lnSpc>
                <a:spcBef>
                  <a:spcPts val="0"/>
                </a:spcBef>
                <a:spcAft>
                  <a:spcPts val="0"/>
                </a:spcAft>
                <a:defRPr/>
              </a:pPr>
              <a:r>
                <a:rPr lang="en-US" sz="2400" b="1" dirty="0">
                  <a:solidFill>
                    <a:schemeClr val="tx1"/>
                  </a:solidFill>
                  <a:latin typeface="+mj-lt"/>
                </a:rPr>
                <a:t>do: send notice to customer  </a:t>
              </a:r>
            </a:p>
            <a:p>
              <a:pPr eaLnBrk="1" fontAlgn="auto" hangingPunct="1">
                <a:lnSpc>
                  <a:spcPct val="200000"/>
                </a:lnSpc>
                <a:spcBef>
                  <a:spcPts val="0"/>
                </a:spcBef>
                <a:spcAft>
                  <a:spcPts val="0"/>
                </a:spcAft>
                <a:defRPr/>
              </a:pPr>
              <a:r>
                <a:rPr lang="en-US" sz="2400" b="1" dirty="0">
                  <a:solidFill>
                    <a:schemeClr val="tx1"/>
                  </a:solidFill>
                  <a:latin typeface="+mj-lt"/>
                </a:rPr>
                <a:t>Exit: Remove temporary freeze</a:t>
              </a:r>
            </a:p>
          </p:txBody>
        </p:sp>
        <p:sp>
          <p:nvSpPr>
            <p:cNvPr id="8" name="TextBox 4"/>
            <p:cNvSpPr txBox="1">
              <a:spLocks noChangeArrowheads="1"/>
            </p:cNvSpPr>
            <p:nvPr/>
          </p:nvSpPr>
          <p:spPr bwMode="auto">
            <a:xfrm>
              <a:off x="1143000" y="5262869"/>
              <a:ext cx="7086600" cy="36933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latin typeface="Constantia" panose="02030602050306030303" pitchFamily="18" charset="0"/>
                </a:rPr>
                <a:t>State showing entry, exit and activity actions</a:t>
              </a:r>
            </a:p>
          </p:txBody>
        </p:sp>
      </p:grpSp>
    </p:spTree>
    <p:extLst>
      <p:ext uri="{BB962C8B-B14F-4D97-AF65-F5344CB8AC3E}">
        <p14:creationId xmlns:p14="http://schemas.microsoft.com/office/powerpoint/2010/main" val="7287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Transition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transition is a movement from one state to another.</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 the diagram </a:t>
            </a:r>
            <a:r>
              <a:rPr lang="en-US" sz="3200" dirty="0">
                <a:latin typeface="Calibri" pitchFamily="34" charset="0"/>
                <a:cs typeface="Calibri" pitchFamily="34" charset="0"/>
              </a:rPr>
              <a:t>each transition is drawn as an arrow from the originating state to the succeeding state</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grpSp>
        <p:nvGrpSpPr>
          <p:cNvPr id="9" name="Group 13"/>
          <p:cNvGrpSpPr>
            <a:grpSpLocks/>
          </p:cNvGrpSpPr>
          <p:nvPr/>
        </p:nvGrpSpPr>
        <p:grpSpPr bwMode="auto">
          <a:xfrm>
            <a:off x="1752600" y="2943225"/>
            <a:ext cx="8534400" cy="1323975"/>
            <a:chOff x="304800" y="2029264"/>
            <a:chExt cx="8534400" cy="1323536"/>
          </a:xfrm>
        </p:grpSpPr>
        <p:sp>
          <p:nvSpPr>
            <p:cNvPr id="10" name="Rounded Rectangle 9"/>
            <p:cNvSpPr/>
            <p:nvPr/>
          </p:nvSpPr>
          <p:spPr>
            <a:xfrm>
              <a:off x="304800" y="2029264"/>
              <a:ext cx="1905000" cy="12949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dirty="0">
                  <a:solidFill>
                    <a:schemeClr val="tx1"/>
                  </a:solidFill>
                  <a:latin typeface="+mj-lt"/>
                </a:rPr>
                <a:t>State 1</a:t>
              </a:r>
            </a:p>
          </p:txBody>
        </p:sp>
        <p:sp>
          <p:nvSpPr>
            <p:cNvPr id="11" name="Rounded Rectangle 10"/>
            <p:cNvSpPr/>
            <p:nvPr/>
          </p:nvSpPr>
          <p:spPr>
            <a:xfrm>
              <a:off x="6934200" y="2057830"/>
              <a:ext cx="1905000" cy="12949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dirty="0">
                  <a:solidFill>
                    <a:schemeClr val="tx1"/>
                  </a:solidFill>
                  <a:latin typeface="+mj-lt"/>
                </a:rPr>
                <a:t>State 2</a:t>
              </a:r>
            </a:p>
          </p:txBody>
        </p:sp>
        <p:sp>
          <p:nvSpPr>
            <p:cNvPr id="12" name="TextBox 11"/>
            <p:cNvSpPr txBox="1"/>
            <p:nvPr/>
          </p:nvSpPr>
          <p:spPr>
            <a:xfrm>
              <a:off x="3581400" y="2514878"/>
              <a:ext cx="1371600" cy="461512"/>
            </a:xfrm>
            <a:prstGeom prst="rect">
              <a:avLst/>
            </a:prstGeom>
            <a:noFill/>
            <a:ln w="38100">
              <a:noFill/>
            </a:ln>
          </p:spPr>
          <p:txBody>
            <a:bodyPr>
              <a:spAutoFit/>
            </a:bodyPr>
            <a:lstStyle/>
            <a:p>
              <a:pPr algn="ctr" eaLnBrk="1" fontAlgn="auto" hangingPunct="1">
                <a:spcBef>
                  <a:spcPts val="0"/>
                </a:spcBef>
                <a:spcAft>
                  <a:spcPts val="0"/>
                </a:spcAft>
                <a:defRPr/>
              </a:pPr>
              <a:r>
                <a:rPr lang="en-US" sz="2400" b="1" dirty="0">
                  <a:latin typeface="+mj-lt"/>
                  <a:cs typeface="+mn-cs"/>
                </a:rPr>
                <a:t>Transition</a:t>
              </a:r>
            </a:p>
          </p:txBody>
        </p:sp>
        <p:cxnSp>
          <p:nvCxnSpPr>
            <p:cNvPr id="13" name="Straight Connector 12"/>
            <p:cNvCxnSpPr/>
            <p:nvPr/>
          </p:nvCxnSpPr>
          <p:spPr>
            <a:xfrm rot="-60000">
              <a:off x="2209800" y="2676749"/>
              <a:ext cx="1371600" cy="222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1" idx="1"/>
            </p:cNvCxnSpPr>
            <p:nvPr/>
          </p:nvCxnSpPr>
          <p:spPr>
            <a:xfrm flipV="1">
              <a:off x="4953000" y="2705315"/>
              <a:ext cx="1981200" cy="403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353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Transition</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Transition </a:t>
            </a:r>
            <a:r>
              <a:rPr lang="en-US" sz="3200" dirty="0">
                <a:latin typeface="Calibri" pitchFamily="34" charset="0"/>
                <a:cs typeface="Calibri" pitchFamily="34" charset="0"/>
              </a:rPr>
              <a:t>can also be reflexive.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Reflexive </a:t>
            </a:r>
            <a:r>
              <a:rPr lang="en-US" sz="3200" dirty="0">
                <a:latin typeface="Calibri" pitchFamily="34" charset="0"/>
                <a:cs typeface="Calibri" pitchFamily="34" charset="0"/>
              </a:rPr>
              <a:t>transitions are shown as an arrow starting and  ending on the same state.</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spTree>
    <p:extLst>
      <p:ext uri="{BB962C8B-B14F-4D97-AF65-F5344CB8AC3E}">
        <p14:creationId xmlns:p14="http://schemas.microsoft.com/office/powerpoint/2010/main" val="1632034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3389</TotalTime>
  <Words>848</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Constantia</vt:lpstr>
      <vt:lpstr>Office Theme</vt:lpstr>
      <vt:lpstr>State Chart Diagram</vt:lpstr>
      <vt:lpstr>State Chart Diagram</vt:lpstr>
      <vt:lpstr>State</vt:lpstr>
      <vt:lpstr>Elements of State</vt:lpstr>
      <vt:lpstr>Activity</vt:lpstr>
      <vt:lpstr>Exit Action</vt:lpstr>
      <vt:lpstr>Exit Action</vt:lpstr>
      <vt:lpstr>Transition</vt:lpstr>
      <vt:lpstr>Types of Transition</vt:lpstr>
      <vt:lpstr>Reflexive Transition</vt:lpstr>
      <vt:lpstr>Elements Transition</vt:lpstr>
      <vt:lpstr>Event</vt:lpstr>
      <vt:lpstr>Guard Condition</vt:lpstr>
      <vt:lpstr>Library System</vt:lpstr>
      <vt:lpstr>Library System</vt:lpstr>
      <vt:lpstr>Railway Reservation System</vt:lpstr>
      <vt:lpstr>Railway Reservation System</vt:lpstr>
      <vt:lpstr>Railway Reservation System …</vt:lpstr>
      <vt:lpstr>ATM System </vt:lpstr>
      <vt:lpstr>E – Commerce System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Microsoft account</cp:lastModifiedBy>
  <cp:revision>260</cp:revision>
  <dcterms:created xsi:type="dcterms:W3CDTF">2017-05-10T04:53:35Z</dcterms:created>
  <dcterms:modified xsi:type="dcterms:W3CDTF">2021-06-30T05:23:45Z</dcterms:modified>
</cp:coreProperties>
</file>