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552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Collaboration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Data 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Data flow are used to show information that is returned when an object sends a message to another.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In general we do not add data flow to every message.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There are two types of data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Data Flow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Reverse Data Flow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4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Data 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Data flow is represented as :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-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572000" y="1981200"/>
            <a:ext cx="1676400" cy="304800"/>
            <a:chOff x="2438400" y="2895600"/>
            <a:chExt cx="1676400" cy="304800"/>
          </a:xfrm>
        </p:grpSpPr>
        <p:sp>
          <p:nvSpPr>
            <p:cNvPr id="7" name="Oval 6"/>
            <p:cNvSpPr/>
            <p:nvPr/>
          </p:nvSpPr>
          <p:spPr>
            <a:xfrm>
              <a:off x="2438400" y="2895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" name="Straight Arrow Connector 7"/>
            <p:cNvCxnSpPr>
              <a:stCxn id="7" idx="6"/>
            </p:cNvCxnSpPr>
            <p:nvPr/>
          </p:nvCxnSpPr>
          <p:spPr>
            <a:xfrm>
              <a:off x="2743200" y="3048000"/>
              <a:ext cx="13716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572000" y="2667000"/>
            <a:ext cx="1676400" cy="304800"/>
            <a:chOff x="1066800" y="2895600"/>
            <a:chExt cx="1676400" cy="304800"/>
          </a:xfrm>
        </p:grpSpPr>
        <p:sp>
          <p:nvSpPr>
            <p:cNvPr id="10" name="Oval 9"/>
            <p:cNvSpPr/>
            <p:nvPr/>
          </p:nvSpPr>
          <p:spPr>
            <a:xfrm>
              <a:off x="2438400" y="2895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1066800" y="3048000"/>
              <a:ext cx="13716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Collaboration Diagram 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1000" y="762001"/>
            <a:ext cx="11430000" cy="5594349"/>
            <a:chOff x="381000" y="762001"/>
            <a:chExt cx="11430000" cy="5594349"/>
          </a:xfrm>
        </p:grpSpPr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381000" y="762001"/>
              <a:ext cx="11430000" cy="5594349"/>
              <a:chOff x="76200" y="347246"/>
              <a:chExt cx="8915400" cy="6358354"/>
            </a:xfrm>
          </p:grpSpPr>
          <p:grpSp>
            <p:nvGrpSpPr>
              <p:cNvPr id="11" name="Group 82"/>
              <p:cNvGrpSpPr>
                <a:grpSpLocks/>
              </p:cNvGrpSpPr>
              <p:nvPr/>
            </p:nvGrpSpPr>
            <p:grpSpPr bwMode="auto">
              <a:xfrm>
                <a:off x="76200" y="347246"/>
                <a:ext cx="8915400" cy="6358354"/>
                <a:chOff x="152400" y="347246"/>
                <a:chExt cx="8915400" cy="6358354"/>
              </a:xfrm>
            </p:grpSpPr>
            <p:grpSp>
              <p:nvGrpSpPr>
                <p:cNvPr id="13" name="Group 8"/>
                <p:cNvGrpSpPr>
                  <a:grpSpLocks/>
                </p:cNvGrpSpPr>
                <p:nvPr/>
              </p:nvGrpSpPr>
              <p:grpSpPr bwMode="auto">
                <a:xfrm>
                  <a:off x="3200400" y="1991179"/>
                  <a:ext cx="1828800" cy="1775767"/>
                  <a:chOff x="3886200" y="2490556"/>
                  <a:chExt cx="1828800" cy="1776450"/>
                </a:xfrm>
              </p:grpSpPr>
              <p:sp>
                <p:nvSpPr>
                  <p:cNvPr id="79" name="Oval 78"/>
                  <p:cNvSpPr/>
                  <p:nvPr/>
                </p:nvSpPr>
                <p:spPr>
                  <a:xfrm>
                    <a:off x="4191000" y="2589852"/>
                    <a:ext cx="1143000" cy="12197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80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3886200" y="2490556"/>
                    <a:ext cx="1828800" cy="1776450"/>
                    <a:chOff x="3886200" y="2490556"/>
                    <a:chExt cx="1828800" cy="1776450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886200" y="3199726"/>
                      <a:ext cx="1828800" cy="1067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Library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992881" y="2490556"/>
                      <a:ext cx="1600200" cy="159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" name="Group 8"/>
                <p:cNvGrpSpPr>
                  <a:grpSpLocks/>
                </p:cNvGrpSpPr>
                <p:nvPr/>
              </p:nvGrpSpPr>
              <p:grpSpPr bwMode="auto">
                <a:xfrm>
                  <a:off x="7239000" y="1991179"/>
                  <a:ext cx="1828800" cy="1775767"/>
                  <a:chOff x="3886200" y="2490556"/>
                  <a:chExt cx="1828800" cy="177645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4191000" y="2589852"/>
                    <a:ext cx="1143000" cy="12197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7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3886200" y="2490556"/>
                    <a:ext cx="1828800" cy="1776450"/>
                    <a:chOff x="3886200" y="2490556"/>
                    <a:chExt cx="1828800" cy="1776450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886200" y="3199726"/>
                      <a:ext cx="1828800" cy="1067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Library Database</a:t>
                      </a:r>
                    </a:p>
                  </p:txBody>
                </p: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3995928" y="2490556"/>
                      <a:ext cx="1600200" cy="159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Group 56"/>
                <p:cNvGrpSpPr>
                  <a:grpSpLocks/>
                </p:cNvGrpSpPr>
                <p:nvPr/>
              </p:nvGrpSpPr>
              <p:grpSpPr bwMode="auto">
                <a:xfrm>
                  <a:off x="152400" y="2754782"/>
                  <a:ext cx="1295400" cy="1131418"/>
                  <a:chOff x="-76200" y="186396"/>
                  <a:chExt cx="1295400" cy="1131332"/>
                </a:xfrm>
              </p:grpSpPr>
              <p:grpSp>
                <p:nvGrpSpPr>
                  <p:cNvPr id="6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8600" y="186396"/>
                    <a:ext cx="533400" cy="831788"/>
                    <a:chOff x="6934200" y="1600200"/>
                    <a:chExt cx="533400" cy="832278"/>
                  </a:xfrm>
                </p:grpSpPr>
                <p:grpSp>
                  <p:nvGrpSpPr>
                    <p:cNvPr id="6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6" y="1600200"/>
                      <a:ext cx="442912" cy="832278"/>
                      <a:chOff x="6981826" y="1600200"/>
                      <a:chExt cx="442912" cy="832278"/>
                    </a:xfrm>
                  </p:grpSpPr>
                  <p:grpSp>
                    <p:nvGrpSpPr>
                      <p:cNvPr id="69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6" y="1600200"/>
                        <a:ext cx="333374" cy="824336"/>
                        <a:chOff x="6981826" y="1600200"/>
                        <a:chExt cx="333374" cy="824336"/>
                      </a:xfrm>
                    </p:grpSpPr>
                    <p:sp>
                      <p:nvSpPr>
                        <p:cNvPr id="71" name="Oval 2"/>
                        <p:cNvSpPr/>
                        <p:nvPr/>
                      </p:nvSpPr>
                      <p:spPr>
                        <a:xfrm>
                          <a:off x="7086600" y="1599472"/>
                          <a:ext cx="228600" cy="22873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  <p:grpSp>
                      <p:nvGrpSpPr>
                        <p:cNvPr id="72" name="Group 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981826" y="1828916"/>
                          <a:ext cx="242888" cy="595620"/>
                          <a:chOff x="6981826" y="1828916"/>
                          <a:chExt cx="242888" cy="595620"/>
                        </a:xfrm>
                      </p:grpSpPr>
                      <p:cxnSp>
                        <p:nvCxnSpPr>
                          <p:cNvPr id="73" name="Straight Connector 4"/>
                          <p:cNvCxnSpPr/>
                          <p:nvPr/>
                        </p:nvCxnSpPr>
                        <p:spPr>
                          <a:xfrm rot="4860000">
                            <a:off x="7053175" y="1961642"/>
                            <a:ext cx="304976" cy="381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/>
                          <p:cNvCxnSpPr/>
                          <p:nvPr/>
                        </p:nvCxnSpPr>
                        <p:spPr>
                          <a:xfrm rot="5400000">
                            <a:off x="6943637" y="2157072"/>
                            <a:ext cx="304976" cy="2286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 rot="16200000" flipH="1">
                        <a:off x="7159538" y="2166603"/>
                        <a:ext cx="3017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6934200" y="1980692"/>
                      <a:ext cx="533400" cy="1588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76200" y="948396"/>
                    <a:ext cx="1295400" cy="3693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b="1" dirty="0">
                        <a:latin typeface="Constantia" panose="02030602050306030303" pitchFamily="18" charset="0"/>
                      </a:rPr>
                      <a:t>User</a:t>
                    </a:r>
                  </a:p>
                </p:txBody>
              </p:sp>
            </p:grpSp>
            <p:grpSp>
              <p:nvGrpSpPr>
                <p:cNvPr id="16" name="Group 56"/>
                <p:cNvGrpSpPr>
                  <a:grpSpLocks/>
                </p:cNvGrpSpPr>
                <p:nvPr/>
              </p:nvGrpSpPr>
              <p:grpSpPr bwMode="auto">
                <a:xfrm>
                  <a:off x="4419600" y="5574182"/>
                  <a:ext cx="1295400" cy="1131418"/>
                  <a:chOff x="-76200" y="186396"/>
                  <a:chExt cx="1295400" cy="1131332"/>
                </a:xfrm>
              </p:grpSpPr>
              <p:grpSp>
                <p:nvGrpSpPr>
                  <p:cNvPr id="5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8600" y="186396"/>
                    <a:ext cx="533400" cy="831788"/>
                    <a:chOff x="6934200" y="1600200"/>
                    <a:chExt cx="533400" cy="832278"/>
                  </a:xfrm>
                </p:grpSpPr>
                <p:grpSp>
                  <p:nvGrpSpPr>
                    <p:cNvPr id="5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6" y="1600200"/>
                      <a:ext cx="442912" cy="832278"/>
                      <a:chOff x="6981826" y="1600200"/>
                      <a:chExt cx="442912" cy="832278"/>
                    </a:xfrm>
                  </p:grpSpPr>
                  <p:grpSp>
                    <p:nvGrpSpPr>
                      <p:cNvPr id="59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6" y="1600200"/>
                        <a:ext cx="333374" cy="824336"/>
                        <a:chOff x="6981826" y="1600200"/>
                        <a:chExt cx="333374" cy="824336"/>
                      </a:xfrm>
                    </p:grpSpPr>
                    <p:sp>
                      <p:nvSpPr>
                        <p:cNvPr id="61" name="Oval 2"/>
                        <p:cNvSpPr/>
                        <p:nvPr/>
                      </p:nvSpPr>
                      <p:spPr>
                        <a:xfrm>
                          <a:off x="7086600" y="1599657"/>
                          <a:ext cx="228600" cy="22873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  <p:grpSp>
                      <p:nvGrpSpPr>
                        <p:cNvPr id="62" name="Group 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981826" y="1828916"/>
                          <a:ext cx="242888" cy="595620"/>
                          <a:chOff x="6981826" y="1828916"/>
                          <a:chExt cx="242888" cy="595620"/>
                        </a:xfrm>
                      </p:grpSpPr>
                      <p:cxnSp>
                        <p:nvCxnSpPr>
                          <p:cNvPr id="63" name="Straight Connector 4"/>
                          <p:cNvCxnSpPr/>
                          <p:nvPr/>
                        </p:nvCxnSpPr>
                        <p:spPr>
                          <a:xfrm rot="4860000">
                            <a:off x="7053175" y="1961827"/>
                            <a:ext cx="304976" cy="381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Straight Connector 63"/>
                          <p:cNvCxnSpPr/>
                          <p:nvPr/>
                        </p:nvCxnSpPr>
                        <p:spPr>
                          <a:xfrm rot="5400000">
                            <a:off x="6943637" y="2157257"/>
                            <a:ext cx="304976" cy="2286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 rot="16200000" flipH="1">
                        <a:off x="7159538" y="2166789"/>
                        <a:ext cx="3017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6934200" y="1980877"/>
                      <a:ext cx="533400" cy="1588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76200" y="948396"/>
                    <a:ext cx="1295400" cy="3693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onstantia" panose="02030602050306030303" pitchFamily="18" charset="0"/>
                      </a:rPr>
                      <a:t>New User</a:t>
                    </a:r>
                  </a:p>
                </p:txBody>
              </p:sp>
            </p:grpSp>
            <p:grpSp>
              <p:nvGrpSpPr>
                <p:cNvPr id="17" name="Group 56"/>
                <p:cNvGrpSpPr>
                  <a:grpSpLocks/>
                </p:cNvGrpSpPr>
                <p:nvPr/>
              </p:nvGrpSpPr>
              <p:grpSpPr bwMode="auto">
                <a:xfrm>
                  <a:off x="2590800" y="5497982"/>
                  <a:ext cx="1295400" cy="1131418"/>
                  <a:chOff x="-76200" y="186396"/>
                  <a:chExt cx="1295400" cy="1131332"/>
                </a:xfrm>
              </p:grpSpPr>
              <p:grpSp>
                <p:nvGrpSpPr>
                  <p:cNvPr id="4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8600" y="186396"/>
                    <a:ext cx="533400" cy="831788"/>
                    <a:chOff x="6934200" y="1600200"/>
                    <a:chExt cx="533400" cy="832278"/>
                  </a:xfrm>
                </p:grpSpPr>
                <p:grpSp>
                  <p:nvGrpSpPr>
                    <p:cNvPr id="4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6" y="1600200"/>
                      <a:ext cx="442912" cy="832278"/>
                      <a:chOff x="6981826" y="1600200"/>
                      <a:chExt cx="442912" cy="832278"/>
                    </a:xfrm>
                  </p:grpSpPr>
                  <p:grpSp>
                    <p:nvGrpSpPr>
                      <p:cNvPr id="49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6" y="1600200"/>
                        <a:ext cx="333374" cy="824336"/>
                        <a:chOff x="6981826" y="1600200"/>
                        <a:chExt cx="333374" cy="824336"/>
                      </a:xfrm>
                    </p:grpSpPr>
                    <p:sp>
                      <p:nvSpPr>
                        <p:cNvPr id="51" name="Oval 2"/>
                        <p:cNvSpPr/>
                        <p:nvPr/>
                      </p:nvSpPr>
                      <p:spPr>
                        <a:xfrm>
                          <a:off x="7086600" y="1599652"/>
                          <a:ext cx="228600" cy="22873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  <p:grpSp>
                      <p:nvGrpSpPr>
                        <p:cNvPr id="52" name="Group 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981826" y="1828916"/>
                          <a:ext cx="242888" cy="595620"/>
                          <a:chOff x="6981826" y="1828916"/>
                          <a:chExt cx="242888" cy="595620"/>
                        </a:xfrm>
                      </p:grpSpPr>
                      <p:cxnSp>
                        <p:nvCxnSpPr>
                          <p:cNvPr id="53" name="Straight Connector 4"/>
                          <p:cNvCxnSpPr/>
                          <p:nvPr/>
                        </p:nvCxnSpPr>
                        <p:spPr>
                          <a:xfrm rot="4860000">
                            <a:off x="7053175" y="1961822"/>
                            <a:ext cx="304976" cy="381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Connector 53"/>
                          <p:cNvCxnSpPr/>
                          <p:nvPr/>
                        </p:nvCxnSpPr>
                        <p:spPr>
                          <a:xfrm rot="5400000">
                            <a:off x="6943637" y="2157252"/>
                            <a:ext cx="304976" cy="228600"/>
                          </a:xfrm>
                          <a:prstGeom prst="line">
                            <a:avLst/>
                          </a:prstGeom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 rot="16200000" flipH="1">
                        <a:off x="7159538" y="2166784"/>
                        <a:ext cx="3017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6934200" y="1980872"/>
                      <a:ext cx="533400" cy="1588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76200" y="948396"/>
                    <a:ext cx="1295400" cy="3693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Constantia" panose="02030602050306030303" pitchFamily="18" charset="0"/>
                      </a:rPr>
                      <a:t>Teacher</a:t>
                    </a:r>
                  </a:p>
                </p:txBody>
              </p:sp>
            </p:grp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990600" y="2971555"/>
                  <a:ext cx="22098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5029200" y="2971555"/>
                  <a:ext cx="22098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0800000">
                  <a:off x="990600" y="3504990"/>
                  <a:ext cx="22098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0800000">
                  <a:off x="5029200" y="3504990"/>
                  <a:ext cx="22098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61" idx="0"/>
                  <a:endCxn id="81" idx="2"/>
                </p:cNvCxnSpPr>
                <p:nvPr/>
              </p:nvCxnSpPr>
              <p:spPr>
                <a:xfrm rot="16200000" flipV="1">
                  <a:off x="3649603" y="4232143"/>
                  <a:ext cx="1806693" cy="8763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143000" y="2514325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1. Provide Details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257800" y="2514325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3. Check for Fine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43000" y="3700266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5. Provide Details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257800" y="3700266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4. Return Status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143000" y="2133300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6. Pay Fine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43000" y="4081291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10. Cancel Hold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143000" y="4419450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14. Issue Book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43000" y="4767136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19. Return Book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143000" y="1828480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11. Request Book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43000" y="1523660"/>
                  <a:ext cx="19812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16. Request Re-issue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257800" y="2285710"/>
                  <a:ext cx="22860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8. Prompt for Book Hold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57800" y="2023756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12.Search Book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57800" y="1752275"/>
                  <a:ext cx="19812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15. Update Database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57800" y="1490321"/>
                  <a:ext cx="22098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17. Check for Book Hold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257800" y="1185501"/>
                  <a:ext cx="19812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18. Update Database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257800" y="914020"/>
                  <a:ext cx="19812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22. Add Book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257800" y="4038425"/>
                  <a:ext cx="16764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9. Return Status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257800" y="4386111"/>
                  <a:ext cx="16764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13. Result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257800" y="609200"/>
                  <a:ext cx="1981200" cy="3381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23. Renew Books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57800" y="347246"/>
                  <a:ext cx="1981200" cy="33815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25. Add New User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 rot="17940000">
                  <a:off x="2057363" y="4400571"/>
                  <a:ext cx="2296666" cy="26407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21. Request New Book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7940000">
                  <a:off x="2652021" y="4806249"/>
                  <a:ext cx="2214708" cy="338138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600" b="1" dirty="0">
                      <a:latin typeface="+mj-lt"/>
                      <a:cs typeface="Arial" charset="0"/>
                    </a:rPr>
                    <a:t>20. Renew Old Books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 rot="14082029">
                <a:off x="3647114" y="4524267"/>
                <a:ext cx="2314922" cy="2640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b="1" dirty="0">
                    <a:latin typeface="+mj-lt"/>
                    <a:cs typeface="Arial" charset="0"/>
                  </a:rPr>
                  <a:t>24. Request New User</a:t>
                </a:r>
              </a:p>
            </p:txBody>
          </p:sp>
        </p:grpSp>
        <p:cxnSp>
          <p:nvCxnSpPr>
            <p:cNvPr id="83" name="Straight Arrow Connector 82"/>
            <p:cNvCxnSpPr>
              <a:stCxn id="51" idx="7"/>
            </p:cNvCxnSpPr>
            <p:nvPr/>
          </p:nvCxnSpPr>
          <p:spPr bwMode="auto">
            <a:xfrm flipV="1">
              <a:off x="4343465" y="3770796"/>
              <a:ext cx="901635" cy="1552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 bwMode="auto">
          <a:xfrm>
            <a:off x="4233740" y="1597853"/>
            <a:ext cx="2637692" cy="33855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 smtClean="0">
                <a:latin typeface="+mj-lt"/>
                <a:cs typeface="Arial" charset="0"/>
              </a:rPr>
              <a:t>2. Validates Login Credentials</a:t>
            </a:r>
            <a:endParaRPr lang="en-US" sz="16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5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Collaboration Diagram for Railway Reservation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81000" y="914400"/>
            <a:ext cx="11429999" cy="5441950"/>
            <a:chOff x="169863" y="1371600"/>
            <a:chExt cx="8763000" cy="5105400"/>
          </a:xfrm>
        </p:grpSpPr>
        <p:cxnSp>
          <p:nvCxnSpPr>
            <p:cNvPr id="123" name="Straight Arrow Connector 122"/>
            <p:cNvCxnSpPr>
              <a:endCxn id="145" idx="1"/>
            </p:cNvCxnSpPr>
            <p:nvPr/>
          </p:nvCxnSpPr>
          <p:spPr bwMode="auto">
            <a:xfrm>
              <a:off x="931863" y="3808413"/>
              <a:ext cx="2286000" cy="20970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 bwMode="auto">
            <a:xfrm rot="2234070">
              <a:off x="1271015" y="4396096"/>
              <a:ext cx="19050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10. Railway Catalog</a:t>
              </a:r>
            </a:p>
          </p:txBody>
        </p:sp>
        <p:sp>
          <p:nvSpPr>
            <p:cNvPr id="125" name="TextBox 124"/>
            <p:cNvSpPr txBox="1"/>
            <p:nvPr/>
          </p:nvSpPr>
          <p:spPr bwMode="auto">
            <a:xfrm rot="2256263">
              <a:off x="894482" y="4951456"/>
              <a:ext cx="1905000" cy="33813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2. Train Selection</a:t>
              </a:r>
            </a:p>
          </p:txBody>
        </p:sp>
        <p:grpSp>
          <p:nvGrpSpPr>
            <p:cNvPr id="126" name="Group 1"/>
            <p:cNvGrpSpPr>
              <a:grpSpLocks/>
            </p:cNvGrpSpPr>
            <p:nvPr/>
          </p:nvGrpSpPr>
          <p:grpSpPr bwMode="auto">
            <a:xfrm>
              <a:off x="169863" y="1371600"/>
              <a:ext cx="8763000" cy="5105400"/>
              <a:chOff x="76200" y="1517650"/>
              <a:chExt cx="8763000" cy="5105400"/>
            </a:xfrm>
          </p:grpSpPr>
          <p:sp>
            <p:nvSpPr>
              <p:cNvPr id="127" name="Oval 126"/>
              <p:cNvSpPr/>
              <p:nvPr/>
            </p:nvSpPr>
            <p:spPr bwMode="auto">
              <a:xfrm>
                <a:off x="7453312" y="2076450"/>
                <a:ext cx="1143000" cy="12192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28" name="Group 105"/>
              <p:cNvGrpSpPr>
                <a:grpSpLocks/>
              </p:cNvGrpSpPr>
              <p:nvPr/>
            </p:nvGrpSpPr>
            <p:grpSpPr bwMode="auto">
              <a:xfrm>
                <a:off x="76200" y="1517650"/>
                <a:ext cx="8763000" cy="5105400"/>
                <a:chOff x="76200" y="1518140"/>
                <a:chExt cx="8763000" cy="5105400"/>
              </a:xfrm>
            </p:grpSpPr>
            <p:cxnSp>
              <p:nvCxnSpPr>
                <p:cNvPr id="130" name="Straight Arrow Connector 129"/>
                <p:cNvCxnSpPr/>
                <p:nvPr/>
              </p:nvCxnSpPr>
              <p:spPr>
                <a:xfrm rot="10800000">
                  <a:off x="3168650" y="4332549"/>
                  <a:ext cx="1646237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04"/>
                <p:cNvGrpSpPr>
                  <a:grpSpLocks/>
                </p:cNvGrpSpPr>
                <p:nvPr/>
              </p:nvGrpSpPr>
              <p:grpSpPr bwMode="auto">
                <a:xfrm>
                  <a:off x="76200" y="1518140"/>
                  <a:ext cx="8763000" cy="5105400"/>
                  <a:chOff x="76200" y="1524000"/>
                  <a:chExt cx="8763000" cy="5105400"/>
                </a:xfrm>
              </p:grpSpPr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124200" y="1643063"/>
                    <a:ext cx="1676400" cy="33813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4. Avail</a:t>
                    </a:r>
                  </a:p>
                </p:txBody>
              </p:sp>
              <p:grpSp>
                <p:nvGrpSpPr>
                  <p:cNvPr id="13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124200" y="2024413"/>
                    <a:ext cx="1828800" cy="2242787"/>
                    <a:chOff x="3124200" y="2024413"/>
                    <a:chExt cx="1828800" cy="2242787"/>
                  </a:xfrm>
                </p:grpSpPr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3429000" y="3124200"/>
                      <a:ext cx="1143000" cy="1143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58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4200" y="2024413"/>
                      <a:ext cx="1828800" cy="1742724"/>
                      <a:chOff x="3886200" y="2523497"/>
                      <a:chExt cx="1828800" cy="1743509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4191000" y="2589852"/>
                        <a:ext cx="1143000" cy="121974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  <p:grpSp>
                    <p:nvGrpSpPr>
                      <p:cNvPr id="160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6200" y="2523497"/>
                        <a:ext cx="1828800" cy="1743509"/>
                        <a:chOff x="3886200" y="2523497"/>
                        <a:chExt cx="1828800" cy="1743509"/>
                      </a:xfrm>
                    </p:grpSpPr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3886200" y="3199726"/>
                          <a:ext cx="1828800" cy="1067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Online Reservation Controller</a:t>
                          </a:r>
                        </a:p>
                      </p:txBody>
                    </p:sp>
                    <p:cxnSp>
                      <p:nvCxnSpPr>
                        <p:cNvPr id="162" name="Straight Arrow Connector 161"/>
                        <p:cNvCxnSpPr/>
                        <p:nvPr/>
                      </p:nvCxnSpPr>
                      <p:spPr>
                        <a:xfrm>
                          <a:off x="3900487" y="2523497"/>
                          <a:ext cx="1600200" cy="158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13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6200" y="2755041"/>
                    <a:ext cx="1295400" cy="1131344"/>
                    <a:chOff x="-76200" y="186396"/>
                    <a:chExt cx="1295400" cy="1131332"/>
                  </a:xfrm>
                </p:grpSpPr>
                <p:grpSp>
                  <p:nvGrpSpPr>
                    <p:cNvPr id="147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8600" y="186396"/>
                      <a:ext cx="533400" cy="831788"/>
                      <a:chOff x="6934200" y="1600200"/>
                      <a:chExt cx="533400" cy="832278"/>
                    </a:xfrm>
                  </p:grpSpPr>
                  <p:grpSp>
                    <p:nvGrpSpPr>
                      <p:cNvPr id="149" name="Group 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6" y="1600200"/>
                        <a:ext cx="442912" cy="832278"/>
                        <a:chOff x="6981826" y="1600200"/>
                        <a:chExt cx="442912" cy="832278"/>
                      </a:xfrm>
                    </p:grpSpPr>
                    <p:grpSp>
                      <p:nvGrpSpPr>
                        <p:cNvPr id="151" name="Group 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981826" y="1600200"/>
                          <a:ext cx="333374" cy="824336"/>
                          <a:chOff x="6981826" y="1600200"/>
                          <a:chExt cx="333374" cy="824336"/>
                        </a:xfrm>
                      </p:grpSpPr>
                      <p:sp>
                        <p:nvSpPr>
                          <p:cNvPr id="153" name="Oval 2"/>
                          <p:cNvSpPr/>
                          <p:nvPr/>
                        </p:nvSpPr>
                        <p:spPr>
                          <a:xfrm>
                            <a:off x="7086600" y="1599472"/>
                            <a:ext cx="228600" cy="228732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 cmpd="sng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defRPr/>
                            </a:pPr>
                            <a:endParaRPr lang="en-US"/>
                          </a:p>
                        </p:txBody>
                      </p:sp>
                      <p:grpSp>
                        <p:nvGrpSpPr>
                          <p:cNvPr id="154" name="Group 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981826" y="1828916"/>
                            <a:ext cx="242888" cy="595620"/>
                            <a:chOff x="6981826" y="1828916"/>
                            <a:chExt cx="242888" cy="595620"/>
                          </a:xfrm>
                        </p:grpSpPr>
                        <p:cxnSp>
                          <p:nvCxnSpPr>
                            <p:cNvPr id="155" name="Straight Connector 4"/>
                            <p:cNvCxnSpPr/>
                            <p:nvPr/>
                          </p:nvCxnSpPr>
                          <p:spPr>
                            <a:xfrm rot="4860000">
                              <a:off x="7053174" y="1961642"/>
                              <a:ext cx="304976" cy="3810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Connector 155"/>
                            <p:cNvCxnSpPr/>
                            <p:nvPr/>
                          </p:nvCxnSpPr>
                          <p:spPr>
                            <a:xfrm rot="5400000">
                              <a:off x="6943637" y="2157072"/>
                              <a:ext cx="304976" cy="22860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2" name="Straight Connector 151"/>
                        <p:cNvCxnSpPr/>
                        <p:nvPr/>
                      </p:nvCxnSpPr>
                      <p:spPr>
                        <a:xfrm rot="16200000" flipH="1">
                          <a:off x="7159537" y="2166603"/>
                          <a:ext cx="301799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>
                        <a:off x="6934200" y="1980692"/>
                        <a:ext cx="533400" cy="1588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8" name="Text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76200" y="948396"/>
                      <a:ext cx="1295400" cy="369332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b="1">
                          <a:latin typeface="Constantia" panose="02030602050306030303" pitchFamily="18" charset="0"/>
                        </a:rPr>
                        <a:t>Passenger</a:t>
                      </a:r>
                    </a:p>
                  </p:txBody>
                </p:sp>
              </p:grpSp>
              <p:cxnSp>
                <p:nvCxnSpPr>
                  <p:cNvPr id="135" name="Straight Arrow Connector 134"/>
                  <p:cNvCxnSpPr/>
                  <p:nvPr/>
                </p:nvCxnSpPr>
                <p:spPr bwMode="auto">
                  <a:xfrm>
                    <a:off x="914400" y="2971800"/>
                    <a:ext cx="2209800" cy="158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/>
                  <p:nvPr/>
                </p:nvCxnSpPr>
                <p:spPr bwMode="auto">
                  <a:xfrm>
                    <a:off x="4953000" y="2971800"/>
                    <a:ext cx="2209800" cy="158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 bwMode="auto">
                  <a:xfrm>
                    <a:off x="1066800" y="2514600"/>
                    <a:ext cx="16764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1. Log In</a:t>
                    </a: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 bwMode="auto">
                  <a:xfrm>
                    <a:off x="5181600" y="2514600"/>
                    <a:ext cx="19050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9. Update Database</a:t>
                    </a: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 bwMode="auto">
                  <a:xfrm>
                    <a:off x="3200400" y="4343400"/>
                    <a:ext cx="16764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5. Not Available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 bwMode="auto">
                  <a:xfrm>
                    <a:off x="1066800" y="2133600"/>
                    <a:ext cx="21336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3. Check Availability</a:t>
                    </a: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 bwMode="auto">
                  <a:xfrm>
                    <a:off x="1066800" y="1828800"/>
                    <a:ext cx="16764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5. Register</a:t>
                    </a: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 bwMode="auto">
                  <a:xfrm>
                    <a:off x="1066800" y="1524000"/>
                    <a:ext cx="23622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7. No. of Tickets Required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 bwMode="auto">
                  <a:xfrm>
                    <a:off x="5181600" y="4038600"/>
                    <a:ext cx="1676400" cy="33813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9. Return Status</a:t>
                    </a: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 bwMode="auto">
                  <a:xfrm>
                    <a:off x="5181600" y="4386263"/>
                    <a:ext cx="1676400" cy="33813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sz="1600" b="1" dirty="0">
                        <a:latin typeface="+mj-lt"/>
                        <a:cs typeface="Arial" charset="0"/>
                      </a:rPr>
                      <a:t>13. Result</a:t>
                    </a: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124200" y="5486400"/>
                    <a:ext cx="1676400" cy="1143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Railway Catalog</a:t>
                    </a: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7162800" y="2667000"/>
                    <a:ext cx="1676400" cy="114300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Reservation Database</a:t>
                    </a:r>
                  </a:p>
                </p:txBody>
              </p:sp>
            </p:grpSp>
          </p:grpSp>
          <p:cxnSp>
            <p:nvCxnSpPr>
              <p:cNvPr id="129" name="Straight Arrow Connector 128"/>
              <p:cNvCxnSpPr/>
              <p:nvPr/>
            </p:nvCxnSpPr>
            <p:spPr bwMode="auto">
              <a:xfrm>
                <a:off x="7162800" y="2018063"/>
                <a:ext cx="1600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728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Collaboration Diagram for ATM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381000" y="762001"/>
            <a:ext cx="11430000" cy="5594350"/>
            <a:chOff x="76200" y="76200"/>
            <a:chExt cx="8686800" cy="6553200"/>
          </a:xfrm>
        </p:grpSpPr>
        <p:grpSp>
          <p:nvGrpSpPr>
            <p:cNvPr id="47" name="Group 8"/>
            <p:cNvGrpSpPr>
              <a:grpSpLocks/>
            </p:cNvGrpSpPr>
            <p:nvPr/>
          </p:nvGrpSpPr>
          <p:grpSpPr bwMode="auto">
            <a:xfrm>
              <a:off x="3048000" y="500174"/>
              <a:ext cx="1828800" cy="1709626"/>
              <a:chOff x="3886200" y="2556804"/>
              <a:chExt cx="1828800" cy="171039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191000" y="2590045"/>
                <a:ext cx="1143000" cy="12197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91" name="Group 7"/>
              <p:cNvGrpSpPr>
                <a:grpSpLocks/>
              </p:cNvGrpSpPr>
              <p:nvPr/>
            </p:nvGrpSpPr>
            <p:grpSpPr bwMode="auto">
              <a:xfrm>
                <a:off x="3886200" y="2556804"/>
                <a:ext cx="1828800" cy="1710396"/>
                <a:chOff x="3886200" y="2556804"/>
                <a:chExt cx="1828800" cy="171039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886200" y="3199920"/>
                  <a:ext cx="1828800" cy="10672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Card Reader </a:t>
                  </a:r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3900488" y="2556693"/>
                  <a:ext cx="16002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56"/>
            <p:cNvGrpSpPr>
              <a:grpSpLocks/>
            </p:cNvGrpSpPr>
            <p:nvPr/>
          </p:nvGrpSpPr>
          <p:grpSpPr bwMode="auto">
            <a:xfrm>
              <a:off x="76200" y="2749181"/>
              <a:ext cx="1295400" cy="1131344"/>
              <a:chOff x="-76200" y="186396"/>
              <a:chExt cx="1295400" cy="1131332"/>
            </a:xfrm>
          </p:grpSpPr>
          <p:grpSp>
            <p:nvGrpSpPr>
              <p:cNvPr id="80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788"/>
                <a:chOff x="6934200" y="1600200"/>
                <a:chExt cx="533400" cy="832278"/>
              </a:xfrm>
            </p:grpSpPr>
            <p:grpSp>
              <p:nvGrpSpPr>
                <p:cNvPr id="82" name="Group 11"/>
                <p:cNvGrpSpPr>
                  <a:grpSpLocks/>
                </p:cNvGrpSpPr>
                <p:nvPr/>
              </p:nvGrpSpPr>
              <p:grpSpPr bwMode="auto">
                <a:xfrm>
                  <a:off x="6981826" y="1600200"/>
                  <a:ext cx="442912" cy="832278"/>
                  <a:chOff x="6981826" y="1600200"/>
                  <a:chExt cx="442912" cy="832278"/>
                </a:xfrm>
              </p:grpSpPr>
              <p:grpSp>
                <p:nvGrpSpPr>
                  <p:cNvPr id="8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6" y="1600200"/>
                    <a:ext cx="333374" cy="824336"/>
                    <a:chOff x="6981826" y="1600200"/>
                    <a:chExt cx="333374" cy="824336"/>
                  </a:xfrm>
                </p:grpSpPr>
                <p:sp>
                  <p:nvSpPr>
                    <p:cNvPr id="86" name="Oval 2"/>
                    <p:cNvSpPr/>
                    <p:nvPr/>
                  </p:nvSpPr>
                  <p:spPr>
                    <a:xfrm>
                      <a:off x="7086600" y="1600569"/>
                      <a:ext cx="228600" cy="22714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87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6" y="1828916"/>
                      <a:ext cx="242888" cy="595620"/>
                      <a:chOff x="6981826" y="1828916"/>
                      <a:chExt cx="242888" cy="595620"/>
                    </a:xfrm>
                  </p:grpSpPr>
                  <p:cxnSp>
                    <p:nvCxnSpPr>
                      <p:cNvPr id="88" name="Straight Connector 4"/>
                      <p:cNvCxnSpPr/>
                      <p:nvPr/>
                    </p:nvCxnSpPr>
                    <p:spPr>
                      <a:xfrm rot="4860000">
                        <a:off x="7053968" y="1961946"/>
                        <a:ext cx="303388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rot="5400000">
                        <a:off x="6945225" y="2154993"/>
                        <a:ext cx="3017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Connector 84"/>
                  <p:cNvCxnSpPr/>
                  <p:nvPr/>
                </p:nvCxnSpPr>
                <p:spPr>
                  <a:xfrm rot="16200000" flipH="1">
                    <a:off x="7161127" y="2164524"/>
                    <a:ext cx="29862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34200" y="1980202"/>
                  <a:ext cx="533400" cy="1588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1">
                    <a:latin typeface="Constantia" panose="02030602050306030303" pitchFamily="18" charset="0"/>
                  </a:rPr>
                  <a:t>Customer</a:t>
                </a:r>
              </a:p>
            </p:txBody>
          </p:sp>
        </p:grpSp>
        <p:cxnSp>
          <p:nvCxnSpPr>
            <p:cNvPr id="49" name="Straight Arrow Connector 48"/>
            <p:cNvCxnSpPr>
              <a:endCxn id="92" idx="1"/>
            </p:cNvCxnSpPr>
            <p:nvPr/>
          </p:nvCxnSpPr>
          <p:spPr bwMode="auto">
            <a:xfrm flipV="1">
              <a:off x="762000" y="1676400"/>
              <a:ext cx="2286000" cy="914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6" idx="3"/>
              <a:endCxn id="78" idx="2"/>
            </p:cNvCxnSpPr>
            <p:nvPr/>
          </p:nvCxnSpPr>
          <p:spPr bwMode="auto">
            <a:xfrm flipV="1">
              <a:off x="4800600" y="2209800"/>
              <a:ext cx="3048000" cy="3841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 bwMode="auto">
            <a:xfrm rot="20698859">
              <a:off x="766763" y="1758950"/>
              <a:ext cx="19050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1. Accept Card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200400" y="76200"/>
              <a:ext cx="21336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2. Read Card Number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5105400" y="1262063"/>
              <a:ext cx="1676400" cy="33813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4. Open Account</a:t>
              </a: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181600" y="1981201"/>
              <a:ext cx="1676400" cy="39658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17. </a:t>
              </a:r>
              <a:r>
                <a:rPr lang="en-US" sz="1600" b="1" dirty="0" smtClean="0">
                  <a:latin typeface="+mj-lt"/>
                  <a:cs typeface="Arial" charset="0"/>
                </a:rPr>
                <a:t>Close Account</a:t>
              </a:r>
              <a:endParaRPr lang="en-US" sz="1600" b="1" dirty="0">
                <a:latin typeface="+mj-lt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34200" y="5486400"/>
              <a:ext cx="1676400" cy="1143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Card Dispenser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24200" y="5480050"/>
              <a:ext cx="1676400" cy="1143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ATM Screen</a:t>
              </a:r>
            </a:p>
          </p:txBody>
        </p:sp>
        <p:grpSp>
          <p:nvGrpSpPr>
            <p:cNvPr id="57" name="Group 8"/>
            <p:cNvGrpSpPr>
              <a:grpSpLocks/>
            </p:cNvGrpSpPr>
            <p:nvPr/>
          </p:nvGrpSpPr>
          <p:grpSpPr bwMode="auto">
            <a:xfrm>
              <a:off x="6934200" y="500174"/>
              <a:ext cx="1828800" cy="1709626"/>
              <a:chOff x="3886200" y="2556804"/>
              <a:chExt cx="1828800" cy="171039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191000" y="2590045"/>
                <a:ext cx="1143000" cy="12197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77" name="Group 7"/>
              <p:cNvGrpSpPr>
                <a:grpSpLocks/>
              </p:cNvGrpSpPr>
              <p:nvPr/>
            </p:nvGrpSpPr>
            <p:grpSpPr bwMode="auto">
              <a:xfrm>
                <a:off x="3886200" y="2556499"/>
                <a:ext cx="1828800" cy="1710507"/>
                <a:chOff x="3886200" y="2556499"/>
                <a:chExt cx="1828800" cy="1710507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886200" y="3199920"/>
                  <a:ext cx="1828800" cy="10672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Account</a:t>
                  </a:r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3900488" y="2556693"/>
                  <a:ext cx="1600200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Arrow Connector 57"/>
            <p:cNvCxnSpPr/>
            <p:nvPr/>
          </p:nvCxnSpPr>
          <p:spPr bwMode="auto">
            <a:xfrm rot="10800000">
              <a:off x="914400" y="3962400"/>
              <a:ext cx="2209800" cy="2057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2316163" y="3854450"/>
              <a:ext cx="3292475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 bwMode="auto">
            <a:xfrm rot="5400000" flipH="1" flipV="1">
              <a:off x="2087563" y="3854450"/>
              <a:ext cx="3292475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rot="5400000">
              <a:off x="6277769" y="3855244"/>
              <a:ext cx="3292475" cy="1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914400" y="4114800"/>
              <a:ext cx="2209800" cy="20891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78" idx="1"/>
            </p:cNvCxnSpPr>
            <p:nvPr/>
          </p:nvCxnSpPr>
          <p:spPr bwMode="auto">
            <a:xfrm flipV="1">
              <a:off x="4876800" y="1676400"/>
              <a:ext cx="2057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 rot="10800000">
              <a:off x="4876800" y="1905000"/>
              <a:ext cx="20574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 rot="16200000">
              <a:off x="3193621" y="3214258"/>
              <a:ext cx="2113824" cy="25730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j-lt"/>
                  <a:cs typeface="Arial" charset="0"/>
                </a:rPr>
                <a:t>3. Initialize Screen</a:t>
              </a:r>
            </a:p>
          </p:txBody>
        </p:sp>
        <p:sp>
          <p:nvSpPr>
            <p:cNvPr id="66" name="TextBox 65"/>
            <p:cNvSpPr txBox="1"/>
            <p:nvPr/>
          </p:nvSpPr>
          <p:spPr bwMode="auto">
            <a:xfrm rot="1912915">
              <a:off x="628650" y="4867275"/>
              <a:ext cx="16764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6. Enter PIN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 rot="1931745">
              <a:off x="484363" y="5339926"/>
              <a:ext cx="193675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9. Select Transaction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 rot="2029949">
              <a:off x="280375" y="5638037"/>
              <a:ext cx="16764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11. Enter Amount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 rot="2042316">
              <a:off x="1176338" y="4487863"/>
              <a:ext cx="167640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5. Prompt for PIN</a:t>
              </a:r>
            </a:p>
          </p:txBody>
        </p:sp>
        <p:sp>
          <p:nvSpPr>
            <p:cNvPr id="70" name="TextBox 69"/>
            <p:cNvSpPr txBox="1"/>
            <p:nvPr/>
          </p:nvSpPr>
          <p:spPr bwMode="auto">
            <a:xfrm rot="1987316">
              <a:off x="1233232" y="4462590"/>
              <a:ext cx="2381250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8. Prompt for Transaction</a:t>
              </a:r>
            </a:p>
          </p:txBody>
        </p:sp>
        <p:sp>
          <p:nvSpPr>
            <p:cNvPr id="71" name="TextBox 70"/>
            <p:cNvSpPr txBox="1"/>
            <p:nvPr/>
          </p:nvSpPr>
          <p:spPr bwMode="auto">
            <a:xfrm rot="1949837">
              <a:off x="1336796" y="3952724"/>
              <a:ext cx="2151062" cy="33972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10. Prompt for Amount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 rot="19206842">
              <a:off x="5806971" y="3401775"/>
              <a:ext cx="1087646" cy="52117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7.Verify PIN</a:t>
              </a:r>
            </a:p>
          </p:txBody>
        </p:sp>
        <p:sp>
          <p:nvSpPr>
            <p:cNvPr id="73" name="TextBox 72"/>
            <p:cNvSpPr txBox="1"/>
            <p:nvPr/>
          </p:nvSpPr>
          <p:spPr bwMode="auto">
            <a:xfrm rot="19181373">
              <a:off x="6021188" y="3836915"/>
              <a:ext cx="1368827" cy="52117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12. Withdraw Amount</a:t>
              </a:r>
            </a:p>
          </p:txBody>
        </p:sp>
        <p:sp>
          <p:nvSpPr>
            <p:cNvPr id="74" name="TextBox 73"/>
            <p:cNvSpPr txBox="1"/>
            <p:nvPr/>
          </p:nvSpPr>
          <p:spPr bwMode="auto">
            <a:xfrm rot="16200000">
              <a:off x="7298532" y="3592548"/>
              <a:ext cx="1676400" cy="44442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j-lt"/>
                  <a:cs typeface="Arial" charset="0"/>
                </a:rPr>
                <a:t>15. Provide Cash</a:t>
              </a:r>
            </a:p>
          </p:txBody>
        </p:sp>
        <p:sp>
          <p:nvSpPr>
            <p:cNvPr id="75" name="TextBox 74"/>
            <p:cNvSpPr txBox="1"/>
            <p:nvPr/>
          </p:nvSpPr>
          <p:spPr bwMode="auto">
            <a:xfrm rot="16200000">
              <a:off x="7565232" y="3473485"/>
              <a:ext cx="1905001" cy="44442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j-lt"/>
                  <a:cs typeface="Arial" charset="0"/>
                </a:rPr>
                <a:t>16. Provide Receipt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51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Collaboration Diagram for E – Commerce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94" name="Group 176"/>
          <p:cNvGrpSpPr>
            <a:grpSpLocks/>
          </p:cNvGrpSpPr>
          <p:nvPr/>
        </p:nvGrpSpPr>
        <p:grpSpPr bwMode="auto">
          <a:xfrm>
            <a:off x="381000" y="762001"/>
            <a:ext cx="11430000" cy="5594350"/>
            <a:chOff x="381000" y="152400"/>
            <a:chExt cx="8534400" cy="6471140"/>
          </a:xfrm>
        </p:grpSpPr>
        <p:grpSp>
          <p:nvGrpSpPr>
            <p:cNvPr id="95" name="Group 56"/>
            <p:cNvGrpSpPr>
              <a:grpSpLocks/>
            </p:cNvGrpSpPr>
            <p:nvPr/>
          </p:nvGrpSpPr>
          <p:grpSpPr bwMode="auto">
            <a:xfrm>
              <a:off x="2895600" y="2209800"/>
              <a:ext cx="1295400" cy="1131344"/>
              <a:chOff x="-76200" y="186396"/>
              <a:chExt cx="1295400" cy="1131332"/>
            </a:xfrm>
          </p:grpSpPr>
          <p:grpSp>
            <p:nvGrpSpPr>
              <p:cNvPr id="127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788"/>
                <a:chOff x="6934200" y="1600200"/>
                <a:chExt cx="533400" cy="832278"/>
              </a:xfrm>
            </p:grpSpPr>
            <p:grpSp>
              <p:nvGrpSpPr>
                <p:cNvPr id="129" name="Group 11"/>
                <p:cNvGrpSpPr>
                  <a:grpSpLocks/>
                </p:cNvGrpSpPr>
                <p:nvPr/>
              </p:nvGrpSpPr>
              <p:grpSpPr bwMode="auto">
                <a:xfrm>
                  <a:off x="6981826" y="1600200"/>
                  <a:ext cx="442912" cy="832278"/>
                  <a:chOff x="6981826" y="1600200"/>
                  <a:chExt cx="442912" cy="832278"/>
                </a:xfrm>
              </p:grpSpPr>
              <p:grpSp>
                <p:nvGrpSpPr>
                  <p:cNvPr id="13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6" y="1600200"/>
                    <a:ext cx="333374" cy="824336"/>
                    <a:chOff x="6981826" y="1600200"/>
                    <a:chExt cx="333374" cy="824336"/>
                  </a:xfrm>
                </p:grpSpPr>
                <p:sp>
                  <p:nvSpPr>
                    <p:cNvPr id="133" name="Oval 2"/>
                    <p:cNvSpPr/>
                    <p:nvPr/>
                  </p:nvSpPr>
                  <p:spPr>
                    <a:xfrm>
                      <a:off x="7086600" y="1600356"/>
                      <a:ext cx="228600" cy="2287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34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6" y="1828916"/>
                      <a:ext cx="242888" cy="595620"/>
                      <a:chOff x="6981826" y="1828916"/>
                      <a:chExt cx="242888" cy="595620"/>
                    </a:xfrm>
                  </p:grpSpPr>
                  <p:cxnSp>
                    <p:nvCxnSpPr>
                      <p:cNvPr id="135" name="Straight Connector 4"/>
                      <p:cNvCxnSpPr/>
                      <p:nvPr/>
                    </p:nvCxnSpPr>
                    <p:spPr>
                      <a:xfrm rot="4860000">
                        <a:off x="7053163" y="1962556"/>
                        <a:ext cx="30499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rot="5400000">
                        <a:off x="6943625" y="2158009"/>
                        <a:ext cx="3049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Connector 131"/>
                  <p:cNvCxnSpPr/>
                  <p:nvPr/>
                </p:nvCxnSpPr>
                <p:spPr>
                  <a:xfrm rot="16200000" flipH="1">
                    <a:off x="7159526" y="2167540"/>
                    <a:ext cx="301822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34200" y="1981605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36933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1">
                    <a:latin typeface="Constantia" panose="02030602050306030303" pitchFamily="18" charset="0"/>
                  </a:rPr>
                  <a:t>Customer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 bwMode="auto">
            <a:xfrm rot="2925771">
              <a:off x="883372" y="2182185"/>
              <a:ext cx="1905144" cy="33813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1. Log In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34000" y="3353042"/>
              <a:ext cx="1676400" cy="11430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Order Item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1000" y="5480453"/>
              <a:ext cx="1676400" cy="11430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Retail Good Product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98" idx="3"/>
            </p:cNvCxnSpPr>
            <p:nvPr/>
          </p:nvCxnSpPr>
          <p:spPr bwMode="auto">
            <a:xfrm rot="5400000">
              <a:off x="3336866" y="3216663"/>
              <a:ext cx="1555868" cy="411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28" idx="1"/>
              <a:endCxn id="102" idx="2"/>
            </p:cNvCxnSpPr>
            <p:nvPr/>
          </p:nvCxnSpPr>
          <p:spPr bwMode="auto">
            <a:xfrm rot="10800000">
              <a:off x="1219200" y="1295487"/>
              <a:ext cx="1676400" cy="18606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334000" y="152400"/>
              <a:ext cx="1676400" cy="11430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1000" y="152400"/>
              <a:ext cx="1676400" cy="11430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Account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7620000" y="2056675"/>
              <a:ext cx="1295400" cy="1409064"/>
              <a:chOff x="-76200" y="185671"/>
              <a:chExt cx="1295400" cy="1409049"/>
            </a:xfrm>
          </p:grpSpPr>
          <p:grpSp>
            <p:nvGrpSpPr>
              <p:cNvPr id="117" name="Group 14"/>
              <p:cNvGrpSpPr>
                <a:grpSpLocks/>
              </p:cNvGrpSpPr>
              <p:nvPr/>
            </p:nvGrpSpPr>
            <p:grpSpPr bwMode="auto">
              <a:xfrm>
                <a:off x="228600" y="185671"/>
                <a:ext cx="533400" cy="831841"/>
                <a:chOff x="6934200" y="1599472"/>
                <a:chExt cx="533400" cy="832330"/>
              </a:xfrm>
            </p:grpSpPr>
            <p:grpSp>
              <p:nvGrpSpPr>
                <p:cNvPr id="119" name="Group 11"/>
                <p:cNvGrpSpPr>
                  <a:grpSpLocks/>
                </p:cNvGrpSpPr>
                <p:nvPr/>
              </p:nvGrpSpPr>
              <p:grpSpPr bwMode="auto">
                <a:xfrm>
                  <a:off x="6981825" y="1599472"/>
                  <a:ext cx="442913" cy="832330"/>
                  <a:chOff x="6981825" y="1599472"/>
                  <a:chExt cx="442913" cy="832330"/>
                </a:xfrm>
              </p:grpSpPr>
              <p:grpSp>
                <p:nvGrpSpPr>
                  <p:cNvPr id="12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599472"/>
                    <a:ext cx="333375" cy="824388"/>
                    <a:chOff x="6981825" y="1599472"/>
                    <a:chExt cx="333375" cy="824388"/>
                  </a:xfrm>
                </p:grpSpPr>
                <p:sp>
                  <p:nvSpPr>
                    <p:cNvPr id="123" name="Oval 2"/>
                    <p:cNvSpPr/>
                    <p:nvPr/>
                  </p:nvSpPr>
                  <p:spPr>
                    <a:xfrm>
                      <a:off x="7086600" y="1598754"/>
                      <a:ext cx="228600" cy="22874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24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204"/>
                      <a:ext cx="242888" cy="595656"/>
                      <a:chOff x="6981825" y="1828204"/>
                      <a:chExt cx="242888" cy="595656"/>
                    </a:xfrm>
                  </p:grpSpPr>
                  <p:cxnSp>
                    <p:nvCxnSpPr>
                      <p:cNvPr id="125" name="Straight Connector 4"/>
                      <p:cNvCxnSpPr/>
                      <p:nvPr/>
                    </p:nvCxnSpPr>
                    <p:spPr>
                      <a:xfrm rot="4860000">
                        <a:off x="7053163" y="1960952"/>
                        <a:ext cx="30499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Straight Connector 125"/>
                      <p:cNvCxnSpPr/>
                      <p:nvPr/>
                    </p:nvCxnSpPr>
                    <p:spPr>
                      <a:xfrm rot="5400000">
                        <a:off x="6943625" y="2156404"/>
                        <a:ext cx="30499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2" name="Straight Connector 121"/>
                  <p:cNvCxnSpPr/>
                  <p:nvPr/>
                </p:nvCxnSpPr>
                <p:spPr>
                  <a:xfrm rot="16200000" flipH="1">
                    <a:off x="7159527" y="2165936"/>
                    <a:ext cx="301822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934200" y="1980002"/>
                  <a:ext cx="533400" cy="1588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64632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1" dirty="0">
                    <a:latin typeface="Constantia" panose="02030602050306030303" pitchFamily="18" charset="0"/>
                  </a:rPr>
                  <a:t>Credit Balance</a:t>
                </a:r>
              </a:p>
            </p:txBody>
          </p:sp>
        </p:grpSp>
        <p:cxnSp>
          <p:nvCxnSpPr>
            <p:cNvPr id="104" name="Straight Arrow Connector 103"/>
            <p:cNvCxnSpPr>
              <a:stCxn id="101" idx="2"/>
              <a:endCxn id="97" idx="0"/>
            </p:cNvCxnSpPr>
            <p:nvPr/>
          </p:nvCxnSpPr>
          <p:spPr bwMode="auto">
            <a:xfrm rot="5400000">
              <a:off x="5143423" y="2322676"/>
              <a:ext cx="2057556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1" idx="2"/>
              <a:endCxn id="118" idx="1"/>
            </p:cNvCxnSpPr>
            <p:nvPr/>
          </p:nvCxnSpPr>
          <p:spPr bwMode="auto">
            <a:xfrm>
              <a:off x="6172200" y="1295486"/>
              <a:ext cx="1447799" cy="1865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3"/>
              <a:endCxn id="101" idx="1"/>
            </p:cNvCxnSpPr>
            <p:nvPr/>
          </p:nvCxnSpPr>
          <p:spPr bwMode="auto">
            <a:xfrm>
              <a:off x="2057400" y="723943"/>
              <a:ext cx="32766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 bwMode="auto">
            <a:xfrm>
              <a:off x="2482850" y="304812"/>
              <a:ext cx="1905000" cy="33816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2. Place Order</a:t>
              </a:r>
            </a:p>
          </p:txBody>
        </p:sp>
        <p:sp>
          <p:nvSpPr>
            <p:cNvPr id="108" name="TextBox 107"/>
            <p:cNvSpPr txBox="1"/>
            <p:nvPr/>
          </p:nvSpPr>
          <p:spPr bwMode="auto">
            <a:xfrm rot="16200000">
              <a:off x="4974360" y="2121665"/>
              <a:ext cx="1905145" cy="25278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j-lt"/>
                  <a:cs typeface="Arial" charset="0"/>
                </a:rPr>
                <a:t>4. New Order</a:t>
              </a:r>
            </a:p>
          </p:txBody>
        </p:sp>
        <p:sp>
          <p:nvSpPr>
            <p:cNvPr id="109" name="TextBox 108"/>
            <p:cNvSpPr txBox="1"/>
            <p:nvPr/>
          </p:nvSpPr>
          <p:spPr bwMode="auto">
            <a:xfrm rot="16200000">
              <a:off x="5451404" y="2121664"/>
              <a:ext cx="1905145" cy="25278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j-lt"/>
                  <a:cs typeface="Arial" charset="0"/>
                </a:rPr>
                <a:t>9. Net Price</a:t>
              </a:r>
            </a:p>
          </p:txBody>
        </p:sp>
        <p:sp>
          <p:nvSpPr>
            <p:cNvPr id="110" name="TextBox 109"/>
            <p:cNvSpPr txBox="1"/>
            <p:nvPr/>
          </p:nvSpPr>
          <p:spPr bwMode="auto">
            <a:xfrm rot="2453732">
              <a:off x="6536804" y="1636779"/>
              <a:ext cx="1229769" cy="90503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10.Request Credit 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      Authorization</a:t>
              </a:r>
            </a:p>
          </p:txBody>
        </p:sp>
        <p:sp>
          <p:nvSpPr>
            <p:cNvPr id="111" name="TextBox 110"/>
            <p:cNvSpPr txBox="1"/>
            <p:nvPr/>
          </p:nvSpPr>
          <p:spPr bwMode="auto">
            <a:xfrm rot="20704129">
              <a:off x="2570163" y="5054971"/>
              <a:ext cx="1905000" cy="33816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5. Check Availability</a:t>
              </a:r>
            </a:p>
          </p:txBody>
        </p:sp>
        <p:sp>
          <p:nvSpPr>
            <p:cNvPr id="112" name="TextBox 111"/>
            <p:cNvSpPr txBox="1"/>
            <p:nvPr/>
          </p:nvSpPr>
          <p:spPr bwMode="auto">
            <a:xfrm rot="20736664">
              <a:off x="2740025" y="5580473"/>
              <a:ext cx="1905000" cy="33816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6. Check Price</a:t>
              </a:r>
            </a:p>
          </p:txBody>
        </p:sp>
        <p:cxnSp>
          <p:nvCxnSpPr>
            <p:cNvPr id="113" name="Straight Arrow Connector 112"/>
            <p:cNvCxnSpPr>
              <a:stCxn id="128" idx="3"/>
              <a:endCxn id="101" idx="2"/>
            </p:cNvCxnSpPr>
            <p:nvPr/>
          </p:nvCxnSpPr>
          <p:spPr bwMode="auto">
            <a:xfrm flipV="1">
              <a:off x="4191000" y="1295487"/>
              <a:ext cx="1981200" cy="18606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 bwMode="auto">
            <a:xfrm rot="19775483">
              <a:off x="3954390" y="1226347"/>
              <a:ext cx="1905000" cy="33816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3. Add Product</a:t>
              </a:r>
            </a:p>
          </p:txBody>
        </p:sp>
        <p:sp>
          <p:nvSpPr>
            <p:cNvPr id="115" name="TextBox 114"/>
            <p:cNvSpPr txBox="1"/>
            <p:nvPr/>
          </p:nvSpPr>
          <p:spPr bwMode="auto">
            <a:xfrm rot="19711215">
              <a:off x="4033283" y="1506387"/>
              <a:ext cx="1905000" cy="33816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7. Accept Order</a:t>
              </a:r>
            </a:p>
          </p:txBody>
        </p:sp>
        <p:sp>
          <p:nvSpPr>
            <p:cNvPr id="116" name="TextBox 115"/>
            <p:cNvSpPr txBox="1"/>
            <p:nvPr/>
          </p:nvSpPr>
          <p:spPr bwMode="auto">
            <a:xfrm rot="19645927">
              <a:off x="4142834" y="1713410"/>
              <a:ext cx="1905000" cy="33816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latin typeface="+mj-lt"/>
                  <a:cs typeface="Arial" charset="0"/>
                </a:rPr>
                <a:t>8. Provide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6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Collaboration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Collaboration diagram shows exactly the same information as the sequence diagrams, but in a different way and with a different purpose.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Here the actors and  objects interact without reference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Creating Collaboration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Collaboration diagram can be created from a sequence diagram by simply pressing F5 after opening the respective sequence diagram.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Collaboration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Objects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Messages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Data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8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objects in a collaboration diagrams are represented by rectangular blocks.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They show the flow through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particular use case.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429000"/>
            <a:ext cx="1676400" cy="838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Message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message is a communication between objects in which one object asks the another object to do something.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In collaboration diagrams, first a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link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is added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between two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objects , then a message is added between them.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There are 3 types of links.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Link Messages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Reverse Link Messages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Link to self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Link Message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They are represented by forward arrow.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5000" y="22860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2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Reverse Link Message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They are represented by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backward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715000" y="22860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Link to Self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They are represented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by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495800" y="1981201"/>
            <a:ext cx="1828800" cy="1785938"/>
            <a:chOff x="3886200" y="2480575"/>
            <a:chExt cx="1828800" cy="1786625"/>
          </a:xfrm>
        </p:grpSpPr>
        <p:sp>
          <p:nvSpPr>
            <p:cNvPr id="9" name="Oval 8"/>
            <p:cNvSpPr/>
            <p:nvPr/>
          </p:nvSpPr>
          <p:spPr>
            <a:xfrm>
              <a:off x="4191000" y="2590155"/>
              <a:ext cx="1143000" cy="12196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886200" y="2480575"/>
              <a:ext cx="1828800" cy="1786625"/>
              <a:chOff x="3886200" y="2480575"/>
              <a:chExt cx="1828800" cy="178662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86200" y="3199989"/>
                <a:ext cx="1828800" cy="10672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Object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962400" y="2480575"/>
                <a:ext cx="1600200" cy="15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959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</TotalTime>
  <Words>649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Office Theme</vt:lpstr>
      <vt:lpstr>Collaboration Diagram</vt:lpstr>
      <vt:lpstr>Collaboration Diagram</vt:lpstr>
      <vt:lpstr>Creating Collaboration Diagram</vt:lpstr>
      <vt:lpstr>Elements of Collaboration Diagram</vt:lpstr>
      <vt:lpstr>Object</vt:lpstr>
      <vt:lpstr>Message</vt:lpstr>
      <vt:lpstr>Link Message</vt:lpstr>
      <vt:lpstr>Reverse Link Message</vt:lpstr>
      <vt:lpstr>Link to Self</vt:lpstr>
      <vt:lpstr>Data Flow</vt:lpstr>
      <vt:lpstr>Data Flow</vt:lpstr>
      <vt:lpstr>Collaboration Diagram for Library System</vt:lpstr>
      <vt:lpstr>Collaboration Diagram for Railway Reservation System</vt:lpstr>
      <vt:lpstr>Collaboration Diagram for ATM System</vt:lpstr>
      <vt:lpstr>Collaboration Diagram for E – Commerce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271</cp:revision>
  <dcterms:created xsi:type="dcterms:W3CDTF">2017-05-10T04:53:35Z</dcterms:created>
  <dcterms:modified xsi:type="dcterms:W3CDTF">2021-05-06T06:55:14Z</dcterms:modified>
</cp:coreProperties>
</file>