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7" r:id="rId4"/>
    <p:sldId id="258" r:id="rId5"/>
    <p:sldId id="259" r:id="rId6"/>
    <p:sldId id="260" r:id="rId7"/>
    <p:sldId id="261" r:id="rId8"/>
    <p:sldId id="289" r:id="rId9"/>
    <p:sldId id="262" r:id="rId10"/>
    <p:sldId id="263" r:id="rId11"/>
    <p:sldId id="264" r:id="rId12"/>
    <p:sldId id="270" r:id="rId13"/>
    <p:sldId id="285" r:id="rId14"/>
    <p:sldId id="290" r:id="rId15"/>
    <p:sldId id="291" r:id="rId16"/>
    <p:sldId id="265" r:id="rId17"/>
    <p:sldId id="266" r:id="rId18"/>
    <p:sldId id="267" r:id="rId19"/>
    <p:sldId id="268" r:id="rId20"/>
    <p:sldId id="273" r:id="rId21"/>
    <p:sldId id="274" r:id="rId22"/>
    <p:sldId id="275" r:id="rId23"/>
    <p:sldId id="276" r:id="rId24"/>
    <p:sldId id="277" r:id="rId25"/>
    <p:sldId id="278" r:id="rId26"/>
    <p:sldId id="279" r:id="rId27"/>
    <p:sldId id="280" r:id="rId28"/>
    <p:sldId id="272" r:id="rId29"/>
    <p:sldId id="281" r:id="rId30"/>
    <p:sldId id="282" r:id="rId31"/>
    <p:sldId id="284" r:id="rId32"/>
    <p:sldId id="288"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6D8426-0DBD-4A22-BBF3-66AEDD55DD6C}"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2F387-C807-423C-8C61-3FF22E055A7F}" type="slidenum">
              <a:rPr lang="en-US" smtClean="0"/>
              <a:t>‹#›</a:t>
            </a:fld>
            <a:endParaRPr lang="en-US"/>
          </a:p>
        </p:txBody>
      </p:sp>
    </p:spTree>
    <p:extLst>
      <p:ext uri="{BB962C8B-B14F-4D97-AF65-F5344CB8AC3E}">
        <p14:creationId xmlns:p14="http://schemas.microsoft.com/office/powerpoint/2010/main" val="428076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D8426-0DBD-4A22-BBF3-66AEDD55DD6C}"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2F387-C807-423C-8C61-3FF22E055A7F}" type="slidenum">
              <a:rPr lang="en-US" smtClean="0"/>
              <a:t>‹#›</a:t>
            </a:fld>
            <a:endParaRPr lang="en-US"/>
          </a:p>
        </p:txBody>
      </p:sp>
    </p:spTree>
    <p:extLst>
      <p:ext uri="{BB962C8B-B14F-4D97-AF65-F5344CB8AC3E}">
        <p14:creationId xmlns:p14="http://schemas.microsoft.com/office/powerpoint/2010/main" val="353234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D8426-0DBD-4A22-BBF3-66AEDD55DD6C}"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2F387-C807-423C-8C61-3FF22E055A7F}" type="slidenum">
              <a:rPr lang="en-US" smtClean="0"/>
              <a:t>‹#›</a:t>
            </a:fld>
            <a:endParaRPr lang="en-US"/>
          </a:p>
        </p:txBody>
      </p:sp>
    </p:spTree>
    <p:extLst>
      <p:ext uri="{BB962C8B-B14F-4D97-AF65-F5344CB8AC3E}">
        <p14:creationId xmlns:p14="http://schemas.microsoft.com/office/powerpoint/2010/main" val="322996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D8426-0DBD-4A22-BBF3-66AEDD55DD6C}"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2F387-C807-423C-8C61-3FF22E055A7F}" type="slidenum">
              <a:rPr lang="en-US" smtClean="0"/>
              <a:t>‹#›</a:t>
            </a:fld>
            <a:endParaRPr lang="en-US"/>
          </a:p>
        </p:txBody>
      </p:sp>
    </p:spTree>
    <p:extLst>
      <p:ext uri="{BB962C8B-B14F-4D97-AF65-F5344CB8AC3E}">
        <p14:creationId xmlns:p14="http://schemas.microsoft.com/office/powerpoint/2010/main" val="25333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D8426-0DBD-4A22-BBF3-66AEDD55DD6C}"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2F387-C807-423C-8C61-3FF22E055A7F}" type="slidenum">
              <a:rPr lang="en-US" smtClean="0"/>
              <a:t>‹#›</a:t>
            </a:fld>
            <a:endParaRPr lang="en-US"/>
          </a:p>
        </p:txBody>
      </p:sp>
    </p:spTree>
    <p:extLst>
      <p:ext uri="{BB962C8B-B14F-4D97-AF65-F5344CB8AC3E}">
        <p14:creationId xmlns:p14="http://schemas.microsoft.com/office/powerpoint/2010/main" val="99186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6D8426-0DBD-4A22-BBF3-66AEDD55DD6C}"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2F387-C807-423C-8C61-3FF22E055A7F}" type="slidenum">
              <a:rPr lang="en-US" smtClean="0"/>
              <a:t>‹#›</a:t>
            </a:fld>
            <a:endParaRPr lang="en-US"/>
          </a:p>
        </p:txBody>
      </p:sp>
    </p:spTree>
    <p:extLst>
      <p:ext uri="{BB962C8B-B14F-4D97-AF65-F5344CB8AC3E}">
        <p14:creationId xmlns:p14="http://schemas.microsoft.com/office/powerpoint/2010/main" val="242126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6D8426-0DBD-4A22-BBF3-66AEDD55DD6C}" type="datetimeFigureOut">
              <a:rPr lang="en-US" smtClean="0"/>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42F387-C807-423C-8C61-3FF22E055A7F}" type="slidenum">
              <a:rPr lang="en-US" smtClean="0"/>
              <a:t>‹#›</a:t>
            </a:fld>
            <a:endParaRPr lang="en-US"/>
          </a:p>
        </p:txBody>
      </p:sp>
    </p:spTree>
    <p:extLst>
      <p:ext uri="{BB962C8B-B14F-4D97-AF65-F5344CB8AC3E}">
        <p14:creationId xmlns:p14="http://schemas.microsoft.com/office/powerpoint/2010/main" val="303836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6D8426-0DBD-4A22-BBF3-66AEDD55DD6C}" type="datetimeFigureOut">
              <a:rPr lang="en-US" smtClean="0"/>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42F387-C807-423C-8C61-3FF22E055A7F}" type="slidenum">
              <a:rPr lang="en-US" smtClean="0"/>
              <a:t>‹#›</a:t>
            </a:fld>
            <a:endParaRPr lang="en-US"/>
          </a:p>
        </p:txBody>
      </p:sp>
    </p:spTree>
    <p:extLst>
      <p:ext uri="{BB962C8B-B14F-4D97-AF65-F5344CB8AC3E}">
        <p14:creationId xmlns:p14="http://schemas.microsoft.com/office/powerpoint/2010/main" val="2885164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D8426-0DBD-4A22-BBF3-66AEDD55DD6C}" type="datetimeFigureOut">
              <a:rPr lang="en-US" smtClean="0"/>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42F387-C807-423C-8C61-3FF22E055A7F}" type="slidenum">
              <a:rPr lang="en-US" smtClean="0"/>
              <a:t>‹#›</a:t>
            </a:fld>
            <a:endParaRPr lang="en-US"/>
          </a:p>
        </p:txBody>
      </p:sp>
    </p:spTree>
    <p:extLst>
      <p:ext uri="{BB962C8B-B14F-4D97-AF65-F5344CB8AC3E}">
        <p14:creationId xmlns:p14="http://schemas.microsoft.com/office/powerpoint/2010/main" val="108052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D8426-0DBD-4A22-BBF3-66AEDD55DD6C}"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2F387-C807-423C-8C61-3FF22E055A7F}" type="slidenum">
              <a:rPr lang="en-US" smtClean="0"/>
              <a:t>‹#›</a:t>
            </a:fld>
            <a:endParaRPr lang="en-US"/>
          </a:p>
        </p:txBody>
      </p:sp>
    </p:spTree>
    <p:extLst>
      <p:ext uri="{BB962C8B-B14F-4D97-AF65-F5344CB8AC3E}">
        <p14:creationId xmlns:p14="http://schemas.microsoft.com/office/powerpoint/2010/main" val="72232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D8426-0DBD-4A22-BBF3-66AEDD55DD6C}"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2F387-C807-423C-8C61-3FF22E055A7F}" type="slidenum">
              <a:rPr lang="en-US" smtClean="0"/>
              <a:t>‹#›</a:t>
            </a:fld>
            <a:endParaRPr lang="en-US"/>
          </a:p>
        </p:txBody>
      </p:sp>
    </p:spTree>
    <p:extLst>
      <p:ext uri="{BB962C8B-B14F-4D97-AF65-F5344CB8AC3E}">
        <p14:creationId xmlns:p14="http://schemas.microsoft.com/office/powerpoint/2010/main" val="15765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D8426-0DBD-4A22-BBF3-66AEDD55DD6C}" type="datetimeFigureOut">
              <a:rPr lang="en-US" smtClean="0"/>
              <a:t>7/3/2019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2F387-C807-423C-8C61-3FF22E055A7F}" type="slidenum">
              <a:rPr lang="en-US" smtClean="0"/>
              <a:t>‹#›</a:t>
            </a:fld>
            <a:endParaRPr lang="en-US"/>
          </a:p>
        </p:txBody>
      </p:sp>
    </p:spTree>
    <p:extLst>
      <p:ext uri="{BB962C8B-B14F-4D97-AF65-F5344CB8AC3E}">
        <p14:creationId xmlns:p14="http://schemas.microsoft.com/office/powerpoint/2010/main" val="286830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4636"/>
            <a:ext cx="12192000" cy="7412636"/>
          </a:xfrm>
          <a:prstGeom prst="rect">
            <a:avLst/>
          </a:prstGeom>
        </p:spPr>
      </p:pic>
      <p:sp>
        <p:nvSpPr>
          <p:cNvPr id="5" name="Content Placeholder 4"/>
          <p:cNvSpPr txBox="1">
            <a:spLocks/>
          </p:cNvSpPr>
          <p:nvPr/>
        </p:nvSpPr>
        <p:spPr>
          <a:xfrm>
            <a:off x="0" y="1930400"/>
            <a:ext cx="12183672" cy="4927601"/>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Final Project Progress Report on</a:t>
            </a:r>
            <a:r>
              <a:rPr lang="en-US" b="1" dirty="0" smtClean="0"/>
              <a:t> </a:t>
            </a:r>
            <a:endParaRPr lang="en-US" dirty="0" smtClean="0"/>
          </a:p>
          <a:p>
            <a:r>
              <a:rPr lang="en-US" b="1" dirty="0" smtClean="0">
                <a:latin typeface="Times New Roman" panose="02020603050405020304" pitchFamily="18" charset="0"/>
                <a:cs typeface="Times New Roman" panose="02020603050405020304" pitchFamily="18" charset="0"/>
              </a:rPr>
              <a:t>VEHICLE SUPPORT SYSTEM</a:t>
            </a:r>
            <a:endParaRPr lang="en-US" dirty="0" smtClean="0">
              <a:latin typeface="Times New Roman" panose="02020603050405020304" pitchFamily="18" charset="0"/>
              <a:cs typeface="Times New Roman" panose="02020603050405020304" pitchFamily="18" charset="0"/>
            </a:endParaRPr>
          </a:p>
          <a:p>
            <a:r>
              <a:rPr lang="en-US" i="1" dirty="0" smtClean="0"/>
              <a:t>Submitted in partial fulfillment for the award of degree of </a:t>
            </a:r>
            <a:endParaRPr lang="en-US" dirty="0" smtClean="0"/>
          </a:p>
          <a:p>
            <a:r>
              <a:rPr lang="en-US" b="1" dirty="0" smtClean="0"/>
              <a:t>Master of Computer Applications</a:t>
            </a:r>
          </a:p>
          <a:p>
            <a:r>
              <a:rPr lang="en-US" b="1" i="1" dirty="0" smtClean="0"/>
              <a:t>Submitted by</a:t>
            </a:r>
            <a:endParaRPr lang="en-US" dirty="0" smtClean="0"/>
          </a:p>
          <a:p>
            <a:r>
              <a:rPr lang="en-US" b="1" dirty="0" smtClean="0"/>
              <a:t>ABHISHEKA B</a:t>
            </a:r>
            <a:endParaRPr lang="en-US" dirty="0" smtClean="0"/>
          </a:p>
          <a:p>
            <a:r>
              <a:rPr lang="en-US" b="1" dirty="0" smtClean="0">
                <a:latin typeface="Times New Roman" pitchFamily="18" charset="0"/>
                <a:cs typeface="Times New Roman" pitchFamily="18" charset="0"/>
              </a:rPr>
              <a:t>4VZ16MCA01</a:t>
            </a:r>
            <a:endParaRPr lang="en-US" dirty="0" smtClean="0">
              <a:latin typeface="Times New Roman" pitchFamily="18" charset="0"/>
              <a:cs typeface="Times New Roman" pitchFamily="18" charset="0"/>
            </a:endParaRPr>
          </a:p>
          <a:p>
            <a:r>
              <a:rPr lang="en-US" i="1" dirty="0" smtClean="0"/>
              <a:t>Project Carried out </a:t>
            </a:r>
            <a:endParaRPr lang="en-US" dirty="0" smtClean="0"/>
          </a:p>
          <a:p>
            <a:r>
              <a:rPr lang="en-US" i="1" dirty="0" smtClean="0"/>
              <a:t>at</a:t>
            </a:r>
            <a:endParaRPr lang="en-US" dirty="0" smtClean="0"/>
          </a:p>
          <a:p>
            <a:r>
              <a:rPr lang="en-US" dirty="0" smtClean="0"/>
              <a:t>VTU PG CENTER</a:t>
            </a:r>
          </a:p>
          <a:p>
            <a:r>
              <a:rPr lang="en-US" dirty="0" err="1" smtClean="0"/>
              <a:t>Hanchya</a:t>
            </a:r>
            <a:r>
              <a:rPr lang="en-US" dirty="0" smtClean="0"/>
              <a:t>, </a:t>
            </a:r>
            <a:r>
              <a:rPr lang="en-US" dirty="0" err="1" smtClean="0"/>
              <a:t>Sathagalli</a:t>
            </a:r>
            <a:r>
              <a:rPr lang="en-US" dirty="0" smtClean="0"/>
              <a:t> Ring Road,</a:t>
            </a:r>
          </a:p>
          <a:p>
            <a:r>
              <a:rPr lang="en-US" dirty="0" smtClean="0"/>
              <a:t>Mysuru-570029.</a:t>
            </a:r>
          </a:p>
          <a:p>
            <a:r>
              <a:rPr lang="en-US" b="1" dirty="0" smtClean="0"/>
              <a:t>								Internal Guide </a:t>
            </a:r>
          </a:p>
          <a:p>
            <a:r>
              <a:rPr lang="en-US" dirty="0" smtClean="0"/>
              <a:t>								Prof. SOWJANYA M N</a:t>
            </a:r>
          </a:p>
          <a:p>
            <a:r>
              <a:rPr lang="en-US" dirty="0" smtClean="0"/>
              <a:t>								Assistant Professor</a:t>
            </a:r>
          </a:p>
          <a:p>
            <a:r>
              <a:rPr lang="en-US" dirty="0" smtClean="0"/>
              <a:t>								VTU PG Center, </a:t>
            </a:r>
            <a:r>
              <a:rPr lang="en-US" dirty="0" err="1" smtClean="0"/>
              <a:t>Mysuru</a:t>
            </a:r>
            <a:r>
              <a:rPr lang="en-US" dirty="0" smtClean="0"/>
              <a:t>.</a:t>
            </a:r>
            <a:endParaRPr lang="en-US" dirty="0"/>
          </a:p>
        </p:txBody>
      </p:sp>
      <p:sp>
        <p:nvSpPr>
          <p:cNvPr id="6" name="Title 1"/>
          <p:cNvSpPr txBox="1">
            <a:spLocks/>
          </p:cNvSpPr>
          <p:nvPr/>
        </p:nvSpPr>
        <p:spPr>
          <a:xfrm>
            <a:off x="584616" y="-164892"/>
            <a:ext cx="10837888" cy="13231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t>VISVESVARAYA TECHNOLOGICAL UNIVERSITY</a:t>
            </a:r>
            <a:r>
              <a:rPr lang="en-US" sz="2400" dirty="0" smtClean="0"/>
              <a:t/>
            </a:r>
            <a:br>
              <a:rPr lang="en-US" sz="2400" dirty="0" smtClean="0"/>
            </a:br>
            <a:r>
              <a:rPr lang="en-US" sz="2400" b="1" dirty="0" smtClean="0"/>
              <a:t>JNANASANGAMA, BELAGAVI-590 018</a:t>
            </a:r>
            <a:r>
              <a:rPr lang="en-US" sz="3200" dirty="0" smtClean="0"/>
              <a:t/>
            </a:r>
            <a:br>
              <a:rPr lang="en-US" sz="3200" dirty="0" smtClean="0"/>
            </a:br>
            <a:endParaRPr lang="en-US" sz="3200" dirty="0"/>
          </a:p>
        </p:txBody>
      </p:sp>
      <p:pic>
        <p:nvPicPr>
          <p:cNvPr id="7" name="Picture 6"/>
          <p:cNvPicPr/>
          <p:nvPr/>
        </p:nvPicPr>
        <p:blipFill>
          <a:blip r:embed="rId3"/>
          <a:srcRect/>
          <a:stretch>
            <a:fillRect/>
          </a:stretch>
        </p:blipFill>
        <p:spPr bwMode="auto">
          <a:xfrm>
            <a:off x="5270500" y="731519"/>
            <a:ext cx="1663700" cy="1198881"/>
          </a:xfrm>
          <a:prstGeom prst="rect">
            <a:avLst/>
          </a:prstGeom>
          <a:noFill/>
          <a:ln w="9525">
            <a:noFill/>
            <a:miter lim="800000"/>
            <a:headEnd/>
            <a:tailEnd/>
          </a:ln>
        </p:spPr>
      </p:pic>
    </p:spTree>
    <p:extLst>
      <p:ext uri="{BB962C8B-B14F-4D97-AF65-F5344CB8AC3E}">
        <p14:creationId xmlns:p14="http://schemas.microsoft.com/office/powerpoint/2010/main" val="1475666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425003" y="399246"/>
            <a:ext cx="11410682" cy="8263801"/>
          </a:xfrm>
          <a:prstGeom prst="rect">
            <a:avLst/>
          </a:prstGeom>
        </p:spPr>
        <p:txBody>
          <a:bodyPr wrap="square">
            <a:spAutoFit/>
          </a:bodyPr>
          <a:lstStyle/>
          <a:p>
            <a:pPr lvl="2">
              <a:lnSpc>
                <a:spcPct val="150000"/>
              </a:lnSpc>
            </a:pPr>
            <a:r>
              <a:rPr lang="en-US" sz="2400" b="1" dirty="0" smtClean="0">
                <a:latin typeface="Times New Roman" panose="02020603050405020304" pitchFamily="18" charset="0"/>
                <a:cs typeface="Times New Roman" panose="02020603050405020304" pitchFamily="18" charset="0"/>
              </a:rPr>
              <a:t>Public :</a:t>
            </a:r>
            <a:endParaRPr lang="en-US" sz="2400" dirty="0">
              <a:latin typeface="Times New Roman" panose="02020603050405020304" pitchFamily="18" charset="0"/>
              <a:cs typeface="Times New Roman" panose="02020603050405020304" pitchFamily="18" charset="0"/>
            </a:endParaRPr>
          </a:p>
          <a:p>
            <a:pPr lvl="2" algn="just">
              <a:lnSpc>
                <a:spcPct val="150000"/>
              </a:lnSpc>
            </a:pPr>
            <a:endParaRPr lang="en-US" dirty="0">
              <a:latin typeface="Times New Roman" panose="02020603050405020304" pitchFamily="18" charset="0"/>
              <a:ea typeface="Times New Roman" panose="02020603050405020304" pitchFamily="18" charset="0"/>
            </a:endParaRPr>
          </a:p>
          <a:p>
            <a:pPr marL="1257300" lvl="2" indent="-342900" algn="just">
              <a:lnSpc>
                <a:spcPct val="15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Public who needs to get organization through the application should be register and logged in.</a:t>
            </a:r>
          </a:p>
          <a:p>
            <a:pPr marL="1257300" lvl="2" indent="-342900" algn="just">
              <a:lnSpc>
                <a:spcPct val="15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Exactly when there is a necessity for the expert, the customer should give some principal nuances like sort of vehicle,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to get the </a:t>
            </a:r>
            <a:r>
              <a:rPr lang="en-US" dirty="0" smtClean="0">
                <a:latin typeface="Times New Roman" panose="02020603050405020304" pitchFamily="18" charset="0"/>
                <a:cs typeface="Times New Roman" panose="02020603050405020304" pitchFamily="18" charset="0"/>
              </a:rPr>
              <a:t>administration.</a:t>
            </a:r>
          </a:p>
          <a:p>
            <a:pPr lvl="2"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sz="2400" b="1" dirty="0" smtClean="0">
                <a:latin typeface="Times New Roman" panose="02020603050405020304" pitchFamily="18" charset="0"/>
                <a:ea typeface="Times New Roman" panose="02020603050405020304" pitchFamily="18" charset="0"/>
              </a:rPr>
              <a:t>	Mechanic :</a:t>
            </a:r>
          </a:p>
          <a:p>
            <a:pPr algn="just">
              <a:lnSpc>
                <a:spcPct val="150000"/>
              </a:lnSpc>
            </a:pPr>
            <a:endParaRPr lang="en-US" dirty="0">
              <a:latin typeface="Times New Roman" panose="02020603050405020304" pitchFamily="18" charset="0"/>
              <a:ea typeface="Times New Roman" panose="02020603050405020304" pitchFamily="18" charset="0"/>
            </a:endParaRPr>
          </a:p>
          <a:p>
            <a:pPr marL="1257300" lvl="2" indent="-342900" algn="just">
              <a:lnSpc>
                <a:spcPct val="150000"/>
              </a:lnSpc>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Specialist who is interested to serve through the application should be enlisted to the application and should agree to the terms and conditions of the system.</a:t>
            </a:r>
          </a:p>
          <a:p>
            <a:pPr marL="1257300" lvl="2" indent="-342900" algn="just">
              <a:lnSpc>
                <a:spcPct val="150000"/>
              </a:lnSpc>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At the point when there is a </a:t>
            </a:r>
            <a:r>
              <a:rPr lang="en-US" dirty="0" smtClean="0">
                <a:latin typeface="Times New Roman" panose="02020603050405020304" pitchFamily="18" charset="0"/>
                <a:ea typeface="Times New Roman" panose="02020603050405020304" pitchFamily="18" charset="0"/>
              </a:rPr>
              <a:t>request </a:t>
            </a:r>
            <a:r>
              <a:rPr lang="en-US" dirty="0">
                <a:latin typeface="Times New Roman" panose="02020603050405020304" pitchFamily="18" charset="0"/>
                <a:ea typeface="Times New Roman" panose="02020603050405020304" pitchFamily="18" charset="0"/>
              </a:rPr>
              <a:t>for an administration he ought to give administration to the client by achieving the client </a:t>
            </a:r>
            <a:r>
              <a:rPr lang="en-US" dirty="0" smtClean="0">
                <a:latin typeface="Times New Roman" panose="02020603050405020304" pitchFamily="18" charset="0"/>
                <a:ea typeface="Times New Roman" panose="02020603050405020304" pitchFamily="18" charset="0"/>
              </a:rPr>
              <a:t>area.</a:t>
            </a:r>
          </a:p>
          <a:p>
            <a:pPr marL="1257300" lvl="2" indent="-342900" algn="just">
              <a:lnSpc>
                <a:spcPct val="150000"/>
              </a:lnSpc>
              <a:buFont typeface="Symbol" panose="05050102010706020507" pitchFamily="18" charset="2"/>
              <a:buChar char=""/>
            </a:pPr>
            <a:endParaRPr lang="en-US" b="1" dirty="0">
              <a:latin typeface="Times New Roman" panose="02020603050405020304" pitchFamily="18" charset="0"/>
              <a:cs typeface="Times New Roman" panose="02020603050405020304" pitchFamily="18" charset="0"/>
            </a:endParaRPr>
          </a:p>
          <a:p>
            <a:pPr marL="1257300" lvl="2" indent="-342900" algn="just">
              <a:lnSpc>
                <a:spcPct val="150000"/>
              </a:lnSpc>
              <a:buFont typeface="Symbol" panose="05050102010706020507" pitchFamily="18" charset="2"/>
              <a:buChar char=""/>
            </a:pPr>
            <a:endParaRPr lang="en-US" dirty="0">
              <a:latin typeface="Times New Roman" panose="02020603050405020304" pitchFamily="18" charset="0"/>
              <a:cs typeface="Times New Roman" panose="02020603050405020304" pitchFamily="18" charset="0"/>
            </a:endParaRPr>
          </a:p>
          <a:p>
            <a:pPr marL="1257300" lvl="2" indent="-342900" algn="just">
              <a:lnSpc>
                <a:spcPct val="150000"/>
              </a:lnSpc>
              <a:buFont typeface="Symbol" panose="05050102010706020507" pitchFamily="18" charset="2"/>
              <a:buChar char=""/>
            </a:pPr>
            <a:endParaRPr lang="en-US" dirty="0" smtClean="0">
              <a:latin typeface="Times New Roman" panose="02020603050405020304" pitchFamily="18" charset="0"/>
              <a:ea typeface="Times New Roman" panose="02020603050405020304" pitchFamily="18" charset="0"/>
            </a:endParaRPr>
          </a:p>
          <a:p>
            <a:pPr marL="1257300" lvl="2" indent="-342900" algn="just">
              <a:lnSpc>
                <a:spcPct val="150000"/>
              </a:lnSpc>
              <a:buFont typeface="Symbol" panose="05050102010706020507" pitchFamily="18" charset="2"/>
              <a:buChar char=""/>
            </a:pPr>
            <a:endParaRPr lang="en-US" dirty="0">
              <a:latin typeface="Times New Roman" panose="02020603050405020304" pitchFamily="18" charset="0"/>
              <a:ea typeface="Times New Roman" panose="02020603050405020304" pitchFamily="18" charset="0"/>
            </a:endParaRPr>
          </a:p>
          <a:p>
            <a:pPr lvl="2" algn="just">
              <a:lnSpc>
                <a:spcPct val="150000"/>
              </a:lnSpc>
            </a:pPr>
            <a:endParaRPr lang="en-US" dirty="0" smtClean="0">
              <a:latin typeface="Times New Roman" panose="02020603050405020304" pitchFamily="18" charset="0"/>
              <a:ea typeface="Times New Roman" panose="02020603050405020304" pitchFamily="18" charset="0"/>
            </a:endParaRPr>
          </a:p>
          <a:p>
            <a:pPr marL="1257300" lvl="2" indent="-342900" algn="just">
              <a:lnSpc>
                <a:spcPct val="150000"/>
              </a:lnSpc>
              <a:buFont typeface="Symbol" panose="05050102010706020507" pitchFamily="18" charset="2"/>
              <a:buChar char=""/>
            </a:pPr>
            <a:endParaRPr lang="en-US" dirty="0">
              <a:latin typeface="Times New Roman" panose="02020603050405020304" pitchFamily="18" charset="0"/>
              <a:ea typeface="Times New Roman" panose="02020603050405020304" pitchFamily="18" charset="0"/>
            </a:endParaRPr>
          </a:p>
          <a:p>
            <a:pPr lvl="2" algn="just">
              <a:lnSpc>
                <a:spcPct val="150000"/>
              </a:lnSpc>
            </a:pPr>
            <a:endParaRPr lang="en-US" dirty="0" smtClean="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38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 y="0"/>
            <a:ext cx="12192000" cy="6882064"/>
          </a:xfrm>
          <a:prstGeom prst="rect">
            <a:avLst/>
          </a:prstGeom>
        </p:spPr>
      </p:pic>
      <p:sp>
        <p:nvSpPr>
          <p:cNvPr id="26" name="Rectangle 25"/>
          <p:cNvSpPr/>
          <p:nvPr/>
        </p:nvSpPr>
        <p:spPr>
          <a:xfrm>
            <a:off x="293492" y="269314"/>
            <a:ext cx="11606587" cy="2062103"/>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System Design</a:t>
            </a:r>
          </a:p>
          <a:p>
            <a:endParaRPr lang="en-US" sz="28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System perspective</a:t>
            </a:r>
          </a:p>
          <a:p>
            <a:endParaRPr lang="en-US"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27" name="Rounded Rectangle 26"/>
          <p:cNvSpPr>
            <a:spLocks noChangeArrowheads="1"/>
          </p:cNvSpPr>
          <p:nvPr/>
        </p:nvSpPr>
        <p:spPr bwMode="auto">
          <a:xfrm>
            <a:off x="3130639" y="2815509"/>
            <a:ext cx="952500" cy="1390650"/>
          </a:xfrm>
          <a:prstGeom prst="roundRect">
            <a:avLst>
              <a:gd name="adj" fmla="val 16667"/>
            </a:avLst>
          </a:prstGeom>
          <a:solidFill>
            <a:srgbClr val="FFFFFF"/>
          </a:solidFill>
          <a:ln w="28575">
            <a:solidFill>
              <a:schemeClr val="tx1">
                <a:lumMod val="100000"/>
                <a:lumOff val="0"/>
              </a:schemeClr>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Android Device </a:t>
            </a:r>
            <a:endParaRPr lang="en-US" sz="1200" dirty="0">
              <a:effectLst/>
              <a:latin typeface="Times New Roman" panose="02020603050405020304" pitchFamily="18" charset="0"/>
              <a:ea typeface="Times New Roman" panose="02020603050405020304" pitchFamily="18" charset="0"/>
            </a:endParaRPr>
          </a:p>
        </p:txBody>
      </p:sp>
      <p:sp>
        <p:nvSpPr>
          <p:cNvPr id="28" name="Rectangle 27"/>
          <p:cNvSpPr/>
          <p:nvPr/>
        </p:nvSpPr>
        <p:spPr>
          <a:xfrm>
            <a:off x="5197564" y="2834559"/>
            <a:ext cx="857250" cy="13144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b="1">
                <a:effectLst/>
                <a:latin typeface="Times New Roman" panose="02020603050405020304" pitchFamily="18" charset="0"/>
                <a:ea typeface="Times New Roman" panose="02020603050405020304" pitchFamily="18" charset="0"/>
              </a:rPr>
              <a:t>Server</a:t>
            </a:r>
            <a:endParaRPr lang="en-US" sz="1200">
              <a:effectLst/>
              <a:latin typeface="Times New Roman" panose="02020603050405020304" pitchFamily="18" charset="0"/>
              <a:ea typeface="Times New Roman" panose="02020603050405020304" pitchFamily="18" charset="0"/>
            </a:endParaRPr>
          </a:p>
        </p:txBody>
      </p:sp>
      <p:cxnSp>
        <p:nvCxnSpPr>
          <p:cNvPr id="29" name="Straight Connector 28"/>
          <p:cNvCxnSpPr/>
          <p:nvPr/>
        </p:nvCxnSpPr>
        <p:spPr>
          <a:xfrm>
            <a:off x="5721439" y="3138724"/>
            <a:ext cx="333375" cy="952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11914" y="3253659"/>
            <a:ext cx="333375" cy="952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21439" y="3034584"/>
            <a:ext cx="333375" cy="952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721439" y="3642914"/>
            <a:ext cx="333375" cy="952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721439" y="3739434"/>
            <a:ext cx="333375" cy="952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21439" y="3853734"/>
            <a:ext cx="333375" cy="952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Can 34"/>
          <p:cNvSpPr/>
          <p:nvPr/>
        </p:nvSpPr>
        <p:spPr>
          <a:xfrm>
            <a:off x="7254964" y="2834559"/>
            <a:ext cx="800100" cy="1285875"/>
          </a:xfrm>
          <a:prstGeom prst="can">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b="1">
                <a:effectLst/>
                <a:latin typeface="Times New Roman" panose="02020603050405020304" pitchFamily="18" charset="0"/>
                <a:ea typeface="Times New Roman" panose="02020603050405020304" pitchFamily="18" charset="0"/>
              </a:rPr>
              <a:t>Realtime database</a:t>
            </a:r>
            <a:endParaRPr lang="en-US" sz="1200">
              <a:effectLst/>
              <a:latin typeface="Times New Roman" panose="02020603050405020304" pitchFamily="18" charset="0"/>
              <a:ea typeface="Times New Roman" panose="02020603050405020304" pitchFamily="18" charset="0"/>
            </a:endParaRPr>
          </a:p>
        </p:txBody>
      </p:sp>
      <p:cxnSp>
        <p:nvCxnSpPr>
          <p:cNvPr id="36" name="Straight Arrow Connector 35"/>
          <p:cNvCxnSpPr/>
          <p:nvPr/>
        </p:nvCxnSpPr>
        <p:spPr>
          <a:xfrm>
            <a:off x="4072979" y="3177459"/>
            <a:ext cx="113347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54814" y="3139359"/>
            <a:ext cx="120015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064339" y="3777534"/>
            <a:ext cx="120015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083139" y="3768009"/>
            <a:ext cx="111442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2"/>
          <p:cNvSpPr>
            <a:spLocks noChangeArrowheads="1"/>
          </p:cNvSpPr>
          <p:nvPr/>
        </p:nvSpPr>
        <p:spPr bwMode="auto">
          <a:xfrm>
            <a:off x="1378039" y="-37091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36"/>
          <p:cNvSpPr>
            <a:spLocks noChangeArrowheads="1"/>
          </p:cNvSpPr>
          <p:nvPr/>
        </p:nvSpPr>
        <p:spPr bwMode="auto">
          <a:xfrm>
            <a:off x="1559014" y="3509197"/>
            <a:ext cx="768801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Client / Presentation tier</a:t>
            </a: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Middle tier	</a:t>
            </a: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Data tier</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1" dirty="0" smtClean="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2000" b="1" dirty="0" smtClean="0">
                <a:latin typeface="Times New Roman" panose="02020603050405020304" pitchFamily="18" charset="0"/>
                <a:cs typeface="Times New Roman" panose="02020603050405020304" pitchFamily="18" charset="0"/>
              </a:rPr>
              <a:t>Architecture</a:t>
            </a:r>
            <a:endParaRPr lang="en-US"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417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347730" y="412124"/>
            <a:ext cx="11320529" cy="1815882"/>
          </a:xfrm>
          <a:prstGeom prst="rect">
            <a:avLst/>
          </a:prstGeom>
        </p:spPr>
        <p:txBody>
          <a:bodyPr wrap="square">
            <a:spAutoFit/>
          </a:bodyPr>
          <a:lstStyle/>
          <a:p>
            <a:pPr lvl="1" algn="r"/>
            <a:r>
              <a:rPr lang="en-US" sz="2000" b="1" dirty="0" smtClean="0">
                <a:latin typeface="Times New Roman" panose="02020603050405020304" pitchFamily="18" charset="0"/>
                <a:cs typeface="Times New Roman" panose="02020603050405020304" pitchFamily="18" charset="0"/>
              </a:rPr>
              <a:t>…Continue</a:t>
            </a:r>
          </a:p>
          <a:p>
            <a:pPr lvl="1" algn="r"/>
            <a:endParaRPr lang="en-US" sz="20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Context </a:t>
            </a:r>
            <a:r>
              <a:rPr lang="en-US" sz="2400" b="1" dirty="0">
                <a:latin typeface="Times New Roman" panose="02020603050405020304" pitchFamily="18" charset="0"/>
                <a:cs typeface="Times New Roman" panose="02020603050405020304" pitchFamily="18" charset="0"/>
              </a:rPr>
              <a:t>Diagram</a:t>
            </a:r>
            <a:r>
              <a:rPr lang="en-US" sz="2400" b="1" dirty="0" smtClean="0">
                <a:latin typeface="Times New Roman" panose="02020603050405020304" pitchFamily="18" charset="0"/>
                <a:cs typeface="Times New Roman" panose="02020603050405020304" pitchFamily="18" charset="0"/>
              </a:rPr>
              <a:t>:</a:t>
            </a:r>
          </a:p>
          <a:p>
            <a:pPr lvl="1"/>
            <a:endParaRPr lang="en-US" sz="2400" b="1" dirty="0">
              <a:latin typeface="Times New Roman" panose="02020603050405020304" pitchFamily="18" charset="0"/>
              <a:cs typeface="Times New Roman" panose="02020603050405020304" pitchFamily="18" charset="0"/>
            </a:endParaRPr>
          </a:p>
          <a:p>
            <a:pPr lvl="1"/>
            <a:endParaRPr lang="en-US" sz="2400" b="1" dirty="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stretch>
            <a:fillRect/>
          </a:stretch>
        </p:blipFill>
        <p:spPr>
          <a:xfrm>
            <a:off x="2776537" y="1893194"/>
            <a:ext cx="6638925" cy="3013657"/>
          </a:xfrm>
          <a:prstGeom prst="rect">
            <a:avLst/>
          </a:prstGeom>
        </p:spPr>
      </p:pic>
    </p:spTree>
    <p:extLst>
      <p:ext uri="{BB962C8B-B14F-4D97-AF65-F5344CB8AC3E}">
        <p14:creationId xmlns:p14="http://schemas.microsoft.com/office/powerpoint/2010/main" val="399859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6"/>
            <a:ext cx="12192000" cy="6882064"/>
          </a:xfrm>
          <a:prstGeom prst="rect">
            <a:avLst/>
          </a:prstGeom>
        </p:spPr>
      </p:pic>
      <p:sp>
        <p:nvSpPr>
          <p:cNvPr id="3" name="Rectangle 2"/>
          <p:cNvSpPr/>
          <p:nvPr/>
        </p:nvSpPr>
        <p:spPr>
          <a:xfrm>
            <a:off x="416294" y="483401"/>
            <a:ext cx="2653290" cy="1846659"/>
          </a:xfrm>
          <a:prstGeom prst="rect">
            <a:avLst/>
          </a:prstGeom>
        </p:spPr>
        <p:txBody>
          <a:bodyPr wrap="non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Detailed Design</a:t>
            </a:r>
          </a:p>
          <a:p>
            <a:pPr marL="342900" indent="-342900" algn="just">
              <a:lnSpc>
                <a:spcPct val="150000"/>
              </a:lnSpc>
              <a:buFont typeface="Arial" panose="020B0604020202020204" pitchFamily="34" charset="0"/>
              <a:buChar char="•"/>
            </a:pPr>
            <a:r>
              <a:rPr lang="en-US" sz="2000" b="1" dirty="0" smtClean="0">
                <a:latin typeface="Times New Roman" panose="02020603050405020304" pitchFamily="18" charset="0"/>
                <a:ea typeface="Times New Roman" panose="02020603050405020304" pitchFamily="18" charset="0"/>
              </a:rPr>
              <a:t>Use </a:t>
            </a:r>
            <a:r>
              <a:rPr lang="en-US" sz="2000" b="1" dirty="0">
                <a:latin typeface="Times New Roman" panose="02020603050405020304" pitchFamily="18" charset="0"/>
                <a:ea typeface="Times New Roman" panose="02020603050405020304" pitchFamily="18" charset="0"/>
              </a:rPr>
              <a:t>Case </a:t>
            </a:r>
            <a:r>
              <a:rPr lang="en-US" sz="2000" b="1" dirty="0" smtClean="0">
                <a:latin typeface="Times New Roman" panose="02020603050405020304" pitchFamily="18" charset="0"/>
                <a:ea typeface="Times New Roman" panose="02020603050405020304" pitchFamily="18" charset="0"/>
              </a:rPr>
              <a:t>Diagrams</a:t>
            </a:r>
          </a:p>
          <a:p>
            <a:pPr algn="just">
              <a:lnSpc>
                <a:spcPct val="150000"/>
              </a:lnSpc>
            </a:pPr>
            <a:r>
              <a:rPr lang="en-US" sz="2800" b="1"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p:txBody>
      </p:sp>
      <p:sp>
        <p:nvSpPr>
          <p:cNvPr id="65" name="Flowchart: Process 64"/>
          <p:cNvSpPr/>
          <p:nvPr/>
        </p:nvSpPr>
        <p:spPr>
          <a:xfrm>
            <a:off x="1829353" y="1829484"/>
            <a:ext cx="2733675" cy="3219450"/>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a:spLocks noChangeArrowheads="1"/>
          </p:cNvSpPr>
          <p:nvPr/>
        </p:nvSpPr>
        <p:spPr bwMode="auto">
          <a:xfrm>
            <a:off x="2174436" y="1969346"/>
            <a:ext cx="2085975" cy="3619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Register</a:t>
            </a:r>
          </a:p>
        </p:txBody>
      </p:sp>
      <p:sp>
        <p:nvSpPr>
          <p:cNvPr id="67" name="Oval 66"/>
          <p:cNvSpPr>
            <a:spLocks noChangeArrowheads="1"/>
          </p:cNvSpPr>
          <p:nvPr/>
        </p:nvSpPr>
        <p:spPr bwMode="auto">
          <a:xfrm>
            <a:off x="2241111" y="2359871"/>
            <a:ext cx="2038350" cy="37401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Login</a:t>
            </a:r>
          </a:p>
        </p:txBody>
      </p:sp>
      <p:sp>
        <p:nvSpPr>
          <p:cNvPr id="68" name="Oval 67"/>
          <p:cNvSpPr>
            <a:spLocks noChangeArrowheads="1"/>
          </p:cNvSpPr>
          <p:nvPr/>
        </p:nvSpPr>
        <p:spPr bwMode="auto">
          <a:xfrm>
            <a:off x="2203011" y="3207596"/>
            <a:ext cx="2095500" cy="40957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Maintain profile</a:t>
            </a:r>
          </a:p>
        </p:txBody>
      </p:sp>
      <p:sp>
        <p:nvSpPr>
          <p:cNvPr id="69" name="Oval 68"/>
          <p:cNvSpPr>
            <a:spLocks noChangeArrowheads="1"/>
          </p:cNvSpPr>
          <p:nvPr/>
        </p:nvSpPr>
        <p:spPr bwMode="auto">
          <a:xfrm>
            <a:off x="2250636" y="4131521"/>
            <a:ext cx="2019300" cy="36512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Rating</a:t>
            </a:r>
          </a:p>
        </p:txBody>
      </p:sp>
      <p:sp>
        <p:nvSpPr>
          <p:cNvPr id="70" name="Oval 69"/>
          <p:cNvSpPr>
            <a:spLocks noChangeArrowheads="1"/>
          </p:cNvSpPr>
          <p:nvPr/>
        </p:nvSpPr>
        <p:spPr bwMode="auto">
          <a:xfrm>
            <a:off x="2231586" y="3664796"/>
            <a:ext cx="2047875" cy="41910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Request service</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sp>
        <p:nvSpPr>
          <p:cNvPr id="71" name="Oval 70"/>
          <p:cNvSpPr>
            <a:spLocks noChangeArrowheads="1"/>
          </p:cNvSpPr>
          <p:nvPr/>
        </p:nvSpPr>
        <p:spPr bwMode="auto">
          <a:xfrm>
            <a:off x="2174436" y="2769446"/>
            <a:ext cx="2155825" cy="40957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Select Vehicle Type</a:t>
            </a:r>
          </a:p>
        </p:txBody>
      </p:sp>
      <p:sp>
        <p:nvSpPr>
          <p:cNvPr id="72" name="Oval 71"/>
          <p:cNvSpPr>
            <a:spLocks noChangeArrowheads="1"/>
          </p:cNvSpPr>
          <p:nvPr/>
        </p:nvSpPr>
        <p:spPr bwMode="auto">
          <a:xfrm>
            <a:off x="2222061" y="4550621"/>
            <a:ext cx="2038350" cy="39179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Logout</a:t>
            </a:r>
          </a:p>
        </p:txBody>
      </p:sp>
      <p:sp>
        <p:nvSpPr>
          <p:cNvPr id="73" name="Oval 72"/>
          <p:cNvSpPr>
            <a:spLocks noChangeArrowheads="1"/>
          </p:cNvSpPr>
          <p:nvPr/>
        </p:nvSpPr>
        <p:spPr bwMode="auto">
          <a:xfrm>
            <a:off x="621861" y="2959311"/>
            <a:ext cx="269875" cy="29591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74" name="Straight Arrow Connector 73"/>
          <p:cNvCxnSpPr>
            <a:cxnSpLocks noChangeShapeType="1"/>
          </p:cNvCxnSpPr>
          <p:nvPr/>
        </p:nvCxnSpPr>
        <p:spPr bwMode="auto">
          <a:xfrm>
            <a:off x="750131" y="3312371"/>
            <a:ext cx="130175" cy="1917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5" name="Straight Arrow Connector 74"/>
          <p:cNvCxnSpPr>
            <a:cxnSpLocks noChangeShapeType="1"/>
          </p:cNvCxnSpPr>
          <p:nvPr/>
        </p:nvCxnSpPr>
        <p:spPr bwMode="auto">
          <a:xfrm flipH="1">
            <a:off x="709491" y="3245696"/>
            <a:ext cx="45085" cy="2952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6" name="Straight Arrow Connector 75"/>
          <p:cNvCxnSpPr>
            <a:cxnSpLocks noChangeShapeType="1"/>
          </p:cNvCxnSpPr>
          <p:nvPr/>
        </p:nvCxnSpPr>
        <p:spPr bwMode="auto">
          <a:xfrm flipH="1">
            <a:off x="593286" y="3307926"/>
            <a:ext cx="139700" cy="1917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7" name="Straight Arrow Connector 76"/>
          <p:cNvCxnSpPr>
            <a:cxnSpLocks noChangeShapeType="1"/>
          </p:cNvCxnSpPr>
          <p:nvPr/>
        </p:nvCxnSpPr>
        <p:spPr bwMode="auto">
          <a:xfrm flipH="1" flipV="1">
            <a:off x="710761" y="3542241"/>
            <a:ext cx="76200" cy="1238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8" name="Straight Arrow Connector 77"/>
          <p:cNvCxnSpPr>
            <a:cxnSpLocks noChangeShapeType="1"/>
          </p:cNvCxnSpPr>
          <p:nvPr/>
        </p:nvCxnSpPr>
        <p:spPr bwMode="auto">
          <a:xfrm flipH="1">
            <a:off x="593286" y="3536526"/>
            <a:ext cx="121920" cy="12192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9" name="Straight Arrow Connector 78"/>
          <p:cNvCxnSpPr>
            <a:cxnSpLocks noChangeShapeType="1"/>
          </p:cNvCxnSpPr>
          <p:nvPr/>
        </p:nvCxnSpPr>
        <p:spPr bwMode="auto">
          <a:xfrm flipV="1">
            <a:off x="993336" y="2140161"/>
            <a:ext cx="1200150" cy="11525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0" name="Straight Arrow Connector 79"/>
          <p:cNvCxnSpPr>
            <a:cxnSpLocks noChangeShapeType="1"/>
          </p:cNvCxnSpPr>
          <p:nvPr/>
        </p:nvCxnSpPr>
        <p:spPr bwMode="auto">
          <a:xfrm flipV="1">
            <a:off x="993336" y="2559261"/>
            <a:ext cx="1247775" cy="742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1" name="Straight Arrow Connector 80"/>
          <p:cNvCxnSpPr>
            <a:cxnSpLocks noChangeShapeType="1"/>
          </p:cNvCxnSpPr>
          <p:nvPr/>
        </p:nvCxnSpPr>
        <p:spPr bwMode="auto">
          <a:xfrm>
            <a:off x="1002861" y="3274271"/>
            <a:ext cx="1238250" cy="14859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2" name="Straight Arrow Connector 81"/>
          <p:cNvCxnSpPr>
            <a:cxnSpLocks noChangeShapeType="1"/>
          </p:cNvCxnSpPr>
          <p:nvPr/>
        </p:nvCxnSpPr>
        <p:spPr bwMode="auto">
          <a:xfrm>
            <a:off x="1002861" y="3283796"/>
            <a:ext cx="1257300" cy="10287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3" name="Straight Arrow Connector 82"/>
          <p:cNvCxnSpPr>
            <a:cxnSpLocks noChangeShapeType="1"/>
          </p:cNvCxnSpPr>
          <p:nvPr/>
        </p:nvCxnSpPr>
        <p:spPr bwMode="auto">
          <a:xfrm>
            <a:off x="1002226" y="3273636"/>
            <a:ext cx="1228725" cy="6191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4" name="Straight Arrow Connector 83"/>
          <p:cNvCxnSpPr>
            <a:cxnSpLocks noChangeShapeType="1"/>
          </p:cNvCxnSpPr>
          <p:nvPr/>
        </p:nvCxnSpPr>
        <p:spPr bwMode="auto">
          <a:xfrm>
            <a:off x="1011751" y="3293321"/>
            <a:ext cx="1209675" cy="1524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5" name="Straight Arrow Connector 84"/>
          <p:cNvCxnSpPr>
            <a:cxnSpLocks noChangeShapeType="1"/>
          </p:cNvCxnSpPr>
          <p:nvPr/>
        </p:nvCxnSpPr>
        <p:spPr bwMode="auto">
          <a:xfrm flipV="1">
            <a:off x="1012386" y="3007571"/>
            <a:ext cx="1181100" cy="2857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86" name="Rectangle 8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7" name="Rectangle 90"/>
          <p:cNvSpPr>
            <a:spLocks noChangeArrowheads="1"/>
          </p:cNvSpPr>
          <p:nvPr/>
        </p:nvSpPr>
        <p:spPr bwMode="auto">
          <a:xfrm>
            <a:off x="0" y="-462900"/>
            <a:ext cx="184731"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8" name="Rectangle 93"/>
          <p:cNvSpPr>
            <a:spLocks noChangeArrowheads="1"/>
          </p:cNvSpPr>
          <p:nvPr/>
        </p:nvSpPr>
        <p:spPr bwMode="auto">
          <a:xfrm>
            <a:off x="0" y="596697"/>
            <a:ext cx="184731"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9" name="Rectangle 88"/>
          <p:cNvSpPr/>
          <p:nvPr/>
        </p:nvSpPr>
        <p:spPr>
          <a:xfrm>
            <a:off x="1840759" y="5512054"/>
            <a:ext cx="2820003"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Customer Use case Diagram</a:t>
            </a:r>
            <a:endParaRPr lang="en-US" dirty="0"/>
          </a:p>
        </p:txBody>
      </p:sp>
      <p:sp>
        <p:nvSpPr>
          <p:cNvPr id="116" name="Flowchart: Process 115"/>
          <p:cNvSpPr/>
          <p:nvPr/>
        </p:nvSpPr>
        <p:spPr>
          <a:xfrm>
            <a:off x="7588568" y="1503190"/>
            <a:ext cx="2733675" cy="3657600"/>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7" name="Oval 116"/>
          <p:cNvSpPr>
            <a:spLocks noChangeArrowheads="1"/>
          </p:cNvSpPr>
          <p:nvPr/>
        </p:nvSpPr>
        <p:spPr bwMode="auto">
          <a:xfrm>
            <a:off x="8017193" y="1548275"/>
            <a:ext cx="2085975" cy="3619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Register</a:t>
            </a:r>
          </a:p>
        </p:txBody>
      </p:sp>
      <p:sp>
        <p:nvSpPr>
          <p:cNvPr id="118" name="Oval 117"/>
          <p:cNvSpPr>
            <a:spLocks noChangeArrowheads="1"/>
          </p:cNvSpPr>
          <p:nvPr/>
        </p:nvSpPr>
        <p:spPr bwMode="auto">
          <a:xfrm>
            <a:off x="8045768" y="1948325"/>
            <a:ext cx="2038350" cy="37401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Login</a:t>
            </a:r>
          </a:p>
        </p:txBody>
      </p:sp>
      <p:sp>
        <p:nvSpPr>
          <p:cNvPr id="119" name="Oval 118"/>
          <p:cNvSpPr>
            <a:spLocks noChangeArrowheads="1"/>
          </p:cNvSpPr>
          <p:nvPr/>
        </p:nvSpPr>
        <p:spPr bwMode="auto">
          <a:xfrm>
            <a:off x="8007668" y="2786525"/>
            <a:ext cx="2095500" cy="40957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Maintain profile</a:t>
            </a:r>
          </a:p>
        </p:txBody>
      </p:sp>
      <p:sp>
        <p:nvSpPr>
          <p:cNvPr id="120" name="Oval 119"/>
          <p:cNvSpPr>
            <a:spLocks noChangeArrowheads="1"/>
          </p:cNvSpPr>
          <p:nvPr/>
        </p:nvSpPr>
        <p:spPr bwMode="auto">
          <a:xfrm>
            <a:off x="8102918" y="4196225"/>
            <a:ext cx="2019300" cy="36512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Provide service</a:t>
            </a:r>
          </a:p>
        </p:txBody>
      </p:sp>
      <p:sp>
        <p:nvSpPr>
          <p:cNvPr id="121" name="Oval 120"/>
          <p:cNvSpPr>
            <a:spLocks noChangeArrowheads="1"/>
          </p:cNvSpPr>
          <p:nvPr/>
        </p:nvSpPr>
        <p:spPr bwMode="auto">
          <a:xfrm>
            <a:off x="8026718" y="3224675"/>
            <a:ext cx="2047875" cy="41910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Change Status</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sp>
        <p:nvSpPr>
          <p:cNvPr id="122" name="Oval 121"/>
          <p:cNvSpPr>
            <a:spLocks noChangeArrowheads="1"/>
          </p:cNvSpPr>
          <p:nvPr/>
        </p:nvSpPr>
        <p:spPr bwMode="auto">
          <a:xfrm>
            <a:off x="8036243" y="2348375"/>
            <a:ext cx="2155825" cy="40957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Select Vehicle Type</a:t>
            </a:r>
          </a:p>
        </p:txBody>
      </p:sp>
      <p:sp>
        <p:nvSpPr>
          <p:cNvPr id="123" name="Oval 122"/>
          <p:cNvSpPr>
            <a:spLocks noChangeArrowheads="1"/>
          </p:cNvSpPr>
          <p:nvPr/>
        </p:nvSpPr>
        <p:spPr bwMode="auto">
          <a:xfrm>
            <a:off x="8074343" y="4615325"/>
            <a:ext cx="2038350" cy="39179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Logout</a:t>
            </a:r>
          </a:p>
        </p:txBody>
      </p:sp>
      <p:sp>
        <p:nvSpPr>
          <p:cNvPr id="124" name="Oval 123"/>
          <p:cNvSpPr>
            <a:spLocks noChangeArrowheads="1"/>
          </p:cNvSpPr>
          <p:nvPr/>
        </p:nvSpPr>
        <p:spPr bwMode="auto">
          <a:xfrm>
            <a:off x="6474143" y="3024015"/>
            <a:ext cx="269875" cy="29591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125" name="Straight Arrow Connector 124"/>
          <p:cNvCxnSpPr>
            <a:cxnSpLocks noChangeShapeType="1"/>
          </p:cNvCxnSpPr>
          <p:nvPr/>
        </p:nvCxnSpPr>
        <p:spPr bwMode="auto">
          <a:xfrm>
            <a:off x="6602413" y="3377075"/>
            <a:ext cx="130175" cy="1917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6" name="Straight Arrow Connector 125"/>
          <p:cNvCxnSpPr>
            <a:cxnSpLocks noChangeShapeType="1"/>
          </p:cNvCxnSpPr>
          <p:nvPr/>
        </p:nvCxnSpPr>
        <p:spPr bwMode="auto">
          <a:xfrm flipH="1">
            <a:off x="6561773" y="3310400"/>
            <a:ext cx="45085" cy="2952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7" name="Straight Arrow Connector 126"/>
          <p:cNvCxnSpPr>
            <a:cxnSpLocks noChangeShapeType="1"/>
          </p:cNvCxnSpPr>
          <p:nvPr/>
        </p:nvCxnSpPr>
        <p:spPr bwMode="auto">
          <a:xfrm flipH="1">
            <a:off x="6445568" y="3372630"/>
            <a:ext cx="139700" cy="1917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8" name="Straight Arrow Connector 127"/>
          <p:cNvCxnSpPr>
            <a:cxnSpLocks noChangeShapeType="1"/>
          </p:cNvCxnSpPr>
          <p:nvPr/>
        </p:nvCxnSpPr>
        <p:spPr bwMode="auto">
          <a:xfrm flipH="1" flipV="1">
            <a:off x="6563043" y="3606945"/>
            <a:ext cx="76200" cy="1238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9" name="Straight Arrow Connector 128"/>
          <p:cNvCxnSpPr>
            <a:cxnSpLocks noChangeShapeType="1"/>
          </p:cNvCxnSpPr>
          <p:nvPr/>
        </p:nvCxnSpPr>
        <p:spPr bwMode="auto">
          <a:xfrm flipH="1">
            <a:off x="6445568" y="3601230"/>
            <a:ext cx="121920" cy="12192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0" name="Straight Arrow Connector 129"/>
          <p:cNvCxnSpPr>
            <a:cxnSpLocks noChangeShapeType="1"/>
          </p:cNvCxnSpPr>
          <p:nvPr/>
        </p:nvCxnSpPr>
        <p:spPr bwMode="auto">
          <a:xfrm flipV="1">
            <a:off x="6844983" y="2150890"/>
            <a:ext cx="1228725" cy="12096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1" name="Straight Arrow Connector 130"/>
          <p:cNvCxnSpPr>
            <a:cxnSpLocks noChangeShapeType="1"/>
          </p:cNvCxnSpPr>
          <p:nvPr/>
        </p:nvCxnSpPr>
        <p:spPr bwMode="auto">
          <a:xfrm flipV="1">
            <a:off x="6845618" y="2623965"/>
            <a:ext cx="1247775" cy="742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2" name="Straight Arrow Connector 131"/>
          <p:cNvCxnSpPr>
            <a:cxnSpLocks noChangeShapeType="1"/>
          </p:cNvCxnSpPr>
          <p:nvPr/>
        </p:nvCxnSpPr>
        <p:spPr bwMode="auto">
          <a:xfrm>
            <a:off x="6855143" y="3338975"/>
            <a:ext cx="1238250" cy="14859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3" name="Straight Arrow Connector 132"/>
          <p:cNvCxnSpPr>
            <a:cxnSpLocks noChangeShapeType="1"/>
          </p:cNvCxnSpPr>
          <p:nvPr/>
        </p:nvCxnSpPr>
        <p:spPr bwMode="auto">
          <a:xfrm>
            <a:off x="6855143" y="3348500"/>
            <a:ext cx="1257300" cy="10287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4" name="Straight Arrow Connector 133"/>
          <p:cNvCxnSpPr>
            <a:cxnSpLocks noChangeShapeType="1"/>
          </p:cNvCxnSpPr>
          <p:nvPr/>
        </p:nvCxnSpPr>
        <p:spPr bwMode="auto">
          <a:xfrm>
            <a:off x="6854508" y="3338340"/>
            <a:ext cx="1228725" cy="6191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5" name="Straight Arrow Connector 134"/>
          <p:cNvCxnSpPr>
            <a:cxnSpLocks noChangeShapeType="1"/>
          </p:cNvCxnSpPr>
          <p:nvPr/>
        </p:nvCxnSpPr>
        <p:spPr bwMode="auto">
          <a:xfrm>
            <a:off x="6864668" y="3360565"/>
            <a:ext cx="1171575" cy="571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6" name="Straight Arrow Connector 135"/>
          <p:cNvCxnSpPr>
            <a:cxnSpLocks noChangeShapeType="1"/>
          </p:cNvCxnSpPr>
          <p:nvPr/>
        </p:nvCxnSpPr>
        <p:spPr bwMode="auto">
          <a:xfrm flipV="1">
            <a:off x="6864033" y="3083705"/>
            <a:ext cx="1209675" cy="2762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37" name="Oval 136"/>
          <p:cNvSpPr>
            <a:spLocks noChangeArrowheads="1"/>
          </p:cNvSpPr>
          <p:nvPr/>
        </p:nvSpPr>
        <p:spPr bwMode="auto">
          <a:xfrm>
            <a:off x="7998143" y="3720610"/>
            <a:ext cx="2047875" cy="41910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Get service Request</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cxnSp>
        <p:nvCxnSpPr>
          <p:cNvPr id="138" name="Straight Arrow Connector 137"/>
          <p:cNvCxnSpPr>
            <a:cxnSpLocks noChangeShapeType="1"/>
          </p:cNvCxnSpPr>
          <p:nvPr/>
        </p:nvCxnSpPr>
        <p:spPr bwMode="auto">
          <a:xfrm flipV="1">
            <a:off x="6864033" y="1759730"/>
            <a:ext cx="1152525" cy="15906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39" name="Rectangle 15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0" name="Rectangle 158"/>
          <p:cNvSpPr>
            <a:spLocks noChangeArrowheads="1"/>
          </p:cNvSpPr>
          <p:nvPr/>
        </p:nvSpPr>
        <p:spPr bwMode="auto">
          <a:xfrm>
            <a:off x="0" y="-335942"/>
            <a:ext cx="18473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41" name="Rectangle 161"/>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2" name="Rectangle 141"/>
          <p:cNvSpPr/>
          <p:nvPr/>
        </p:nvSpPr>
        <p:spPr>
          <a:xfrm>
            <a:off x="7385103" y="5358275"/>
            <a:ext cx="2832827" cy="646331"/>
          </a:xfrm>
          <a:prstGeom prst="rect">
            <a:avLst/>
          </a:prstGeom>
        </p:spPr>
        <p:txBody>
          <a:bodyPr wrap="none">
            <a:spAutoFit/>
          </a:bodyPr>
          <a:lstStyle/>
          <a:p>
            <a:endParaRPr lang="en-US" dirty="0" smtClean="0">
              <a:latin typeface="Times New Roman" panose="02020603050405020304" pitchFamily="18" charset="0"/>
              <a:ea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rPr>
              <a:t>Mechanic Use</a:t>
            </a:r>
            <a:r>
              <a:rPr lang="en-US" dirty="0" smtClean="0">
                <a:solidFill>
                  <a:srgbClr val="FFFFFF"/>
                </a:solidFill>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case Diagram</a:t>
            </a:r>
            <a:endParaRPr lang="en-US" dirty="0"/>
          </a:p>
        </p:txBody>
      </p:sp>
    </p:spTree>
    <p:extLst>
      <p:ext uri="{BB962C8B-B14F-4D97-AF65-F5344CB8AC3E}">
        <p14:creationId xmlns:p14="http://schemas.microsoft.com/office/powerpoint/2010/main" val="155192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82064"/>
          </a:xfrm>
          <a:prstGeom prst="rect">
            <a:avLst/>
          </a:prstGeom>
        </p:spPr>
      </p:pic>
      <p:sp>
        <p:nvSpPr>
          <p:cNvPr id="2" name="Rectangle 1"/>
          <p:cNvSpPr/>
          <p:nvPr/>
        </p:nvSpPr>
        <p:spPr>
          <a:xfrm>
            <a:off x="624356" y="565528"/>
            <a:ext cx="3236784" cy="461665"/>
          </a:xfrm>
          <a:prstGeom prst="rect">
            <a:avLst/>
          </a:prstGeom>
        </p:spPr>
        <p:txBody>
          <a:bodyPr wrap="none">
            <a:spAutoFit/>
          </a:bodyPr>
          <a:lstStyle/>
          <a:p>
            <a:pPr marL="457200" indent="-457200">
              <a:buFont typeface="Arial" panose="020B0604020202020204" pitchFamily="34" charset="0"/>
              <a:buChar char="•"/>
            </a:pPr>
            <a:r>
              <a:rPr lang="en-US" sz="2400" b="1" dirty="0" smtClean="0">
                <a:latin typeface="Times New Roman" panose="02020603050405020304" pitchFamily="18" charset="0"/>
                <a:ea typeface="Times New Roman" panose="02020603050405020304" pitchFamily="18" charset="0"/>
              </a:rPr>
              <a:t>Sequence</a:t>
            </a:r>
            <a:r>
              <a:rPr lang="en-US" sz="2400" b="1" dirty="0" smtClean="0">
                <a:solidFill>
                  <a:srgbClr val="FFFFFF"/>
                </a:solidFill>
                <a:latin typeface="Times New Roman" panose="02020603050405020304" pitchFamily="18" charset="0"/>
                <a:ea typeface="Times New Roman" panose="02020603050405020304" pitchFamily="18" charset="0"/>
              </a:rPr>
              <a:t> </a:t>
            </a:r>
            <a:r>
              <a:rPr lang="en-US" sz="2400" b="1" dirty="0" smtClean="0">
                <a:latin typeface="Times New Roman" panose="02020603050405020304" pitchFamily="18" charset="0"/>
                <a:ea typeface="Times New Roman" panose="02020603050405020304" pitchFamily="18" charset="0"/>
              </a:rPr>
              <a:t>Diagrams</a:t>
            </a:r>
            <a:endParaRPr lang="en-US" sz="2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691221" y="1365160"/>
            <a:ext cx="5240060" cy="4391695"/>
          </a:xfrm>
          <a:prstGeom prst="rect">
            <a:avLst/>
          </a:prstGeom>
          <a:noFill/>
          <a:ln>
            <a:noFill/>
          </a:ln>
        </p:spPr>
      </p:pic>
      <p:sp>
        <p:nvSpPr>
          <p:cNvPr id="3" name="Rectangle 2"/>
          <p:cNvSpPr/>
          <p:nvPr/>
        </p:nvSpPr>
        <p:spPr>
          <a:xfrm>
            <a:off x="4891631" y="6033267"/>
            <a:ext cx="2839239"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Customer Sequence diagram</a:t>
            </a:r>
            <a:endParaRPr lang="en-US" dirty="0"/>
          </a:p>
        </p:txBody>
      </p:sp>
    </p:spTree>
    <p:extLst>
      <p:ext uri="{BB962C8B-B14F-4D97-AF65-F5344CB8AC3E}">
        <p14:creationId xmlns:p14="http://schemas.microsoft.com/office/powerpoint/2010/main" val="3676886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82064"/>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2653048" y="940158"/>
            <a:ext cx="6246253" cy="4108360"/>
          </a:xfrm>
          <a:prstGeom prst="rect">
            <a:avLst/>
          </a:prstGeom>
          <a:noFill/>
          <a:ln>
            <a:noFill/>
          </a:ln>
        </p:spPr>
      </p:pic>
      <p:sp>
        <p:nvSpPr>
          <p:cNvPr id="2" name="Rectangle 1"/>
          <p:cNvSpPr/>
          <p:nvPr/>
        </p:nvSpPr>
        <p:spPr>
          <a:xfrm>
            <a:off x="4528300" y="5595959"/>
            <a:ext cx="2852063"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Mechanic Sequence diagram</a:t>
            </a:r>
            <a:endParaRPr lang="en-US" dirty="0"/>
          </a:p>
        </p:txBody>
      </p:sp>
    </p:spTree>
    <p:extLst>
      <p:ext uri="{BB962C8B-B14F-4D97-AF65-F5344CB8AC3E}">
        <p14:creationId xmlns:p14="http://schemas.microsoft.com/office/powerpoint/2010/main" val="386975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516803" y="462498"/>
            <a:ext cx="11357518" cy="1631216"/>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endParaRPr lang="en-US" sz="2800" b="1" dirty="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Activity Diagram</a:t>
            </a:r>
          </a:p>
          <a:p>
            <a:pPr lvl="1"/>
            <a:endParaRPr lang="en-US" sz="2400" b="1" dirty="0" smtClean="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Activity diagram for Customer</a:t>
            </a:r>
            <a:endParaRPr lang="en-US"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096000" y="462498"/>
            <a:ext cx="4644510" cy="5995262"/>
          </a:xfrm>
          <a:prstGeom prst="rect">
            <a:avLst/>
          </a:prstGeom>
        </p:spPr>
      </p:pic>
    </p:spTree>
    <p:extLst>
      <p:ext uri="{BB962C8B-B14F-4D97-AF65-F5344CB8AC3E}">
        <p14:creationId xmlns:p14="http://schemas.microsoft.com/office/powerpoint/2010/main" val="2956479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309093" y="202409"/>
            <a:ext cx="11663789" cy="2246769"/>
          </a:xfrm>
          <a:prstGeom prst="rect">
            <a:avLst/>
          </a:prstGeom>
        </p:spPr>
        <p:txBody>
          <a:bodyPr wrap="square">
            <a:spAutoFit/>
          </a:bodyPr>
          <a:lstStyle/>
          <a:p>
            <a:pPr lvl="1" algn="r"/>
            <a:r>
              <a:rPr lang="en-US" sz="2000" b="1"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Continue</a:t>
            </a:r>
          </a:p>
          <a:p>
            <a:pPr lvl="1"/>
            <a:endParaRPr lang="en-US" sz="2000" b="1"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Activity </a:t>
            </a:r>
            <a:r>
              <a:rPr lang="en-US" sz="2400" b="1" dirty="0" smtClean="0">
                <a:latin typeface="Times New Roman" panose="02020603050405020304" pitchFamily="18" charset="0"/>
                <a:cs typeface="Times New Roman" panose="02020603050405020304" pitchFamily="18" charset="0"/>
              </a:rPr>
              <a:t>Diagram</a:t>
            </a:r>
          </a:p>
          <a:p>
            <a:pPr lvl="1"/>
            <a:endParaRPr lang="en-US" sz="2800" b="1" dirty="0">
              <a:latin typeface="Times New Roman" panose="02020603050405020304" pitchFamily="18" charset="0"/>
              <a:cs typeface="Times New Roman" panose="02020603050405020304" pitchFamily="18" charset="0"/>
            </a:endParaRPr>
          </a:p>
          <a:p>
            <a:pPr lvl="1"/>
            <a:r>
              <a:rPr lang="en-US" sz="28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Activity diagram for </a:t>
            </a:r>
            <a:r>
              <a:rPr lang="en-US" sz="2000" b="1" u="sng" dirty="0" smtClean="0">
                <a:latin typeface="Times New Roman" panose="02020603050405020304" pitchFamily="18" charset="0"/>
                <a:cs typeface="Times New Roman" panose="02020603050405020304" pitchFamily="18" charset="0"/>
              </a:rPr>
              <a:t>Mechanic</a:t>
            </a:r>
            <a:endParaRPr lang="en-US" sz="2000" b="1" u="sng" dirty="0">
              <a:latin typeface="Times New Roman" panose="02020603050405020304" pitchFamily="18" charset="0"/>
              <a:cs typeface="Times New Roman" panose="02020603050405020304" pitchFamily="18" charset="0"/>
            </a:endParaRPr>
          </a:p>
          <a:p>
            <a:pPr lvl="1"/>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552404" y="625162"/>
            <a:ext cx="5105400" cy="6019800"/>
          </a:xfrm>
          <a:prstGeom prst="rect">
            <a:avLst/>
          </a:prstGeom>
        </p:spPr>
      </p:pic>
    </p:spTree>
    <p:extLst>
      <p:ext uri="{BB962C8B-B14F-4D97-AF65-F5344CB8AC3E}">
        <p14:creationId xmlns:p14="http://schemas.microsoft.com/office/powerpoint/2010/main" val="4235005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309093" y="344078"/>
            <a:ext cx="11470607" cy="1077218"/>
          </a:xfrm>
          <a:prstGeom prst="rect">
            <a:avLst/>
          </a:prstGeom>
        </p:spPr>
        <p:txBody>
          <a:bodyPr wrap="square">
            <a:spAutoFit/>
          </a:bodyPr>
          <a:lstStyle/>
          <a:p>
            <a:pPr lvl="1" algn="r"/>
            <a:r>
              <a:rPr lang="en-US" sz="2000" b="1"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Continue</a:t>
            </a:r>
          </a:p>
          <a:p>
            <a:pPr lvl="1"/>
            <a:endParaRPr lang="en-US" sz="2000" b="1"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ER Diagram</a:t>
            </a:r>
            <a:endParaRPr lang="en-US" sz="2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509090" y="1024201"/>
            <a:ext cx="8004622" cy="5196295"/>
          </a:xfrm>
          <a:prstGeom prst="rect">
            <a:avLst/>
          </a:prstGeom>
        </p:spPr>
      </p:pic>
    </p:spTree>
    <p:extLst>
      <p:ext uri="{BB962C8B-B14F-4D97-AF65-F5344CB8AC3E}">
        <p14:creationId xmlns:p14="http://schemas.microsoft.com/office/powerpoint/2010/main" val="1828948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621952" y="604165"/>
            <a:ext cx="11059185" cy="3400931"/>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Implementation</a:t>
            </a:r>
          </a:p>
          <a:p>
            <a:endParaRPr lang="en-US" sz="2800" b="1"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Customer module</a:t>
            </a:r>
          </a:p>
          <a:p>
            <a:pPr marL="1257300" lvl="2"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Registration and login</a:t>
            </a:r>
          </a:p>
          <a:p>
            <a:pPr marL="1257300" lvl="2"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Vehicle selection</a:t>
            </a:r>
          </a:p>
          <a:p>
            <a:pPr marL="1257300" lvl="2"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Profile</a:t>
            </a:r>
          </a:p>
          <a:p>
            <a:pPr marL="1257300" lvl="2"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Request and map</a:t>
            </a:r>
          </a:p>
          <a:p>
            <a:pPr marL="1257300" lvl="2"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Rating</a:t>
            </a:r>
          </a:p>
        </p:txBody>
      </p:sp>
      <p:sp>
        <p:nvSpPr>
          <p:cNvPr id="3" name="Rectangle 2"/>
          <p:cNvSpPr/>
          <p:nvPr/>
        </p:nvSpPr>
        <p:spPr>
          <a:xfrm>
            <a:off x="621952" y="3861120"/>
            <a:ext cx="6096000" cy="2539157"/>
          </a:xfrm>
          <a:prstGeom prst="rect">
            <a:avLst/>
          </a:prstGeom>
        </p:spPr>
        <p:txBody>
          <a:bodyPr>
            <a:spAutoFit/>
          </a:bodyPr>
          <a:lstStyle/>
          <a:p>
            <a:pPr marL="800100" lvl="1" indent="-34290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Mechanic </a:t>
            </a:r>
            <a:r>
              <a:rPr lang="en-US" sz="2400" b="1" dirty="0">
                <a:latin typeface="Times New Roman" panose="02020603050405020304" pitchFamily="18" charset="0"/>
                <a:cs typeface="Times New Roman" panose="02020603050405020304" pitchFamily="18" charset="0"/>
              </a:rPr>
              <a:t>module</a:t>
            </a:r>
          </a:p>
          <a:p>
            <a:pPr marL="1257300" lvl="2"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Registration </a:t>
            </a:r>
          </a:p>
          <a:p>
            <a:pPr marL="1257300" lvl="2"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Login</a:t>
            </a:r>
            <a:endParaRPr lang="en-US" dirty="0">
              <a:latin typeface="Times New Roman" panose="02020603050405020304" pitchFamily="18" charset="0"/>
              <a:cs typeface="Times New Roman" panose="02020603050405020304" pitchFamily="18" charset="0"/>
            </a:endParaRPr>
          </a:p>
          <a:p>
            <a:pPr marL="1257300" lvl="2"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Vehicle selection</a:t>
            </a:r>
          </a:p>
          <a:p>
            <a:pPr marL="1257300" lvl="2"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Profile</a:t>
            </a:r>
          </a:p>
          <a:p>
            <a:pPr marL="1257300" lvl="2"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Go online </a:t>
            </a:r>
            <a:r>
              <a:rPr lang="en-US" dirty="0">
                <a:latin typeface="Times New Roman" panose="02020603050405020304" pitchFamily="18" charset="0"/>
                <a:cs typeface="Times New Roman" panose="02020603050405020304" pitchFamily="18" charset="0"/>
              </a:rPr>
              <a:t>and map</a:t>
            </a:r>
          </a:p>
        </p:txBody>
      </p:sp>
    </p:spTree>
    <p:extLst>
      <p:ext uri="{BB962C8B-B14F-4D97-AF65-F5344CB8AC3E}">
        <p14:creationId xmlns:p14="http://schemas.microsoft.com/office/powerpoint/2010/main" val="2816099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536619" y="315563"/>
            <a:ext cx="11402095" cy="2539157"/>
          </a:xfrm>
          <a:prstGeom prst="rect">
            <a:avLst/>
          </a:prstGeom>
        </p:spPr>
        <p:txBody>
          <a:bodyPr wrap="square">
            <a:spAutoFit/>
          </a:bodyPr>
          <a:lstStyle/>
          <a:p>
            <a:pPr marR="0" lvl="0" algn="just">
              <a:lnSpc>
                <a:spcPct val="150000"/>
              </a:lnSpc>
              <a:spcBef>
                <a:spcPts val="0"/>
              </a:spcBef>
              <a:spcAft>
                <a:spcPts val="0"/>
              </a:spcAft>
            </a:pPr>
            <a:r>
              <a:rPr lang="en-US" sz="2800" b="1" dirty="0">
                <a:latin typeface="Times New Roman" panose="02020603050405020304" pitchFamily="18" charset="0"/>
                <a:ea typeface="Calibri" panose="020F0502020204030204" pitchFamily="34" charset="0"/>
              </a:rPr>
              <a:t>FUTURE ENHANCEMENT</a:t>
            </a:r>
          </a:p>
          <a:p>
            <a:pPr marR="0" lvl="0" algn="just">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indent="457200" algn="just">
              <a:lnSpc>
                <a:spcPct val="150000"/>
              </a:lnSpc>
            </a:pPr>
            <a:r>
              <a:rPr lang="en-US" sz="2000" dirty="0">
                <a:latin typeface="Times New Roman" panose="02020603050405020304" pitchFamily="18" charset="0"/>
                <a:ea typeface="Calibri" panose="020F0502020204030204" pitchFamily="34" charset="0"/>
              </a:rPr>
              <a:t>In future the system can be extended by adding modules like medical, food and so forth, for providing services like medical emergency and food supply etc. So that by adding these module the system will become more useful and by using the system the peoples can reduce their time and effort.</a:t>
            </a:r>
            <a:endParaRPr lang="en-US" sz="20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5496925" y="3244334"/>
            <a:ext cx="184731" cy="369332"/>
          </a:xfrm>
          <a:prstGeom prst="rect">
            <a:avLst/>
          </a:prstGeom>
        </p:spPr>
        <p:txBody>
          <a:bodyPr wrap="none">
            <a:spAutoFit/>
          </a:bodyPr>
          <a:lstStyle/>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82064"/>
          </a:xfrm>
          <a:prstGeom prst="rect">
            <a:avLst/>
          </a:prstGeom>
        </p:spPr>
      </p:pic>
      <p:sp>
        <p:nvSpPr>
          <p:cNvPr id="6" name="Rectangle 5"/>
          <p:cNvSpPr/>
          <p:nvPr/>
        </p:nvSpPr>
        <p:spPr>
          <a:xfrm>
            <a:off x="1180563" y="1450178"/>
            <a:ext cx="6096000" cy="4308872"/>
          </a:xfrm>
          <a:prstGeom prst="rect">
            <a:avLst/>
          </a:prstGeom>
        </p:spPr>
        <p:txBody>
          <a:bodyPr>
            <a:spAutoFit/>
          </a:bodyPr>
          <a:lstStyle/>
          <a:p>
            <a:pPr marL="285750" indent="-285750">
              <a:buFont typeface="Wingdings" pitchFamily="2" charset="2"/>
              <a:buChar char="§"/>
            </a:pPr>
            <a:r>
              <a:rPr lang="en-US" sz="2000" dirty="0">
                <a:latin typeface="Times New Roman" pitchFamily="18" charset="0"/>
                <a:cs typeface="Times New Roman" pitchFamily="18" charset="0"/>
              </a:rPr>
              <a:t>Introduction</a:t>
            </a:r>
          </a:p>
          <a:p>
            <a:pPr marL="285750" indent="-285750">
              <a:buFont typeface="Wingdings" pitchFamily="2" charset="2"/>
              <a:buChar char="§"/>
            </a:pPr>
            <a:r>
              <a:rPr lang="en-US" sz="2000" dirty="0">
                <a:latin typeface="Times New Roman" pitchFamily="18" charset="0"/>
                <a:cs typeface="Times New Roman" pitchFamily="18" charset="0"/>
              </a:rPr>
              <a:t>Literature Survey</a:t>
            </a:r>
          </a:p>
          <a:p>
            <a:pPr marL="285750" indent="-285750">
              <a:buFont typeface="Wingdings" pitchFamily="2" charset="2"/>
              <a:buChar char="§"/>
            </a:pPr>
            <a:r>
              <a:rPr lang="en-US" sz="2000" dirty="0">
                <a:latin typeface="Times New Roman" pitchFamily="18" charset="0"/>
                <a:cs typeface="Times New Roman" pitchFamily="18" charset="0"/>
              </a:rPr>
              <a:t>System Requirement</a:t>
            </a:r>
          </a:p>
          <a:p>
            <a:pPr marL="285750" indent="-285750">
              <a:buFont typeface="Wingdings" pitchFamily="2" charset="2"/>
              <a:buChar char="§"/>
            </a:pPr>
            <a:r>
              <a:rPr lang="en-US" sz="2000" dirty="0">
                <a:latin typeface="Times New Roman" pitchFamily="18" charset="0"/>
                <a:cs typeface="Times New Roman" pitchFamily="18" charset="0"/>
              </a:rPr>
              <a:t>Approach adopted</a:t>
            </a:r>
          </a:p>
          <a:p>
            <a:pPr marL="285750" indent="-285750">
              <a:buFont typeface="Wingdings" pitchFamily="2" charset="2"/>
              <a:buChar char="§"/>
            </a:pPr>
            <a:r>
              <a:rPr lang="en-US" sz="2000" dirty="0">
                <a:latin typeface="Times New Roman" pitchFamily="18" charset="0"/>
                <a:cs typeface="Times New Roman" pitchFamily="18" charset="0"/>
              </a:rPr>
              <a:t>Architecture Design</a:t>
            </a:r>
          </a:p>
          <a:p>
            <a:pPr marL="285750" indent="-285750">
              <a:buFont typeface="Wingdings" pitchFamily="2" charset="2"/>
              <a:buChar char="§"/>
            </a:pPr>
            <a:r>
              <a:rPr lang="en-US" sz="2000" dirty="0">
                <a:latin typeface="Times New Roman" pitchFamily="18" charset="0"/>
                <a:cs typeface="Times New Roman" pitchFamily="18" charset="0"/>
              </a:rPr>
              <a:t>Detailed Design</a:t>
            </a:r>
          </a:p>
          <a:p>
            <a:pPr marL="285750" indent="-285750">
              <a:buFont typeface="Wingdings" pitchFamily="2" charset="2"/>
              <a:buChar char="§"/>
            </a:pPr>
            <a:r>
              <a:rPr lang="en-US" sz="2000" dirty="0">
                <a:latin typeface="Times New Roman" pitchFamily="18" charset="0"/>
                <a:cs typeface="Times New Roman" pitchFamily="18" charset="0"/>
              </a:rPr>
              <a:t>Modules</a:t>
            </a:r>
          </a:p>
          <a:p>
            <a:pPr marL="285750" indent="-285750">
              <a:buFont typeface="Wingdings" pitchFamily="2" charset="2"/>
              <a:buChar char="§"/>
            </a:pPr>
            <a:r>
              <a:rPr lang="en-US" sz="2000" dirty="0">
                <a:latin typeface="Times New Roman" pitchFamily="18" charset="0"/>
                <a:cs typeface="Times New Roman" pitchFamily="18" charset="0"/>
              </a:rPr>
              <a:t>Screen Shots</a:t>
            </a:r>
          </a:p>
          <a:p>
            <a:pPr marL="285750" indent="-285750">
              <a:buFont typeface="Wingdings" pitchFamily="2" charset="2"/>
              <a:buChar char="§"/>
            </a:pPr>
            <a:r>
              <a:rPr lang="en-US" sz="2000" dirty="0">
                <a:latin typeface="Times New Roman" pitchFamily="18" charset="0"/>
                <a:cs typeface="Times New Roman" pitchFamily="18" charset="0"/>
              </a:rPr>
              <a:t>Conclusion </a:t>
            </a:r>
          </a:p>
          <a:p>
            <a:pPr marL="285750" indent="-285750">
              <a:buFont typeface="Wingdings" pitchFamily="2" charset="2"/>
              <a:buChar char="§"/>
            </a:pPr>
            <a:r>
              <a:rPr lang="en-US" sz="2000" dirty="0">
                <a:latin typeface="Times New Roman" pitchFamily="18" charset="0"/>
                <a:cs typeface="Times New Roman" pitchFamily="18" charset="0"/>
              </a:rPr>
              <a:t>Future Enhancement</a:t>
            </a:r>
          </a:p>
          <a:p>
            <a:pPr marL="285750" indent="-285750">
              <a:buFont typeface="Wingdings" pitchFamily="2" charset="2"/>
              <a:buChar char="§"/>
            </a:pPr>
            <a:r>
              <a:rPr lang="en-US" sz="2000" dirty="0">
                <a:latin typeface="Times New Roman" pitchFamily="18" charset="0"/>
                <a:cs typeface="Times New Roman" pitchFamily="18" charset="0"/>
              </a:rPr>
              <a:t>Bibliography</a:t>
            </a:r>
          </a:p>
          <a:p>
            <a:endParaRPr lang="en-US" dirty="0">
              <a:latin typeface="Times New Roman" pitchFamily="18" charset="0"/>
              <a:cs typeface="Times New Roman" pitchFamily="18" charset="0"/>
            </a:endParaRPr>
          </a:p>
          <a:p>
            <a:endParaRPr lang="en-US" dirty="0"/>
          </a:p>
          <a:p>
            <a:endParaRPr lang="en-US" dirty="0"/>
          </a:p>
        </p:txBody>
      </p:sp>
      <p:sp>
        <p:nvSpPr>
          <p:cNvPr id="7" name="Rectangle 6"/>
          <p:cNvSpPr/>
          <p:nvPr/>
        </p:nvSpPr>
        <p:spPr>
          <a:xfrm>
            <a:off x="1076575" y="573553"/>
            <a:ext cx="1563248" cy="661207"/>
          </a:xfrm>
          <a:prstGeom prst="rect">
            <a:avLst/>
          </a:prstGeom>
        </p:spPr>
        <p:txBody>
          <a:bodyPr wrap="none">
            <a:spAutoFit/>
          </a:bodyPr>
          <a:lstStyle/>
          <a:p>
            <a:pPr algn="just">
              <a:lnSpc>
                <a:spcPct val="150000"/>
              </a:lnSpc>
            </a:pPr>
            <a:r>
              <a:rPr lang="en-US" sz="2800" b="1" dirty="0">
                <a:latin typeface="Times New Roman" panose="02020603050405020304" pitchFamily="18" charset="0"/>
                <a:ea typeface="Times New Roman" panose="02020603050405020304" pitchFamily="18" charset="0"/>
              </a:rPr>
              <a:t>Contents</a:t>
            </a:r>
            <a:endParaRPr lang="en-US"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4134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427"/>
            <a:ext cx="10515600" cy="5241700"/>
          </a:xfrm>
        </p:spPr>
        <p:txBody>
          <a:bodyPr>
            <a:normAutofit/>
          </a:bodyPr>
          <a:lstStyle/>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Rectangle 1"/>
          <p:cNvSpPr/>
          <p:nvPr/>
        </p:nvSpPr>
        <p:spPr>
          <a:xfrm>
            <a:off x="1440381" y="516022"/>
            <a:ext cx="4267258" cy="1384995"/>
          </a:xfrm>
          <a:prstGeom prst="rect">
            <a:avLst/>
          </a:prstGeom>
        </p:spPr>
        <p:txBody>
          <a:bodyPr wrap="none">
            <a:spAutoFit/>
          </a:bodyPr>
          <a:lstStyle/>
          <a:p>
            <a:pPr marL="45720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Screen </a:t>
            </a:r>
            <a:r>
              <a:rPr lang="en-US" sz="2800" b="1" dirty="0" smtClean="0">
                <a:latin typeface="Times New Roman" panose="02020603050405020304" pitchFamily="18" charset="0"/>
                <a:cs typeface="Times New Roman" panose="02020603050405020304" pitchFamily="18" charset="0"/>
              </a:rPr>
              <a:t>shots</a:t>
            </a:r>
          </a:p>
          <a:p>
            <a:r>
              <a:rPr lang="en-US" sz="2800"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“Vehicle Mechanic” Application</a:t>
            </a:r>
            <a:endParaRPr lang="en-US" sz="2800" b="1" dirty="0" smtClean="0">
              <a:latin typeface="Times New Roman" panose="02020603050405020304" pitchFamily="18" charset="0"/>
              <a:cs typeface="Times New Roman" panose="02020603050405020304" pitchFamily="18" charset="0"/>
            </a:endParaRPr>
          </a:p>
          <a:p>
            <a:endParaRPr lang="en-US" sz="2800" dirty="0"/>
          </a:p>
        </p:txBody>
      </p:sp>
      <p:pic>
        <p:nvPicPr>
          <p:cNvPr id="15" name="Picture 1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2492" y="1564243"/>
            <a:ext cx="2233747" cy="3401652"/>
          </a:xfrm>
          <a:prstGeom prst="rect">
            <a:avLst/>
          </a:prstGeom>
          <a:noFill/>
          <a:ln>
            <a:noFill/>
          </a:ln>
        </p:spPr>
      </p:pic>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8241" y="1564243"/>
            <a:ext cx="2095094" cy="3401652"/>
          </a:xfrm>
          <a:prstGeom prst="rect">
            <a:avLst/>
          </a:prstGeom>
          <a:noFill/>
          <a:ln>
            <a:noFill/>
          </a:ln>
        </p:spPr>
      </p:pic>
      <p:pic>
        <p:nvPicPr>
          <p:cNvPr id="17" name="Picture 1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23659" y="1580117"/>
            <a:ext cx="2042704" cy="3385777"/>
          </a:xfrm>
          <a:prstGeom prst="rect">
            <a:avLst/>
          </a:prstGeom>
          <a:noFill/>
          <a:ln>
            <a:noFill/>
          </a:ln>
        </p:spPr>
      </p:pic>
      <p:sp>
        <p:nvSpPr>
          <p:cNvPr id="18" name="Rectangle 17"/>
          <p:cNvSpPr/>
          <p:nvPr/>
        </p:nvSpPr>
        <p:spPr>
          <a:xfrm>
            <a:off x="5030537" y="5202096"/>
            <a:ext cx="2530501" cy="369332"/>
          </a:xfrm>
          <a:prstGeom prst="rect">
            <a:avLst/>
          </a:prstGeom>
        </p:spPr>
        <p:txBody>
          <a:bodyPr wrap="none">
            <a:spAutoFit/>
          </a:bodyPr>
          <a:lstStyle/>
          <a:p>
            <a:r>
              <a:rPr lang="en-IN"/>
              <a:t>Fig 2. Registration page 1</a:t>
            </a:r>
            <a:endParaRPr lang="en-US" dirty="0"/>
          </a:p>
        </p:txBody>
      </p:sp>
      <p:sp>
        <p:nvSpPr>
          <p:cNvPr id="19" name="Rectangle 18"/>
          <p:cNvSpPr/>
          <p:nvPr/>
        </p:nvSpPr>
        <p:spPr>
          <a:xfrm>
            <a:off x="2086526" y="5203460"/>
            <a:ext cx="2005677" cy="369332"/>
          </a:xfrm>
          <a:prstGeom prst="rect">
            <a:avLst/>
          </a:prstGeom>
        </p:spPr>
        <p:txBody>
          <a:bodyPr wrap="none">
            <a:spAutoFit/>
          </a:bodyPr>
          <a:lstStyle/>
          <a:p>
            <a:r>
              <a:rPr lang="en-IN" dirty="0">
                <a:latin typeface="Times New Roman" panose="02020603050405020304" pitchFamily="18" charset="0"/>
                <a:ea typeface="Times New Roman" panose="02020603050405020304" pitchFamily="18" charset="0"/>
              </a:rPr>
              <a:t>Fig 1. Starting page</a:t>
            </a:r>
            <a:endParaRPr lang="en-US" dirty="0"/>
          </a:p>
        </p:txBody>
      </p:sp>
      <p:sp>
        <p:nvSpPr>
          <p:cNvPr id="20" name="Rectangle 19"/>
          <p:cNvSpPr/>
          <p:nvPr/>
        </p:nvSpPr>
        <p:spPr>
          <a:xfrm>
            <a:off x="8169246" y="5202096"/>
            <a:ext cx="2576346" cy="369332"/>
          </a:xfrm>
          <a:prstGeom prst="rect">
            <a:avLst/>
          </a:prstGeom>
        </p:spPr>
        <p:txBody>
          <a:bodyPr wrap="none">
            <a:spAutoFit/>
          </a:bodyPr>
          <a:lstStyle/>
          <a:p>
            <a:r>
              <a:rPr lang="en-IN" dirty="0">
                <a:latin typeface="Times New Roman" panose="02020603050405020304" pitchFamily="18" charset="0"/>
                <a:ea typeface="Times New Roman" panose="02020603050405020304" pitchFamily="18" charset="0"/>
              </a:rPr>
              <a:t>Fig 3. Registration page 2</a:t>
            </a:r>
            <a:endParaRPr lang="en-US" dirty="0"/>
          </a:p>
        </p:txBody>
      </p:sp>
    </p:spTree>
    <p:extLst>
      <p:ext uri="{BB962C8B-B14F-4D97-AF65-F5344CB8AC3E}">
        <p14:creationId xmlns:p14="http://schemas.microsoft.com/office/powerpoint/2010/main" val="2727534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427"/>
            <a:ext cx="10515600" cy="5241700"/>
          </a:xfrm>
        </p:spPr>
        <p:txBody>
          <a:bodyPr>
            <a:normAutofit/>
          </a:bodyPr>
          <a:lstStyle/>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9258" y="1115053"/>
            <a:ext cx="2734262" cy="4315077"/>
          </a:xfrm>
          <a:prstGeom prst="rect">
            <a:avLst/>
          </a:prstGeom>
          <a:noFill/>
          <a:ln>
            <a:noFill/>
          </a:ln>
        </p:spPr>
      </p:pic>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533" y="1115053"/>
            <a:ext cx="2717409" cy="4315076"/>
          </a:xfrm>
          <a:prstGeom prst="rect">
            <a:avLst/>
          </a:prstGeom>
          <a:noFill/>
          <a:ln>
            <a:noFill/>
          </a:ln>
        </p:spPr>
      </p:pic>
      <p:sp>
        <p:nvSpPr>
          <p:cNvPr id="2" name="Rectangle 1"/>
          <p:cNvSpPr/>
          <p:nvPr/>
        </p:nvSpPr>
        <p:spPr>
          <a:xfrm>
            <a:off x="2906795" y="5544123"/>
            <a:ext cx="1826141" cy="369332"/>
          </a:xfrm>
          <a:prstGeom prst="rect">
            <a:avLst/>
          </a:prstGeom>
        </p:spPr>
        <p:txBody>
          <a:bodyPr wrap="none">
            <a:spAutoFit/>
          </a:bodyPr>
          <a:lstStyle/>
          <a:p>
            <a:r>
              <a:rPr lang="en-IN" dirty="0">
                <a:latin typeface="Times New Roman" panose="02020603050405020304" pitchFamily="18" charset="0"/>
                <a:ea typeface="Times New Roman" panose="02020603050405020304" pitchFamily="18" charset="0"/>
              </a:rPr>
              <a:t>Fig 4. Login page</a:t>
            </a:r>
            <a:endParaRPr lang="en-US" dirty="0"/>
          </a:p>
        </p:txBody>
      </p:sp>
      <p:sp>
        <p:nvSpPr>
          <p:cNvPr id="8" name="Rectangle 7"/>
          <p:cNvSpPr/>
          <p:nvPr/>
        </p:nvSpPr>
        <p:spPr>
          <a:xfrm>
            <a:off x="6874533" y="5621796"/>
            <a:ext cx="2841547" cy="369332"/>
          </a:xfrm>
          <a:prstGeom prst="rect">
            <a:avLst/>
          </a:prstGeom>
        </p:spPr>
        <p:txBody>
          <a:bodyPr wrap="none">
            <a:spAutoFit/>
          </a:bodyPr>
          <a:lstStyle/>
          <a:p>
            <a:r>
              <a:rPr lang="en-IN" dirty="0">
                <a:latin typeface="Times New Roman" panose="02020603050405020304" pitchFamily="18" charset="0"/>
                <a:ea typeface="Times New Roman" panose="02020603050405020304" pitchFamily="18" charset="0"/>
              </a:rPr>
              <a:t>Fig 5. Vehicle selection page</a:t>
            </a:r>
            <a:endParaRPr lang="en-US" dirty="0"/>
          </a:p>
        </p:txBody>
      </p:sp>
    </p:spTree>
    <p:extLst>
      <p:ext uri="{BB962C8B-B14F-4D97-AF65-F5344CB8AC3E}">
        <p14:creationId xmlns:p14="http://schemas.microsoft.com/office/powerpoint/2010/main" val="3223020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427"/>
            <a:ext cx="10515600" cy="5241700"/>
          </a:xfrm>
        </p:spPr>
        <p:txBody>
          <a:bodyPr>
            <a:normAutofit/>
          </a:bodyPr>
          <a:lstStyle/>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117" y="1310427"/>
            <a:ext cx="2574387" cy="4133770"/>
          </a:xfrm>
          <a:prstGeom prst="rect">
            <a:avLst/>
          </a:prstGeom>
          <a:noFill/>
          <a:ln>
            <a:noFill/>
          </a:ln>
        </p:spPr>
      </p:pic>
      <p:sp>
        <p:nvSpPr>
          <p:cNvPr id="2" name="Rectangle 1"/>
          <p:cNvSpPr/>
          <p:nvPr/>
        </p:nvSpPr>
        <p:spPr>
          <a:xfrm>
            <a:off x="2145256" y="5628830"/>
            <a:ext cx="3852337" cy="369332"/>
          </a:xfrm>
          <a:prstGeom prst="rect">
            <a:avLst/>
          </a:prstGeom>
        </p:spPr>
        <p:txBody>
          <a:bodyPr wrap="none">
            <a:spAutoFit/>
          </a:bodyPr>
          <a:lstStyle/>
          <a:p>
            <a:r>
              <a:rPr lang="en-IN" dirty="0">
                <a:latin typeface="Times New Roman" panose="02020603050405020304" pitchFamily="18" charset="0"/>
                <a:ea typeface="Times New Roman" panose="02020603050405020304" pitchFamily="18" charset="0"/>
              </a:rPr>
              <a:t>Fig 6. Map page with customer request </a:t>
            </a:r>
            <a:endParaRPr lang="en-US" dirty="0"/>
          </a:p>
        </p:txBody>
      </p:sp>
      <p:sp>
        <p:nvSpPr>
          <p:cNvPr id="7" name="Rectangle 6"/>
          <p:cNvSpPr/>
          <p:nvPr/>
        </p:nvSpPr>
        <p:spPr>
          <a:xfrm>
            <a:off x="7048156" y="5678224"/>
            <a:ext cx="2550698" cy="369332"/>
          </a:xfrm>
          <a:prstGeom prst="rect">
            <a:avLst/>
          </a:prstGeom>
        </p:spPr>
        <p:txBody>
          <a:bodyPr wrap="none">
            <a:spAutoFit/>
          </a:bodyPr>
          <a:lstStyle/>
          <a:p>
            <a:r>
              <a:rPr lang="en-IN" dirty="0">
                <a:latin typeface="Times New Roman" panose="02020603050405020304" pitchFamily="18" charset="0"/>
                <a:ea typeface="Times New Roman" panose="02020603050405020304" pitchFamily="18" charset="0"/>
              </a:rPr>
              <a:t>Fig 7. Map with direction</a:t>
            </a:r>
            <a:endParaRPr lang="en-US" dirty="0"/>
          </a:p>
        </p:txBody>
      </p:sp>
      <p:pic>
        <p:nvPicPr>
          <p:cNvPr id="9" name="Picture 8"/>
          <p:cNvPicPr>
            <a:picLocks noChangeAspect="1"/>
          </p:cNvPicPr>
          <p:nvPr/>
        </p:nvPicPr>
        <p:blipFill>
          <a:blip r:embed="rId4"/>
          <a:stretch>
            <a:fillRect/>
          </a:stretch>
        </p:blipFill>
        <p:spPr>
          <a:xfrm>
            <a:off x="2997286" y="1315732"/>
            <a:ext cx="2403535" cy="4128465"/>
          </a:xfrm>
          <a:prstGeom prst="rect">
            <a:avLst/>
          </a:prstGeom>
        </p:spPr>
      </p:pic>
    </p:spTree>
    <p:extLst>
      <p:ext uri="{BB962C8B-B14F-4D97-AF65-F5344CB8AC3E}">
        <p14:creationId xmlns:p14="http://schemas.microsoft.com/office/powerpoint/2010/main" val="4206912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427"/>
            <a:ext cx="10515600" cy="5241700"/>
          </a:xfrm>
        </p:spPr>
        <p:txBody>
          <a:bodyPr>
            <a:normAutofit/>
          </a:bodyPr>
          <a:lstStyle/>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Rectangle 1"/>
          <p:cNvSpPr/>
          <p:nvPr/>
        </p:nvSpPr>
        <p:spPr>
          <a:xfrm>
            <a:off x="1849647" y="913606"/>
            <a:ext cx="31002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“Vehicle </a:t>
            </a:r>
            <a:r>
              <a:rPr lang="en-US" b="1" dirty="0" smtClean="0">
                <a:latin typeface="Times New Roman" panose="02020603050405020304" pitchFamily="18" charset="0"/>
                <a:cs typeface="Times New Roman" panose="02020603050405020304" pitchFamily="18" charset="0"/>
              </a:rPr>
              <a:t>Service” </a:t>
            </a:r>
            <a:r>
              <a:rPr lang="en-US" b="1" dirty="0">
                <a:latin typeface="Times New Roman" panose="02020603050405020304" pitchFamily="18" charset="0"/>
                <a:cs typeface="Times New Roman" panose="02020603050405020304" pitchFamily="18" charset="0"/>
              </a:rPr>
              <a:t>Application</a:t>
            </a:r>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2265" y="1739533"/>
            <a:ext cx="2440916" cy="3648393"/>
          </a:xfrm>
          <a:prstGeom prst="rect">
            <a:avLst/>
          </a:prstGeom>
          <a:noFill/>
          <a:ln>
            <a:noFill/>
          </a:ln>
        </p:spPr>
      </p:pic>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5043" y="1739533"/>
            <a:ext cx="2364717" cy="3648393"/>
          </a:xfrm>
          <a:prstGeom prst="rect">
            <a:avLst/>
          </a:prstGeom>
          <a:noFill/>
          <a:ln>
            <a:noFill/>
          </a:ln>
        </p:spPr>
      </p:pic>
      <p:sp>
        <p:nvSpPr>
          <p:cNvPr id="4" name="Rectangle 3"/>
          <p:cNvSpPr/>
          <p:nvPr/>
        </p:nvSpPr>
        <p:spPr>
          <a:xfrm>
            <a:off x="2792265" y="5464031"/>
            <a:ext cx="6096000" cy="390684"/>
          </a:xfrm>
          <a:prstGeom prst="rect">
            <a:avLst/>
          </a:prstGeom>
        </p:spPr>
        <p:txBody>
          <a:bodyPr>
            <a:spAutoFit/>
          </a:bodyPr>
          <a:lstStyle/>
          <a:p>
            <a:pPr>
              <a:lnSpc>
                <a:spcPct val="115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Fig 8.  Starting page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7149114" y="5531191"/>
            <a:ext cx="2360646" cy="410882"/>
          </a:xfrm>
          <a:prstGeom prst="rect">
            <a:avLst/>
          </a:prstGeom>
        </p:spPr>
        <p:txBody>
          <a:bodyPr wrap="none">
            <a:spAutoFit/>
          </a:bodyPr>
          <a:lstStyle/>
          <a:p>
            <a:pPr>
              <a:lnSpc>
                <a:spcPct val="115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Fig 9. Verification page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478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427"/>
            <a:ext cx="10515600" cy="5241700"/>
          </a:xfrm>
        </p:spPr>
        <p:txBody>
          <a:bodyPr>
            <a:normAutofit/>
          </a:bodyPr>
          <a:lstStyle/>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2071" y="1310427"/>
            <a:ext cx="2390433" cy="3964958"/>
          </a:xfrm>
          <a:prstGeom prst="rect">
            <a:avLst/>
          </a:prstGeom>
          <a:noFill/>
          <a:ln>
            <a:noFill/>
          </a:ln>
        </p:spPr>
      </p:pic>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4172" y="1310427"/>
            <a:ext cx="2431366" cy="3964957"/>
          </a:xfrm>
          <a:prstGeom prst="rect">
            <a:avLst/>
          </a:prstGeom>
          <a:noFill/>
          <a:ln>
            <a:noFill/>
          </a:ln>
        </p:spPr>
      </p:pic>
      <p:sp>
        <p:nvSpPr>
          <p:cNvPr id="2" name="Rectangle 1"/>
          <p:cNvSpPr/>
          <p:nvPr/>
        </p:nvSpPr>
        <p:spPr>
          <a:xfrm>
            <a:off x="2443089" y="5401994"/>
            <a:ext cx="6096000" cy="369332"/>
          </a:xfrm>
          <a:prstGeom prst="rect">
            <a:avLst/>
          </a:prstGeom>
        </p:spPr>
        <p:txBody>
          <a:bodyPr>
            <a:spAutoFit/>
          </a:bodyPr>
          <a:lstStyle/>
          <a:p>
            <a:r>
              <a:rPr lang="en-IN" dirty="0">
                <a:latin typeface="Times New Roman" panose="02020603050405020304" pitchFamily="18" charset="0"/>
                <a:ea typeface="Times New Roman" panose="02020603050405020304" pitchFamily="18" charset="0"/>
                <a:cs typeface="Times New Roman" panose="02020603050405020304" pitchFamily="18" charset="0"/>
              </a:rPr>
              <a:t> Fig 10. Vehicle selection page    		</a:t>
            </a:r>
            <a:endParaRPr lang="en-US" dirty="0"/>
          </a:p>
        </p:txBody>
      </p:sp>
      <p:sp>
        <p:nvSpPr>
          <p:cNvPr id="7" name="Rectangle 6"/>
          <p:cNvSpPr/>
          <p:nvPr/>
        </p:nvSpPr>
        <p:spPr>
          <a:xfrm>
            <a:off x="6631175" y="5444938"/>
            <a:ext cx="2997359" cy="369332"/>
          </a:xfrm>
          <a:prstGeom prst="rect">
            <a:avLst/>
          </a:prstGeom>
        </p:spPr>
        <p:txBody>
          <a:bodyPr wrap="none">
            <a:spAutoFit/>
          </a:bodyPr>
          <a:lstStyle/>
          <a:p>
            <a:r>
              <a:rPr lang="en-IN" dirty="0">
                <a:latin typeface="Times New Roman" panose="02020603050405020304" pitchFamily="18" charset="0"/>
                <a:ea typeface="Times New Roman" panose="02020603050405020304" pitchFamily="18" charset="0"/>
                <a:cs typeface="Times New Roman" panose="02020603050405020304" pitchFamily="18" charset="0"/>
              </a:rPr>
              <a:t>Fig 11.Customer account page</a:t>
            </a:r>
            <a:endParaRPr lang="en-US" dirty="0"/>
          </a:p>
        </p:txBody>
      </p:sp>
    </p:spTree>
    <p:extLst>
      <p:ext uri="{BB962C8B-B14F-4D97-AF65-F5344CB8AC3E}">
        <p14:creationId xmlns:p14="http://schemas.microsoft.com/office/powerpoint/2010/main" val="1468815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427"/>
            <a:ext cx="10515600" cy="5241700"/>
          </a:xfrm>
        </p:spPr>
        <p:txBody>
          <a:bodyPr>
            <a:normAutofit/>
          </a:bodyPr>
          <a:lstStyle/>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68"/>
            <a:ext cx="12191999" cy="6858000"/>
          </a:xfrm>
          <a:prstGeom prst="rect">
            <a:avLst/>
          </a:prstGeom>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2904" y="1310427"/>
            <a:ext cx="2487564" cy="3950890"/>
          </a:xfrm>
          <a:prstGeom prst="rect">
            <a:avLst/>
          </a:prstGeom>
          <a:noFill/>
          <a:ln>
            <a:noFill/>
          </a:ln>
        </p:spPr>
      </p:pic>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0117" y="1319317"/>
            <a:ext cx="2377440" cy="3942000"/>
          </a:xfrm>
          <a:prstGeom prst="rect">
            <a:avLst/>
          </a:prstGeom>
          <a:noFill/>
          <a:ln>
            <a:noFill/>
          </a:ln>
        </p:spPr>
      </p:pic>
      <p:sp>
        <p:nvSpPr>
          <p:cNvPr id="2" name="Rectangle 1"/>
          <p:cNvSpPr/>
          <p:nvPr/>
        </p:nvSpPr>
        <p:spPr>
          <a:xfrm>
            <a:off x="2569698" y="5261317"/>
            <a:ext cx="6096000" cy="463397"/>
          </a:xfrm>
          <a:prstGeom prst="rect">
            <a:avLst/>
          </a:prstGeom>
        </p:spPr>
        <p:txBody>
          <a:bodyPr>
            <a:spAutoFit/>
          </a:bodyPr>
          <a:lstStyle/>
          <a:p>
            <a:pPr indent="457200" algn="just">
              <a:lnSpc>
                <a:spcPct val="150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Fig 12. Edit profile page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6834460" y="5239100"/>
            <a:ext cx="2595582" cy="507831"/>
          </a:xfrm>
          <a:prstGeom prst="rect">
            <a:avLst/>
          </a:prstGeom>
        </p:spPr>
        <p:txBody>
          <a:bodyPr wrap="none">
            <a:spAutoFit/>
          </a:bodyPr>
          <a:lstStyle/>
          <a:p>
            <a:pPr indent="457200" algn="just">
              <a:lnSpc>
                <a:spcPct val="150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Fig 13. Request page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868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427"/>
            <a:ext cx="10515600" cy="5241700"/>
          </a:xfrm>
        </p:spPr>
        <p:txBody>
          <a:bodyPr>
            <a:normAutofit/>
          </a:bodyPr>
          <a:lstStyle/>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110" y="1310427"/>
            <a:ext cx="2706786" cy="4021228"/>
          </a:xfrm>
          <a:prstGeom prst="rect">
            <a:avLst/>
          </a:prstGeom>
          <a:noFill/>
          <a:ln>
            <a:noFill/>
          </a:ln>
        </p:spPr>
      </p:pic>
      <p:sp>
        <p:nvSpPr>
          <p:cNvPr id="2" name="Rectangle 1"/>
          <p:cNvSpPr/>
          <p:nvPr/>
        </p:nvSpPr>
        <p:spPr>
          <a:xfrm>
            <a:off x="2255520" y="5419079"/>
            <a:ext cx="6096000" cy="463397"/>
          </a:xfrm>
          <a:prstGeom prst="rect">
            <a:avLst/>
          </a:prstGeom>
        </p:spPr>
        <p:txBody>
          <a:bodyPr>
            <a:spAutoFit/>
          </a:bodyPr>
          <a:lstStyle/>
          <a:p>
            <a:pPr algn="just">
              <a:lnSpc>
                <a:spcPct val="150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Fig 14. Map page after mechanic found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7181664" y="5406050"/>
            <a:ext cx="2005677" cy="507831"/>
          </a:xfrm>
          <a:prstGeom prst="rect">
            <a:avLst/>
          </a:prstGeom>
        </p:spPr>
        <p:txBody>
          <a:bodyPr wrap="none">
            <a:spAutoFit/>
          </a:bodyPr>
          <a:lstStyle/>
          <a:p>
            <a:pPr algn="just">
              <a:lnSpc>
                <a:spcPct val="150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Fig 15. Rating page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2794958" y="1310427"/>
            <a:ext cx="2753335" cy="4064940"/>
          </a:xfrm>
          <a:prstGeom prst="rect">
            <a:avLst/>
          </a:prstGeom>
        </p:spPr>
      </p:pic>
    </p:spTree>
    <p:extLst>
      <p:ext uri="{BB962C8B-B14F-4D97-AF65-F5344CB8AC3E}">
        <p14:creationId xmlns:p14="http://schemas.microsoft.com/office/powerpoint/2010/main" val="3042948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321612" y="307951"/>
            <a:ext cx="2662845"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Software testing</a:t>
            </a:r>
            <a:endParaRPr lang="en-US" sz="2800"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8576862"/>
              </p:ext>
            </p:extLst>
          </p:nvPr>
        </p:nvGraphicFramePr>
        <p:xfrm>
          <a:off x="2984457" y="119269"/>
          <a:ext cx="8189845" cy="6574062"/>
        </p:xfrm>
        <a:graphic>
          <a:graphicData uri="http://schemas.openxmlformats.org/drawingml/2006/table">
            <a:tbl>
              <a:tblPr firstRow="1" firstCol="1" bandRow="1">
                <a:tableStyleId>{5C22544A-7EE6-4342-B048-85BDC9FD1C3A}</a:tableStyleId>
              </a:tblPr>
              <a:tblGrid>
                <a:gridCol w="1068852"/>
                <a:gridCol w="2128597"/>
                <a:gridCol w="2086375"/>
                <a:gridCol w="2086375"/>
                <a:gridCol w="819646"/>
              </a:tblGrid>
              <a:tr h="539950">
                <a:tc>
                  <a:txBody>
                    <a:bodyPr/>
                    <a:lstStyle/>
                    <a:p>
                      <a:pPr marL="0" marR="0" algn="ctr">
                        <a:lnSpc>
                          <a:spcPct val="150000"/>
                        </a:lnSpc>
                        <a:spcBef>
                          <a:spcPts val="0"/>
                        </a:spcBef>
                        <a:spcAft>
                          <a:spcPts val="0"/>
                        </a:spcAft>
                      </a:pPr>
                      <a:r>
                        <a:rPr lang="en-US" sz="700" dirty="0">
                          <a:effectLst/>
                        </a:rPr>
                        <a:t>Test Case Number</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ctr">
                        <a:lnSpc>
                          <a:spcPct val="150000"/>
                        </a:lnSpc>
                        <a:spcBef>
                          <a:spcPts val="0"/>
                        </a:spcBef>
                        <a:spcAft>
                          <a:spcPts val="0"/>
                        </a:spcAft>
                      </a:pPr>
                      <a:r>
                        <a:rPr lang="en-US" sz="700">
                          <a:effectLst/>
                        </a:rPr>
                        <a:t>Testing Scenario</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ctr">
                        <a:lnSpc>
                          <a:spcPct val="150000"/>
                        </a:lnSpc>
                        <a:spcBef>
                          <a:spcPts val="0"/>
                        </a:spcBef>
                        <a:spcAft>
                          <a:spcPts val="0"/>
                        </a:spcAft>
                      </a:pPr>
                      <a:r>
                        <a:rPr lang="en-US" sz="700" dirty="0">
                          <a:effectLst/>
                        </a:rPr>
                        <a:t>Expected Result</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ctr">
                        <a:lnSpc>
                          <a:spcPct val="150000"/>
                        </a:lnSpc>
                        <a:spcBef>
                          <a:spcPts val="0"/>
                        </a:spcBef>
                        <a:spcAft>
                          <a:spcPts val="0"/>
                        </a:spcAft>
                      </a:pPr>
                      <a:r>
                        <a:rPr lang="en-US" sz="700">
                          <a:effectLst/>
                        </a:rPr>
                        <a:t> </a:t>
                      </a:r>
                    </a:p>
                    <a:p>
                      <a:pPr marL="0" marR="0" algn="ctr">
                        <a:lnSpc>
                          <a:spcPct val="150000"/>
                        </a:lnSpc>
                        <a:spcBef>
                          <a:spcPts val="0"/>
                        </a:spcBef>
                        <a:spcAft>
                          <a:spcPts val="0"/>
                        </a:spcAft>
                      </a:pPr>
                      <a:r>
                        <a:rPr lang="en-US" sz="700">
                          <a:effectLst/>
                        </a:rPr>
                        <a:t>Actual Result</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50000"/>
                        </a:lnSpc>
                        <a:spcBef>
                          <a:spcPts val="0"/>
                        </a:spcBef>
                        <a:spcAft>
                          <a:spcPts val="0"/>
                        </a:spcAft>
                      </a:pPr>
                      <a:r>
                        <a:rPr lang="en-US" sz="700">
                          <a:effectLst/>
                        </a:rPr>
                        <a:t>Result</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r>
              <a:tr h="497875">
                <a:tc>
                  <a:txBody>
                    <a:bodyPr/>
                    <a:lstStyle/>
                    <a:p>
                      <a:endParaRPr lang="en-US" sz="700">
                        <a:effectLst/>
                        <a:latin typeface="Calibri" panose="020F0502020204030204" pitchFamily="34"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Testing for “Vehicle Mechanic“ Application</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endParaRPr lang="en-US" sz="700">
                        <a:effectLst/>
                        <a:latin typeface="Calibri" panose="020F0502020204030204" pitchFamily="34"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endParaRPr lang="en-US" sz="700">
                        <a:effectLst/>
                        <a:latin typeface="Calibri" panose="020F0502020204030204" pitchFamily="34" charset="0"/>
                        <a:cs typeface="Times New Roman" panose="02020603050405020304" pitchFamily="18" charset="0"/>
                      </a:endParaRPr>
                    </a:p>
                  </a:txBody>
                  <a:tcPr marL="17405" marR="17405" marT="11604" marB="11604" anchor="b"/>
                </a:tc>
              </a:tr>
              <a:tr h="287506">
                <a:tc>
                  <a:txBody>
                    <a:bodyPr/>
                    <a:lstStyle/>
                    <a:p>
                      <a:pPr marL="0" marR="0" algn="just">
                        <a:lnSpc>
                          <a:spcPct val="150000"/>
                        </a:lnSpc>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ctr">
                        <a:lnSpc>
                          <a:spcPct val="150000"/>
                        </a:lnSpc>
                        <a:spcBef>
                          <a:spcPts val="0"/>
                        </a:spcBef>
                        <a:spcAft>
                          <a:spcPts val="0"/>
                        </a:spcAft>
                      </a:pPr>
                      <a:r>
                        <a:rPr lang="en-US" sz="700">
                          <a:effectLst/>
                        </a:rPr>
                        <a:t>Registration Testing</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r>
              <a:tr h="792393">
                <a:tc>
                  <a:txBody>
                    <a:bodyPr/>
                    <a:lstStyle/>
                    <a:p>
                      <a:pPr marL="0" marR="0" algn="just">
                        <a:lnSpc>
                          <a:spcPct val="150000"/>
                        </a:lnSpc>
                        <a:spcBef>
                          <a:spcPts val="0"/>
                        </a:spcBef>
                        <a:spcAft>
                          <a:spcPts val="0"/>
                        </a:spcAft>
                      </a:pPr>
                      <a:r>
                        <a:rPr lang="en-US" sz="700">
                          <a:effectLst/>
                        </a:rPr>
                        <a:t>TC – 01</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Internet connect lost at any stage throughout the process.</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“Something went wrong.” Message should display.</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“Something went wrong.” Message is displayed.</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700">
                          <a:effectLst/>
                        </a:rPr>
                        <a:t>Pass</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r>
              <a:tr h="862518">
                <a:tc>
                  <a:txBody>
                    <a:bodyPr/>
                    <a:lstStyle/>
                    <a:p>
                      <a:pPr marL="0" marR="0" algn="just">
                        <a:lnSpc>
                          <a:spcPct val="150000"/>
                        </a:lnSpc>
                        <a:spcBef>
                          <a:spcPts val="0"/>
                        </a:spcBef>
                        <a:spcAft>
                          <a:spcPts val="0"/>
                        </a:spcAft>
                      </a:pPr>
                      <a:r>
                        <a:rPr lang="en-US" sz="700">
                          <a:effectLst/>
                        </a:rPr>
                        <a:t>TC – 02</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Clicking “Accept/Continue” without entering all fields.</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"Please fill all the fields." Message should display.</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"Please fill all the fields." Message is displayed.</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700">
                          <a:effectLst/>
                        </a:rPr>
                        <a:t>Pass</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r>
              <a:tr h="792393">
                <a:tc>
                  <a:txBody>
                    <a:bodyPr/>
                    <a:lstStyle/>
                    <a:p>
                      <a:pPr marL="0" marR="0" algn="just">
                        <a:lnSpc>
                          <a:spcPct val="150000"/>
                        </a:lnSpc>
                        <a:spcBef>
                          <a:spcPts val="0"/>
                        </a:spcBef>
                        <a:spcAft>
                          <a:spcPts val="0"/>
                        </a:spcAft>
                      </a:pPr>
                      <a:r>
                        <a:rPr lang="en-US" sz="700">
                          <a:effectLst/>
                        </a:rPr>
                        <a:t>TC – 02</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dirty="0">
                          <a:effectLst/>
                        </a:rPr>
                        <a:t>Entering invalid mobile number.</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“Enter valid phone number.” Message should display.</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“Enter valid phone number.” Message is displayed.</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700">
                          <a:effectLst/>
                        </a:rPr>
                        <a:t>Pass</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r>
              <a:tr h="867776">
                <a:tc>
                  <a:txBody>
                    <a:bodyPr/>
                    <a:lstStyle/>
                    <a:p>
                      <a:pPr marL="0" marR="0" algn="just">
                        <a:lnSpc>
                          <a:spcPct val="150000"/>
                        </a:lnSpc>
                        <a:spcBef>
                          <a:spcPts val="0"/>
                        </a:spcBef>
                        <a:spcAft>
                          <a:spcPts val="0"/>
                        </a:spcAft>
                      </a:pPr>
                      <a:r>
                        <a:rPr lang="en-US" sz="700">
                          <a:effectLst/>
                        </a:rPr>
                        <a:t>TC – 04</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Verification code not received within given time.</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"Did you entered the correct mobile number?" Message should display.</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"Did you entered the correct mobile number?" Message is displayed.</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700">
                          <a:effectLst/>
                        </a:rPr>
                        <a:t>Pass</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r>
              <a:tr h="888813">
                <a:tc>
                  <a:txBody>
                    <a:bodyPr/>
                    <a:lstStyle/>
                    <a:p>
                      <a:pPr marL="0" marR="0" algn="just">
                        <a:lnSpc>
                          <a:spcPct val="150000"/>
                        </a:lnSpc>
                        <a:spcBef>
                          <a:spcPts val="0"/>
                        </a:spcBef>
                        <a:spcAft>
                          <a:spcPts val="0"/>
                        </a:spcAft>
                      </a:pPr>
                      <a:r>
                        <a:rPr lang="en-US" sz="700">
                          <a:effectLst/>
                        </a:rPr>
                        <a:t>TC – 05</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Mismatch between password and confirm password fields.</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"Password not matched." Message should display.</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"Password not matched." Message is displayed.</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700">
                          <a:effectLst/>
                        </a:rPr>
                        <a:t>Pass</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r>
              <a:tr h="1044838">
                <a:tc>
                  <a:txBody>
                    <a:bodyPr/>
                    <a:lstStyle/>
                    <a:p>
                      <a:pPr marL="0" marR="0" algn="just">
                        <a:lnSpc>
                          <a:spcPct val="150000"/>
                        </a:lnSpc>
                        <a:spcBef>
                          <a:spcPts val="0"/>
                        </a:spcBef>
                        <a:spcAft>
                          <a:spcPts val="0"/>
                        </a:spcAft>
                      </a:pPr>
                      <a:r>
                        <a:rPr lang="en-US" sz="700">
                          <a:effectLst/>
                        </a:rPr>
                        <a:t>TC – 06</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When all the fields are entered with the valid values and click on register</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Mechanic should registered and all the details should be stored in database</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c>
                  <a:txBody>
                    <a:bodyPr/>
                    <a:lstStyle/>
                    <a:p>
                      <a:pPr marL="0" marR="0" algn="just">
                        <a:lnSpc>
                          <a:spcPct val="150000"/>
                        </a:lnSpc>
                        <a:spcBef>
                          <a:spcPts val="0"/>
                        </a:spcBef>
                        <a:spcAft>
                          <a:spcPts val="0"/>
                        </a:spcAft>
                      </a:pPr>
                      <a:r>
                        <a:rPr lang="en-US" sz="700">
                          <a:effectLst/>
                        </a:rPr>
                        <a:t>Mechanic is registered and all the details are stored in database</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700" dirty="0">
                          <a:effectLst/>
                        </a:rPr>
                        <a:t> </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405" marR="17405" marT="11604" marB="11604" anchor="b"/>
                </a:tc>
              </a:tr>
            </a:tbl>
          </a:graphicData>
        </a:graphic>
      </p:graphicFrame>
      <p:sp>
        <p:nvSpPr>
          <p:cNvPr id="7" name="Rectangle 2"/>
          <p:cNvSpPr>
            <a:spLocks noChangeArrowheads="1"/>
          </p:cNvSpPr>
          <p:nvPr/>
        </p:nvSpPr>
        <p:spPr bwMode="auto">
          <a:xfrm>
            <a:off x="-1368798" y="2183751"/>
            <a:ext cx="24481251" cy="615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7380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168108779"/>
              </p:ext>
            </p:extLst>
          </p:nvPr>
        </p:nvGraphicFramePr>
        <p:xfrm>
          <a:off x="2189408" y="218941"/>
          <a:ext cx="7804598" cy="6639059"/>
        </p:xfrm>
        <a:graphic>
          <a:graphicData uri="http://schemas.openxmlformats.org/drawingml/2006/table">
            <a:tbl>
              <a:tblPr firstRow="1" firstCol="1" bandRow="1">
                <a:tableStyleId>{5C22544A-7EE6-4342-B048-85BDC9FD1C3A}</a:tableStyleId>
              </a:tblPr>
              <a:tblGrid>
                <a:gridCol w="1018573"/>
                <a:gridCol w="2028470"/>
                <a:gridCol w="1988232"/>
                <a:gridCol w="1988232"/>
                <a:gridCol w="781091"/>
              </a:tblGrid>
              <a:tr h="618248">
                <a:tc>
                  <a:txBody>
                    <a:bodyPr/>
                    <a:lstStyle/>
                    <a:p>
                      <a:endParaRPr lang="en-US" sz="1000">
                        <a:effectLst/>
                        <a:latin typeface="Calibri" panose="020F0502020204030204" pitchFamily="34" charset="0"/>
                        <a:cs typeface="Times New Roman" panose="02020603050405020304" pitchFamily="18" charset="0"/>
                      </a:endParaRPr>
                    </a:p>
                  </a:txBody>
                  <a:tcPr marL="25397" marR="25397" marT="16931" marB="16931" anchor="b"/>
                </a:tc>
                <a:tc>
                  <a:txBody>
                    <a:bodyPr/>
                    <a:lstStyle/>
                    <a:p>
                      <a:pPr marL="0" marR="0" algn="ctr">
                        <a:lnSpc>
                          <a:spcPct val="150000"/>
                        </a:lnSpc>
                        <a:spcBef>
                          <a:spcPts val="0"/>
                        </a:spcBef>
                        <a:spcAft>
                          <a:spcPts val="0"/>
                        </a:spcAft>
                      </a:pPr>
                      <a:r>
                        <a:rPr lang="en-US" sz="1100">
                          <a:effectLst/>
                        </a:rPr>
                        <a:t>Login Testing</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endParaRPr lang="en-US" sz="1000">
                        <a:effectLst/>
                        <a:latin typeface="Calibri" panose="020F0502020204030204" pitchFamily="34"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endParaRPr lang="en-US" sz="1000">
                        <a:effectLst/>
                        <a:latin typeface="Calibri" panose="020F0502020204030204" pitchFamily="34" charset="0"/>
                        <a:cs typeface="Times New Roman" panose="02020603050405020304" pitchFamily="18" charset="0"/>
                      </a:endParaRPr>
                    </a:p>
                  </a:txBody>
                  <a:tcPr marL="25397" marR="25397" marT="16931" marB="16931" anchor="b"/>
                </a:tc>
              </a:tr>
              <a:tr h="793417">
                <a:tc>
                  <a:txBody>
                    <a:bodyPr/>
                    <a:lstStyle/>
                    <a:p>
                      <a:pPr marL="0" marR="0" algn="just">
                        <a:lnSpc>
                          <a:spcPct val="150000"/>
                        </a:lnSpc>
                        <a:spcBef>
                          <a:spcPts val="0"/>
                        </a:spcBef>
                        <a:spcAft>
                          <a:spcPts val="0"/>
                        </a:spcAft>
                      </a:pPr>
                      <a:r>
                        <a:rPr lang="en-US" sz="1100">
                          <a:effectLst/>
                        </a:rPr>
                        <a:t>TC – 07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Clicking submit without entering login details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"Please enter the fields." Message should display.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"Please enter the fields." Message is displayed.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1100">
                          <a:effectLst/>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r>
              <a:tr h="1584259">
                <a:tc>
                  <a:txBody>
                    <a:bodyPr/>
                    <a:lstStyle/>
                    <a:p>
                      <a:pPr marL="0" marR="0" algn="just">
                        <a:lnSpc>
                          <a:spcPct val="150000"/>
                        </a:lnSpc>
                        <a:spcBef>
                          <a:spcPts val="0"/>
                        </a:spcBef>
                        <a:spcAft>
                          <a:spcPts val="0"/>
                        </a:spcAft>
                      </a:pPr>
                      <a:r>
                        <a:rPr lang="en-US" sz="1100">
                          <a:effectLst/>
                        </a:rPr>
                        <a:t>TC – 08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Trying to login without click on the link sent to the email address given during registration.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"Please check your email for verification link." Message should display.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"Please check your email for verification link." Message is displayed.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1100">
                          <a:effectLst/>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r>
              <a:tr h="1336960">
                <a:tc>
                  <a:txBody>
                    <a:bodyPr/>
                    <a:lstStyle/>
                    <a:p>
                      <a:pPr marL="0" marR="0" algn="just">
                        <a:lnSpc>
                          <a:spcPct val="150000"/>
                        </a:lnSpc>
                        <a:spcBef>
                          <a:spcPts val="0"/>
                        </a:spcBef>
                        <a:spcAft>
                          <a:spcPts val="0"/>
                        </a:spcAft>
                      </a:pPr>
                      <a:r>
                        <a:rPr lang="en-US" sz="1100">
                          <a:effectLst/>
                        </a:rPr>
                        <a:t>TC – 09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Trying to login with invalid email Id and password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“Please register if you are not yet registered.” Message should display.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“Please register if you are not yet registered.” Message is displayed.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1100">
                          <a:effectLst/>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r>
              <a:tr h="2306175">
                <a:tc>
                  <a:txBody>
                    <a:bodyPr/>
                    <a:lstStyle/>
                    <a:p>
                      <a:pPr marL="0" marR="0" algn="just">
                        <a:lnSpc>
                          <a:spcPct val="150000"/>
                        </a:lnSpc>
                        <a:spcBef>
                          <a:spcPts val="0"/>
                        </a:spcBef>
                        <a:spcAft>
                          <a:spcPts val="0"/>
                        </a:spcAft>
                      </a:pPr>
                      <a:r>
                        <a:rPr lang="en-US" sz="1100">
                          <a:effectLst/>
                        </a:rPr>
                        <a:t>TC – 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Trying to login with valid email address and password after clicking on the verification link sent to the email address given during registration.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nSpc>
                          <a:spcPct val="150000"/>
                        </a:lnSpc>
                        <a:spcBef>
                          <a:spcPts val="0"/>
                        </a:spcBef>
                        <a:spcAft>
                          <a:spcPts val="0"/>
                        </a:spcAft>
                      </a:pPr>
                      <a:r>
                        <a:rPr lang="en-US" sz="1100">
                          <a:effectLst/>
                        </a:rPr>
                        <a:t>Should go to the vehicle selection activity.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c>
                  <a:txBody>
                    <a:bodyPr/>
                    <a:lstStyle/>
                    <a:p>
                      <a:pPr marL="0" marR="0" algn="just">
                        <a:lnSpc>
                          <a:spcPct val="150000"/>
                        </a:lnSpc>
                        <a:spcBef>
                          <a:spcPts val="0"/>
                        </a:spcBef>
                        <a:spcAft>
                          <a:spcPts val="0"/>
                        </a:spcAft>
                      </a:pPr>
                      <a:r>
                        <a:rPr lang="en-US" sz="1100">
                          <a:effectLst/>
                        </a:rPr>
                        <a:t>Gone to vehicle selection activity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1100" dirty="0">
                          <a:effectLst/>
                        </a:rPr>
                        <a:t>Pass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397" marR="25397" marT="16931" marB="16931" anchor="b"/>
                </a:tc>
              </a:tr>
            </a:tbl>
          </a:graphicData>
        </a:graphic>
      </p:graphicFrame>
    </p:spTree>
    <p:extLst>
      <p:ext uri="{BB962C8B-B14F-4D97-AF65-F5344CB8AC3E}">
        <p14:creationId xmlns:p14="http://schemas.microsoft.com/office/powerpoint/2010/main" val="3764988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819834352"/>
              </p:ext>
            </p:extLst>
          </p:nvPr>
        </p:nvGraphicFramePr>
        <p:xfrm>
          <a:off x="1841679" y="90154"/>
          <a:ext cx="9053847" cy="6767846"/>
        </p:xfrm>
        <a:graphic>
          <a:graphicData uri="http://schemas.openxmlformats.org/drawingml/2006/table">
            <a:tbl>
              <a:tblPr firstRow="1" firstCol="1" bandRow="1">
                <a:tableStyleId>{5C22544A-7EE6-4342-B048-85BDC9FD1C3A}</a:tableStyleId>
              </a:tblPr>
              <a:tblGrid>
                <a:gridCol w="1181612"/>
                <a:gridCol w="2353158"/>
                <a:gridCol w="2306480"/>
                <a:gridCol w="2306480"/>
                <a:gridCol w="906117"/>
              </a:tblGrid>
              <a:tr h="852642">
                <a:tc>
                  <a:txBody>
                    <a:bodyPr/>
                    <a:lstStyle/>
                    <a:p>
                      <a:endParaRPr lang="en-US" sz="1100">
                        <a:effectLst/>
                        <a:latin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ctr">
                        <a:lnSpc>
                          <a:spcPct val="150000"/>
                        </a:lnSpc>
                        <a:spcBef>
                          <a:spcPts val="0"/>
                        </a:spcBef>
                        <a:spcAft>
                          <a:spcPts val="0"/>
                        </a:spcAft>
                      </a:pPr>
                      <a:r>
                        <a:rPr lang="en-US" sz="1100">
                          <a:effectLst/>
                        </a:rPr>
                        <a:t>Testing for “Vehicle Service” Application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endParaRPr lang="en-US" sz="1100">
                        <a:effectLst/>
                        <a:latin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endParaRPr lang="en-US" sz="1100">
                        <a:effectLst/>
                        <a:latin typeface="Calibri" panose="020F0502020204030204" pitchFamily="34" charset="0"/>
                        <a:cs typeface="Times New Roman" panose="02020603050405020304" pitchFamily="18" charset="0"/>
                      </a:endParaRPr>
                    </a:p>
                  </a:txBody>
                  <a:tcPr marL="28575" marR="28575" marT="19050" marB="19050" anchor="b"/>
                </a:tc>
              </a:tr>
              <a:tr h="852642">
                <a:tc>
                  <a:txBody>
                    <a:bodyPr/>
                    <a:lstStyle/>
                    <a:p>
                      <a:pPr marL="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ctr">
                        <a:lnSpc>
                          <a:spcPct val="150000"/>
                        </a:lnSpc>
                        <a:spcBef>
                          <a:spcPts val="0"/>
                        </a:spcBef>
                        <a:spcAft>
                          <a:spcPts val="0"/>
                        </a:spcAft>
                      </a:pPr>
                      <a:r>
                        <a:rPr lang="en-US" sz="1100">
                          <a:effectLst/>
                        </a:rPr>
                        <a:t>Registration and Login Testing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r>
              <a:tr h="1379368">
                <a:tc>
                  <a:txBody>
                    <a:bodyPr/>
                    <a:lstStyle/>
                    <a:p>
                      <a:pPr marL="0" marR="0" algn="just">
                        <a:lnSpc>
                          <a:spcPct val="150000"/>
                        </a:lnSpc>
                        <a:spcBef>
                          <a:spcPts val="0"/>
                        </a:spcBef>
                        <a:spcAft>
                          <a:spcPts val="0"/>
                        </a:spcAft>
                      </a:pPr>
                      <a:r>
                        <a:rPr lang="en-US" sz="1200">
                          <a:effectLst/>
                        </a:rPr>
                        <a:t>TC – 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Clicking next without entering mobile number.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"Enter valid phone number." Message should display.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"Enter valid phone number." Message is displayed.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1200">
                          <a:effectLst/>
                        </a:rPr>
                        <a:t>Pass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r>
              <a:tr h="1379368">
                <a:tc>
                  <a:txBody>
                    <a:bodyPr/>
                    <a:lstStyle/>
                    <a:p>
                      <a:pPr marL="0" marR="0" algn="just">
                        <a:lnSpc>
                          <a:spcPct val="150000"/>
                        </a:lnSpc>
                        <a:spcBef>
                          <a:spcPts val="0"/>
                        </a:spcBef>
                        <a:spcAft>
                          <a:spcPts val="0"/>
                        </a:spcAft>
                      </a:pPr>
                      <a:r>
                        <a:rPr lang="en-US" sz="1200">
                          <a:effectLst/>
                        </a:rPr>
                        <a:t>TC – 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Entering invalid mobile number.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“Enter valid phone number.” Message should display.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“Enter valid phone number.” Message is displayed.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1200">
                          <a:effectLst/>
                        </a:rPr>
                        <a:t>Pass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r>
              <a:tr h="1379368">
                <a:tc>
                  <a:txBody>
                    <a:bodyPr/>
                    <a:lstStyle/>
                    <a:p>
                      <a:pPr marL="0" marR="0" algn="just">
                        <a:lnSpc>
                          <a:spcPct val="150000"/>
                        </a:lnSpc>
                        <a:spcBef>
                          <a:spcPts val="0"/>
                        </a:spcBef>
                        <a:spcAft>
                          <a:spcPts val="0"/>
                        </a:spcAft>
                      </a:pPr>
                      <a:r>
                        <a:rPr lang="en-US" sz="1200">
                          <a:effectLst/>
                        </a:rPr>
                        <a:t>TC – 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Verification code not received within given time.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"Did you entered the correct mobile number?" Message should display.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"Did you entered the correct mobile number?" Message is displayed.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1200">
                          <a:effectLst/>
                        </a:rPr>
                        <a:t>Pass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r>
              <a:tr h="924458">
                <a:tc>
                  <a:txBody>
                    <a:bodyPr/>
                    <a:lstStyle/>
                    <a:p>
                      <a:pPr marL="0" marR="0" algn="just">
                        <a:lnSpc>
                          <a:spcPct val="150000"/>
                        </a:lnSpc>
                        <a:spcBef>
                          <a:spcPts val="0"/>
                        </a:spcBef>
                        <a:spcAft>
                          <a:spcPts val="0"/>
                        </a:spcAft>
                      </a:pPr>
                      <a:r>
                        <a:rPr lang="en-US" sz="1200">
                          <a:effectLst/>
                        </a:rPr>
                        <a:t>TC – 12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If Verification is successful.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Should go to Vehicle selection activity.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c>
                  <a:txBody>
                    <a:bodyPr/>
                    <a:lstStyle/>
                    <a:p>
                      <a:pPr marL="0" marR="0" algn="just">
                        <a:lnSpc>
                          <a:spcPct val="150000"/>
                        </a:lnSpc>
                        <a:spcBef>
                          <a:spcPts val="0"/>
                        </a:spcBef>
                        <a:spcAft>
                          <a:spcPts val="0"/>
                        </a:spcAft>
                      </a:pPr>
                      <a:r>
                        <a:rPr lang="en-US" sz="1200">
                          <a:effectLst/>
                        </a:rPr>
                        <a:t>Gone  to vehicle selection activity.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just">
                        <a:lnSpc>
                          <a:spcPct val="150000"/>
                        </a:lnSpc>
                        <a:spcBef>
                          <a:spcPts val="0"/>
                        </a:spcBef>
                        <a:spcAft>
                          <a:spcPts val="0"/>
                        </a:spcAft>
                      </a:pPr>
                      <a:r>
                        <a:rPr lang="en-US" sz="1200" dirty="0">
                          <a:effectLst/>
                        </a:rPr>
                        <a:t>Pass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anchor="b"/>
                </a:tc>
              </a:tr>
            </a:tbl>
          </a:graphicData>
        </a:graphic>
      </p:graphicFrame>
    </p:spTree>
    <p:extLst>
      <p:ext uri="{BB962C8B-B14F-4D97-AF65-F5344CB8AC3E}">
        <p14:creationId xmlns:p14="http://schemas.microsoft.com/office/powerpoint/2010/main" val="2045636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241300" y="165100"/>
            <a:ext cx="11620500" cy="6971139"/>
          </a:xfrm>
          <a:prstGeom prst="rect">
            <a:avLst/>
          </a:prstGeom>
        </p:spPr>
        <p:txBody>
          <a:bodyPr wrap="square">
            <a:spAutoFit/>
          </a:bodyPr>
          <a:lstStyle/>
          <a:p>
            <a:pPr algn="just">
              <a:lnSpc>
                <a:spcPct val="150000"/>
              </a:lnSpc>
            </a:pPr>
            <a:r>
              <a:rPr lang="en-US" sz="2800" b="1" dirty="0" smtClean="0">
                <a:latin typeface="Times New Roman" panose="02020603050405020304" pitchFamily="18" charset="0"/>
                <a:ea typeface="Times New Roman" panose="02020603050405020304" pitchFamily="18" charset="0"/>
              </a:rPr>
              <a:t>Introduction</a:t>
            </a:r>
            <a:endParaRPr lang="en-US" sz="2800" dirty="0">
              <a:latin typeface="Times New Roman" panose="02020603050405020304" pitchFamily="18" charset="0"/>
              <a:ea typeface="Times New Roman" panose="02020603050405020304" pitchFamily="18" charset="0"/>
            </a:endParaRPr>
          </a:p>
          <a:p>
            <a:pPr algn="just">
              <a:lnSpc>
                <a:spcPct val="150000"/>
              </a:lnSpc>
            </a:pPr>
            <a:r>
              <a:rPr lang="en-US"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"Vehicle Support" system comprises of android applications created on java </a:t>
            </a:r>
            <a:r>
              <a:rPr lang="en-US" dirty="0" smtClean="0">
                <a:latin typeface="Times New Roman" panose="02020603050405020304" pitchFamily="18" charset="0"/>
                <a:cs typeface="Times New Roman" panose="02020603050405020304" pitchFamily="18" charset="0"/>
              </a:rPr>
              <a:t>platform, namely</a:t>
            </a:r>
          </a:p>
          <a:p>
            <a:pPr algn="just">
              <a:lnSpc>
                <a:spcPct val="150000"/>
              </a:lnSpc>
            </a:pPr>
            <a:r>
              <a:rPr lang="en-US" dirty="0" smtClean="0">
                <a:latin typeface="Times New Roman" panose="02020603050405020304" pitchFamily="18" charset="0"/>
                <a:cs typeface="Times New Roman" panose="02020603050405020304" pitchFamily="18" charset="0"/>
              </a:rPr>
              <a:t>		* Vehicle Service, and </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Vehicle Mechanic</a:t>
            </a:r>
          </a:p>
          <a:p>
            <a:pPr>
              <a:lnSpc>
                <a:spcPct val="150000"/>
              </a:lnSpc>
            </a:pPr>
            <a:r>
              <a:rPr lang="en-US"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Aim:</a:t>
            </a:r>
            <a:endParaRPr lang="en-US" sz="24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Provide services to the public or customer who is in need of a mechanic in their location by providing </a:t>
            </a:r>
            <a:r>
              <a:rPr lang="en-US" dirty="0" smtClean="0">
                <a:latin typeface="Times New Roman" panose="02020603050405020304" pitchFamily="18" charset="0"/>
                <a:cs typeface="Times New Roman" panose="02020603050405020304" pitchFamily="18" charset="0"/>
              </a:rPr>
              <a:t>location </a:t>
            </a:r>
            <a:r>
              <a:rPr lang="en-US" dirty="0">
                <a:latin typeface="Times New Roman" panose="02020603050405020304" pitchFamily="18" charset="0"/>
                <a:cs typeface="Times New Roman" panose="02020603050405020304" pitchFamily="18" charset="0"/>
              </a:rPr>
              <a:t>visibility to both mechanic and customers through applications</a:t>
            </a:r>
            <a:r>
              <a:rPr lang="en-US" dirty="0" smtClean="0">
                <a:latin typeface="Times New Roman" panose="02020603050405020304" pitchFamily="18" charset="0"/>
                <a:cs typeface="Times New Roman" panose="02020603050405020304" pitchFamily="18" charset="0"/>
              </a:rPr>
              <a:t>.</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Features:</a:t>
            </a:r>
          </a:p>
          <a:p>
            <a:pPr>
              <a:lnSpc>
                <a:spcPct val="150000"/>
              </a:lnSpc>
            </a:pPr>
            <a:r>
              <a:rPr lang="en-US" sz="24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Customer and Mechanic can maintain their profile.</a:t>
            </a:r>
          </a:p>
          <a:p>
            <a:pPr>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Find’s the mechanic nearest to customer’s location.</a:t>
            </a:r>
          </a:p>
          <a:p>
            <a:pPr>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Provide direction between the mechanic and the customer.</a:t>
            </a:r>
          </a:p>
          <a:p>
            <a:pPr>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dirty="0"/>
          </a:p>
        </p:txBody>
      </p:sp>
    </p:spTree>
    <p:extLst>
      <p:ext uri="{BB962C8B-B14F-4D97-AF65-F5344CB8AC3E}">
        <p14:creationId xmlns:p14="http://schemas.microsoft.com/office/powerpoint/2010/main" val="9801743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270455" y="69106"/>
            <a:ext cx="11668259" cy="6109365"/>
          </a:xfrm>
          <a:prstGeom prst="rect">
            <a:avLst/>
          </a:prstGeom>
        </p:spPr>
        <p:txBody>
          <a:bodyPr wrap="square">
            <a:spAutoFit/>
          </a:bodyPr>
          <a:lstStyle/>
          <a:p>
            <a:pPr marR="0" lvl="0" algn="just">
              <a:lnSpc>
                <a:spcPct val="150000"/>
              </a:lnSpc>
              <a:spcBef>
                <a:spcPts val="0"/>
              </a:spcBef>
              <a:spcAft>
                <a:spcPts val="0"/>
              </a:spcAft>
            </a:pPr>
            <a:r>
              <a:rPr lang="en-US" sz="2800" b="1" dirty="0">
                <a:latin typeface="Times New Roman" panose="02020603050405020304" pitchFamily="18" charset="0"/>
                <a:ea typeface="Calibri" panose="020F0502020204030204" pitchFamily="34" charset="0"/>
              </a:rPr>
              <a:t>CONCLUSION</a:t>
            </a:r>
            <a:endParaRPr lang="en-US" sz="2800" dirty="0">
              <a:latin typeface="Times New Roman" panose="02020603050405020304" pitchFamily="18" charset="0"/>
              <a:ea typeface="Times New Roman" panose="02020603050405020304" pitchFamily="18" charset="0"/>
            </a:endParaRPr>
          </a:p>
          <a:p>
            <a:pPr indent="457200" algn="just">
              <a:lnSpc>
                <a:spcPct val="150000"/>
              </a:lnSpc>
              <a:spcAft>
                <a:spcPts val="1000"/>
              </a:spcAft>
            </a:pPr>
            <a:r>
              <a:rPr lang="en-US" dirty="0">
                <a:latin typeface="Times New Roman" panose="02020603050405020304" pitchFamily="18" charset="0"/>
                <a:ea typeface="Times New Roman" panose="02020603050405020304" pitchFamily="18" charset="0"/>
              </a:rPr>
              <a:t> </a:t>
            </a:r>
          </a:p>
          <a:p>
            <a:pPr indent="457200" algn="just">
              <a:lnSpc>
                <a:spcPct val="150000"/>
              </a:lnSpc>
            </a:pPr>
            <a:r>
              <a:rPr lang="en-US" dirty="0">
                <a:latin typeface="Times New Roman" panose="02020603050405020304" pitchFamily="18" charset="0"/>
                <a:ea typeface="Calibri" panose="020F0502020204030204" pitchFamily="34" charset="0"/>
              </a:rPr>
              <a:t>"Vehicle Support" system contains android applications made on java stage and comprises of two android applications, in particular Vehicle Service and Vehicle Mechanic. </a:t>
            </a:r>
            <a:endParaRPr lang="en-US" dirty="0" smtClean="0">
              <a:latin typeface="Times New Roman" panose="02020603050405020304" pitchFamily="18" charset="0"/>
              <a:ea typeface="Calibri" panose="020F0502020204030204" pitchFamily="34" charset="0"/>
            </a:endParaRPr>
          </a:p>
          <a:p>
            <a:pPr indent="457200" algn="just">
              <a:lnSpc>
                <a:spcPct val="150000"/>
              </a:lnSpc>
            </a:pPr>
            <a:endParaRPr lang="en-US" dirty="0">
              <a:latin typeface="Times New Roman" panose="02020603050405020304" pitchFamily="18" charset="0"/>
              <a:ea typeface="Times New Roman" panose="02020603050405020304" pitchFamily="18" charset="0"/>
            </a:endParaRPr>
          </a:p>
          <a:p>
            <a:pPr indent="457200" algn="just">
              <a:lnSpc>
                <a:spcPct val="150000"/>
              </a:lnSpc>
            </a:pPr>
            <a:r>
              <a:rPr lang="en-US" dirty="0">
                <a:latin typeface="Times New Roman" panose="02020603050405020304" pitchFamily="18" charset="0"/>
                <a:ea typeface="Calibri" panose="020F0502020204030204" pitchFamily="34" charset="0"/>
              </a:rPr>
              <a:t>The "Vehicle Service" android application will gives a fair User Interface to the customers who are need of </a:t>
            </a:r>
            <a:r>
              <a:rPr lang="en-US" dirty="0" smtClean="0">
                <a:latin typeface="Times New Roman" panose="02020603050405020304" pitchFamily="18" charset="0"/>
                <a:ea typeface="Calibri" panose="020F0502020204030204" pitchFamily="34" charset="0"/>
              </a:rPr>
              <a:t>administration </a:t>
            </a:r>
            <a:r>
              <a:rPr lang="en-US" dirty="0">
                <a:latin typeface="Times New Roman" panose="02020603050405020304" pitchFamily="18" charset="0"/>
                <a:ea typeface="Calibri" panose="020F0502020204030204" pitchFamily="34" charset="0"/>
              </a:rPr>
              <a:t>to their vehicle and to get the administration from the Mechanic nearest their territory</a:t>
            </a:r>
            <a:r>
              <a:rPr lang="en-US" dirty="0" smtClean="0">
                <a:latin typeface="Times New Roman" panose="02020603050405020304" pitchFamily="18" charset="0"/>
                <a:ea typeface="Calibri" panose="020F0502020204030204" pitchFamily="34" charset="0"/>
              </a:rPr>
              <a:t>.</a:t>
            </a:r>
          </a:p>
          <a:p>
            <a:pPr indent="457200" algn="just">
              <a:lnSpc>
                <a:spcPct val="150000"/>
              </a:lnSpc>
            </a:pPr>
            <a:endParaRPr lang="en-US" dirty="0">
              <a:latin typeface="Times New Roman" panose="02020603050405020304" pitchFamily="18" charset="0"/>
              <a:ea typeface="Times New Roman" panose="02020603050405020304" pitchFamily="18" charset="0"/>
            </a:endParaRPr>
          </a:p>
          <a:p>
            <a:pPr indent="457200" algn="just">
              <a:lnSpc>
                <a:spcPct val="150000"/>
              </a:lnSpc>
              <a:spcAft>
                <a:spcPts val="1000"/>
              </a:spcAft>
            </a:pPr>
            <a:r>
              <a:rPr lang="en-US" dirty="0">
                <a:latin typeface="Times New Roman" panose="02020603050405020304" pitchFamily="18" charset="0"/>
                <a:ea typeface="Times New Roman" panose="02020603050405020304" pitchFamily="18" charset="0"/>
              </a:rPr>
              <a:t>The "Vehicle Mechanic" is an android application and particularly for Mechanics to offer administration to nearest customer who need administration. </a:t>
            </a:r>
            <a:endParaRPr lang="en-US" dirty="0" smtClean="0">
              <a:latin typeface="Times New Roman" panose="02020603050405020304" pitchFamily="18" charset="0"/>
              <a:ea typeface="Times New Roman" panose="02020603050405020304" pitchFamily="18" charset="0"/>
            </a:endParaRPr>
          </a:p>
          <a:p>
            <a:pPr indent="457200" algn="just">
              <a:lnSpc>
                <a:spcPct val="150000"/>
              </a:lnSpc>
              <a:spcAft>
                <a:spcPts val="1000"/>
              </a:spcAft>
            </a:pPr>
            <a:endParaRPr lang="en-US" dirty="0">
              <a:latin typeface="Times New Roman" panose="02020603050405020304" pitchFamily="18" charset="0"/>
              <a:ea typeface="Times New Roman" panose="02020603050405020304" pitchFamily="18" charset="0"/>
            </a:endParaRPr>
          </a:p>
          <a:p>
            <a:pPr indent="457200" algn="just">
              <a:lnSpc>
                <a:spcPct val="150000"/>
              </a:lnSpc>
              <a:spcAft>
                <a:spcPts val="1000"/>
              </a:spcAft>
            </a:pPr>
            <a:r>
              <a:rPr lang="en-US" dirty="0">
                <a:latin typeface="Times New Roman" panose="02020603050405020304" pitchFamily="18" charset="0"/>
                <a:ea typeface="Times New Roman" panose="02020603050405020304" pitchFamily="18" charset="0"/>
              </a:rPr>
              <a:t>By utilizing the system client can decrease the time and </a:t>
            </a:r>
            <a:r>
              <a:rPr lang="en-US" dirty="0" smtClean="0">
                <a:latin typeface="Times New Roman" panose="02020603050405020304" pitchFamily="18" charset="0"/>
                <a:ea typeface="Times New Roman" panose="02020603050405020304" pitchFamily="18" charset="0"/>
              </a:rPr>
              <a:t>effort </a:t>
            </a:r>
            <a:r>
              <a:rPr lang="en-US" dirty="0">
                <a:latin typeface="Times New Roman" panose="02020603050405020304" pitchFamily="18" charset="0"/>
                <a:ea typeface="Times New Roman" panose="02020603050405020304" pitchFamily="18" charset="0"/>
              </a:rPr>
              <a:t>to locate the repairman and a technician can improve his business by making himself available at the client's area.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4828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536619" y="315563"/>
            <a:ext cx="11402095" cy="2539157"/>
          </a:xfrm>
          <a:prstGeom prst="rect">
            <a:avLst/>
          </a:prstGeom>
        </p:spPr>
        <p:txBody>
          <a:bodyPr wrap="square">
            <a:spAutoFit/>
          </a:bodyPr>
          <a:lstStyle/>
          <a:p>
            <a:pPr marR="0" lvl="0" algn="just">
              <a:lnSpc>
                <a:spcPct val="150000"/>
              </a:lnSpc>
              <a:spcBef>
                <a:spcPts val="0"/>
              </a:spcBef>
              <a:spcAft>
                <a:spcPts val="0"/>
              </a:spcAft>
            </a:pPr>
            <a:r>
              <a:rPr lang="en-US" sz="2800" b="1" dirty="0">
                <a:latin typeface="Times New Roman" panose="02020603050405020304" pitchFamily="18" charset="0"/>
                <a:ea typeface="Calibri" panose="020F0502020204030204" pitchFamily="34" charset="0"/>
              </a:rPr>
              <a:t>FUTURE </a:t>
            </a:r>
            <a:r>
              <a:rPr lang="en-US" sz="2800" b="1" dirty="0" smtClean="0">
                <a:latin typeface="Times New Roman" panose="02020603050405020304" pitchFamily="18" charset="0"/>
                <a:ea typeface="Calibri" panose="020F0502020204030204" pitchFamily="34" charset="0"/>
              </a:rPr>
              <a:t>ENHANCEMENT</a:t>
            </a:r>
          </a:p>
          <a:p>
            <a:pPr marR="0" lvl="0" algn="just">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indent="457200" algn="just">
              <a:lnSpc>
                <a:spcPct val="150000"/>
              </a:lnSpc>
            </a:pPr>
            <a:r>
              <a:rPr lang="en-US" sz="2000" dirty="0">
                <a:latin typeface="Times New Roman" panose="02020603050405020304" pitchFamily="18" charset="0"/>
                <a:ea typeface="Calibri" panose="020F0502020204030204" pitchFamily="34" charset="0"/>
              </a:rPr>
              <a:t>In future the system can be extended by adding modules like medical, food and so forth, for providing services like medical emergency and food supply etc. So that by adding these module the system will become more useful and by using the system the peoples can reduce their time and effort.</a:t>
            </a:r>
            <a:endParaRPr lang="en-US" sz="20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5496925" y="3244334"/>
            <a:ext cx="184731" cy="369332"/>
          </a:xfrm>
          <a:prstGeom prst="rect">
            <a:avLst/>
          </a:prstGeom>
        </p:spPr>
        <p:txBody>
          <a:bodyPr wrap="none">
            <a:sp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9958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82064"/>
          </a:xfrm>
          <a:prstGeom prst="rect">
            <a:avLst/>
          </a:prstGeom>
        </p:spPr>
      </p:pic>
      <p:sp>
        <p:nvSpPr>
          <p:cNvPr id="3" name="Rectangle 2"/>
          <p:cNvSpPr/>
          <p:nvPr/>
        </p:nvSpPr>
        <p:spPr>
          <a:xfrm>
            <a:off x="605307" y="167425"/>
            <a:ext cx="9517487" cy="5601533"/>
          </a:xfrm>
          <a:prstGeom prst="rect">
            <a:avLst/>
          </a:prstGeom>
        </p:spPr>
        <p:txBody>
          <a:bodyPr wrap="square">
            <a:spAutoFit/>
          </a:bodyPr>
          <a:lstStyle/>
          <a:p>
            <a:pPr algn="just"/>
            <a:r>
              <a:rPr lang="en-US" sz="1600" b="1" dirty="0">
                <a:latin typeface="Times New Roman" panose="02020603050405020304" pitchFamily="18" charset="0"/>
                <a:ea typeface="Calibri" panose="020F0502020204030204" pitchFamily="34" charset="0"/>
                <a:cs typeface="Times New Roman" panose="02020603050405020304" pitchFamily="18" charset="0"/>
              </a:rPr>
              <a:t>BIBILOGRAPHY</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6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tabLst>
                <a:tab pos="228600"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Reference websites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1200150" marR="0" lvl="2" indent="-285750" algn="just">
              <a:lnSpc>
                <a:spcPct val="150000"/>
              </a:lnSpc>
              <a:spcBef>
                <a:spcPts val="0"/>
              </a:spcBef>
              <a:spcAft>
                <a:spcPts val="0"/>
              </a:spcAft>
              <a:buFont typeface="Arial" panose="020B0604020202020204" pitchFamily="34" charset="0"/>
              <a:buChar char="•"/>
              <a:tabLst>
                <a:tab pos="11430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https://developer.android.com/docs</a:t>
            </a:r>
          </a:p>
          <a:p>
            <a:pPr marL="1200150" marR="0" lvl="2" indent="-285750" algn="just">
              <a:lnSpc>
                <a:spcPct val="150000"/>
              </a:lnSpc>
              <a:spcBef>
                <a:spcPts val="0"/>
              </a:spcBef>
              <a:spcAft>
                <a:spcPts val="0"/>
              </a:spcAft>
              <a:buFont typeface="Arial" panose="020B0604020202020204" pitchFamily="34" charset="0"/>
              <a:buChar char="•"/>
              <a:tabLst>
                <a:tab pos="11430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www.stackoverflow.com</a:t>
            </a:r>
          </a:p>
          <a:p>
            <a:pPr marL="1200150" marR="0" lvl="2" indent="-285750" algn="just">
              <a:lnSpc>
                <a:spcPct val="150000"/>
              </a:lnSpc>
              <a:spcBef>
                <a:spcPts val="0"/>
              </a:spcBef>
              <a:spcAft>
                <a:spcPts val="0"/>
              </a:spcAft>
              <a:buFont typeface="Arial" panose="020B0604020202020204" pitchFamily="34" charset="0"/>
              <a:buChar char="•"/>
              <a:tabLst>
                <a:tab pos="11430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https://www.youtube.com/watch?v=c-7sW6UJHw0</a:t>
            </a:r>
          </a:p>
          <a:p>
            <a:pPr marL="1200150" marR="0" lvl="2" indent="-285750" algn="just">
              <a:lnSpc>
                <a:spcPct val="150000"/>
              </a:lnSpc>
              <a:spcBef>
                <a:spcPts val="0"/>
              </a:spcBef>
              <a:spcAft>
                <a:spcPts val="1000"/>
              </a:spcAft>
              <a:buFont typeface="Arial" panose="020B0604020202020204" pitchFamily="34" charset="0"/>
              <a:buChar char="•"/>
              <a:tabLst>
                <a:tab pos="11430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https://developer.android.com/training/location</a:t>
            </a:r>
          </a:p>
          <a:p>
            <a:pPr marL="1200150" marR="0" lvl="2" indent="-285750" algn="just">
              <a:lnSpc>
                <a:spcPct val="150000"/>
              </a:lnSpc>
              <a:spcBef>
                <a:spcPts val="0"/>
              </a:spcBef>
              <a:spcAft>
                <a:spcPts val="1000"/>
              </a:spcAft>
              <a:buFont typeface="Arial" panose="020B0604020202020204" pitchFamily="34" charset="0"/>
              <a:buChar char="•"/>
              <a:tabLst>
                <a:tab pos="11430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https://developer.android.com/guide/topics/location</a:t>
            </a:r>
          </a:p>
          <a:p>
            <a:pPr marL="1200150" marR="0" lvl="2" indent="-285750" algn="just">
              <a:lnSpc>
                <a:spcPct val="150000"/>
              </a:lnSpc>
              <a:spcBef>
                <a:spcPts val="0"/>
              </a:spcBef>
              <a:spcAft>
                <a:spcPts val="1000"/>
              </a:spcAft>
              <a:buFont typeface="Arial" panose="020B0604020202020204" pitchFamily="34" charset="0"/>
              <a:buChar char="•"/>
              <a:tabLst>
                <a:tab pos="11430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https://www.tutorialspoint.com/android/android_location_based_services.htm</a:t>
            </a:r>
          </a:p>
          <a:p>
            <a:pPr marL="1200150" marR="0" lvl="2" indent="-285750" algn="just">
              <a:lnSpc>
                <a:spcPct val="150000"/>
              </a:lnSpc>
              <a:spcBef>
                <a:spcPts val="0"/>
              </a:spcBef>
              <a:spcAft>
                <a:spcPts val="1000"/>
              </a:spcAft>
              <a:buFont typeface="Arial" panose="020B0604020202020204" pitchFamily="34" charset="0"/>
              <a:buChar char="•"/>
              <a:tabLst>
                <a:tab pos="11430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https://blog.teamtreehouse.com/beginners-guide-location-android </a:t>
            </a:r>
          </a:p>
          <a:p>
            <a:pPr marL="1200150" marR="0" lvl="2" indent="-285750" algn="just">
              <a:lnSpc>
                <a:spcPct val="150000"/>
              </a:lnSpc>
              <a:spcBef>
                <a:spcPts val="0"/>
              </a:spcBef>
              <a:spcAft>
                <a:spcPts val="1000"/>
              </a:spcAft>
              <a:buFont typeface="Arial" panose="020B0604020202020204" pitchFamily="34" charset="0"/>
              <a:buChar char="•"/>
              <a:tabLst>
                <a:tab pos="11430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https://firebase.google.com/docs/auth/android/phone-auth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etc.</a:t>
            </a:r>
          </a:p>
          <a:p>
            <a:pPr marL="1200150" marR="0" lvl="2" indent="-285750" algn="just">
              <a:lnSpc>
                <a:spcPct val="150000"/>
              </a:lnSpc>
              <a:spcBef>
                <a:spcPts val="0"/>
              </a:spcBef>
              <a:spcAft>
                <a:spcPts val="1000"/>
              </a:spcAft>
              <a:buFont typeface="Arial" panose="020B0604020202020204" pitchFamily="34" charset="0"/>
              <a:buChar char="•"/>
              <a:tabLst>
                <a:tab pos="1143000" algn="l"/>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1143000" marR="0" algn="just">
              <a:lnSpc>
                <a:spcPct val="150000"/>
              </a:lnSpc>
              <a:spcBef>
                <a:spcPts val="0"/>
              </a:spcBef>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tabLst>
                <a:tab pos="228600" algn="l"/>
              </a:tabLs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57577" y="4571907"/>
            <a:ext cx="9659155" cy="1456809"/>
          </a:xfrm>
          <a:prstGeom prst="rect">
            <a:avLst/>
          </a:prstGeom>
        </p:spPr>
        <p:txBody>
          <a:bodyPr wrap="square">
            <a:spAutoFit/>
          </a:bodyPr>
          <a:lstStyle/>
          <a:p>
            <a:pPr marL="1200150" marR="0" lvl="2" indent="-285750" algn="just">
              <a:lnSpc>
                <a:spcPct val="150000"/>
              </a:lnSpc>
              <a:spcBef>
                <a:spcPts val="0"/>
              </a:spcBef>
              <a:spcAft>
                <a:spcPts val="1000"/>
              </a:spcAft>
              <a:buFont typeface="Wingdings" panose="05000000000000000000" pitchFamily="2" charset="2"/>
              <a:buChar char="v"/>
              <a:tabLst>
                <a:tab pos="1143000"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Reference Book</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1200150" marR="0" lvl="2" indent="-285750" algn="just">
              <a:lnSpc>
                <a:spcPct val="150000"/>
              </a:lnSpc>
              <a:spcBef>
                <a:spcPts val="0"/>
              </a:spcBef>
              <a:spcAft>
                <a:spcPts val="1000"/>
              </a:spcAft>
              <a:buFont typeface="Arial" panose="020B0604020202020204" pitchFamily="34" charset="0"/>
              <a:buChar char="•"/>
              <a:tabLst>
                <a:tab pos="1143000" algn="l"/>
              </a:tabLs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Professional Mobile Application Development” by Jeff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McWherter</a:t>
            </a:r>
            <a:r>
              <a:rPr lang="en-US" sz="1600" dirty="0">
                <a:latin typeface="Times New Roman" panose="02020603050405020304" pitchFamily="18" charset="0"/>
                <a:ea typeface="Calibri" panose="020F0502020204030204" pitchFamily="34" charset="0"/>
                <a:cs typeface="Times New Roman" panose="02020603050405020304" pitchFamily="18" charset="0"/>
              </a:rPr>
              <a:t> and Scott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Gowell</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L="1200150" marR="0" lvl="2" indent="-285750" algn="just">
              <a:lnSpc>
                <a:spcPct val="150000"/>
              </a:lnSpc>
              <a:spcBef>
                <a:spcPts val="0"/>
              </a:spcBef>
              <a:spcAft>
                <a:spcPts val="1000"/>
              </a:spcAft>
              <a:buFont typeface="Arial" panose="020B0604020202020204" pitchFamily="34" charset="0"/>
              <a:buChar char="•"/>
              <a:tabLst>
                <a:tab pos="11430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“Beginning Android Application Development” by Wei-</a:t>
            </a:r>
            <a:r>
              <a:rPr lang="en-US" sz="1600" dirty="0" err="1">
                <a:latin typeface="Times New Roman" panose="02020603050405020304" pitchFamily="18" charset="0"/>
                <a:ea typeface="Calibri" panose="020F0502020204030204" pitchFamily="34" charset="0"/>
                <a:cs typeface="Times New Roman" panose="02020603050405020304" pitchFamily="18" charset="0"/>
              </a:rPr>
              <a:t>Meng</a:t>
            </a:r>
            <a:r>
              <a:rPr lang="en-US" sz="1600" dirty="0">
                <a:latin typeface="Times New Roman" panose="02020603050405020304" pitchFamily="18" charset="0"/>
                <a:ea typeface="Calibri" panose="020F0502020204030204" pitchFamily="34" charset="0"/>
                <a:cs typeface="Times New Roman" panose="02020603050405020304" pitchFamily="18" charset="0"/>
              </a:rPr>
              <a:t> Lee.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3003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82064"/>
          </a:xfrm>
          <a:prstGeom prst="rect">
            <a:avLst/>
          </a:prstGeom>
        </p:spPr>
      </p:pic>
      <p:sp>
        <p:nvSpPr>
          <p:cNvPr id="2" name="Rectangle 1"/>
          <p:cNvSpPr/>
          <p:nvPr/>
        </p:nvSpPr>
        <p:spPr>
          <a:xfrm>
            <a:off x="4440857" y="2896604"/>
            <a:ext cx="2886239" cy="830997"/>
          </a:xfrm>
          <a:prstGeom prst="rect">
            <a:avLst/>
          </a:prstGeom>
        </p:spPr>
        <p:txBody>
          <a:bodyPr wrap="none">
            <a:spAutoFit/>
          </a:bodyPr>
          <a:lstStyle/>
          <a:p>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01857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321972" y="180305"/>
            <a:ext cx="11590986" cy="6119624"/>
          </a:xfrm>
          <a:prstGeom prst="rect">
            <a:avLst/>
          </a:prstGeom>
        </p:spPr>
        <p:txBody>
          <a:bodyPr wrap="square">
            <a:spAutoFit/>
          </a:bodyPr>
          <a:lstStyle/>
          <a:p>
            <a:pPr algn="r">
              <a:lnSpc>
                <a:spcPct val="150000"/>
              </a:lnSpc>
              <a:spcAft>
                <a:spcPts val="1000"/>
              </a:spcAft>
            </a:pPr>
            <a:r>
              <a:rPr lang="en-US" sz="2000" b="1" dirty="0" smtClean="0">
                <a:latin typeface="Times New Roman" panose="02020603050405020304" pitchFamily="18" charset="0"/>
                <a:ea typeface="Times New Roman" panose="02020603050405020304" pitchFamily="18" charset="0"/>
              </a:rPr>
              <a:t>…Continue</a:t>
            </a:r>
          </a:p>
          <a:p>
            <a:pPr algn="just">
              <a:lnSpc>
                <a:spcPct val="150000"/>
              </a:lnSpc>
              <a:spcAft>
                <a:spcPts val="1000"/>
              </a:spcAft>
            </a:pPr>
            <a:r>
              <a:rPr lang="en-US" sz="2400" b="1" dirty="0" smtClean="0">
                <a:latin typeface="Times New Roman" panose="02020603050405020304" pitchFamily="18" charset="0"/>
                <a:ea typeface="Times New Roman" panose="02020603050405020304" pitchFamily="18" charset="0"/>
              </a:rPr>
              <a:t>	Scope </a:t>
            </a:r>
            <a:r>
              <a:rPr lang="en-US" sz="2400" b="1" dirty="0">
                <a:latin typeface="Times New Roman" panose="02020603050405020304" pitchFamily="18" charset="0"/>
                <a:ea typeface="Times New Roman" panose="02020603050405020304" pitchFamily="18" charset="0"/>
              </a:rPr>
              <a:t>of the project:</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en-US" sz="2000" b="1"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 main scope of the project is to find a repairman who is nearest to the location of the public or customer who is in need of a repairman and provide </a:t>
            </a:r>
            <a:r>
              <a:rPr lang="en-US" dirty="0" smtClean="0">
                <a:latin typeface="Times New Roman" panose="02020603050405020304" pitchFamily="18" charset="0"/>
                <a:ea typeface="Times New Roman" panose="02020603050405020304" pitchFamily="18" charset="0"/>
              </a:rPr>
              <a:t>location </a:t>
            </a:r>
            <a:r>
              <a:rPr lang="en-US" dirty="0">
                <a:latin typeface="Times New Roman" panose="02020603050405020304" pitchFamily="18" charset="0"/>
                <a:ea typeface="Times New Roman" panose="02020603050405020304" pitchFamily="18" charset="0"/>
              </a:rPr>
              <a:t>perceivability to get monitoring each other</a:t>
            </a:r>
            <a:r>
              <a:rPr lang="en-US" dirty="0" smtClean="0">
                <a:latin typeface="Times New Roman" panose="02020603050405020304" pitchFamily="18" charset="0"/>
                <a:ea typeface="Times New Roman" panose="02020603050405020304" pitchFamily="18" charset="0"/>
              </a:rPr>
              <a:t>.</a:t>
            </a:r>
          </a:p>
          <a:p>
            <a:pPr>
              <a:lnSpc>
                <a:spcPct val="150000"/>
              </a:lnSpc>
            </a:pPr>
            <a:endParaRPr lang="en-US" dirty="0">
              <a:latin typeface="Times New Roman" panose="02020603050405020304" pitchFamily="18" charset="0"/>
              <a:ea typeface="Times New Roman" panose="02020603050405020304" pitchFamily="18" charset="0"/>
            </a:endParaRPr>
          </a:p>
          <a:p>
            <a:pPr>
              <a:lnSpc>
                <a:spcPct val="150000"/>
              </a:lnSpc>
            </a:pPr>
            <a:r>
              <a:rPr lang="en-US" dirty="0" smtClean="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a:p>
            <a:pPr lvl="0" algn="just">
              <a:lnSpc>
                <a:spcPct val="150000"/>
              </a:lnSpc>
            </a:pPr>
            <a:r>
              <a:rPr lang="en-US" dirty="0" smtClean="0">
                <a:latin typeface="Times New Roman" panose="02020603050405020304" pitchFamily="18" charset="0"/>
                <a:cs typeface="Times New Roman" panose="02020603050405020304" pitchFamily="18" charset="0"/>
              </a:rPr>
              <a:t>	* To </a:t>
            </a:r>
            <a:r>
              <a:rPr lang="en-US" dirty="0">
                <a:latin typeface="Times New Roman" panose="02020603050405020304" pitchFamily="18" charset="0"/>
                <a:cs typeface="Times New Roman" panose="02020603050405020304" pitchFamily="18" charset="0"/>
              </a:rPr>
              <a:t>design and develop android application to provide services to the user who are in need of a mechanic.</a:t>
            </a:r>
          </a:p>
          <a:p>
            <a:pPr lvl="0" algn="just">
              <a:lnSpc>
                <a:spcPct val="150000"/>
              </a:lnSpc>
            </a:pPr>
            <a:r>
              <a:rPr lang="en-US" dirty="0" smtClean="0">
                <a:latin typeface="Times New Roman" panose="02020603050405020304" pitchFamily="18" charset="0"/>
                <a:cs typeface="Times New Roman" panose="02020603050405020304" pitchFamily="18" charset="0"/>
              </a:rPr>
              <a:t>	* To </a:t>
            </a:r>
            <a:r>
              <a:rPr lang="en-US" dirty="0">
                <a:latin typeface="Times New Roman" panose="02020603050405020304" pitchFamily="18" charset="0"/>
                <a:cs typeface="Times New Roman" panose="02020603050405020304" pitchFamily="18" charset="0"/>
              </a:rPr>
              <a:t>provides simple and easy user interface.</a:t>
            </a:r>
          </a:p>
          <a:p>
            <a:pPr lvl="0" algn="just">
              <a:lnSpc>
                <a:spcPct val="150000"/>
              </a:lnSpc>
            </a:pPr>
            <a:r>
              <a:rPr lang="en-US" dirty="0" smtClean="0">
                <a:latin typeface="Times New Roman" panose="02020603050405020304" pitchFamily="18" charset="0"/>
                <a:cs typeface="Times New Roman" panose="02020603050405020304" pitchFamily="18" charset="0"/>
              </a:rPr>
              <a:t>	* To </a:t>
            </a:r>
            <a:r>
              <a:rPr lang="en-US" dirty="0">
                <a:latin typeface="Times New Roman" panose="02020603050405020304" pitchFamily="18" charset="0"/>
                <a:cs typeface="Times New Roman" panose="02020603050405020304" pitchFamily="18" charset="0"/>
              </a:rPr>
              <a:t>make effective use of The Google services.</a:t>
            </a:r>
          </a:p>
          <a:p>
            <a:pPr lvl="0" algn="just">
              <a:lnSpc>
                <a:spcPct val="150000"/>
              </a:lnSpc>
            </a:pPr>
            <a:r>
              <a:rPr lang="en-US" dirty="0" smtClean="0">
                <a:latin typeface="Times New Roman" panose="02020603050405020304" pitchFamily="18" charset="0"/>
                <a:cs typeface="Times New Roman" panose="02020603050405020304" pitchFamily="18" charset="0"/>
              </a:rPr>
              <a:t>	* To </a:t>
            </a:r>
            <a:r>
              <a:rPr lang="en-US" dirty="0">
                <a:latin typeface="Times New Roman" panose="02020603050405020304" pitchFamily="18" charset="0"/>
                <a:cs typeface="Times New Roman" panose="02020603050405020304" pitchFamily="18" charset="0"/>
              </a:rPr>
              <a:t>provides easy way for both the user and the mechanic to locate each other.</a:t>
            </a:r>
          </a:p>
          <a:p>
            <a:pPr algn="just">
              <a:lnSpc>
                <a:spcPct val="150000"/>
              </a:lnSpc>
            </a:pPr>
            <a:endParaRPr lang="en-US" dirty="0" smtClean="0">
              <a:latin typeface="Times New Roman" panose="02020603050405020304" pitchFamily="18" charset="0"/>
              <a:ea typeface="Times New Roman" panose="02020603050405020304" pitchFamily="18" charset="0"/>
            </a:endParaRPr>
          </a:p>
          <a:p>
            <a:pPr>
              <a:lnSpc>
                <a:spcPct val="150000"/>
              </a:lnSpc>
            </a:pPr>
            <a:endParaRPr lang="en-US" dirty="0">
              <a:latin typeface="Times New Roman" panose="02020603050405020304" pitchFamily="18" charset="0"/>
            </a:endParaRPr>
          </a:p>
          <a:p>
            <a:pPr>
              <a:lnSpc>
                <a:spcPct val="150000"/>
              </a:lnSpc>
            </a:pPr>
            <a:endParaRPr lang="en-US" dirty="0"/>
          </a:p>
        </p:txBody>
      </p:sp>
    </p:spTree>
    <p:extLst>
      <p:ext uri="{BB962C8B-B14F-4D97-AF65-F5344CB8AC3E}">
        <p14:creationId xmlns:p14="http://schemas.microsoft.com/office/powerpoint/2010/main" val="3305933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301015" y="290217"/>
            <a:ext cx="11573305" cy="4924425"/>
          </a:xfrm>
          <a:prstGeom prst="rect">
            <a:avLst/>
          </a:prstGeom>
        </p:spPr>
        <p:txBody>
          <a:bodyPr wrap="square">
            <a:spAutoFit/>
          </a:bodyPr>
          <a:lstStyle/>
          <a:p>
            <a:pPr marR="0" lvl="0">
              <a:lnSpc>
                <a:spcPct val="150000"/>
              </a:lnSpc>
              <a:spcBef>
                <a:spcPts val="0"/>
              </a:spcBef>
              <a:spcAft>
                <a:spcPts val="0"/>
              </a:spcAft>
            </a:pPr>
            <a:r>
              <a:rPr lang="en-US" sz="2800" b="1" dirty="0" smtClean="0">
                <a:solidFill>
                  <a:srgbClr val="000000"/>
                </a:solidFill>
                <a:latin typeface="Times New Roman" panose="02020603050405020304" pitchFamily="18" charset="0"/>
                <a:ea typeface="Times New Roman" panose="02020603050405020304" pitchFamily="18" charset="0"/>
              </a:rPr>
              <a:t>Literature Survey</a:t>
            </a:r>
          </a:p>
          <a:p>
            <a:pPr marR="0" lvl="0">
              <a:lnSpc>
                <a:spcPct val="150000"/>
              </a:lnSpc>
              <a:spcBef>
                <a:spcPts val="0"/>
              </a:spcBef>
              <a:spcAft>
                <a:spcPts val="0"/>
              </a:spcAft>
            </a:pPr>
            <a:r>
              <a:rPr lang="en-US" sz="2800" b="1" dirty="0">
                <a:solidFill>
                  <a:srgbClr val="000000"/>
                </a:solidFill>
                <a:effectLst/>
                <a:latin typeface="Times New Roman" panose="02020603050405020304" pitchFamily="18" charset="0"/>
                <a:ea typeface="Times New Roman" panose="02020603050405020304" pitchFamily="18" charset="0"/>
              </a:rPr>
              <a:t>	</a:t>
            </a:r>
            <a:r>
              <a:rPr lang="en-US" sz="2000" b="1" dirty="0" smtClean="0">
                <a:solidFill>
                  <a:srgbClr val="000000"/>
                </a:solidFill>
                <a:effectLst/>
                <a:latin typeface="Times New Roman" panose="02020603050405020304" pitchFamily="18" charset="0"/>
                <a:ea typeface="Times New Roman" panose="02020603050405020304" pitchFamily="18" charset="0"/>
              </a:rPr>
              <a:t>Existing System:</a:t>
            </a:r>
          </a:p>
          <a:p>
            <a:pPr algn="just">
              <a:lnSpc>
                <a:spcPct val="150000"/>
              </a:lnSpc>
            </a:pPr>
            <a:r>
              <a:rPr lang="en-US" sz="2000" b="1" dirty="0">
                <a:solidFill>
                  <a:srgbClr val="0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There is no current android application which gives </a:t>
            </a:r>
            <a:r>
              <a:rPr lang="en-US" dirty="0" smtClean="0">
                <a:latin typeface="Times New Roman" panose="02020603050405020304" pitchFamily="18" charset="0"/>
                <a:cs typeface="Times New Roman" panose="02020603050405020304" pitchFamily="18" charset="0"/>
              </a:rPr>
              <a:t>area </a:t>
            </a:r>
            <a:r>
              <a:rPr lang="en-US" dirty="0">
                <a:latin typeface="Times New Roman" panose="02020603050405020304" pitchFamily="18" charset="0"/>
                <a:cs typeface="Times New Roman" panose="02020603050405020304" pitchFamily="18" charset="0"/>
              </a:rPr>
              <a:t>perceivability to the clients and mechanics. The Google will provide the location details of the mechanics who are all nearer to customer but it would not provide other details like weather the mechanic had started or not, how much time may require to reach the customer and so forth.</a:t>
            </a:r>
          </a:p>
          <a:p>
            <a:r>
              <a:rPr lang="en-US" dirty="0">
                <a:latin typeface="Times New Roman" panose="02020603050405020304" pitchFamily="18" charset="0"/>
                <a:cs typeface="Times New Roman" panose="02020603050405020304" pitchFamily="18" charset="0"/>
              </a:rPr>
              <a:t>  </a:t>
            </a:r>
          </a:p>
          <a:p>
            <a:r>
              <a:rPr lang="en-US"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Disadvantages </a:t>
            </a:r>
            <a:r>
              <a:rPr lang="en-US" sz="2000" b="1" dirty="0">
                <a:latin typeface="Times New Roman" panose="02020603050405020304" pitchFamily="18" charset="0"/>
                <a:cs typeface="Times New Roman" panose="02020603050405020304" pitchFamily="18" charset="0"/>
              </a:rPr>
              <a:t>of Existing </a:t>
            </a:r>
            <a:r>
              <a:rPr lang="en-US" sz="2000" b="1" dirty="0" smtClean="0">
                <a:latin typeface="Times New Roman" panose="02020603050405020304" pitchFamily="18" charset="0"/>
                <a:cs typeface="Times New Roman" panose="02020603050405020304" pitchFamily="18" charset="0"/>
              </a:rPr>
              <a:t>system:</a:t>
            </a:r>
            <a:endParaRPr lang="en-US" sz="2000" dirty="0">
              <a:latin typeface="Times New Roman" panose="02020603050405020304" pitchFamily="18" charset="0"/>
              <a:cs typeface="Times New Roman" panose="02020603050405020304" pitchFamily="18" charset="0"/>
            </a:endParaRPr>
          </a:p>
          <a:p>
            <a:pPr lvl="2">
              <a:lnSpc>
                <a:spcPct val="150000"/>
              </a:lnSpc>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Google will only provide the basic information about the Garages or Mechanic to the Customer.</a:t>
            </a:r>
          </a:p>
          <a:p>
            <a:pPr lvl="2">
              <a:lnSpc>
                <a:spcPct val="150000"/>
              </a:lnSpc>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Google will not provide details about the mechanic like weather the mechanic is available or not.</a:t>
            </a:r>
          </a:p>
          <a:p>
            <a:pPr lvl="2">
              <a:lnSpc>
                <a:spcPct val="150000"/>
              </a:lnSpc>
            </a:pPr>
            <a:r>
              <a:rPr lang="en-US" dirty="0" smtClean="0">
                <a:latin typeface="Times New Roman" panose="02020603050405020304" pitchFamily="18" charset="0"/>
                <a:cs typeface="Times New Roman" panose="02020603050405020304" pitchFamily="18" charset="0"/>
              </a:rPr>
              <a:t>* It </a:t>
            </a:r>
            <a:r>
              <a:rPr lang="en-US" dirty="0">
                <a:latin typeface="Times New Roman" panose="02020603050405020304" pitchFamily="18" charset="0"/>
                <a:cs typeface="Times New Roman" panose="02020603050405020304" pitchFamily="18" charset="0"/>
              </a:rPr>
              <a:t>will not show the location of the customers to the mechanics.</a:t>
            </a:r>
          </a:p>
          <a:p>
            <a:pPr lvl="2">
              <a:lnSpc>
                <a:spcPct val="150000"/>
              </a:lnSpc>
            </a:pPr>
            <a:r>
              <a:rPr lang="en-US" dirty="0" smtClean="0">
                <a:latin typeface="Times New Roman" panose="02020603050405020304" pitchFamily="18" charset="0"/>
                <a:cs typeface="Times New Roman" panose="02020603050405020304" pitchFamily="18" charset="0"/>
              </a:rPr>
              <a:t>* Even </a:t>
            </a:r>
            <a:r>
              <a:rPr lang="en-US" dirty="0">
                <a:latin typeface="Times New Roman" panose="02020603050405020304" pitchFamily="18" charset="0"/>
                <a:cs typeface="Times New Roman" panose="02020603050405020304" pitchFamily="18" charset="0"/>
              </a:rPr>
              <a:t>it shows the location of the mechanic to the customer, it won’t show the directions.</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985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231819" y="283336"/>
            <a:ext cx="11616743" cy="6093976"/>
          </a:xfrm>
          <a:prstGeom prst="rect">
            <a:avLst/>
          </a:prstGeom>
        </p:spPr>
        <p:txBody>
          <a:bodyPr wrap="square">
            <a:spAutoFit/>
          </a:bodyPr>
          <a:lstStyle/>
          <a:p>
            <a:pPr indent="457200" algn="r">
              <a:lnSpc>
                <a:spcPct val="150000"/>
              </a:lnSpc>
            </a:pPr>
            <a:r>
              <a:rPr lang="en-US" b="1" dirty="0" smtClean="0">
                <a:solidFill>
                  <a:srgbClr val="000000"/>
                </a:solidFill>
                <a:latin typeface="Times New Roman" panose="02020603050405020304" pitchFamily="18" charset="0"/>
                <a:ea typeface="Times New Roman" panose="02020603050405020304" pitchFamily="18" charset="0"/>
              </a:rPr>
              <a:t>…Continue</a:t>
            </a:r>
          </a:p>
          <a:p>
            <a:pPr indent="457200" algn="just">
              <a:lnSpc>
                <a:spcPct val="150000"/>
              </a:lnSpc>
            </a:pPr>
            <a:r>
              <a:rPr lang="en-US" dirty="0" smtClean="0">
                <a:solidFill>
                  <a:srgbClr val="000000"/>
                </a:solidFill>
                <a:latin typeface="Times New Roman" panose="02020603050405020304" pitchFamily="18" charset="0"/>
                <a:ea typeface="Times New Roman" panose="02020603050405020304" pitchFamily="18" charset="0"/>
              </a:rPr>
              <a:t>	</a:t>
            </a:r>
            <a:r>
              <a:rPr lang="en-US" sz="2400" b="1" dirty="0" smtClean="0">
                <a:solidFill>
                  <a:srgbClr val="000000"/>
                </a:solidFill>
                <a:latin typeface="Times New Roman" panose="02020603050405020304" pitchFamily="18" charset="0"/>
                <a:ea typeface="Times New Roman" panose="02020603050405020304" pitchFamily="18" charset="0"/>
              </a:rPr>
              <a:t>Proposed System:</a:t>
            </a:r>
            <a:endParaRPr lang="en-US" sz="2400" b="1" dirty="0">
              <a:solidFill>
                <a:srgbClr val="000000"/>
              </a:solidFill>
              <a:latin typeface="Times New Roman" panose="02020603050405020304" pitchFamily="18" charset="0"/>
              <a:ea typeface="Times New Roman" panose="02020603050405020304" pitchFamily="18" charset="0"/>
            </a:endParaRPr>
          </a:p>
          <a:p>
            <a:pPr indent="457200" algn="just">
              <a:lnSpc>
                <a:spcPct val="150000"/>
              </a:lnSpc>
            </a:pPr>
            <a:r>
              <a:rPr lang="en-US" dirty="0" smtClean="0">
                <a:solidFill>
                  <a:srgbClr val="000000"/>
                </a:solidFill>
                <a:latin typeface="Times New Roman" panose="02020603050405020304" pitchFamily="18" charset="0"/>
                <a:ea typeface="Times New Roman" panose="02020603050405020304" pitchFamily="18" charset="0"/>
              </a:rPr>
              <a:t>	In </a:t>
            </a:r>
            <a:r>
              <a:rPr lang="en-US" dirty="0">
                <a:solidFill>
                  <a:srgbClr val="000000"/>
                </a:solidFill>
                <a:latin typeface="Times New Roman" panose="02020603050405020304" pitchFamily="18" charset="0"/>
                <a:ea typeface="Times New Roman" panose="02020603050405020304" pitchFamily="18" charset="0"/>
              </a:rPr>
              <a:t>the proposed Vehicle Support </a:t>
            </a:r>
            <a:r>
              <a:rPr lang="en-US" dirty="0" smtClean="0">
                <a:solidFill>
                  <a:srgbClr val="000000"/>
                </a:solidFill>
                <a:latin typeface="Times New Roman" panose="02020603050405020304" pitchFamily="18" charset="0"/>
                <a:ea typeface="Times New Roman" panose="02020603050405020304" pitchFamily="18" charset="0"/>
              </a:rPr>
              <a:t>system</a:t>
            </a:r>
            <a:r>
              <a:rPr lang="en-US" dirty="0">
                <a:solidFill>
                  <a:srgbClr val="000000"/>
                </a:solidFill>
                <a:latin typeface="Times New Roman" panose="02020603050405020304" pitchFamily="18" charset="0"/>
                <a:ea typeface="Times New Roman" panose="02020603050405020304" pitchFamily="18" charset="0"/>
              </a:rPr>
              <a:t>, the data about the Mechanic will be noticeable to the client and the area of the client will be unmistakable to the technician. </a:t>
            </a:r>
            <a:r>
              <a:rPr lang="en-US" dirty="0" smtClean="0">
                <a:solidFill>
                  <a:srgbClr val="000000"/>
                </a:solidFill>
                <a:latin typeface="Times New Roman" panose="02020603050405020304" pitchFamily="18" charset="0"/>
                <a:ea typeface="Times New Roman" panose="02020603050405020304" pitchFamily="18" charset="0"/>
              </a:rPr>
              <a:t>The project </a:t>
            </a:r>
            <a:r>
              <a:rPr lang="en-US" dirty="0">
                <a:solidFill>
                  <a:srgbClr val="000000"/>
                </a:solidFill>
                <a:latin typeface="Times New Roman" panose="02020603050405020304" pitchFamily="18" charset="0"/>
                <a:ea typeface="Times New Roman" panose="02020603050405020304" pitchFamily="18" charset="0"/>
              </a:rPr>
              <a:t>gives a simple route to the general population or client to locate the specialist close to him and get the administration as conceivable as quick since technician give benefits in the client area</a:t>
            </a:r>
            <a:r>
              <a:rPr lang="en-US" dirty="0" smtClean="0">
                <a:solidFill>
                  <a:srgbClr val="000000"/>
                </a:solidFill>
                <a:latin typeface="Times New Roman" panose="02020603050405020304" pitchFamily="18" charset="0"/>
                <a:ea typeface="Times New Roman" panose="02020603050405020304" pitchFamily="18" charset="0"/>
              </a:rPr>
              <a:t>.</a:t>
            </a:r>
          </a:p>
          <a:p>
            <a:pPr indent="457200" algn="just">
              <a:lnSpc>
                <a:spcPct val="150000"/>
              </a:lnSpc>
            </a:pPr>
            <a:endParaRPr lang="en-US" dirty="0">
              <a:solidFill>
                <a:srgbClr val="000000"/>
              </a:solidFill>
              <a:latin typeface="Times New Roman" panose="02020603050405020304" pitchFamily="18" charset="0"/>
              <a:ea typeface="Times New Roman" panose="02020603050405020304" pitchFamily="18" charset="0"/>
            </a:endParaRPr>
          </a:p>
          <a:p>
            <a:pPr>
              <a:lnSpc>
                <a:spcPct val="150000"/>
              </a:lnSpc>
            </a:pPr>
            <a:r>
              <a:rPr lang="en-US" dirty="0" smtClean="0">
                <a:solidFill>
                  <a:srgbClr val="000000"/>
                </a:solidFill>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Advantages of Proposed system</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dirty="0" smtClean="0">
                <a:latin typeface="Times New Roman" panose="02020603050405020304" pitchFamily="18" charset="0"/>
                <a:cs typeface="Times New Roman" panose="02020603050405020304" pitchFamily="18" charset="0"/>
              </a:rPr>
              <a:t>	* At </a:t>
            </a:r>
            <a:r>
              <a:rPr lang="en-US" dirty="0">
                <a:latin typeface="Times New Roman" panose="02020603050405020304" pitchFamily="18" charset="0"/>
                <a:cs typeface="Times New Roman" panose="02020603050405020304" pitchFamily="18" charset="0"/>
              </a:rPr>
              <a:t>the point when there is a requirement for technician, the application will give an effective method to discover </a:t>
            </a:r>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get </a:t>
            </a:r>
            <a:r>
              <a:rPr lang="en-US" dirty="0" smtClean="0">
                <a:latin typeface="Times New Roman" panose="02020603050405020304" pitchFamily="18" charset="0"/>
                <a:cs typeface="Times New Roman" panose="02020603050405020304" pitchFamily="18" charset="0"/>
              </a:rPr>
              <a:t>administration, especially when </a:t>
            </a:r>
            <a:r>
              <a:rPr lang="en-US" dirty="0">
                <a:latin typeface="Times New Roman" panose="02020603050405020304" pitchFamily="18" charset="0"/>
                <a:cs typeface="Times New Roman" panose="02020603050405020304" pitchFamily="18" charset="0"/>
              </a:rPr>
              <a:t>the client is new to that place.</a:t>
            </a:r>
          </a:p>
          <a:p>
            <a:pPr lvl="0">
              <a:lnSpc>
                <a:spcPct val="150000"/>
              </a:lnSpc>
            </a:pPr>
            <a:r>
              <a:rPr lang="en-US" dirty="0" smtClean="0">
                <a:latin typeface="Times New Roman" panose="02020603050405020304" pitchFamily="18" charset="0"/>
                <a:cs typeface="Times New Roman" panose="02020603050405020304" pitchFamily="18" charset="0"/>
              </a:rPr>
              <a:t>	* Use </a:t>
            </a:r>
            <a:r>
              <a:rPr lang="en-US" dirty="0">
                <a:latin typeface="Times New Roman" panose="02020603050405020304" pitchFamily="18" charset="0"/>
                <a:cs typeface="Times New Roman" panose="02020603050405020304" pitchFamily="18" charset="0"/>
              </a:rPr>
              <a:t>of this application will incredibly decrease time.</a:t>
            </a:r>
          </a:p>
          <a:p>
            <a:pPr indent="457200" algn="just">
              <a:lnSpc>
                <a:spcPct val="150000"/>
              </a:lnSpc>
            </a:pPr>
            <a:endParaRPr lang="en-US" dirty="0" smtClean="0">
              <a:solidFill>
                <a:srgbClr val="000000"/>
              </a:solidFill>
              <a:latin typeface="Times New Roman" panose="02020603050405020304" pitchFamily="18" charset="0"/>
              <a:ea typeface="Times New Roman" panose="02020603050405020304" pitchFamily="18" charset="0"/>
            </a:endParaRPr>
          </a:p>
          <a:p>
            <a:pPr indent="457200" algn="just">
              <a:lnSpc>
                <a:spcPct val="150000"/>
              </a:lnSpc>
            </a:pPr>
            <a:endParaRPr lang="en-US" dirty="0">
              <a:solidFill>
                <a:srgbClr val="000000"/>
              </a:solidFill>
              <a:effectLst/>
              <a:latin typeface="Times New Roman" panose="02020603050405020304" pitchFamily="18" charset="0"/>
              <a:ea typeface="Times New Roman" panose="02020603050405020304" pitchFamily="18" charset="0"/>
            </a:endParaRPr>
          </a:p>
          <a:p>
            <a:pPr indent="457200" algn="just">
              <a:lnSpc>
                <a:spcPct val="150000"/>
              </a:lnSpc>
            </a:pPr>
            <a:r>
              <a:rPr lang="en-US" dirty="0" smtClean="0">
                <a:solidFill>
                  <a:srgbClr val="000000"/>
                </a:solidFill>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8895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1184856" y="25360"/>
            <a:ext cx="7379594" cy="6232475"/>
          </a:xfrm>
          <a:prstGeom prst="rect">
            <a:avLst/>
          </a:prstGeom>
        </p:spPr>
        <p:txBody>
          <a:bodyPr wrap="square">
            <a:spAutoFit/>
          </a:bodyPr>
          <a:lstStyle/>
          <a:p>
            <a:pPr>
              <a:lnSpc>
                <a:spcPct val="150000"/>
              </a:lnSpc>
            </a:pPr>
            <a:r>
              <a:rPr lang="en-US" sz="2800" b="1" dirty="0">
                <a:solidFill>
                  <a:srgbClr val="212121"/>
                </a:solidFill>
                <a:latin typeface="Times New Roman" panose="02020603050405020304" pitchFamily="18" charset="0"/>
                <a:ea typeface="Times New Roman" panose="02020603050405020304" pitchFamily="18" charset="0"/>
              </a:rPr>
              <a:t>Hardware and Software </a:t>
            </a:r>
            <a:r>
              <a:rPr lang="en-US" sz="2800" b="1" dirty="0" smtClean="0">
                <a:solidFill>
                  <a:srgbClr val="212121"/>
                </a:solidFill>
                <a:latin typeface="Times New Roman" panose="02020603050405020304" pitchFamily="18" charset="0"/>
                <a:ea typeface="Times New Roman" panose="02020603050405020304" pitchFamily="18" charset="0"/>
              </a:rPr>
              <a:t>Requirements</a:t>
            </a:r>
            <a:endParaRPr lang="en-US" sz="2800" dirty="0">
              <a:latin typeface="Times New Roman" panose="02020603050405020304" pitchFamily="18" charset="0"/>
              <a:ea typeface="Times New Roman" panose="02020603050405020304" pitchFamily="18" charset="0"/>
            </a:endParaRPr>
          </a:p>
          <a:p>
            <a:pPr algn="just"/>
            <a:r>
              <a:rPr lang="en-US" sz="2000" b="1" dirty="0">
                <a:solidFill>
                  <a:srgbClr val="212121"/>
                </a:solidFill>
                <a:latin typeface="Times New Roman" panose="02020603050405020304" pitchFamily="18" charset="0"/>
                <a:ea typeface="Times New Roman" panose="02020603050405020304" pitchFamily="18" charset="0"/>
              </a:rPr>
              <a:t>	</a:t>
            </a:r>
            <a:r>
              <a:rPr lang="en-US" sz="2000" b="1" u="sng" dirty="0">
                <a:latin typeface="Times New Roman" panose="02020603050405020304" pitchFamily="18" charset="0"/>
                <a:ea typeface="Times New Roman" panose="02020603050405020304" pitchFamily="18" charset="0"/>
              </a:rPr>
              <a:t>Hardware Requirements</a:t>
            </a:r>
            <a:r>
              <a:rPr lang="en-US" sz="2000" b="1" u="sng" dirty="0" smtClean="0">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GB" dirty="0">
                <a:latin typeface="Times New Roman" panose="02020603050405020304" pitchFamily="18" charset="0"/>
                <a:ea typeface="Times New Roman" panose="02020603050405020304" pitchFamily="18" charset="0"/>
                <a:cs typeface="Times New Roman" panose="02020603050405020304" pitchFamily="18" charset="0"/>
              </a:rPr>
              <a:t>Processor			: 	Pentium Dual Core.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GB" dirty="0">
                <a:latin typeface="Times New Roman" panose="02020603050405020304" pitchFamily="18" charset="0"/>
                <a:ea typeface="Times New Roman" panose="02020603050405020304" pitchFamily="18" charset="0"/>
                <a:cs typeface="Times New Roman" panose="02020603050405020304" pitchFamily="18" charset="0"/>
              </a:rPr>
              <a:t>Memory space  		</a:t>
            </a:r>
            <a:r>
              <a:rPr lang="en-GB" dirty="0" smtClean="0">
                <a:latin typeface="Times New Roman" panose="02020603050405020304" pitchFamily="18" charset="0"/>
                <a:ea typeface="Times New Roman" panose="02020603050405020304" pitchFamily="18" charset="0"/>
                <a:cs typeface="Times New Roman" panose="02020603050405020304" pitchFamily="18" charset="0"/>
              </a:rPr>
              <a:t>	: </a:t>
            </a:r>
            <a:r>
              <a:rPr lang="en-GB" dirty="0">
                <a:latin typeface="Times New Roman" panose="02020603050405020304" pitchFamily="18" charset="0"/>
                <a:ea typeface="Times New Roman" panose="02020603050405020304" pitchFamily="18" charset="0"/>
                <a:cs typeface="Times New Roman" panose="02020603050405020304" pitchFamily="18" charset="0"/>
              </a:rPr>
              <a:t>	8 GB and above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GB" dirty="0">
                <a:latin typeface="Times New Roman" panose="02020603050405020304" pitchFamily="18" charset="0"/>
                <a:ea typeface="Times New Roman" panose="02020603050405020304" pitchFamily="18" charset="0"/>
                <a:cs typeface="Times New Roman" panose="02020603050405020304" pitchFamily="18" charset="0"/>
              </a:rPr>
              <a:t>Monitor			: 	15’’ LED</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GB" dirty="0">
                <a:latin typeface="Times New Roman" panose="02020603050405020304" pitchFamily="18" charset="0"/>
                <a:ea typeface="Times New Roman" panose="02020603050405020304" pitchFamily="18" charset="0"/>
                <a:cs typeface="Times New Roman" panose="02020603050405020304" pitchFamily="18" charset="0"/>
              </a:rPr>
              <a:t>Input Devices			: 	Keyboard, Mouse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GB" dirty="0">
                <a:latin typeface="Times New Roman" panose="02020603050405020304" pitchFamily="18" charset="0"/>
                <a:ea typeface="Times New Roman" panose="02020603050405020304" pitchFamily="18" charset="0"/>
                <a:cs typeface="Times New Roman" panose="02020603050405020304" pitchFamily="18" charset="0"/>
              </a:rPr>
              <a:t>RAM				:	1 GB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179705" marR="0" algn="just">
              <a:spcBef>
                <a:spcPts val="0"/>
              </a:spcBef>
              <a:spcAft>
                <a:spcPts val="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gn="just"/>
            <a:r>
              <a:rPr lang="en-US" sz="2000" b="1" u="sng" dirty="0">
                <a:solidFill>
                  <a:srgbClr val="000000"/>
                </a:solidFill>
                <a:latin typeface="Times New Roman" panose="02020603050405020304" pitchFamily="18" charset="0"/>
                <a:ea typeface="Times New Roman" panose="02020603050405020304" pitchFamily="18" charset="0"/>
              </a:rPr>
              <a:t>Software </a:t>
            </a:r>
            <a:r>
              <a:rPr lang="en-US" sz="2000" b="1" u="sng" dirty="0" smtClean="0">
                <a:solidFill>
                  <a:srgbClr val="000000"/>
                </a:solidFill>
                <a:latin typeface="Times New Roman" panose="02020603050405020304" pitchFamily="18" charset="0"/>
                <a:ea typeface="Times New Roman" panose="02020603050405020304" pitchFamily="18" charset="0"/>
              </a:rPr>
              <a:t>Requirements:</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Development Environment 	: Android Studio</a:t>
            </a:r>
          </a:p>
          <a:p>
            <a:r>
              <a:rPr lang="en-US" dirty="0">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Programming Language      	: Java</a:t>
            </a:r>
          </a:p>
          <a:p>
            <a:r>
              <a:rPr lang="en-US" dirty="0">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Operating System		: Windows 8, Windows 7(Minimum)</a:t>
            </a:r>
          </a:p>
          <a:p>
            <a:r>
              <a:rPr lang="en-US" dirty="0">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Android Version 		 : API Level 17 and above</a:t>
            </a:r>
          </a:p>
          <a:p>
            <a:r>
              <a:rPr lang="en-US" dirty="0">
                <a:latin typeface="Times New Roman" panose="02020603050405020304" pitchFamily="18" charset="0"/>
                <a:ea typeface="Times New Roman" panose="02020603050405020304" pitchFamily="18" charset="0"/>
              </a:rPr>
              <a:t> </a:t>
            </a:r>
          </a:p>
          <a:p>
            <a:pPr marL="342900" marR="0" lvl="0" indent="-342900" algn="just">
              <a:spcBef>
                <a:spcPts val="0"/>
              </a:spcBef>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Database			 : Firebase </a:t>
            </a:r>
            <a:r>
              <a:rPr lang="en-US" dirty="0" err="1">
                <a:latin typeface="Times New Roman" panose="02020603050405020304" pitchFamily="18" charset="0"/>
                <a:ea typeface="Times New Roman" panose="02020603050405020304" pitchFamily="18" charset="0"/>
              </a:rPr>
              <a:t>realtime</a:t>
            </a:r>
            <a:r>
              <a:rPr lang="en-US" dirty="0">
                <a:latin typeface="Times New Roman" panose="02020603050405020304" pitchFamily="18" charset="0"/>
                <a:ea typeface="Times New Roman" panose="02020603050405020304" pitchFamily="18" charset="0"/>
              </a:rPr>
              <a:t> database</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7304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47"/>
            <a:ext cx="12192000" cy="6882064"/>
          </a:xfrm>
          <a:prstGeom prst="rect">
            <a:avLst/>
          </a:prstGeom>
          <a:ln w="28575">
            <a:solidFill>
              <a:schemeClr val="tx1"/>
            </a:solidFill>
          </a:ln>
        </p:spPr>
      </p:pic>
      <p:sp>
        <p:nvSpPr>
          <p:cNvPr id="2" name="Rectangle 1"/>
          <p:cNvSpPr/>
          <p:nvPr/>
        </p:nvSpPr>
        <p:spPr>
          <a:xfrm>
            <a:off x="1007748" y="361331"/>
            <a:ext cx="3104696" cy="661207"/>
          </a:xfrm>
          <a:prstGeom prst="rect">
            <a:avLst/>
          </a:prstGeom>
        </p:spPr>
        <p:txBody>
          <a:bodyPr wrap="none">
            <a:spAutoFit/>
          </a:bodyPr>
          <a:lstStyle/>
          <a:p>
            <a:pPr algn="just">
              <a:lnSpc>
                <a:spcPct val="150000"/>
              </a:lnSpc>
            </a:pPr>
            <a:r>
              <a:rPr lang="en-US" sz="2800" b="1" dirty="0" smtClean="0">
                <a:latin typeface="Times New Roman" panose="02020603050405020304" pitchFamily="18" charset="0"/>
                <a:ea typeface="Times New Roman" panose="02020603050405020304" pitchFamily="18" charset="0"/>
              </a:rPr>
              <a:t>Approach</a:t>
            </a:r>
            <a:r>
              <a:rPr lang="en-US" sz="2800" b="1" dirty="0" smtClean="0">
                <a:solidFill>
                  <a:srgbClr val="FFFFFF"/>
                </a:solidFill>
                <a:latin typeface="Times New Roman" panose="02020603050405020304" pitchFamily="18" charset="0"/>
                <a:ea typeface="Times New Roman" panose="02020603050405020304" pitchFamily="18" charset="0"/>
              </a:rPr>
              <a:t> </a:t>
            </a:r>
            <a:r>
              <a:rPr lang="en-US" sz="2800" b="1" dirty="0" smtClean="0">
                <a:latin typeface="Times New Roman" panose="02020603050405020304" pitchFamily="18" charset="0"/>
                <a:ea typeface="Times New Roman" panose="02020603050405020304" pitchFamily="18" charset="0"/>
              </a:rPr>
              <a:t>Adopted</a:t>
            </a:r>
            <a:endParaRPr lang="en-US" sz="2800" dirty="0">
              <a:effectLst/>
              <a:latin typeface="Times New Roman" panose="02020603050405020304" pitchFamily="18" charset="0"/>
              <a:ea typeface="Times New Roman" panose="02020603050405020304" pitchFamily="18" charset="0"/>
            </a:endParaRPr>
          </a:p>
        </p:txBody>
      </p:sp>
      <p:sp>
        <p:nvSpPr>
          <p:cNvPr id="32" name="Rounded Rectangle 31"/>
          <p:cNvSpPr>
            <a:spLocks noChangeArrowheads="1"/>
          </p:cNvSpPr>
          <p:nvPr/>
        </p:nvSpPr>
        <p:spPr bwMode="auto">
          <a:xfrm>
            <a:off x="6452709" y="2029299"/>
            <a:ext cx="1225550" cy="546100"/>
          </a:xfrm>
          <a:prstGeom prst="roundRect">
            <a:avLst>
              <a:gd name="adj" fmla="val 16667"/>
            </a:avLst>
          </a:prstGeom>
          <a:solidFill>
            <a:srgbClr val="FFFFFF"/>
          </a:solidFill>
          <a:ln w="28575">
            <a:solidFill>
              <a:schemeClr val="tx1">
                <a:lumMod val="100000"/>
                <a:lumOff val="0"/>
              </a:schemeClr>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b="1">
                <a:effectLst/>
                <a:latin typeface="Times New Roman" panose="02020603050405020304" pitchFamily="18" charset="0"/>
                <a:ea typeface="Times New Roman" panose="02020603050405020304" pitchFamily="18" charset="0"/>
              </a:rPr>
              <a:t>Requirement</a:t>
            </a:r>
            <a:r>
              <a:rPr lang="en-US" sz="1200" b="1">
                <a:solidFill>
                  <a:srgbClr val="FFFFFF"/>
                </a:solidFill>
                <a:effectLst/>
                <a:latin typeface="Times New Roman" panose="02020603050405020304" pitchFamily="18" charset="0"/>
                <a:ea typeface="Times New Roman" panose="02020603050405020304" pitchFamily="18" charset="0"/>
              </a:rPr>
              <a:t>z</a:t>
            </a:r>
            <a:r>
              <a:rPr lang="en-US" sz="1200" b="1">
                <a:effectLst/>
                <a:latin typeface="Times New Roman" panose="02020603050405020304" pitchFamily="18" charset="0"/>
                <a:ea typeface="Times New Roman" panose="02020603050405020304" pitchFamily="18" charset="0"/>
              </a:rPr>
              <a:t>Analysis</a:t>
            </a:r>
            <a:endParaRPr lang="en-US" sz="1200">
              <a:effectLst/>
              <a:latin typeface="Times New Roman" panose="02020603050405020304" pitchFamily="18" charset="0"/>
              <a:ea typeface="Times New Roman" panose="02020603050405020304" pitchFamily="18" charset="0"/>
            </a:endParaRPr>
          </a:p>
        </p:txBody>
      </p:sp>
      <p:sp>
        <p:nvSpPr>
          <p:cNvPr id="33" name="Rounded Rectangle 32"/>
          <p:cNvSpPr>
            <a:spLocks noChangeArrowheads="1"/>
          </p:cNvSpPr>
          <p:nvPr/>
        </p:nvSpPr>
        <p:spPr bwMode="auto">
          <a:xfrm>
            <a:off x="7494108" y="2790664"/>
            <a:ext cx="851535" cy="546100"/>
          </a:xfrm>
          <a:prstGeom prst="roundRect">
            <a:avLst>
              <a:gd name="adj" fmla="val 16667"/>
            </a:avLst>
          </a:prstGeom>
          <a:solidFill>
            <a:srgbClr val="FFFFFF"/>
          </a:solidFill>
          <a:ln w="28575">
            <a:solidFill>
              <a:schemeClr val="tx1">
                <a:lumMod val="100000"/>
                <a:lumOff val="0"/>
              </a:schemeClr>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b="1" dirty="0" err="1">
                <a:effectLst/>
                <a:latin typeface="Times New Roman" panose="02020603050405020304" pitchFamily="18" charset="0"/>
                <a:ea typeface="Times New Roman" panose="02020603050405020304" pitchFamily="18" charset="0"/>
              </a:rPr>
              <a:t>System</a:t>
            </a:r>
            <a:r>
              <a:rPr lang="en-US" sz="1200" b="1" dirty="0" err="1">
                <a:solidFill>
                  <a:srgbClr val="FFFFFF"/>
                </a:solidFill>
                <a:effectLst/>
                <a:latin typeface="Times New Roman" panose="02020603050405020304" pitchFamily="18" charset="0"/>
                <a:ea typeface="Times New Roman" panose="02020603050405020304" pitchFamily="18" charset="0"/>
              </a:rPr>
              <a:t>z</a:t>
            </a:r>
            <a:r>
              <a:rPr lang="en-US" sz="1200" b="1" dirty="0" err="1">
                <a:effectLst/>
                <a:latin typeface="Times New Roman" panose="02020603050405020304" pitchFamily="18" charset="0"/>
                <a:ea typeface="Times New Roman" panose="02020603050405020304" pitchFamily="18" charset="0"/>
              </a:rPr>
              <a:t>Design</a:t>
            </a:r>
            <a:endParaRPr lang="en-US" sz="1200" dirty="0">
              <a:effectLst/>
              <a:latin typeface="Times New Roman" panose="02020603050405020304" pitchFamily="18" charset="0"/>
              <a:ea typeface="Times New Roman" panose="02020603050405020304" pitchFamily="18" charset="0"/>
            </a:endParaRPr>
          </a:p>
        </p:txBody>
      </p:sp>
      <p:sp>
        <p:nvSpPr>
          <p:cNvPr id="34" name="Rounded Rectangle 33"/>
          <p:cNvSpPr>
            <a:spLocks noChangeArrowheads="1"/>
          </p:cNvSpPr>
          <p:nvPr/>
        </p:nvSpPr>
        <p:spPr bwMode="auto">
          <a:xfrm>
            <a:off x="7736679" y="3509484"/>
            <a:ext cx="1386840" cy="476250"/>
          </a:xfrm>
          <a:prstGeom prst="roundRect">
            <a:avLst>
              <a:gd name="adj" fmla="val 16667"/>
            </a:avLst>
          </a:prstGeom>
          <a:solidFill>
            <a:srgbClr val="FFFFFF"/>
          </a:solidFill>
          <a:ln w="28575">
            <a:solidFill>
              <a:schemeClr val="tx1">
                <a:lumMod val="100000"/>
                <a:lumOff val="0"/>
              </a:schemeClr>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rPr>
              <a:t>Implementation</a:t>
            </a:r>
            <a:r>
              <a:rPr lang="en-US" sz="1400">
                <a:solidFill>
                  <a:srgbClr val="FFFFFF"/>
                </a:solidFill>
                <a:effectLst/>
                <a:latin typeface="Times New Roman" panose="02020603050405020304" pitchFamily="18" charset="0"/>
                <a:ea typeface="Times New Roman" panose="02020603050405020304" pitchFamily="18" charset="0"/>
              </a:rPr>
              <a:t>z</a:t>
            </a:r>
            <a:endParaRPr lang="en-US" sz="1200">
              <a:effectLst/>
              <a:latin typeface="Times New Roman" panose="02020603050405020304" pitchFamily="18" charset="0"/>
              <a:ea typeface="Times New Roman" panose="02020603050405020304" pitchFamily="18" charset="0"/>
            </a:endParaRPr>
          </a:p>
        </p:txBody>
      </p:sp>
      <p:sp>
        <p:nvSpPr>
          <p:cNvPr id="35" name="Rounded Rectangle 34"/>
          <p:cNvSpPr>
            <a:spLocks noChangeArrowheads="1"/>
          </p:cNvSpPr>
          <p:nvPr/>
        </p:nvSpPr>
        <p:spPr bwMode="auto">
          <a:xfrm>
            <a:off x="8699974" y="4209254"/>
            <a:ext cx="1144270" cy="466725"/>
          </a:xfrm>
          <a:prstGeom prst="roundRect">
            <a:avLst>
              <a:gd name="adj" fmla="val 16667"/>
            </a:avLst>
          </a:prstGeom>
          <a:solidFill>
            <a:srgbClr val="FFFFFF"/>
          </a:solidFill>
          <a:ln w="28575">
            <a:solidFill>
              <a:schemeClr val="tx1">
                <a:lumMod val="100000"/>
                <a:lumOff val="0"/>
              </a:schemeClr>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rPr>
              <a:t>Testing</a:t>
            </a:r>
            <a:r>
              <a:rPr lang="en-US" sz="1400">
                <a:solidFill>
                  <a:srgbClr val="FFFFFF"/>
                </a:solidFill>
                <a:effectLst/>
                <a:latin typeface="Times New Roman" panose="02020603050405020304" pitchFamily="18" charset="0"/>
                <a:ea typeface="Times New Roman" panose="02020603050405020304" pitchFamily="18" charset="0"/>
              </a:rPr>
              <a:t>z</a:t>
            </a:r>
            <a:endParaRPr lang="en-US" sz="1200">
              <a:effectLst/>
              <a:latin typeface="Times New Roman" panose="02020603050405020304" pitchFamily="18" charset="0"/>
              <a:ea typeface="Times New Roman" panose="02020603050405020304" pitchFamily="18" charset="0"/>
            </a:endParaRPr>
          </a:p>
        </p:txBody>
      </p:sp>
      <p:sp>
        <p:nvSpPr>
          <p:cNvPr id="36" name="Rounded Rectangle 35"/>
          <p:cNvSpPr>
            <a:spLocks noChangeArrowheads="1"/>
          </p:cNvSpPr>
          <p:nvPr/>
        </p:nvSpPr>
        <p:spPr bwMode="auto">
          <a:xfrm>
            <a:off x="9419429" y="4881084"/>
            <a:ext cx="1212215" cy="495935"/>
          </a:xfrm>
          <a:prstGeom prst="roundRect">
            <a:avLst>
              <a:gd name="adj" fmla="val 16667"/>
            </a:avLst>
          </a:prstGeom>
          <a:solidFill>
            <a:srgbClr val="FFFFFF"/>
          </a:solidFill>
          <a:ln w="28575">
            <a:solidFill>
              <a:schemeClr val="tx1">
                <a:lumMod val="100000"/>
                <a:lumOff val="0"/>
              </a:schemeClr>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Deployment</a:t>
            </a:r>
            <a:endParaRPr lang="en-US" sz="1200" dirty="0">
              <a:effectLst/>
              <a:latin typeface="Times New Roman" panose="02020603050405020304" pitchFamily="18" charset="0"/>
              <a:ea typeface="Times New Roman" panose="02020603050405020304" pitchFamily="18" charset="0"/>
            </a:endParaRPr>
          </a:p>
        </p:txBody>
      </p:sp>
      <p:sp>
        <p:nvSpPr>
          <p:cNvPr id="37" name="Rounded Rectangle 36"/>
          <p:cNvSpPr>
            <a:spLocks noChangeArrowheads="1"/>
          </p:cNvSpPr>
          <p:nvPr/>
        </p:nvSpPr>
        <p:spPr bwMode="auto">
          <a:xfrm>
            <a:off x="10169364" y="5631019"/>
            <a:ext cx="1225550" cy="505460"/>
          </a:xfrm>
          <a:prstGeom prst="roundRect">
            <a:avLst>
              <a:gd name="adj" fmla="val 16667"/>
            </a:avLst>
          </a:prstGeom>
          <a:solidFill>
            <a:srgbClr val="FFFFFF"/>
          </a:solidFill>
          <a:ln w="28575">
            <a:solidFill>
              <a:schemeClr val="tx1">
                <a:lumMod val="100000"/>
                <a:lumOff val="0"/>
              </a:schemeClr>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400">
                <a:effectLst/>
                <a:latin typeface="Times New Roman" panose="02020603050405020304" pitchFamily="18" charset="0"/>
                <a:ea typeface="Times New Roman" panose="02020603050405020304" pitchFamily="18" charset="0"/>
              </a:rPr>
              <a:t>Maintenance</a:t>
            </a:r>
            <a:r>
              <a:rPr lang="en-US" sz="1400">
                <a:solidFill>
                  <a:srgbClr val="FFFFFF"/>
                </a:solidFill>
                <a:effectLst/>
                <a:latin typeface="Times New Roman" panose="02020603050405020304" pitchFamily="18" charset="0"/>
                <a:ea typeface="Times New Roman" panose="02020603050405020304" pitchFamily="18" charset="0"/>
              </a:rPr>
              <a:t>z</a:t>
            </a:r>
            <a:endParaRPr lang="en-US" sz="1200">
              <a:effectLst/>
              <a:latin typeface="Times New Roman" panose="02020603050405020304" pitchFamily="18" charset="0"/>
              <a:ea typeface="Times New Roman" panose="02020603050405020304" pitchFamily="18" charset="0"/>
            </a:endParaRPr>
          </a:p>
        </p:txBody>
      </p:sp>
      <p:cxnSp>
        <p:nvCxnSpPr>
          <p:cNvPr id="38" name="Straight Connector 37"/>
          <p:cNvCxnSpPr/>
          <p:nvPr/>
        </p:nvCxnSpPr>
        <p:spPr>
          <a:xfrm flipV="1">
            <a:off x="7678894" y="2257264"/>
            <a:ext cx="213360" cy="9525"/>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8355804" y="3051649"/>
            <a:ext cx="412115" cy="9525"/>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9126059" y="3752054"/>
            <a:ext cx="295275" cy="28575"/>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9857579" y="4436584"/>
            <a:ext cx="15875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10632279" y="5136989"/>
            <a:ext cx="217170" cy="9525"/>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7891619" y="2254724"/>
            <a:ext cx="0" cy="5346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8752679" y="3061174"/>
            <a:ext cx="0" cy="4762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9417524" y="3752689"/>
            <a:ext cx="10160" cy="4375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10016329" y="4433409"/>
            <a:ext cx="0" cy="4476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10849449" y="5154134"/>
            <a:ext cx="9525" cy="4762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ounded Rectangle 47"/>
          <p:cNvSpPr>
            <a:spLocks noChangeArrowheads="1"/>
          </p:cNvSpPr>
          <p:nvPr/>
        </p:nvSpPr>
        <p:spPr bwMode="auto">
          <a:xfrm>
            <a:off x="5616414" y="1271744"/>
            <a:ext cx="1225550" cy="546100"/>
          </a:xfrm>
          <a:prstGeom prst="roundRect">
            <a:avLst>
              <a:gd name="adj" fmla="val 16667"/>
            </a:avLst>
          </a:prstGeom>
          <a:solidFill>
            <a:srgbClr val="FFFFFF"/>
          </a:solidFill>
          <a:ln w="28575">
            <a:solidFill>
              <a:schemeClr val="tx1">
                <a:lumMod val="100000"/>
                <a:lumOff val="0"/>
              </a:schemeClr>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b="1">
                <a:effectLst/>
                <a:latin typeface="Times New Roman" panose="02020603050405020304" pitchFamily="18" charset="0"/>
                <a:ea typeface="Times New Roman" panose="02020603050405020304" pitchFamily="18" charset="0"/>
              </a:rPr>
              <a:t>Feasibility study</a:t>
            </a:r>
            <a:endParaRPr lang="en-US" sz="1200">
              <a:effectLst/>
              <a:latin typeface="Times New Roman" panose="02020603050405020304" pitchFamily="18" charset="0"/>
              <a:ea typeface="Times New Roman" panose="02020603050405020304" pitchFamily="18" charset="0"/>
            </a:endParaRPr>
          </a:p>
        </p:txBody>
      </p:sp>
      <p:cxnSp>
        <p:nvCxnSpPr>
          <p:cNvPr id="49" name="Straight Connector 48"/>
          <p:cNvCxnSpPr/>
          <p:nvPr/>
        </p:nvCxnSpPr>
        <p:spPr>
          <a:xfrm>
            <a:off x="6852124" y="1537809"/>
            <a:ext cx="27178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7123904" y="1547969"/>
            <a:ext cx="0" cy="4857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flipV="1">
            <a:off x="6141559" y="5934549"/>
            <a:ext cx="4044950" cy="47625"/>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H="1">
            <a:off x="6141559" y="1821654"/>
            <a:ext cx="9525" cy="413258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H="1">
            <a:off x="6939754" y="2570319"/>
            <a:ext cx="28575" cy="338201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flipH="1">
            <a:off x="7588470" y="3329144"/>
            <a:ext cx="28575" cy="2623185"/>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H="1">
            <a:off x="8271984" y="3999069"/>
            <a:ext cx="19050" cy="196469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H="1">
            <a:off x="9138124" y="4689949"/>
            <a:ext cx="9525" cy="1292225"/>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9789634" y="5380194"/>
            <a:ext cx="0" cy="60198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58" name="Rectangle 62"/>
          <p:cNvSpPr>
            <a:spLocks noChangeArrowheads="1"/>
          </p:cNvSpPr>
          <p:nvPr/>
        </p:nvSpPr>
        <p:spPr bwMode="auto">
          <a:xfrm>
            <a:off x="4468969" y="-1931831"/>
            <a:ext cx="12192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9" name="Rectangle 70"/>
          <p:cNvSpPr>
            <a:spLocks noChangeArrowheads="1"/>
          </p:cNvSpPr>
          <p:nvPr/>
        </p:nvSpPr>
        <p:spPr bwMode="auto">
          <a:xfrm>
            <a:off x="4468969" y="-1474631"/>
            <a:ext cx="12192000" cy="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0" name="Rectangle 59"/>
          <p:cNvSpPr/>
          <p:nvPr/>
        </p:nvSpPr>
        <p:spPr>
          <a:xfrm>
            <a:off x="807853" y="1329191"/>
            <a:ext cx="3504486" cy="461665"/>
          </a:xfrm>
          <a:prstGeom prst="rect">
            <a:avLst/>
          </a:prstGeom>
        </p:spPr>
        <p:txBody>
          <a:bodyPr wrap="none">
            <a:spAutoFit/>
          </a:bodyPr>
          <a:lstStyle/>
          <a:p>
            <a:r>
              <a:rPr lang="en-US" dirty="0" smtClean="0">
                <a:latin typeface="Times New Roman" panose="02020603050405020304" pitchFamily="18" charset="0"/>
                <a:ea typeface="Times New Roman" panose="02020603050405020304" pitchFamily="18" charset="0"/>
              </a:rPr>
              <a:t> </a:t>
            </a:r>
            <a:r>
              <a:rPr lang="en-US" sz="2400" b="1" u="sng" dirty="0">
                <a:latin typeface="Times New Roman" panose="02020603050405020304" pitchFamily="18" charset="0"/>
                <a:ea typeface="Times New Roman" panose="02020603050405020304" pitchFamily="18" charset="0"/>
              </a:rPr>
              <a:t>Iterative waterfall model</a:t>
            </a:r>
            <a:endParaRPr lang="en-US" sz="2400" b="1" u="sng" dirty="0"/>
          </a:p>
        </p:txBody>
      </p:sp>
    </p:spTree>
    <p:extLst>
      <p:ext uri="{BB962C8B-B14F-4D97-AF65-F5344CB8AC3E}">
        <p14:creationId xmlns:p14="http://schemas.microsoft.com/office/powerpoint/2010/main" val="3572123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4"/>
            <a:ext cx="12192000" cy="6882064"/>
          </a:xfrm>
          <a:prstGeom prst="rect">
            <a:avLst/>
          </a:prstGeom>
        </p:spPr>
      </p:pic>
      <p:sp>
        <p:nvSpPr>
          <p:cNvPr id="2" name="Rectangle 1"/>
          <p:cNvSpPr/>
          <p:nvPr/>
        </p:nvSpPr>
        <p:spPr>
          <a:xfrm>
            <a:off x="419594" y="333708"/>
            <a:ext cx="11416091" cy="741741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Software Requirement </a:t>
            </a:r>
            <a:r>
              <a:rPr lang="en-US" sz="2800" b="1" dirty="0" smtClean="0">
                <a:latin typeface="Times New Roman" panose="02020603050405020304" pitchFamily="18" charset="0"/>
                <a:cs typeface="Times New Roman" panose="02020603050405020304" pitchFamily="18" charset="0"/>
              </a:rPr>
              <a:t>Specification</a:t>
            </a:r>
          </a:p>
          <a:p>
            <a:pPr>
              <a:lnSpc>
                <a:spcPct val="150000"/>
              </a:lnSpc>
            </a:pPr>
            <a:endParaRPr lang="en-US" sz="2800" b="1" dirty="0">
              <a:latin typeface="Times New Roman" panose="02020603050405020304" pitchFamily="18" charset="0"/>
              <a:cs typeface="Times New Roman" panose="02020603050405020304" pitchFamily="18" charset="0"/>
            </a:endParaRPr>
          </a:p>
          <a:p>
            <a:pPr>
              <a:lnSpc>
                <a:spcPct val="150000"/>
              </a:lnSpc>
            </a:pP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Users</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Admin</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sz="2000" dirty="0" smtClean="0">
                <a:latin typeface="Times New Roman" panose="02020603050405020304" pitchFamily="18" charset="0"/>
                <a:cs typeface="Times New Roman" panose="02020603050405020304" pitchFamily="18" charset="0"/>
              </a:rPr>
              <a:t>		* Mechanic</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sz="2000" dirty="0" smtClean="0">
                <a:latin typeface="Times New Roman" panose="02020603050405020304" pitchFamily="18" charset="0"/>
                <a:cs typeface="Times New Roman" panose="02020603050405020304" pitchFamily="18" charset="0"/>
              </a:rPr>
              <a:t>		* Public </a:t>
            </a:r>
            <a:r>
              <a:rPr lang="en-US" sz="2000" dirty="0">
                <a:latin typeface="Times New Roman" panose="02020603050405020304" pitchFamily="18" charset="0"/>
                <a:cs typeface="Times New Roman" panose="02020603050405020304" pitchFamily="18" charset="0"/>
              </a:rPr>
              <a:t>or </a:t>
            </a:r>
            <a:r>
              <a:rPr lang="en-US" sz="2000" dirty="0" smtClean="0">
                <a:latin typeface="Times New Roman" panose="02020603050405020304" pitchFamily="18" charset="0"/>
                <a:cs typeface="Times New Roman" panose="02020603050405020304" pitchFamily="18" charset="0"/>
              </a:rPr>
              <a:t>Customer</a:t>
            </a:r>
          </a:p>
          <a:p>
            <a:pPr lvl="0">
              <a:lnSpc>
                <a:spcPct val="150000"/>
              </a:lnSpc>
            </a:pPr>
            <a:endParaRPr lang="en-US" sz="2000" dirty="0">
              <a:latin typeface="Times New Roman" panose="02020603050405020304" pitchFamily="18" charset="0"/>
              <a:cs typeface="Times New Roman" panose="02020603050405020304" pitchFamily="18" charset="0"/>
            </a:endParaRPr>
          </a:p>
          <a:p>
            <a:pPr lvl="0">
              <a:lnSpc>
                <a:spcPct val="150000"/>
              </a:lnSpc>
            </a:pPr>
            <a:r>
              <a:rPr lang="en-US" sz="2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Admin :</a:t>
            </a:r>
          </a:p>
          <a:p>
            <a:pPr algn="just">
              <a:lnSpc>
                <a:spcPct val="150000"/>
              </a:lnSpc>
            </a:pPr>
            <a:r>
              <a:rPr lang="en-US" sz="24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Admin is in charge of dealing </a:t>
            </a: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the clients and mechanics who are altogether enlisted to </a:t>
            </a:r>
            <a:r>
              <a:rPr lang="en-US" dirty="0" smtClean="0">
                <a:latin typeface="Times New Roman" panose="02020603050405020304" pitchFamily="18" charset="0"/>
                <a:cs typeface="Times New Roman" panose="02020603050405020304" pitchFamily="18" charset="0"/>
              </a:rPr>
              <a:t>the system through web and the Admin is not interact with the system through the application.</a:t>
            </a:r>
            <a:endParaRPr lang="en-US" dirty="0">
              <a:latin typeface="Times New Roman" panose="02020603050405020304" pitchFamily="18" charset="0"/>
              <a:cs typeface="Times New Roman" panose="02020603050405020304" pitchFamily="18" charset="0"/>
            </a:endParaRPr>
          </a:p>
          <a:p>
            <a:pPr lvl="0">
              <a:lnSpc>
                <a:spcPct val="150000"/>
              </a:lnSpc>
            </a:pPr>
            <a:endParaRPr lang="en-US" sz="2400" b="1"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419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954</Words>
  <Application>Microsoft Office PowerPoint</Application>
  <PresentationFormat>Widescreen</PresentationFormat>
  <Paragraphs>372</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33</cp:revision>
  <dcterms:created xsi:type="dcterms:W3CDTF">2019-05-14T17:42:13Z</dcterms:created>
  <dcterms:modified xsi:type="dcterms:W3CDTF">2019-07-03T13:34:35Z</dcterms:modified>
</cp:coreProperties>
</file>