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9"/>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1945" r:id="rId15"/>
    <p:sldId id="320" r:id="rId16"/>
    <p:sldId id="322" r:id="rId17"/>
    <p:sldId id="321" r:id="rId18"/>
    <p:sldId id="317" r:id="rId19"/>
    <p:sldId id="316" r:id="rId20"/>
    <p:sldId id="333" r:id="rId21"/>
    <p:sldId id="1936" r:id="rId22"/>
    <p:sldId id="1937" r:id="rId23"/>
    <p:sldId id="1932" r:id="rId24"/>
    <p:sldId id="1933" r:id="rId25"/>
    <p:sldId id="1934" r:id="rId26"/>
    <p:sldId id="1938" r:id="rId27"/>
    <p:sldId id="1939" r:id="rId28"/>
    <p:sldId id="1940" r:id="rId29"/>
    <p:sldId id="1941" r:id="rId30"/>
    <p:sldId id="329" r:id="rId31"/>
    <p:sldId id="332" r:id="rId32"/>
    <p:sldId id="331" r:id="rId33"/>
    <p:sldId id="330" r:id="rId34"/>
    <p:sldId id="1943" r:id="rId35"/>
    <p:sldId id="1947" r:id="rId36"/>
    <p:sldId id="318" r:id="rId37"/>
    <p:sldId id="31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60771" autoAdjust="0"/>
  </p:normalViewPr>
  <p:slideViewPr>
    <p:cSldViewPr snapToGrid="0">
      <p:cViewPr varScale="1">
        <p:scale>
          <a:sx n="67" d="100"/>
          <a:sy n="67" d="100"/>
        </p:scale>
        <p:origin x="2346" y="2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9/22/2021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test fix June 2020 (no changes to this slide deck)</a:t>
            </a:r>
          </a:p>
          <a:p>
            <a:r>
              <a:rPr lang="en-US" dirty="0"/>
              <a:t>Last update September 2021</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9/22/2021 2:36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Often running generic use Virtual Machines in Azure, while reliable and easy to migrate, do not offer as many service, ease of use or scaling, or </a:t>
            </a:r>
            <a:r>
              <a:rPr lang="en-US" sz="1200" b="0" kern="1200" dirty="0" err="1">
                <a:solidFill>
                  <a:schemeClr val="tx1"/>
                </a:solidFill>
                <a:effectLst/>
                <a:latin typeface="+mn-lt"/>
                <a:ea typeface="+mn-ea"/>
                <a:cs typeface="+mn-cs"/>
              </a:rPr>
              <a:t>relabiliity</a:t>
            </a:r>
            <a:r>
              <a:rPr lang="en-US" sz="1200" b="0" kern="1200" dirty="0">
                <a:solidFill>
                  <a:schemeClr val="tx1"/>
                </a:solidFill>
                <a:effectLst/>
                <a:latin typeface="+mn-lt"/>
                <a:ea typeface="+mn-ea"/>
                <a:cs typeface="+mn-cs"/>
              </a:rPr>
              <a:t> as hosted PaaS services and often are less cost optimal as a general service then an optimized managed solution.  Therefore it is often helpful to identify services that could be augmented or replaced in future updates once those services are deployed in Azure.</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Some service such as Azure Monitor can be deployed easily but might require more setup &amp; tuning for the environment.  Other services such as moving to AKS may require a fair amount of application redesign or rewrite, but offer a host of dynamic &amp; reliability while providing a quick update and </a:t>
            </a:r>
            <a:r>
              <a:rPr lang="en-US" sz="1200" b="0" kern="1200">
                <a:solidFill>
                  <a:schemeClr val="tx1"/>
                </a:solidFill>
                <a:effectLst/>
                <a:latin typeface="+mn-lt"/>
                <a:ea typeface="+mn-ea"/>
                <a:cs typeface="+mn-cs"/>
              </a:rPr>
              <a:t>deployment solution.</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34</a:t>
            </a:fld>
            <a:endParaRPr lang="en-US" dirty="0"/>
          </a:p>
        </p:txBody>
      </p:sp>
    </p:spTree>
    <p:extLst>
      <p:ext uri="{BB962C8B-B14F-4D97-AF65-F5344CB8AC3E}">
        <p14:creationId xmlns:p14="http://schemas.microsoft.com/office/powerpoint/2010/main" val="3272936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35</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9/22/2021 2:36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 uri="{C183D7F6-B498-43B3-948B-1728B52AA6E4}">
                <adec:decorative xmlns:adec="http://schemas.microsoft.com/office/drawing/2017/decorative" val="0"/>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6F6D1A-F63C-4683-B892-2AD14CCE1280}"/>
              </a:ext>
            </a:extLst>
          </p:cNvPr>
          <p:cNvSpPr>
            <a:spLocks noGrp="1"/>
          </p:cNvSpPr>
          <p:nvPr>
            <p:ph type="body" sz="quarter" idx="10"/>
          </p:nvPr>
        </p:nvSpPr>
        <p:spPr>
          <a:xfrm>
            <a:off x="269239" y="1189177"/>
            <a:ext cx="11653523" cy="4426212"/>
          </a:xfrm>
        </p:spPr>
        <p:txBody>
          <a:bodyPr/>
          <a:lstStyle/>
          <a:p>
            <a:pPr>
              <a:lnSpc>
                <a:spcPct val="100000"/>
              </a:lnSpc>
              <a:spcBef>
                <a:spcPts val="1800"/>
              </a:spcBef>
            </a:pPr>
            <a:r>
              <a:rPr lang="en-IE" dirty="0">
                <a:latin typeface="Segoe UI Semibold" panose="020B0702040204020203" pitchFamily="34" charset="0"/>
                <a:cs typeface="Segoe UI Semibold" panose="020B0702040204020203" pitchFamily="34" charset="0"/>
              </a:rPr>
              <a:t>Cloud Adoption Framework</a:t>
            </a:r>
            <a:br>
              <a:rPr lang="en-IE" dirty="0"/>
            </a:br>
            <a:r>
              <a:rPr lang="en-IE" sz="3200" dirty="0"/>
              <a:t>https://docs.microsoft.com/azure/cloud-adoption-framework/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Well-Architected Framework</a:t>
            </a:r>
            <a:br>
              <a:rPr lang="en-IE" dirty="0"/>
            </a:br>
            <a:r>
              <a:rPr lang="en-IE" sz="3200" dirty="0"/>
              <a:t>https://docs.microsoft.com/azure/architecture/framework/</a:t>
            </a:r>
          </a:p>
          <a:p>
            <a:pPr>
              <a:lnSpc>
                <a:spcPct val="100000"/>
              </a:lnSpc>
              <a:spcBef>
                <a:spcPts val="1800"/>
              </a:spcBef>
            </a:pPr>
            <a:r>
              <a:rPr lang="en-IE" dirty="0">
                <a:latin typeface="Segoe UI Semibold" panose="020B0702040204020203" pitchFamily="34" charset="0"/>
                <a:cs typeface="Segoe UI Semibold" panose="020B0702040204020203" pitchFamily="34" charset="0"/>
              </a:rPr>
              <a:t>Azure Landing Zones</a:t>
            </a:r>
            <a:br>
              <a:rPr lang="en-IE" dirty="0"/>
            </a:br>
            <a:r>
              <a:rPr lang="en-IE" sz="3200" dirty="0"/>
              <a:t>https://docs.microsoft.com/azure/cloud-adoption-framework/ready/landing-zone/</a:t>
            </a:r>
            <a:endParaRPr lang="en-IE" dirty="0"/>
          </a:p>
        </p:txBody>
      </p:sp>
      <p:sp>
        <p:nvSpPr>
          <p:cNvPr id="3" name="Title 2">
            <a:extLst>
              <a:ext uri="{FF2B5EF4-FFF2-40B4-BE49-F238E27FC236}">
                <a16:creationId xmlns:a16="http://schemas.microsoft.com/office/drawing/2014/main" id="{CF918FC1-F011-4B72-A725-F3E79D563561}"/>
              </a:ext>
            </a:extLst>
          </p:cNvPr>
          <p:cNvSpPr>
            <a:spLocks noGrp="1"/>
          </p:cNvSpPr>
          <p:nvPr>
            <p:ph type="title"/>
          </p:nvPr>
        </p:nvSpPr>
        <p:spPr/>
        <p:txBody>
          <a:bodyPr/>
          <a:lstStyle/>
          <a:p>
            <a:r>
              <a:rPr lang="en-IE" dirty="0"/>
              <a:t>Best Practices</a:t>
            </a:r>
          </a:p>
        </p:txBody>
      </p:sp>
    </p:spTree>
    <p:extLst>
      <p:ext uri="{BB962C8B-B14F-4D97-AF65-F5344CB8AC3E}">
        <p14:creationId xmlns:p14="http://schemas.microsoft.com/office/powerpoint/2010/main" val="19830603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168869701"/>
              </p:ext>
            </p:extLst>
          </p:nvPr>
        </p:nvGraphicFramePr>
        <p:xfrm>
          <a:off x="3095545" y="3791921"/>
          <a:ext cx="8040154" cy="278801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50644">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(20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Identify future options for existing resources that are in use today that could be augmented or replaced.</a:t>
                      </a:r>
                      <a:endParaRPr lang="en-US" sz="1300" dirty="0">
                        <a:latin typeface="Segoe UI" panose="020B0502040204020203" pitchFamily="34" charset="0"/>
                        <a:cs typeface="Segoe UI" panose="020B0502040204020203" pitchFamily="34" charset="0"/>
                      </a:endParaRP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solution</a:t>
            </a:r>
            <a:br>
              <a:rPr lang="en-US" dirty="0"/>
            </a:br>
            <a:endParaRPr lang="en-US" dirty="0"/>
          </a:p>
        </p:txBody>
      </p:sp>
      <p:sp>
        <p:nvSpPr>
          <p:cNvPr id="3" name="Content Placeholder 2"/>
          <p:cNvSpPr>
            <a:spLocks noGrp="1"/>
          </p:cNvSpPr>
          <p:nvPr>
            <p:ph type="body" sz="quarter" idx="10"/>
          </p:nvPr>
        </p:nvSpPr>
        <p:spPr>
          <a:xfrm>
            <a:off x="269239" y="1189177"/>
            <a:ext cx="12252961"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Microsoft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re-install, refactor, re-architect, rebuild – or </a:t>
            </a:r>
            <a:r>
              <a:rPr lang="en-US" dirty="0">
                <a:latin typeface="Segoe UI Semibold" panose="020B0702040204020203" pitchFamily="34" charset="0"/>
                <a:cs typeface="Segoe UI Semibold" panose="020B0702040204020203" pitchFamily="34" charset="0"/>
              </a:rPr>
              <a:t>Azure VMware solution</a:t>
            </a:r>
          </a:p>
          <a:p>
            <a:pPr lvl="1"/>
            <a:endParaRPr lang="en-US" dirty="0"/>
          </a:p>
          <a:p>
            <a:pPr lvl="1"/>
            <a:endParaRPr lang="en-US" dirty="0"/>
          </a:p>
          <a:p>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3464561" cy="1612749"/>
          </a:xfrm>
        </p:spPr>
        <p:txBody>
          <a:bodyPr/>
          <a:lstStyle/>
          <a:p>
            <a:r>
              <a:rPr lang="en-IE" sz="3200" dirty="0"/>
              <a:t>Creates map of VM network dependencies</a:t>
            </a:r>
          </a:p>
          <a:p>
            <a:r>
              <a:rPr lang="en-IE" sz="3200" dirty="0"/>
              <a:t>Identify related machines to plan migration groups and dependencies</a:t>
            </a:r>
          </a:p>
        </p:txBody>
      </p:sp>
      <p:pic>
        <p:nvPicPr>
          <p:cNvPr id="6" name="Picture 5" descr="Screenshot of dependency map. The highlighted server AcmeWeb is shown connecting to a number of other servers, on a variety of network ports.">
            <a:extLst>
              <a:ext uri="{FF2B5EF4-FFF2-40B4-BE49-F238E27FC236}">
                <a16:creationId xmlns:a16="http://schemas.microsoft.com/office/drawing/2014/main" id="{7C113D22-2DFE-47D4-818E-3509FEC1C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0" y="1189175"/>
            <a:ext cx="7731762" cy="5214575"/>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1388"/>
          </a:xfrm>
        </p:spPr>
        <p:txBody>
          <a:bodyPr/>
          <a:lstStyle/>
          <a:p>
            <a:r>
              <a:rPr lang="en-IE" dirty="0"/>
              <a:t>Prepare Azure environment</a:t>
            </a:r>
          </a:p>
          <a:p>
            <a:pPr lvl="1"/>
            <a:r>
              <a:rPr lang="en-IE" dirty="0"/>
              <a:t>Accounts, permissions, storage, network…everything except the VMs and their disks</a:t>
            </a:r>
          </a:p>
          <a:p>
            <a:pPr lvl="1"/>
            <a:r>
              <a:rPr lang="en-IE" dirty="0"/>
              <a:t>Use Azure Landing Zones for best practices and reusable deployment artifacts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6192208"/>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Review Azure Advisor / Security </a:t>
            </a:r>
            <a:r>
              <a:rPr lang="en-IE" sz="2400" dirty="0" err="1"/>
              <a:t>Center</a:t>
            </a:r>
            <a:r>
              <a:rPr lang="en-IE" sz="2400" dirty="0"/>
              <a:t> recommendations</a:t>
            </a:r>
          </a:p>
          <a:p>
            <a:pPr lvl="1"/>
            <a:r>
              <a:rPr lang="en-IE" sz="2400" dirty="0"/>
              <a:t>Apply principles from the Azure Well-Architected Framework</a:t>
            </a:r>
          </a:p>
          <a:p>
            <a:pPr lvl="2"/>
            <a:r>
              <a:rPr lang="en-IE" sz="2008" dirty="0"/>
              <a:t>Cost optimization (e.g. right-sizing, apply discounts, shut down in off hours)</a:t>
            </a:r>
          </a:p>
          <a:p>
            <a:pPr lvl="2"/>
            <a:r>
              <a:rPr lang="en-IE" sz="2008" dirty="0"/>
              <a:t>Operational excellence (e.g. monitoring)</a:t>
            </a:r>
          </a:p>
          <a:p>
            <a:pPr lvl="2"/>
            <a:r>
              <a:rPr lang="en-IE" sz="2008" dirty="0"/>
              <a:t>Performance efficiency (e.g. auto-scale)</a:t>
            </a:r>
          </a:p>
          <a:p>
            <a:pPr lvl="2"/>
            <a:r>
              <a:rPr lang="en-IE" sz="2008" dirty="0"/>
              <a:t>Reliability (e.g. high availability, backup and DR)</a:t>
            </a:r>
          </a:p>
          <a:p>
            <a:pPr lvl="2"/>
            <a:r>
              <a:rPr lang="en-IE" sz="2008" dirty="0"/>
              <a:t>Security (e.g. enable disk encryption, network access, Azure RBAC)</a:t>
            </a:r>
          </a:p>
          <a:p>
            <a:endParaRPr lang="en-IE" dirty="0"/>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Tree>
    <p:extLst>
      <p:ext uri="{BB962C8B-B14F-4D97-AF65-F5344CB8AC3E}">
        <p14:creationId xmlns:p14="http://schemas.microsoft.com/office/powerpoint/2010/main" val="8800953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Service Updates</a:t>
            </a:r>
            <a:br>
              <a:rPr lang="en-US" dirty="0"/>
            </a:br>
            <a:endParaRPr lang="en-US" dirty="0"/>
          </a:p>
        </p:txBody>
      </p:sp>
      <p:sp>
        <p:nvSpPr>
          <p:cNvPr id="3" name="Content Placeholder 2"/>
          <p:cNvSpPr>
            <a:spLocks noGrp="1"/>
          </p:cNvSpPr>
          <p:nvPr>
            <p:ph type="body" sz="quarter" idx="10"/>
          </p:nvPr>
        </p:nvSpPr>
        <p:spPr>
          <a:xfrm>
            <a:off x="269239" y="1189177"/>
            <a:ext cx="11653523" cy="923330"/>
          </a:xfrm>
        </p:spPr>
        <p:txBody>
          <a:bodyPr/>
          <a:lstStyle/>
          <a:p>
            <a:r>
              <a:rPr lang="en-US" sz="2400" dirty="0">
                <a:latin typeface="Segoe UI Semibold" panose="020B0702040204020203" pitchFamily="34" charset="0"/>
                <a:cs typeface="Segoe UI Semibold" panose="020B0702040204020203" pitchFamily="34" charset="0"/>
              </a:rPr>
              <a:t>Services: </a:t>
            </a:r>
          </a:p>
          <a:p>
            <a:endParaRPr lang="en-US" sz="2400" dirty="0"/>
          </a:p>
        </p:txBody>
      </p:sp>
      <p:graphicFrame>
        <p:nvGraphicFramePr>
          <p:cNvPr id="4" name="Table 4">
            <a:extLst>
              <a:ext uri="{FF2B5EF4-FFF2-40B4-BE49-F238E27FC236}">
                <a16:creationId xmlns:a16="http://schemas.microsoft.com/office/drawing/2014/main" id="{C92C1FB8-49E4-4B58-B060-8E73EE1A4020}"/>
              </a:ext>
            </a:extLst>
          </p:cNvPr>
          <p:cNvGraphicFramePr>
            <a:graphicFrameLocks noGrp="1"/>
          </p:cNvGraphicFramePr>
          <p:nvPr>
            <p:extLst>
              <p:ext uri="{D42A27DB-BD31-4B8C-83A1-F6EECF244321}">
                <p14:modId xmlns:p14="http://schemas.microsoft.com/office/powerpoint/2010/main" val="2395337545"/>
              </p:ext>
            </p:extLst>
          </p:nvPr>
        </p:nvGraphicFramePr>
        <p:xfrm>
          <a:off x="532606" y="1805516"/>
          <a:ext cx="11126788" cy="4430487"/>
        </p:xfrm>
        <a:graphic>
          <a:graphicData uri="http://schemas.openxmlformats.org/drawingml/2006/table">
            <a:tbl>
              <a:tblPr firstRow="1" bandRow="1">
                <a:tableStyleId>{5C22544A-7EE6-4342-B048-85BDC9FD1C3A}</a:tableStyleId>
              </a:tblPr>
              <a:tblGrid>
                <a:gridCol w="4725194">
                  <a:extLst>
                    <a:ext uri="{9D8B030D-6E8A-4147-A177-3AD203B41FA5}">
                      <a16:colId xmlns:a16="http://schemas.microsoft.com/office/drawing/2014/main" val="1206363570"/>
                    </a:ext>
                  </a:extLst>
                </a:gridCol>
                <a:gridCol w="6401594">
                  <a:extLst>
                    <a:ext uri="{9D8B030D-6E8A-4147-A177-3AD203B41FA5}">
                      <a16:colId xmlns:a16="http://schemas.microsoft.com/office/drawing/2014/main" val="2130160520"/>
                    </a:ext>
                  </a:extLst>
                </a:gridCol>
              </a:tblGrid>
              <a:tr h="443014">
                <a:tc>
                  <a:txBody>
                    <a:bodyPr/>
                    <a:lstStyle/>
                    <a:p>
                      <a:r>
                        <a:rPr lang="en-US" sz="2000" dirty="0"/>
                        <a:t>Existing Service</a:t>
                      </a:r>
                    </a:p>
                  </a:txBody>
                  <a:tcPr/>
                </a:tc>
                <a:tc>
                  <a:txBody>
                    <a:bodyPr/>
                    <a:lstStyle/>
                    <a:p>
                      <a:r>
                        <a:rPr lang="en-US" sz="2000" dirty="0"/>
                        <a:t>Azure PaaS Solution</a:t>
                      </a:r>
                    </a:p>
                  </a:txBody>
                  <a:tcPr/>
                </a:tc>
                <a:extLst>
                  <a:ext uri="{0D108BD9-81ED-4DB2-BD59-A6C34878D82A}">
                    <a16:rowId xmlns:a16="http://schemas.microsoft.com/office/drawing/2014/main" val="508112700"/>
                  </a:ext>
                </a:extLst>
              </a:tr>
              <a:tr h="696166">
                <a:tc>
                  <a:txBody>
                    <a:bodyPr/>
                    <a:lstStyle/>
                    <a:p>
                      <a:r>
                        <a:rPr lang="en-US" sz="2400" dirty="0" err="1"/>
                        <a:t>UbuntuWAF</a:t>
                      </a:r>
                      <a:endParaRPr lang="en-US" sz="2400" dirty="0"/>
                    </a:p>
                  </a:txBody>
                  <a:tcPr/>
                </a:tc>
                <a:tc>
                  <a:txBody>
                    <a:bodyPr/>
                    <a:lstStyle/>
                    <a:p>
                      <a:r>
                        <a:rPr lang="en-US" sz="2400" dirty="0"/>
                        <a:t>Front Door or Application Gateway with WAF</a:t>
                      </a:r>
                    </a:p>
                  </a:txBody>
                  <a:tcPr/>
                </a:tc>
                <a:extLst>
                  <a:ext uri="{0D108BD9-81ED-4DB2-BD59-A6C34878D82A}">
                    <a16:rowId xmlns:a16="http://schemas.microsoft.com/office/drawing/2014/main" val="2261740612"/>
                  </a:ext>
                </a:extLst>
              </a:tr>
              <a:tr h="1314981">
                <a:tc>
                  <a:txBody>
                    <a:bodyPr/>
                    <a:lstStyle/>
                    <a:p>
                      <a:r>
                        <a:rPr lang="en-US" sz="2400" dirty="0"/>
                        <a:t>Web site on VMs</a:t>
                      </a:r>
                    </a:p>
                  </a:txBody>
                  <a:tcPr/>
                </a:tc>
                <a:tc>
                  <a:txBody>
                    <a:bodyPr/>
                    <a:lstStyle/>
                    <a:p>
                      <a:r>
                        <a:rPr lang="en-US" sz="2400" dirty="0"/>
                        <a:t>App Service Plan (Web App or Container)</a:t>
                      </a:r>
                    </a:p>
                    <a:p>
                      <a:r>
                        <a:rPr lang="en-US" sz="2400" dirty="0"/>
                        <a:t>Azure Container Instances</a:t>
                      </a:r>
                    </a:p>
                    <a:p>
                      <a:r>
                        <a:rPr lang="en-US" sz="2400" dirty="0"/>
                        <a:t>Azure Kubernetes Service (AKS)</a:t>
                      </a:r>
                    </a:p>
                  </a:txBody>
                  <a:tcPr/>
                </a:tc>
                <a:extLst>
                  <a:ext uri="{0D108BD9-81ED-4DB2-BD59-A6C34878D82A}">
                    <a16:rowId xmlns:a16="http://schemas.microsoft.com/office/drawing/2014/main" val="2073206720"/>
                  </a:ext>
                </a:extLst>
              </a:tr>
              <a:tr h="443014">
                <a:tc>
                  <a:txBody>
                    <a:bodyPr/>
                    <a:lstStyle/>
                    <a:p>
                      <a:r>
                        <a:rPr lang="en-US" sz="2400" dirty="0"/>
                        <a:t>VNA Firewall</a:t>
                      </a:r>
                    </a:p>
                  </a:txBody>
                  <a:tcPr/>
                </a:tc>
                <a:tc>
                  <a:txBody>
                    <a:bodyPr/>
                    <a:lstStyle/>
                    <a:p>
                      <a:r>
                        <a:rPr lang="en-US" sz="2400" dirty="0"/>
                        <a:t>Azure Firewall</a:t>
                      </a:r>
                    </a:p>
                  </a:txBody>
                  <a:tcPr/>
                </a:tc>
                <a:extLst>
                  <a:ext uri="{0D108BD9-81ED-4DB2-BD59-A6C34878D82A}">
                    <a16:rowId xmlns:a16="http://schemas.microsoft.com/office/drawing/2014/main" val="2288768910"/>
                  </a:ext>
                </a:extLst>
              </a:tr>
              <a:tr h="751911">
                <a:tc>
                  <a:txBody>
                    <a:bodyPr/>
                    <a:lstStyle/>
                    <a:p>
                      <a:r>
                        <a:rPr lang="en-US" sz="2400" dirty="0"/>
                        <a:t>DNS on VMs</a:t>
                      </a:r>
                    </a:p>
                  </a:txBody>
                  <a:tcPr/>
                </a:tc>
                <a:tc>
                  <a:txBody>
                    <a:bodyPr/>
                    <a:lstStyle/>
                    <a:p>
                      <a:r>
                        <a:rPr lang="en-US" sz="2400" dirty="0"/>
                        <a:t>Azure DNS Public Zones</a:t>
                      </a:r>
                    </a:p>
                    <a:p>
                      <a:r>
                        <a:rPr lang="en-US" sz="2400" dirty="0"/>
                        <a:t>Azure DNS Private Zones</a:t>
                      </a:r>
                    </a:p>
                  </a:txBody>
                  <a:tcPr/>
                </a:tc>
                <a:extLst>
                  <a:ext uri="{0D108BD9-81ED-4DB2-BD59-A6C34878D82A}">
                    <a16:rowId xmlns:a16="http://schemas.microsoft.com/office/drawing/2014/main" val="3083800819"/>
                  </a:ext>
                </a:extLst>
              </a:tr>
              <a:tr h="696166">
                <a:tc>
                  <a:txBody>
                    <a:bodyPr/>
                    <a:lstStyle/>
                    <a:p>
                      <a:r>
                        <a:rPr lang="en-US" sz="2400" dirty="0"/>
                        <a:t>Log and management of VMs</a:t>
                      </a:r>
                    </a:p>
                  </a:txBody>
                  <a:tcPr/>
                </a:tc>
                <a:tc>
                  <a:txBody>
                    <a:bodyPr/>
                    <a:lstStyle/>
                    <a:p>
                      <a:r>
                        <a:rPr lang="en-US" sz="2400" dirty="0"/>
                        <a:t>Azure Monitor</a:t>
                      </a:r>
                    </a:p>
                  </a:txBody>
                  <a:tcPr/>
                </a:tc>
                <a:extLst>
                  <a:ext uri="{0D108BD9-81ED-4DB2-BD59-A6C34878D82A}">
                    <a16:rowId xmlns:a16="http://schemas.microsoft.com/office/drawing/2014/main" val="3757093965"/>
                  </a:ext>
                </a:extLst>
              </a:tr>
            </a:tbl>
          </a:graphicData>
        </a:graphic>
      </p:graphicFrame>
    </p:spTree>
    <p:extLst>
      <p:ext uri="{BB962C8B-B14F-4D97-AF65-F5344CB8AC3E}">
        <p14:creationId xmlns:p14="http://schemas.microsoft.com/office/powerpoint/2010/main" val="28499091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5829288"/>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identify cost-saving opportunities, and provide examples of better utilizing </a:t>
            </a:r>
            <a:r>
              <a:rPr lang="en-US" sz="2800"/>
              <a:t>resources.</a:t>
            </a:r>
          </a:p>
          <a:p>
            <a:pPr marL="0" indent="0">
              <a:buNone/>
            </a:pPr>
            <a:endParaRPr lang="en-US" sz="2800" dirty="0"/>
          </a:p>
          <a:p>
            <a:r>
              <a:rPr lang="en-US" sz="2800" dirty="0"/>
              <a:t>What customer services could be more efficiently run or managed by moving them to Azure PaaS services?</a:t>
            </a:r>
          </a:p>
          <a:p>
            <a:endParaRPr lang="en-IE" sz="2800" dirty="0"/>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3964</Words>
  <Application>Microsoft Office PowerPoint</Application>
  <PresentationFormat>Widescreen</PresentationFormat>
  <Paragraphs>368</Paragraphs>
  <Slides>36</Slides>
  <Notes>33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Best Practices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Example Service Updates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2021-09-22T19:47:53Z</dcterms:modified>
</cp:coreProperties>
</file>