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40"/>
  </p:notesMasterIdLst>
  <p:sldIdLst>
    <p:sldId id="300" r:id="rId6"/>
    <p:sldId id="323" r:id="rId7"/>
    <p:sldId id="302" r:id="rId8"/>
    <p:sldId id="259" r:id="rId9"/>
    <p:sldId id="303" r:id="rId10"/>
    <p:sldId id="325" r:id="rId11"/>
    <p:sldId id="324" r:id="rId12"/>
    <p:sldId id="326" r:id="rId13"/>
    <p:sldId id="304" r:id="rId14"/>
    <p:sldId id="1942" r:id="rId15"/>
    <p:sldId id="1944" r:id="rId16"/>
    <p:sldId id="1935" r:id="rId17"/>
    <p:sldId id="320" r:id="rId18"/>
    <p:sldId id="322" r:id="rId19"/>
    <p:sldId id="321" r:id="rId20"/>
    <p:sldId id="317" r:id="rId21"/>
    <p:sldId id="316" r:id="rId22"/>
    <p:sldId id="333" r:id="rId23"/>
    <p:sldId id="1936" r:id="rId24"/>
    <p:sldId id="1937" r:id="rId25"/>
    <p:sldId id="1932" r:id="rId26"/>
    <p:sldId id="1933" r:id="rId27"/>
    <p:sldId id="1934" r:id="rId28"/>
    <p:sldId id="1938" r:id="rId29"/>
    <p:sldId id="1939" r:id="rId30"/>
    <p:sldId id="1940" r:id="rId31"/>
    <p:sldId id="1941" r:id="rId32"/>
    <p:sldId id="329" r:id="rId33"/>
    <p:sldId id="332" r:id="rId34"/>
    <p:sldId id="331" r:id="rId35"/>
    <p:sldId id="330" r:id="rId36"/>
    <p:sldId id="1943" r:id="rId37"/>
    <p:sldId id="318" r:id="rId38"/>
    <p:sldId id="31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2" autoAdjust="0"/>
    <p:restoredTop sz="60755" autoAdjust="0"/>
  </p:normalViewPr>
  <p:slideViewPr>
    <p:cSldViewPr snapToGrid="0">
      <p:cViewPr varScale="1">
        <p:scale>
          <a:sx n="120" d="100"/>
          <a:sy n="120" d="100"/>
        </p:scale>
        <p:origin x="2448" y="7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8/6/2019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04553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31545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058578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Agentless vs agent-based comparison for VMware: https://docs.microsoft.com/azure/migrate/server-migrate-overview</a:t>
            </a:r>
          </a:p>
          <a:p>
            <a:endParaRPr lang="en-US"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095388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8/6/2019 10:28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72155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8/6/2019 10:28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838570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8/6/2019 10:28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093921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8/6/2019 10:28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08880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8/6/2019 10:28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17885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8/6/2019 10:28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178015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8/6/2019 10:28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801014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Owners of each business application need to approve any substantial application change, including migration. Business owners have indicated that they will require evidence that migration will be successful before granting approval.</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projects should include creation of a proof of concept deployment, to validate the overall architecture and any assumptions, for example regarding the impact of changes to network latency between application components. This helps build confidence in Azure as a platform for hosting the application.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the migration process itself, Azure Migrate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Third-party migration tools used for migration of physical servers similarly support a validation step prior to committing the migration.</a:t>
            </a: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440095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Fabrikam have negotiated an Enterprise Agreement (EA) with Microsoft for their Azure consumption. Any cost estimates need to reflect their EA discount.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Not a problem! Cost estimates from both Azure Migrate and the Azure Pricing Calculator can be tailored to reflect your EA discount.</a:t>
            </a: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807515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Many applications comprise multiple components or tiers. How can you ensure that these migrations are appropriately orchestrated?</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Using Azure Migrate, VMs can be grouped to reflect the application architecture. The dependency visualization feature of Azure Migrate helps identify and configure these groupings.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migration process can then be staged to migrate different groups of VMs separately. Custom scripts can be used to perform custom pre- and post-migration operations.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Similar orchestration is also supported by third-party migration tools, used for physical servers.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536402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To reduce business impact, each migration should be designed to minimize application downtime. In addition, to reduce risk, there must be an option to fail-back should the migration experience an unexpected problem.</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will always be designed to create the new application deployment in parallel with the existing deployment. This applies to all application tiers, including the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ensure data consistency during migration, a short application downtime may be required. For application servers migrated using Azure Migrate, incremental replication keeps the duration of this downtime to a minimum, since the initial data transfer can happen while the application is on-line so only deltas need be synchronized during the migration window.</a:t>
            </a:r>
          </a:p>
          <a:p>
            <a:r>
              <a:rPr lang="en-US" sz="1200" b="0" kern="1200" dirty="0">
                <a:solidFill>
                  <a:schemeClr val="tx1"/>
                </a:solidFill>
                <a:effectLst/>
                <a:latin typeface="+mn-lt"/>
                <a:ea typeface="+mn-ea"/>
                <a:cs typeface="+mn-cs"/>
              </a:rPr>
              <a:t>Similarly, data migration using DMS supports online migration, allowing you to keep your application online while data is synchronized, and to track the status of any pending changes. Only a short downtime window is required to cut over to the new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the event of an unexpected issue arising, the existing deployment remains available as a fail-back. If the issue is detected prior to cutting over production traffic to the new service, the on-premises server can immediately pick up where it left off. If the need to fail-back is identified only after the migrated service has received production traffic, then database changes may have occurred, which will need to be reverse-migrated to the on-premises system. This scenario is best avoided by ensuring the migration is properly tested. For critical applications the reverse-migration should be tested (in a test environment) in case it is required.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042991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We are expecting to move all our existing infrastructure to Azure. Reducing our on-premises server costs should provide substantial cost savings. Can you confirm what savings we can expect?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It is a common myth that all workloads should move to the cloud, and that the cloud will automatically be cheaper. Careful planning will be required to optimize your Azure deployment, and a cost analysis performed to make sure the business case for migration is sound and fully understood.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[Build a business justification for cloud migration](</a:t>
            </a:r>
            <a:r>
              <a:rPr lang="en-US" sz="1200" b="0" u="sng" kern="1200" dirty="0">
                <a:solidFill>
                  <a:schemeClr val="tx1"/>
                </a:solidFill>
                <a:effectLst/>
                <a:latin typeface="+mn-lt"/>
                <a:ea typeface="+mn-ea"/>
                <a:cs typeface="+mn-cs"/>
              </a:rPr>
              <a:t>https://docs.microsoft.com/azure/architecture/cloud-adoption/business-strategy/cloud-migration-business-case</a:t>
            </a:r>
            <a:r>
              <a:rPr lang="en-US" sz="1200" b="0" kern="1200" dirty="0">
                <a:solidFill>
                  <a:schemeClr val="tx1"/>
                </a:solidFill>
                <a:effectLst/>
                <a:latin typeface="+mn-lt"/>
                <a:ea typeface="+mn-ea"/>
                <a:cs typeface="+mn-cs"/>
              </a:rPr>
              <a:t>) guide is a useful resource for dispelling cloud adoption myths and building a realistic business case.</a:t>
            </a:r>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696973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8/6/2019 10:28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Fabrikam Fabrics is a major manufacturer and distributor of clothing and soft furnishing materials. Founded in 1972 and based in Columbus, Ohio, their business comprises three major product families (clothing, upholstery, and technical fabrics). Customers comprise familiar brand-name clothing manufacturers and furniture manufacturers, and also includes large-scale uniform suppliers to the US military. Turnover in 2018 exceeded 350 million USD.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CTO, James Lynch, was hired 6 months ago from outside the company, with a mandate to address ever-increasing IT costs. He has identified a sprawling IT estate, including a substantial legacy server footprint. New servers and services have been accumulated over time, without consolidating existing infrastructure. This includes:</a:t>
            </a:r>
          </a:p>
          <a:p>
            <a:r>
              <a:rPr lang="en-US" sz="1200" b="0" kern="1200" dirty="0">
                <a:solidFill>
                  <a:schemeClr val="tx1"/>
                </a:solidFill>
                <a:effectLst/>
                <a:latin typeface="+mn-lt"/>
                <a:ea typeface="+mn-ea"/>
                <a:cs typeface="+mn-cs"/>
              </a:rPr>
              <a:t>- Windows servers including both x32 and x64 hardware running Windows Server 2003 through to 2016</a:t>
            </a:r>
          </a:p>
          <a:p>
            <a:r>
              <a:rPr lang="en-US" sz="1200" b="0" kern="1200" dirty="0">
                <a:solidFill>
                  <a:schemeClr val="tx1"/>
                </a:solidFill>
                <a:effectLst/>
                <a:latin typeface="+mn-lt"/>
                <a:ea typeface="+mn-ea"/>
                <a:cs typeface="+mn-cs"/>
              </a:rPr>
              <a:t>- Linux servers running a mix of RHEL 6.10 and 7 series (7.2 through 7.6) and Ubuntu 16.04</a:t>
            </a:r>
          </a:p>
          <a:p>
            <a:r>
              <a:rPr lang="en-US" sz="1200" b="0" kern="1200" dirty="0">
                <a:solidFill>
                  <a:schemeClr val="tx1"/>
                </a:solidFill>
                <a:effectLst/>
                <a:latin typeface="+mn-lt"/>
                <a:ea typeface="+mn-ea"/>
                <a:cs typeface="+mn-cs"/>
              </a:rPr>
              <a:t>- The above servers comprise both physical machines as well as VMs hosted on VMware infrastructure managed by vCenter 6.5</a:t>
            </a:r>
          </a:p>
          <a:p>
            <a:r>
              <a:rPr lang="en-US" sz="1200" b="0" kern="1200" dirty="0">
                <a:solidFill>
                  <a:schemeClr val="tx1"/>
                </a:solidFill>
                <a:effectLst/>
                <a:latin typeface="+mn-lt"/>
                <a:ea typeface="+mn-ea"/>
                <a:cs typeface="+mn-cs"/>
              </a:rPr>
              <a:t>- Multiple database engines, including Microsoft SQL Server, PostgreSQL, and Cassandra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total, 448 servers and VMs have been identified to date, distributed across 5 main locations, all in the US. There is a complex web of dependencies between servers and no-one has a clear view of the entire estate. Fear of breaking an existing system has been one of the drivers of server count and sprawl.</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address this, James has proposed to the board that Fabrikam should migrate as much of the existing IT infrastructure as possible to the cloud. As well as eliminating IT infrastructure overheads, this will be an opportunity to 'clean house' and create a modern, fit-for-purpose IT environment, as well as realizing substantial cost savings relative to their current infrastructure. The board have agreed, and Microsoft Azure has been selected as the cloud provider.</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038519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734162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98931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mp; bulleted text - blue">
    <p:bg bwMode="black">
      <p:bgPr>
        <a:solidFill>
          <a:srgbClr val="0B5B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p:spPr>
        <p:txBody>
          <a:bodyPr/>
          <a:lstStyle>
            <a:lvl1pPr>
              <a:defRPr>
                <a:solidFill>
                  <a:schemeClr val="bg1"/>
                </a:solidFill>
              </a:defRPr>
            </a:lvl1pPr>
          </a:lstStyle>
          <a:p>
            <a:r>
              <a:rPr lang="en-US" dirty="0"/>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460201" indent="-460201">
              <a:buClr>
                <a:srgbClr val="FFFFFF"/>
              </a:buClr>
              <a:buSzPct val="70000"/>
              <a:buFontTx/>
              <a:buBlip>
                <a:blip r:embed="rId2"/>
              </a:buBlip>
              <a:defRPr sz="2800">
                <a:solidFill>
                  <a:schemeClr val="bg1"/>
                </a:solidFill>
              </a:defRPr>
            </a:lvl1pPr>
            <a:lvl2pPr marL="855349" indent="-395147">
              <a:buClr>
                <a:srgbClr val="FFFFFF"/>
              </a:buClr>
              <a:buSzPct val="70000"/>
              <a:buFontTx/>
              <a:buBlip>
                <a:blip r:embed="rId2"/>
              </a:buBlip>
              <a:defRPr sz="2000">
                <a:solidFill>
                  <a:schemeClr val="bg1"/>
                </a:solidFill>
              </a:defRPr>
            </a:lvl2pPr>
            <a:lvl3pPr marL="1258429" indent="-403081">
              <a:buClr>
                <a:srgbClr val="FFFFFF"/>
              </a:buClr>
              <a:buSzPct val="70000"/>
              <a:buFontTx/>
              <a:buBlip>
                <a:blip r:embed="rId2"/>
              </a:buBlip>
              <a:defRPr sz="1600">
                <a:solidFill>
                  <a:schemeClr val="bg1"/>
                </a:solidFill>
              </a:defRPr>
            </a:lvl3pPr>
            <a:lvl4pPr marL="1604368" indent="-345947">
              <a:buClr>
                <a:srgbClr val="FFFFFF"/>
              </a:buClr>
              <a:buSzPct val="70000"/>
              <a:buFontTx/>
              <a:buBlip>
                <a:blip r:embed="rId2"/>
              </a:buBlip>
              <a:defRPr sz="1400">
                <a:solidFill>
                  <a:schemeClr val="bg1"/>
                </a:solidFill>
              </a:defRPr>
            </a:lvl4pPr>
            <a:lvl5pPr marL="1940804" indent="-336427">
              <a:buClr>
                <a:srgbClr val="FFFFFF"/>
              </a:buClr>
              <a:buSzPct val="70000"/>
              <a:buFontTx/>
              <a:buBlip>
                <a:blip r:embed="rId2"/>
              </a:buBlip>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1381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Line-of-business application migration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459409"/>
          </a:xfrm>
        </p:spPr>
        <p:txBody>
          <a:bodyPr/>
          <a:lstStyle/>
          <a:p>
            <a:r>
              <a:rPr lang="en-US" sz="2800" dirty="0"/>
              <a:t>To reduce business impact, each migration should be designed to minimize application downtime. In addition, to risk, there must be an option to fail-back should the migration experience an unexpected problem.</a:t>
            </a:r>
          </a:p>
          <a:p>
            <a:endParaRPr lang="en-US" sz="2800" dirty="0"/>
          </a:p>
          <a:p>
            <a:r>
              <a:rPr lang="en-US" sz="2800" dirty="0"/>
              <a:t>We are expecting to move all our existing infrastructure to Azure. Reducing our on-premises server costs should provide substantial cost savings. Can you confirm what savings we can expect?</a:t>
            </a:r>
          </a:p>
        </p:txBody>
      </p:sp>
      <p:sp>
        <p:nvSpPr>
          <p:cNvPr id="2" name="Title 1"/>
          <p:cNvSpPr>
            <a:spLocks noGrp="1"/>
          </p:cNvSpPr>
          <p:nvPr>
            <p:ph type="title"/>
          </p:nvPr>
        </p:nvSpPr>
        <p:spPr/>
        <p:txBody>
          <a:bodyPr/>
          <a:lstStyle/>
          <a:p>
            <a:r>
              <a:rPr lang="en-US" dirty="0"/>
              <a:t>Customer objections</a:t>
            </a:r>
          </a:p>
        </p:txBody>
      </p:sp>
    </p:spTree>
    <p:extLst>
      <p:ext uri="{BB962C8B-B14F-4D97-AF65-F5344CB8AC3E}">
        <p14:creationId xmlns:p14="http://schemas.microsoft.com/office/powerpoint/2010/main" val="2311262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8" name="Freeform: Shape 37" descr="Azure Migrate icon">
            <a:extLst>
              <a:ext uri="{FF2B5EF4-FFF2-40B4-BE49-F238E27FC236}">
                <a16:creationId xmlns:a16="http://schemas.microsoft.com/office/drawing/2014/main" id="{92DB6357-02FA-41BA-8375-98644865F876}"/>
              </a:ext>
            </a:extLst>
          </p:cNvPr>
          <p:cNvSpPr/>
          <p:nvPr/>
        </p:nvSpPr>
        <p:spPr bwMode="auto">
          <a:xfrm>
            <a:off x="2915397" y="1898780"/>
            <a:ext cx="1192284" cy="685894"/>
          </a:xfrm>
          <a:custGeom>
            <a:avLst/>
            <a:gdLst>
              <a:gd name="connsiteX0" fmla="*/ 915759 w 1579034"/>
              <a:gd name="connsiteY0" fmla="*/ 504111 h 908382"/>
              <a:gd name="connsiteX1" fmla="*/ 1069583 w 1579034"/>
              <a:gd name="connsiteY1" fmla="*/ 666202 h 908382"/>
              <a:gd name="connsiteX2" fmla="*/ 915759 w 1579034"/>
              <a:gd name="connsiteY2" fmla="*/ 828294 h 908382"/>
              <a:gd name="connsiteX3" fmla="*/ 1069583 w 1579034"/>
              <a:gd name="connsiteY3" fmla="*/ 828294 h 908382"/>
              <a:gd name="connsiteX4" fmla="*/ 1223407 w 1579034"/>
              <a:gd name="connsiteY4" fmla="*/ 666202 h 908382"/>
              <a:gd name="connsiteX5" fmla="*/ 1069583 w 1579034"/>
              <a:gd name="connsiteY5" fmla="*/ 504111 h 908382"/>
              <a:gd name="connsiteX6" fmla="*/ 735687 w 1579034"/>
              <a:gd name="connsiteY6" fmla="*/ 117167 h 908382"/>
              <a:gd name="connsiteX7" fmla="*/ 915759 w 1579034"/>
              <a:gd name="connsiteY7" fmla="*/ 306919 h 908382"/>
              <a:gd name="connsiteX8" fmla="*/ 735687 w 1579034"/>
              <a:gd name="connsiteY8" fmla="*/ 496670 h 908382"/>
              <a:gd name="connsiteX9" fmla="*/ 915759 w 1579034"/>
              <a:gd name="connsiteY9" fmla="*/ 496670 h 908382"/>
              <a:gd name="connsiteX10" fmla="*/ 1095832 w 1579034"/>
              <a:gd name="connsiteY10" fmla="*/ 306919 h 908382"/>
              <a:gd name="connsiteX11" fmla="*/ 915759 w 1579034"/>
              <a:gd name="connsiteY11" fmla="*/ 117167 h 908382"/>
              <a:gd name="connsiteX12" fmla="*/ 671335 w 1579034"/>
              <a:gd name="connsiteY12" fmla="*/ 0 h 908382"/>
              <a:gd name="connsiteX13" fmla="*/ 1133419 w 1579034"/>
              <a:gd name="connsiteY13" fmla="*/ 323403 h 908382"/>
              <a:gd name="connsiteX14" fmla="*/ 1134116 w 1579034"/>
              <a:gd name="connsiteY14" fmla="*/ 329344 h 908382"/>
              <a:gd name="connsiteX15" fmla="*/ 1164414 w 1579034"/>
              <a:gd name="connsiteY15" fmla="*/ 312248 h 908382"/>
              <a:gd name="connsiteX16" fmla="*/ 1280584 w 1579034"/>
              <a:gd name="connsiteY16" fmla="*/ 287866 h 908382"/>
              <a:gd name="connsiteX17" fmla="*/ 1579034 w 1579034"/>
              <a:gd name="connsiteY17" fmla="*/ 598124 h 908382"/>
              <a:gd name="connsiteX18" fmla="*/ 1340732 w 1579034"/>
              <a:gd name="connsiteY18" fmla="*/ 902079 h 908382"/>
              <a:gd name="connsiteX19" fmla="*/ 1282701 w 1579034"/>
              <a:gd name="connsiteY19" fmla="*/ 908160 h 908382"/>
              <a:gd name="connsiteX20" fmla="*/ 1282701 w 1579034"/>
              <a:gd name="connsiteY20" fmla="*/ 908381 h 908382"/>
              <a:gd name="connsiteX21" fmla="*/ 1280594 w 1579034"/>
              <a:gd name="connsiteY21" fmla="*/ 908381 h 908382"/>
              <a:gd name="connsiteX22" fmla="*/ 1280584 w 1579034"/>
              <a:gd name="connsiteY22" fmla="*/ 908382 h 908382"/>
              <a:gd name="connsiteX23" fmla="*/ 1280575 w 1579034"/>
              <a:gd name="connsiteY23" fmla="*/ 908381 h 908382"/>
              <a:gd name="connsiteX24" fmla="*/ 608113 w 1579034"/>
              <a:gd name="connsiteY24" fmla="*/ 908381 h 908382"/>
              <a:gd name="connsiteX25" fmla="*/ 818757 w 1579034"/>
              <a:gd name="connsiteY25" fmla="*/ 676981 h 908382"/>
              <a:gd name="connsiteX26" fmla="*/ 608112 w 1579034"/>
              <a:gd name="connsiteY26" fmla="*/ 445579 h 908382"/>
              <a:gd name="connsiteX27" fmla="*/ 397465 w 1579034"/>
              <a:gd name="connsiteY27" fmla="*/ 445579 h 908382"/>
              <a:gd name="connsiteX28" fmla="*/ 608112 w 1579034"/>
              <a:gd name="connsiteY28" fmla="*/ 676981 h 908382"/>
              <a:gd name="connsiteX29" fmla="*/ 397466 w 1579034"/>
              <a:gd name="connsiteY29" fmla="*/ 908381 h 908382"/>
              <a:gd name="connsiteX30" fmla="*/ 225313 w 1579034"/>
              <a:gd name="connsiteY30" fmla="*/ 908381 h 908382"/>
              <a:gd name="connsiteX31" fmla="*/ 199669 w 1579034"/>
              <a:gd name="connsiteY31" fmla="*/ 908381 h 908382"/>
              <a:gd name="connsiteX32" fmla="*/ 199669 w 1579034"/>
              <a:gd name="connsiteY32" fmla="*/ 904413 h 908382"/>
              <a:gd name="connsiteX33" fmla="*/ 137611 w 1579034"/>
              <a:gd name="connsiteY33" fmla="*/ 894812 h 908382"/>
              <a:gd name="connsiteX34" fmla="*/ 0 w 1579034"/>
              <a:gd name="connsiteY34" fmla="*/ 735707 h 908382"/>
              <a:gd name="connsiteX35" fmla="*/ 225313 w 1579034"/>
              <a:gd name="connsiteY35" fmla="*/ 563033 h 908382"/>
              <a:gd name="connsiteX36" fmla="*/ 243473 w 1579034"/>
              <a:gd name="connsiteY36" fmla="*/ 565843 h 908382"/>
              <a:gd name="connsiteX37" fmla="*/ 220874 w 1579034"/>
              <a:gd name="connsiteY37" fmla="*/ 525475 h 908382"/>
              <a:gd name="connsiteX38" fmla="*/ 199669 w 1579034"/>
              <a:gd name="connsiteY38" fmla="*/ 405031 h 908382"/>
              <a:gd name="connsiteX39" fmla="*/ 671335 w 1579034"/>
              <a:gd name="connsiteY39" fmla="*/ 0 h 90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79034" h="908382">
                <a:moveTo>
                  <a:pt x="915759" y="504111"/>
                </a:moveTo>
                <a:lnTo>
                  <a:pt x="1069583" y="666202"/>
                </a:lnTo>
                <a:lnTo>
                  <a:pt x="915759" y="828294"/>
                </a:lnTo>
                <a:lnTo>
                  <a:pt x="1069583" y="828294"/>
                </a:lnTo>
                <a:lnTo>
                  <a:pt x="1223407" y="666202"/>
                </a:lnTo>
                <a:lnTo>
                  <a:pt x="1069583" y="504111"/>
                </a:lnTo>
                <a:close/>
                <a:moveTo>
                  <a:pt x="735687" y="117167"/>
                </a:moveTo>
                <a:lnTo>
                  <a:pt x="915759" y="306919"/>
                </a:lnTo>
                <a:lnTo>
                  <a:pt x="735687" y="496670"/>
                </a:lnTo>
                <a:lnTo>
                  <a:pt x="915759" y="496670"/>
                </a:lnTo>
                <a:lnTo>
                  <a:pt x="1095832" y="306919"/>
                </a:lnTo>
                <a:lnTo>
                  <a:pt x="915759" y="117167"/>
                </a:lnTo>
                <a:close/>
                <a:moveTo>
                  <a:pt x="671335" y="0"/>
                </a:moveTo>
                <a:cubicBezTo>
                  <a:pt x="899267" y="0"/>
                  <a:pt x="1089437" y="138838"/>
                  <a:pt x="1133419" y="323403"/>
                </a:cubicBezTo>
                <a:lnTo>
                  <a:pt x="1134116" y="329344"/>
                </a:lnTo>
                <a:lnTo>
                  <a:pt x="1164414" y="312248"/>
                </a:lnTo>
                <a:cubicBezTo>
                  <a:pt x="1200120" y="296548"/>
                  <a:pt x="1239377" y="287866"/>
                  <a:pt x="1280584" y="287866"/>
                </a:cubicBezTo>
                <a:cubicBezTo>
                  <a:pt x="1445413" y="287866"/>
                  <a:pt x="1579034" y="426773"/>
                  <a:pt x="1579034" y="598124"/>
                </a:cubicBezTo>
                <a:cubicBezTo>
                  <a:pt x="1579034" y="748056"/>
                  <a:pt x="1476731" y="873148"/>
                  <a:pt x="1340732" y="902079"/>
                </a:cubicBezTo>
                <a:lnTo>
                  <a:pt x="1282701" y="908160"/>
                </a:lnTo>
                <a:lnTo>
                  <a:pt x="1282701" y="908381"/>
                </a:lnTo>
                <a:lnTo>
                  <a:pt x="1280594" y="908381"/>
                </a:lnTo>
                <a:lnTo>
                  <a:pt x="1280584" y="908382"/>
                </a:lnTo>
                <a:lnTo>
                  <a:pt x="1280575" y="908381"/>
                </a:lnTo>
                <a:lnTo>
                  <a:pt x="608113" y="908381"/>
                </a:lnTo>
                <a:lnTo>
                  <a:pt x="818757" y="676981"/>
                </a:lnTo>
                <a:lnTo>
                  <a:pt x="608112" y="445579"/>
                </a:lnTo>
                <a:lnTo>
                  <a:pt x="397465" y="445579"/>
                </a:lnTo>
                <a:lnTo>
                  <a:pt x="608112" y="676981"/>
                </a:lnTo>
                <a:lnTo>
                  <a:pt x="397466" y="908381"/>
                </a:lnTo>
                <a:lnTo>
                  <a:pt x="225313" y="908381"/>
                </a:lnTo>
                <a:lnTo>
                  <a:pt x="199669" y="908381"/>
                </a:lnTo>
                <a:lnTo>
                  <a:pt x="199669" y="904413"/>
                </a:lnTo>
                <a:lnTo>
                  <a:pt x="137611" y="894812"/>
                </a:lnTo>
                <a:cubicBezTo>
                  <a:pt x="56743" y="868598"/>
                  <a:pt x="0" y="807231"/>
                  <a:pt x="0" y="735707"/>
                </a:cubicBezTo>
                <a:cubicBezTo>
                  <a:pt x="0" y="640342"/>
                  <a:pt x="100876" y="563033"/>
                  <a:pt x="225313" y="563033"/>
                </a:cubicBezTo>
                <a:lnTo>
                  <a:pt x="243473" y="565843"/>
                </a:lnTo>
                <a:lnTo>
                  <a:pt x="220874" y="525475"/>
                </a:lnTo>
                <a:cubicBezTo>
                  <a:pt x="207093" y="487427"/>
                  <a:pt x="199669" y="446973"/>
                  <a:pt x="199669" y="405031"/>
                </a:cubicBezTo>
                <a:cubicBezTo>
                  <a:pt x="199669" y="181339"/>
                  <a:pt x="410841" y="0"/>
                  <a:pt x="671335"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a:extLst>
              <a:ext uri="{FF2B5EF4-FFF2-40B4-BE49-F238E27FC236}">
                <a16:creationId xmlns:a16="http://schemas.microsoft.com/office/drawing/2014/main" id="{4F520B2D-2C19-4866-A54B-7EC98B7C02B7}"/>
              </a:ext>
            </a:extLst>
          </p:cNvPr>
          <p:cNvSpPr/>
          <p:nvPr/>
        </p:nvSpPr>
        <p:spPr bwMode="auto">
          <a:xfrm>
            <a:off x="1686873" y="3021032"/>
            <a:ext cx="3760056"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913673" eaLnBrk="1" fontAlgn="auto" latinLnBrk="0" hangingPunct="1">
              <a:lnSpc>
                <a:spcPct val="100000"/>
              </a:lnSpc>
              <a:spcBef>
                <a:spcPts val="200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Azure Migrate</a:t>
            </a:r>
          </a:p>
        </p:txBody>
      </p:sp>
      <p:sp>
        <p:nvSpPr>
          <p:cNvPr id="112" name="Rectangle 111">
            <a:extLst>
              <a:ext uri="{FF2B5EF4-FFF2-40B4-BE49-F238E27FC236}">
                <a16:creationId xmlns:a16="http://schemas.microsoft.com/office/drawing/2014/main" id="{D5F78B83-BBD4-4544-8761-B7DAFF23088A}"/>
              </a:ext>
            </a:extLst>
          </p:cNvPr>
          <p:cNvSpPr/>
          <p:nvPr/>
        </p:nvSpPr>
        <p:spPr bwMode="auto">
          <a:xfrm>
            <a:off x="1686873" y="3941336"/>
            <a:ext cx="3760056" cy="2288014"/>
          </a:xfrm>
          <a:prstGeom prst="rect">
            <a:avLst/>
          </a:prstGeom>
          <a:solidFill>
            <a:srgbClr val="FFFFFF">
              <a:lumMod val="95000"/>
            </a:srgbClr>
          </a:solidFill>
          <a:ln w="25400" cap="flat" cmpd="sng" algn="ctr">
            <a:noFill/>
            <a:prstDash val="solid"/>
            <a:headEnd type="none" w="med" len="med"/>
            <a:tailEnd type="none" w="med" len="med"/>
          </a:ln>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Azure Migrate can assess your VMware environment for Azure suitability, sizing recommendations and cost estimates.</a:t>
            </a:r>
          </a:p>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Azure Migrate supports migration of VMware environments, using an agentless migration architecture.</a:t>
            </a:r>
          </a:p>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Physical server migration is also supported. Azure Migrate uses a migration engine based on Azure Site Recovery in this case.</a:t>
            </a:r>
          </a:p>
        </p:txBody>
      </p:sp>
      <p:pic>
        <p:nvPicPr>
          <p:cNvPr id="4" name="Picture 3" descr="Azure Database Migration Service Icon">
            <a:extLst>
              <a:ext uri="{FF2B5EF4-FFF2-40B4-BE49-F238E27FC236}">
                <a16:creationId xmlns:a16="http://schemas.microsoft.com/office/drawing/2014/main" id="{B9B39E5A-1C11-43D8-9F87-B51F4C261125}"/>
              </a:ext>
            </a:extLst>
          </p:cNvPr>
          <p:cNvPicPr>
            <a:picLocks noChangeAspect="1"/>
          </p:cNvPicPr>
          <p:nvPr/>
        </p:nvPicPr>
        <p:blipFill>
          <a:blip r:embed="rId3"/>
          <a:stretch>
            <a:fillRect/>
          </a:stretch>
        </p:blipFill>
        <p:spPr>
          <a:xfrm>
            <a:off x="7358019" y="1545688"/>
            <a:ext cx="1300032" cy="1158724"/>
          </a:xfrm>
          <a:prstGeom prst="rect">
            <a:avLst/>
          </a:prstGeom>
        </p:spPr>
      </p:pic>
      <p:sp>
        <p:nvSpPr>
          <p:cNvPr id="116" name="Rectangle 115">
            <a:extLst>
              <a:ext uri="{FF2B5EF4-FFF2-40B4-BE49-F238E27FC236}">
                <a16:creationId xmlns:a16="http://schemas.microsoft.com/office/drawing/2014/main" id="{D547B2E5-1BF1-43F3-997B-0258494DC449}"/>
              </a:ext>
            </a:extLst>
          </p:cNvPr>
          <p:cNvSpPr/>
          <p:nvPr/>
        </p:nvSpPr>
        <p:spPr bwMode="auto">
          <a:xfrm>
            <a:off x="6081092" y="3021032"/>
            <a:ext cx="3760057"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896386" eaLnBrk="1" fontAlgn="auto" latinLnBrk="0" hangingPunct="1">
              <a:lnSpc>
                <a:spcPct val="100000"/>
              </a:lnSpc>
              <a:spcBef>
                <a:spcPts val="2000"/>
              </a:spcBef>
              <a:spcAft>
                <a:spcPts val="0"/>
              </a:spcAft>
              <a:buClrTx/>
              <a:buSzTx/>
              <a:buFontTx/>
              <a:buNone/>
              <a:tabLst/>
              <a:defRPr/>
            </a:pPr>
            <a:r>
              <a:rPr kumimoji="0" lang="en-US" b="0" i="0" u="none" strike="noStrike" kern="0" cap="none" spc="0" normalizeH="0" baseline="0" noProof="0" dirty="0">
                <a:ln>
                  <a:noFill/>
                </a:ln>
                <a:solidFill>
                  <a:srgbClr val="000000"/>
                </a:solidFill>
                <a:effectLst/>
                <a:uLnTx/>
                <a:uFillTx/>
                <a:latin typeface="Calibri"/>
                <a:ea typeface="+mn-ea"/>
                <a:cs typeface="+mn-cs"/>
              </a:rPr>
              <a:t>Azure Database Migration Service</a:t>
            </a:r>
            <a:br>
              <a:rPr kumimoji="0" lang="en-US" b="0" i="0" u="none" strike="noStrike" kern="0" cap="none" spc="0" normalizeH="0" baseline="0" noProof="0" dirty="0">
                <a:ln>
                  <a:noFill/>
                </a:ln>
                <a:solidFill>
                  <a:srgbClr val="000000"/>
                </a:solidFill>
                <a:effectLst/>
                <a:uLnTx/>
                <a:uFillTx/>
                <a:latin typeface="Calibri"/>
                <a:ea typeface="+mn-ea"/>
                <a:cs typeface="+mn-cs"/>
              </a:rPr>
            </a:br>
            <a:r>
              <a:rPr lang="en-US" kern="0" dirty="0">
                <a:solidFill>
                  <a:srgbClr val="000000"/>
                </a:solidFill>
                <a:latin typeface="Calibri"/>
              </a:rPr>
              <a:t>Microsoft Data Migration Assistant</a:t>
            </a:r>
            <a:endParaRPr kumimoji="0" lang="en-US" b="0" i="0" u="none" strike="noStrike" kern="0" cap="none" spc="0" normalizeH="0" baseline="0" noProof="0" dirty="0">
              <a:ln>
                <a:noFill/>
              </a:ln>
              <a:solidFill>
                <a:srgbClr val="000000"/>
              </a:solidFill>
              <a:effectLst/>
              <a:uLnTx/>
              <a:uFillTx/>
              <a:latin typeface="Calibri"/>
              <a:ea typeface="+mn-ea"/>
              <a:cs typeface="+mn-cs"/>
            </a:endParaRPr>
          </a:p>
        </p:txBody>
      </p:sp>
      <p:sp>
        <p:nvSpPr>
          <p:cNvPr id="117" name="Rectangle 116">
            <a:extLst>
              <a:ext uri="{FF2B5EF4-FFF2-40B4-BE49-F238E27FC236}">
                <a16:creationId xmlns:a16="http://schemas.microsoft.com/office/drawing/2014/main" id="{930BC2A8-BCCE-4B23-BC3B-74F51B7889CD}"/>
              </a:ext>
            </a:extLst>
          </p:cNvPr>
          <p:cNvSpPr/>
          <p:nvPr/>
        </p:nvSpPr>
        <p:spPr>
          <a:xfrm>
            <a:off x="6081092" y="3941336"/>
            <a:ext cx="3760057" cy="2288014"/>
          </a:xfrm>
          <a:prstGeom prst="rect">
            <a:avLst/>
          </a:prstGeom>
          <a:solidFill>
            <a:srgbClr val="FFFFFF">
              <a:lumMod val="95000"/>
            </a:srgbClr>
          </a:solidFill>
        </p:spPr>
        <p:txBody>
          <a:bodyPr vert="horz" wrap="square" lIns="108000" tIns="108000" rIns="108000" bIns="108000" anchor="t" anchorCtr="0">
            <a:noAutofit/>
          </a:bodyPr>
          <a:lstStyle/>
          <a:p>
            <a:pPr marL="0" marR="0" lvl="0" indent="0" defTabSz="896386" eaLnBrk="1" fontAlgn="auto" latinLnBrk="0" hangingPunct="1">
              <a:lnSpc>
                <a:spcPct val="100000"/>
              </a:lnSpc>
              <a:spcBef>
                <a:spcPts val="600"/>
              </a:spcBef>
              <a:spcAft>
                <a:spcPts val="196"/>
              </a:spcAft>
              <a:buClrTx/>
              <a:buSzTx/>
              <a:buFontTx/>
              <a:buNone/>
              <a:tabLst/>
              <a:defRPr/>
            </a:pPr>
            <a:r>
              <a:rPr lang="en-US" sz="1400" kern="0" dirty="0">
                <a:solidFill>
                  <a:schemeClr val="bg1"/>
                </a:solidFill>
                <a:latin typeface="Calibri"/>
              </a:rPr>
              <a:t>Azure Database Migration Service migrates  on-premises database to Azure with minimal downtime.</a:t>
            </a:r>
          </a:p>
          <a:p>
            <a:pPr marL="0" marR="0" lvl="0" indent="0" defTabSz="896386" eaLnBrk="1" fontAlgn="auto" latinLnBrk="0" hangingPunct="1">
              <a:lnSpc>
                <a:spcPct val="100000"/>
              </a:lnSpc>
              <a:spcBef>
                <a:spcPts val="600"/>
              </a:spcBef>
              <a:spcAft>
                <a:spcPts val="196"/>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Calibri"/>
              </a:rPr>
              <a:t>The Microsoft Data Migration Assistant supports the Database Migration Service by performing database compatibility assessments and schema migration.</a:t>
            </a:r>
          </a:p>
        </p:txBody>
      </p:sp>
    </p:spTree>
    <p:extLst>
      <p:ext uri="{BB962C8B-B14F-4D97-AF65-F5344CB8AC3E}">
        <p14:creationId xmlns:p14="http://schemas.microsoft.com/office/powerpoint/2010/main" val="1913539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5B53E-3869-4637-877C-67E117C96092}"/>
              </a:ext>
            </a:extLst>
          </p:cNvPr>
          <p:cNvSpPr>
            <a:spLocks noGrp="1"/>
          </p:cNvSpPr>
          <p:nvPr>
            <p:ph type="title"/>
          </p:nvPr>
        </p:nvSpPr>
        <p:spPr/>
        <p:txBody>
          <a:bodyPr/>
          <a:lstStyle/>
          <a:p>
            <a:r>
              <a:rPr lang="en-IE" dirty="0"/>
              <a:t>Key Resources</a:t>
            </a:r>
          </a:p>
        </p:txBody>
      </p:sp>
      <p:pic>
        <p:nvPicPr>
          <p:cNvPr id="5" name="Picture 4" descr="Screenshot of the Azure Migration Center home page">
            <a:extLst>
              <a:ext uri="{FF2B5EF4-FFF2-40B4-BE49-F238E27FC236}">
                <a16:creationId xmlns:a16="http://schemas.microsoft.com/office/drawing/2014/main" id="{4264BF31-2B64-44A5-B272-8B94FAE76A87}"/>
              </a:ext>
            </a:extLst>
          </p:cNvPr>
          <p:cNvPicPr>
            <a:picLocks noChangeAspect="1"/>
          </p:cNvPicPr>
          <p:nvPr/>
        </p:nvPicPr>
        <p:blipFill>
          <a:blip r:embed="rId2"/>
          <a:stretch>
            <a:fillRect/>
          </a:stretch>
        </p:blipFill>
        <p:spPr>
          <a:xfrm>
            <a:off x="228600" y="1609777"/>
            <a:ext cx="5541747" cy="3686121"/>
          </a:xfrm>
          <a:prstGeom prst="rect">
            <a:avLst/>
          </a:prstGeom>
        </p:spPr>
      </p:pic>
      <p:sp>
        <p:nvSpPr>
          <p:cNvPr id="2" name="Text Placeholder 1">
            <a:extLst>
              <a:ext uri="{FF2B5EF4-FFF2-40B4-BE49-F238E27FC236}">
                <a16:creationId xmlns:a16="http://schemas.microsoft.com/office/drawing/2014/main" id="{2C545F68-5808-4EC5-8811-7E7938B1DA15}"/>
              </a:ext>
            </a:extLst>
          </p:cNvPr>
          <p:cNvSpPr>
            <a:spLocks noGrp="1"/>
          </p:cNvSpPr>
          <p:nvPr>
            <p:ph type="body" sz="quarter" idx="10"/>
          </p:nvPr>
        </p:nvSpPr>
        <p:spPr>
          <a:xfrm>
            <a:off x="365492" y="5450822"/>
            <a:ext cx="5267961" cy="517065"/>
          </a:xfrm>
        </p:spPr>
        <p:txBody>
          <a:bodyPr/>
          <a:lstStyle/>
          <a:p>
            <a:pPr marL="0" indent="0" algn="ctr">
              <a:buNone/>
            </a:pPr>
            <a:r>
              <a:rPr lang="en-IE" sz="2400" dirty="0"/>
              <a:t>https://azure.microsoft.com/migration</a:t>
            </a:r>
          </a:p>
        </p:txBody>
      </p:sp>
      <p:pic>
        <p:nvPicPr>
          <p:cNvPr id="7" name="Picture 6" descr="Screenshot of the Azure Database Migration Guide home page">
            <a:extLst>
              <a:ext uri="{FF2B5EF4-FFF2-40B4-BE49-F238E27FC236}">
                <a16:creationId xmlns:a16="http://schemas.microsoft.com/office/drawing/2014/main" id="{2195FFCA-2F22-435A-97EE-7B0C2C0616EE}"/>
              </a:ext>
            </a:extLst>
          </p:cNvPr>
          <p:cNvPicPr>
            <a:picLocks noChangeAspect="1"/>
          </p:cNvPicPr>
          <p:nvPr/>
        </p:nvPicPr>
        <p:blipFill>
          <a:blip r:embed="rId3"/>
          <a:stretch>
            <a:fillRect/>
          </a:stretch>
        </p:blipFill>
        <p:spPr>
          <a:xfrm>
            <a:off x="6246220" y="1609778"/>
            <a:ext cx="5678860" cy="3686121"/>
          </a:xfrm>
          <a:prstGeom prst="rect">
            <a:avLst/>
          </a:prstGeom>
        </p:spPr>
      </p:pic>
      <p:sp>
        <p:nvSpPr>
          <p:cNvPr id="4" name="Text Placeholder 1">
            <a:extLst>
              <a:ext uri="{FF2B5EF4-FFF2-40B4-BE49-F238E27FC236}">
                <a16:creationId xmlns:a16="http://schemas.microsoft.com/office/drawing/2014/main" id="{44D4F75A-DEFF-4AAD-9556-DEEAD374519F}"/>
              </a:ext>
            </a:extLst>
          </p:cNvPr>
          <p:cNvSpPr txBox="1">
            <a:spLocks/>
          </p:cNvSpPr>
          <p:nvPr/>
        </p:nvSpPr>
        <p:spPr>
          <a:xfrm>
            <a:off x="6451669" y="5450821"/>
            <a:ext cx="5267961" cy="51706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IE" sz="2400" dirty="0"/>
              <a:t>https://aka.ms/datamigration</a:t>
            </a:r>
          </a:p>
        </p:txBody>
      </p:sp>
    </p:spTree>
    <p:extLst>
      <p:ext uri="{BB962C8B-B14F-4D97-AF65-F5344CB8AC3E}">
        <p14:creationId xmlns:p14="http://schemas.microsoft.com/office/powerpoint/2010/main" val="41084545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26046"/>
          </a:xfrm>
        </p:spPr>
        <p:txBody>
          <a:bodyPr/>
          <a:lstStyle/>
          <a:p>
            <a:r>
              <a:rPr lang="en-US" sz="2800" dirty="0"/>
              <a:t>James Lynch, CTO</a:t>
            </a:r>
          </a:p>
          <a:p>
            <a:endParaRPr lang="en-US" sz="2800" dirty="0"/>
          </a:p>
          <a:p>
            <a:r>
              <a:rPr lang="en-US" sz="2800" dirty="0"/>
              <a:t>Relevant IT department heads under James</a:t>
            </a:r>
            <a:br>
              <a:rPr lang="en-US" sz="2800" dirty="0"/>
            </a:br>
            <a:r>
              <a:rPr lang="en-US" sz="2800" dirty="0"/>
              <a:t>E.g. Head of Operations, Head of Application Development, etc.</a:t>
            </a:r>
          </a:p>
          <a:p>
            <a:endParaRPr lang="en-US" sz="2800" dirty="0"/>
          </a:p>
          <a:p>
            <a:r>
              <a:rPr lang="en-US" sz="2800" dirty="0"/>
              <a:t>Business application owners</a:t>
            </a:r>
          </a:p>
          <a:p>
            <a:endParaRPr lang="en-US" sz="2800" dirty="0"/>
          </a:p>
          <a:p>
            <a:r>
              <a:rPr lang="en-US" sz="2800" dirty="0"/>
              <a:t>CFO - to understand cost implications, including the CapEx/OpEx switch</a:t>
            </a:r>
          </a:p>
          <a:p>
            <a:endParaRPr lang="en-US" sz="2800" dirty="0"/>
          </a:p>
          <a:p>
            <a:r>
              <a:rPr lang="en-US" sz="2800" dirty="0"/>
              <a:t>CSO - to understand security implications</a:t>
            </a:r>
          </a:p>
          <a:p>
            <a:endParaRPr lang="en-US" sz="2800" dirty="0"/>
          </a:p>
        </p:txBody>
      </p:sp>
      <p:sp>
        <p:nvSpPr>
          <p:cNvPr id="2" name="Title 1"/>
          <p:cNvSpPr>
            <a:spLocks noGrp="1"/>
          </p:cNvSpPr>
          <p:nvPr>
            <p:ph type="title"/>
          </p:nvPr>
        </p:nvSpPr>
        <p:spPr/>
        <p:txBody>
          <a:bodyPr/>
          <a:lstStyle/>
          <a:p>
            <a:r>
              <a:rPr lang="en-US" dirty="0"/>
              <a:t>Preferred target audience</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6966907"/>
          </a:xfrm>
        </p:spPr>
        <p:txBody>
          <a:bodyPr/>
          <a:lstStyle/>
          <a:p>
            <a:r>
              <a:rPr lang="en-US" dirty="0"/>
              <a:t>Migration Assessment</a:t>
            </a:r>
          </a:p>
          <a:p>
            <a:pPr lvl="1"/>
            <a:r>
              <a:rPr lang="en-US" dirty="0"/>
              <a:t>VMware: Azure Migrate</a:t>
            </a:r>
          </a:p>
          <a:p>
            <a:pPr lvl="1"/>
            <a:r>
              <a:rPr lang="en-US" dirty="0"/>
              <a:t>Physical Servers: Azure Migrate with third-party tools</a:t>
            </a:r>
          </a:p>
          <a:p>
            <a:pPr lvl="1"/>
            <a:r>
              <a:rPr lang="en-US" dirty="0"/>
              <a:t>Databases: </a:t>
            </a:r>
          </a:p>
          <a:p>
            <a:pPr lvl="2"/>
            <a:r>
              <a:rPr lang="en-US" dirty="0"/>
              <a:t>SQL Server: SQL Server Data Migration Assistant (DMA)</a:t>
            </a:r>
          </a:p>
          <a:p>
            <a:pPr lvl="2"/>
            <a:r>
              <a:rPr lang="en-US" dirty="0"/>
              <a:t>PostgreSQL and Cassandra: Third-party tools (where available)</a:t>
            </a:r>
          </a:p>
          <a:p>
            <a:r>
              <a:rPr lang="en-US" dirty="0"/>
              <a:t>Migration Execution</a:t>
            </a:r>
          </a:p>
          <a:p>
            <a:pPr lvl="1"/>
            <a:r>
              <a:rPr lang="en-US" dirty="0"/>
              <a:t>VMware: Azure Migrate (agentless VMware migration)</a:t>
            </a:r>
          </a:p>
          <a:p>
            <a:pPr lvl="1"/>
            <a:r>
              <a:rPr lang="en-US" dirty="0"/>
              <a:t>Physical Servers: Azure Migrate, port disks or third-party tools</a:t>
            </a:r>
          </a:p>
          <a:p>
            <a:pPr lvl="1"/>
            <a:r>
              <a:rPr lang="en-US" dirty="0"/>
              <a:t>Databases:</a:t>
            </a:r>
          </a:p>
          <a:p>
            <a:pPr lvl="2"/>
            <a:r>
              <a:rPr lang="en-US" dirty="0"/>
              <a:t>SQL Server and PostgreSQL: Azure Database Migration Service (DMS)</a:t>
            </a:r>
          </a:p>
          <a:p>
            <a:pPr lvl="2"/>
            <a:r>
              <a:rPr lang="en-US" dirty="0"/>
              <a:t>Cassandra: CQL COPY, Databricks table copy, or third-party tools</a:t>
            </a:r>
          </a:p>
          <a:p>
            <a:pPr lvl="1"/>
            <a:r>
              <a:rPr lang="en-US" dirty="0"/>
              <a:t>Other approaches: re-install, refactor, re-architect, rebuild</a:t>
            </a:r>
          </a:p>
          <a:p>
            <a:pPr lvl="1"/>
            <a:endParaRPr lang="en-US" dirty="0"/>
          </a:p>
          <a:p>
            <a:pPr lvl="1"/>
            <a:endParaRPr lang="en-US" dirty="0"/>
          </a:p>
          <a:p>
            <a:endParaRPr lang="en-US" dirty="0"/>
          </a:p>
        </p:txBody>
      </p:sp>
      <p:sp>
        <p:nvSpPr>
          <p:cNvPr id="2" name="Title 1"/>
          <p:cNvSpPr>
            <a:spLocks noGrp="1"/>
          </p:cNvSpPr>
          <p:nvPr>
            <p:ph type="title"/>
          </p:nvPr>
        </p:nvSpPr>
        <p:spPr/>
        <p:txBody>
          <a:bodyPr/>
          <a:lstStyle/>
          <a:p>
            <a:r>
              <a:rPr lang="en-US" dirty="0"/>
              <a:t>Preferred solution</a:t>
            </a:r>
            <a:br>
              <a:rPr lang="en-US" dirty="0"/>
            </a:br>
            <a:endParaRPr lang="en-US" dirty="0"/>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assessment solution: Azure Migrate</a:t>
            </a:r>
          </a:p>
        </p:txBody>
      </p:sp>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11387264" cy="2794611"/>
          </a:xfrm>
        </p:spPr>
        <p:txBody>
          <a:bodyPr/>
          <a:lstStyle/>
          <a:p>
            <a:r>
              <a:rPr lang="en-IE" sz="3200" dirty="0"/>
              <a:t>Assess suitability for migration </a:t>
            </a:r>
          </a:p>
          <a:p>
            <a:r>
              <a:rPr lang="en-IE" sz="3200" dirty="0"/>
              <a:t>Visualize dependencies</a:t>
            </a:r>
          </a:p>
          <a:p>
            <a:r>
              <a:rPr lang="en-IE" sz="3200" dirty="0"/>
              <a:t>Sizing recommendations</a:t>
            </a:r>
          </a:p>
          <a:p>
            <a:r>
              <a:rPr lang="en-IE" sz="3200" dirty="0"/>
              <a:t>Cost estimates</a:t>
            </a:r>
          </a:p>
          <a:p>
            <a:endParaRPr lang="en-IE" sz="3200" dirty="0"/>
          </a:p>
        </p:txBody>
      </p:sp>
      <p:pic>
        <p:nvPicPr>
          <p:cNvPr id="14" name="Picture 13" descr="Screenshot of an Azure Migrate assessment, showing the Overview view. 3 doughnut charts are shown: Azure Readiness, Monthly cost estimate, and Storage monthly cost estimate.">
            <a:extLst>
              <a:ext uri="{FF2B5EF4-FFF2-40B4-BE49-F238E27FC236}">
                <a16:creationId xmlns:a16="http://schemas.microsoft.com/office/drawing/2014/main" id="{4F9D0959-E397-4805-A472-C2FCEAE21A6C}"/>
              </a:ext>
            </a:extLst>
          </p:cNvPr>
          <p:cNvPicPr>
            <a:picLocks noChangeAspect="1"/>
          </p:cNvPicPr>
          <p:nvPr/>
        </p:nvPicPr>
        <p:blipFill rotWithShape="1">
          <a:blip r:embed="rId3"/>
          <a:srcRect t="12758" b="344"/>
          <a:stretch/>
        </p:blipFill>
        <p:spPr>
          <a:xfrm>
            <a:off x="0" y="3582713"/>
            <a:ext cx="12192000" cy="2772000"/>
          </a:xfrm>
          <a:prstGeom prst="rect">
            <a:avLst/>
          </a:prstGeom>
        </p:spPr>
      </p:pic>
    </p:spTree>
    <p:extLst>
      <p:ext uri="{BB962C8B-B14F-4D97-AF65-F5344CB8AC3E}">
        <p14:creationId xmlns:p14="http://schemas.microsoft.com/office/powerpoint/2010/main" val="438468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B6DAC27-8C8A-42FD-A742-7B499AD1DF88}"/>
              </a:ext>
            </a:extLst>
          </p:cNvPr>
          <p:cNvSpPr/>
          <p:nvPr/>
        </p:nvSpPr>
        <p:spPr bwMode="auto">
          <a:xfrm>
            <a:off x="5435135" y="1581150"/>
            <a:ext cx="6667965" cy="41275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Preferred migration solution: Azure Migrate</a:t>
            </a:r>
          </a:p>
        </p:txBody>
      </p:sp>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5064760" cy="5678478"/>
          </a:xfrm>
        </p:spPr>
        <p:txBody>
          <a:bodyPr/>
          <a:lstStyle/>
          <a:p>
            <a:r>
              <a:rPr lang="en-IE" sz="3200" dirty="0"/>
              <a:t>Agentless or agent-based</a:t>
            </a:r>
            <a:br>
              <a:rPr lang="en-IE" sz="3200" dirty="0"/>
            </a:br>
            <a:r>
              <a:rPr lang="en-IE" sz="3200" dirty="0"/>
              <a:t>VMware migration options</a:t>
            </a:r>
          </a:p>
          <a:p>
            <a:r>
              <a:rPr lang="en-IE" sz="3200" dirty="0"/>
              <a:t>Physical and Hyper-V support</a:t>
            </a:r>
          </a:p>
          <a:p>
            <a:pPr lvl="1"/>
            <a:r>
              <a:rPr lang="en-IE" sz="1632" dirty="0"/>
              <a:t>Using Azure Site Recovery migration engine</a:t>
            </a:r>
          </a:p>
          <a:p>
            <a:pPr lvl="0"/>
            <a:r>
              <a:rPr lang="en-IE" sz="3200" dirty="0">
                <a:gradFill>
                  <a:gsLst>
                    <a:gs pos="1250">
                      <a:srgbClr val="FFFFFF"/>
                    </a:gs>
                    <a:gs pos="100000">
                      <a:srgbClr val="FFFFFF"/>
                    </a:gs>
                  </a:gsLst>
                  <a:lin ang="5400000" scaled="0"/>
                </a:gradFill>
              </a:rPr>
              <a:t>Integrated with Migration Assessment</a:t>
            </a:r>
          </a:p>
          <a:p>
            <a:pPr lvl="0"/>
            <a:r>
              <a:rPr lang="en-IE" sz="3200" dirty="0">
                <a:gradFill>
                  <a:gsLst>
                    <a:gs pos="1250">
                      <a:srgbClr val="FFFFFF"/>
                    </a:gs>
                    <a:gs pos="100000">
                      <a:srgbClr val="FFFFFF"/>
                    </a:gs>
                  </a:gsLst>
                  <a:lin ang="5400000" scaled="0"/>
                </a:gradFill>
              </a:rPr>
              <a:t>Incremental data transfer</a:t>
            </a:r>
          </a:p>
          <a:p>
            <a:pPr lvl="0"/>
            <a:r>
              <a:rPr lang="en-IE" sz="3200" dirty="0">
                <a:gradFill>
                  <a:gsLst>
                    <a:gs pos="1250">
                      <a:srgbClr val="FFFFFF"/>
                    </a:gs>
                    <a:gs pos="100000">
                      <a:srgbClr val="FFFFFF"/>
                    </a:gs>
                  </a:gsLst>
                  <a:lin ang="5400000" scaled="0"/>
                </a:gradFill>
              </a:rPr>
              <a:t>Test failover</a:t>
            </a:r>
          </a:p>
          <a:p>
            <a:pPr lvl="1"/>
            <a:endParaRPr lang="en-IE" sz="1632" dirty="0"/>
          </a:p>
          <a:p>
            <a:pPr lvl="1"/>
            <a:r>
              <a:rPr lang="en-IE" sz="100" dirty="0"/>
              <a:t>Us</a:t>
            </a:r>
          </a:p>
          <a:p>
            <a:endParaRPr lang="en-IE" sz="3200" dirty="0"/>
          </a:p>
        </p:txBody>
      </p:sp>
      <p:pic>
        <p:nvPicPr>
          <p:cNvPr id="6" name="Picture 5" descr="Diagram showing the Azure Migrate architecture and process. Process steps are:&#10;1) Download and configure appliance&#10;2) Start discovery&#10;3) Create assessment&#10;4) Start replication">
            <a:extLst>
              <a:ext uri="{FF2B5EF4-FFF2-40B4-BE49-F238E27FC236}">
                <a16:creationId xmlns:a16="http://schemas.microsoft.com/office/drawing/2014/main" id="{824A3DE5-53B1-43AE-B374-1C0FA147BF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4685" y="1755872"/>
            <a:ext cx="6217359" cy="3651881"/>
          </a:xfrm>
          <a:prstGeom prst="rect">
            <a:avLst/>
          </a:prstGeom>
        </p:spPr>
      </p:pic>
    </p:spTree>
    <p:extLst>
      <p:ext uri="{BB962C8B-B14F-4D97-AF65-F5344CB8AC3E}">
        <p14:creationId xmlns:p14="http://schemas.microsoft.com/office/powerpoint/2010/main" val="1207551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284049"/>
            <a:ext cx="10738023" cy="5102935"/>
          </a:xfrm>
          <a:prstGeom prst="rect">
            <a:avLst/>
          </a:prstGeom>
          <a:noFill/>
        </p:spPr>
        <p:txBody>
          <a:bodyPr wrap="square" lIns="182880" tIns="146304" rIns="182880" bIns="146304" rtlCol="0">
            <a:spAutoFit/>
          </a:bodyPr>
          <a:lstStyle/>
          <a:p>
            <a:pPr>
              <a:lnSpc>
                <a:spcPct val="90000"/>
              </a:lnSpc>
              <a:spcAft>
                <a:spcPts val="600"/>
              </a:spcAft>
            </a:pPr>
            <a:r>
              <a:rPr lang="en-US" sz="2800" dirty="0">
                <a:latin typeface="+mj-lt"/>
              </a:rPr>
              <a:t>In this whiteboard design session, you will look at how to design an Azure migration for a heterogenous customer environment. The existing infrastructure comprises both Windows and Linux servers running on both VMWare and physical machines and includes some legacy servers. Throughout the whiteboard design session, you will look at the various options and services available to migrate heterogenous environments to Azure.</a:t>
            </a:r>
          </a:p>
          <a:p>
            <a:pPr>
              <a:lnSpc>
                <a:spcPct val="90000"/>
              </a:lnSpc>
              <a:spcAft>
                <a:spcPts val="600"/>
              </a:spcAft>
            </a:pPr>
            <a:endParaRPr lang="en-US" sz="2800" dirty="0">
              <a:latin typeface="+mj-lt"/>
            </a:endParaRPr>
          </a:p>
          <a:p>
            <a:pPr>
              <a:lnSpc>
                <a:spcPct val="90000"/>
              </a:lnSpc>
              <a:spcAft>
                <a:spcPts val="600"/>
              </a:spcAft>
            </a:pPr>
            <a:r>
              <a:rPr lang="en-US" sz="2800" dirty="0">
                <a:latin typeface="+mj-lt"/>
              </a:rPr>
              <a:t>At the end of this workshop, you will be better able to design and implement the discovery and assessment of environments to evaluate their readiness for migrating to Azure using services including Azure Migrate and Azure Database Migration Service.</a:t>
            </a:r>
            <a:endParaRPr lang="en-US"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5ECE50-F3C9-4C3D-BD6E-77E23CE17009}"/>
              </a:ext>
            </a:extLst>
          </p:cNvPr>
          <p:cNvSpPr>
            <a:spLocks noGrp="1"/>
          </p:cNvSpPr>
          <p:nvPr>
            <p:ph type="body" sz="quarter" idx="10"/>
          </p:nvPr>
        </p:nvSpPr>
        <p:spPr>
          <a:xfrm>
            <a:off x="269239" y="1189177"/>
            <a:ext cx="11653523" cy="4456605"/>
          </a:xfrm>
        </p:spPr>
        <p:txBody>
          <a:bodyPr/>
          <a:lstStyle/>
          <a:p>
            <a:r>
              <a:rPr lang="en-IE" sz="3200" dirty="0"/>
              <a:t>Use Database Migration Assistant (DMA) for SQL assessment</a:t>
            </a:r>
          </a:p>
          <a:p>
            <a:r>
              <a:rPr lang="en-IE" sz="3200" dirty="0"/>
              <a:t>Use DMS for schema migration and data migration</a:t>
            </a:r>
          </a:p>
          <a:p>
            <a:r>
              <a:rPr lang="en-IE" sz="3200" dirty="0"/>
              <a:t>Supports migration to Azure SQL Database services or SQL on Azure VMs</a:t>
            </a:r>
          </a:p>
          <a:p>
            <a:r>
              <a:rPr lang="en-IE" sz="3200" dirty="0"/>
              <a:t>Two migration modes</a:t>
            </a:r>
          </a:p>
          <a:p>
            <a:pPr lvl="1"/>
            <a:r>
              <a:rPr lang="en-IE" sz="2400" dirty="0"/>
              <a:t>Offline: simple and easy</a:t>
            </a:r>
          </a:p>
          <a:p>
            <a:pPr lvl="1"/>
            <a:r>
              <a:rPr lang="en-IE" sz="2400" dirty="0"/>
              <a:t>Online: minimize downtime</a:t>
            </a:r>
          </a:p>
          <a:p>
            <a:r>
              <a:rPr lang="en-IE" sz="3200" dirty="0"/>
              <a:t>Supports SQL Server, MySQL and PostgreSQL</a:t>
            </a:r>
          </a:p>
          <a:p>
            <a:pPr lvl="1"/>
            <a:r>
              <a:rPr lang="en-IE" sz="2400" dirty="0"/>
              <a:t>Use Cassandra tools or 3</a:t>
            </a:r>
            <a:r>
              <a:rPr lang="en-IE" sz="2400" baseline="30000" dirty="0"/>
              <a:t>rd</a:t>
            </a:r>
            <a:r>
              <a:rPr lang="en-IE" sz="2400" dirty="0"/>
              <a:t>-party tools for Cassandra database</a:t>
            </a:r>
          </a:p>
        </p:txBody>
      </p:sp>
      <p:sp>
        <p:nvSpPr>
          <p:cNvPr id="3" name="Title 2">
            <a:extLst>
              <a:ext uri="{FF2B5EF4-FFF2-40B4-BE49-F238E27FC236}">
                <a16:creationId xmlns:a16="http://schemas.microsoft.com/office/drawing/2014/main" id="{70FA4939-C992-4E70-864E-13E6F3A3ACD6}"/>
              </a:ext>
            </a:extLst>
          </p:cNvPr>
          <p:cNvSpPr>
            <a:spLocks noGrp="1"/>
          </p:cNvSpPr>
          <p:nvPr>
            <p:ph type="title"/>
          </p:nvPr>
        </p:nvSpPr>
        <p:spPr>
          <a:xfrm>
            <a:off x="269240" y="289511"/>
            <a:ext cx="11655840" cy="899665"/>
          </a:xfrm>
        </p:spPr>
        <p:txBody>
          <a:bodyPr/>
          <a:lstStyle/>
          <a:p>
            <a:r>
              <a:rPr lang="en-IE" sz="4000" dirty="0"/>
              <a:t>Preferred solution: Azure Database Migration Service</a:t>
            </a:r>
          </a:p>
        </p:txBody>
      </p:sp>
    </p:spTree>
    <p:extLst>
      <p:ext uri="{BB962C8B-B14F-4D97-AF65-F5344CB8AC3E}">
        <p14:creationId xmlns:p14="http://schemas.microsoft.com/office/powerpoint/2010/main" val="50526614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Readiness Report</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1711238"/>
          </a:xfrm>
        </p:spPr>
        <p:txBody>
          <a:bodyPr/>
          <a:lstStyle/>
          <a:p>
            <a:r>
              <a:rPr lang="en-IE" sz="3200" dirty="0"/>
              <a:t>VM Readiness</a:t>
            </a:r>
          </a:p>
          <a:p>
            <a:r>
              <a:rPr lang="en-IE" sz="3200" dirty="0"/>
              <a:t>Recommended size</a:t>
            </a:r>
          </a:p>
          <a:p>
            <a:r>
              <a:rPr lang="en-IE" sz="3200" dirty="0"/>
              <a:t>Suggested migration tool</a:t>
            </a:r>
          </a:p>
        </p:txBody>
      </p:sp>
      <p:pic>
        <p:nvPicPr>
          <p:cNvPr id="7" name="Picture 6" descr="Azure Readiness report from an Azure Site Recovery assessment. 6 VMs are listed. 3 are 'Ready for Azure' and 3 are 'Ready with Conditions'. The reasons given for those 3 are 'Unsupported boot type', Conditionally supported Windows Server OS', and 'Conditionally endorsed Linux OS'. Azure Database Migration Service is the recommended migration tool for the database servers, Azure Site Recovery for the other servers.">
            <a:extLst>
              <a:ext uri="{FF2B5EF4-FFF2-40B4-BE49-F238E27FC236}">
                <a16:creationId xmlns:a16="http://schemas.microsoft.com/office/drawing/2014/main" id="{24784410-4E3F-433C-BCAE-63AB2F8DD67F}"/>
              </a:ext>
            </a:extLst>
          </p:cNvPr>
          <p:cNvPicPr>
            <a:picLocks noChangeAspect="1"/>
          </p:cNvPicPr>
          <p:nvPr/>
        </p:nvPicPr>
        <p:blipFill rotWithShape="1">
          <a:blip r:embed="rId3"/>
          <a:srcRect l="15962" t="13964" r="1605" b="3649"/>
          <a:stretch/>
        </p:blipFill>
        <p:spPr>
          <a:xfrm>
            <a:off x="2213050" y="2946449"/>
            <a:ext cx="7765899" cy="3622040"/>
          </a:xfrm>
          <a:prstGeom prst="rect">
            <a:avLst/>
          </a:prstGeom>
        </p:spPr>
      </p:pic>
    </p:spTree>
    <p:extLst>
      <p:ext uri="{BB962C8B-B14F-4D97-AF65-F5344CB8AC3E}">
        <p14:creationId xmlns:p14="http://schemas.microsoft.com/office/powerpoint/2010/main" val="338530259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Cost Estimate</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40" y="1438943"/>
            <a:ext cx="5403428" cy="1348061"/>
          </a:xfrm>
        </p:spPr>
        <p:txBody>
          <a:bodyPr/>
          <a:lstStyle/>
          <a:p>
            <a:r>
              <a:rPr lang="en-IE" sz="2800" dirty="0"/>
              <a:t>Configure target environment parameters to tune pricing estimate</a:t>
            </a:r>
          </a:p>
        </p:txBody>
      </p:sp>
      <p:pic>
        <p:nvPicPr>
          <p:cNvPr id="8" name="Picture 7" descr="Monthly cost estimate chart from an Azure Migrate assessment report">
            <a:extLst>
              <a:ext uri="{FF2B5EF4-FFF2-40B4-BE49-F238E27FC236}">
                <a16:creationId xmlns:a16="http://schemas.microsoft.com/office/drawing/2014/main" id="{5A6CFEA6-847A-4736-9B4A-326E40DEE682}"/>
              </a:ext>
            </a:extLst>
          </p:cNvPr>
          <p:cNvPicPr>
            <a:picLocks noChangeAspect="1"/>
          </p:cNvPicPr>
          <p:nvPr/>
        </p:nvPicPr>
        <p:blipFill rotWithShape="1">
          <a:blip r:embed="rId3"/>
          <a:srcRect l="47437" t="33855" r="25609" b="1037"/>
          <a:stretch/>
        </p:blipFill>
        <p:spPr>
          <a:xfrm>
            <a:off x="664921" y="4526702"/>
            <a:ext cx="2330628" cy="1472957"/>
          </a:xfrm>
          <a:prstGeom prst="rect">
            <a:avLst/>
          </a:prstGeom>
        </p:spPr>
      </p:pic>
      <p:pic>
        <p:nvPicPr>
          <p:cNvPr id="9" name="Picture 8" descr="Storage monthly cost estimate chart from an Azure Migrate assessment report">
            <a:extLst>
              <a:ext uri="{FF2B5EF4-FFF2-40B4-BE49-F238E27FC236}">
                <a16:creationId xmlns:a16="http://schemas.microsoft.com/office/drawing/2014/main" id="{097AAB30-0F9B-462E-994C-5DB86D5EB8EE}"/>
              </a:ext>
            </a:extLst>
          </p:cNvPr>
          <p:cNvPicPr>
            <a:picLocks noChangeAspect="1"/>
          </p:cNvPicPr>
          <p:nvPr/>
        </p:nvPicPr>
        <p:blipFill rotWithShape="1">
          <a:blip r:embed="rId3"/>
          <a:srcRect l="72746" t="33855" r="299" b="1037"/>
          <a:stretch/>
        </p:blipFill>
        <p:spPr>
          <a:xfrm>
            <a:off x="3089095" y="4526702"/>
            <a:ext cx="2330628" cy="1472957"/>
          </a:xfrm>
          <a:prstGeom prst="rect">
            <a:avLst/>
          </a:prstGeom>
          <a:solidFill>
            <a:schemeClr val="bg1"/>
          </a:solidFill>
        </p:spPr>
      </p:pic>
      <p:pic>
        <p:nvPicPr>
          <p:cNvPr id="6" name="Picture 5" descr="Azure Migrate assessment settings. Includes: target location, storage type, pricing tier, reserved instances, sizing criterion, performance history, VM series, comfort factor, subscription offer, currency, discount %, VM uptime and hybrid benefit.">
            <a:extLst>
              <a:ext uri="{FF2B5EF4-FFF2-40B4-BE49-F238E27FC236}">
                <a16:creationId xmlns:a16="http://schemas.microsoft.com/office/drawing/2014/main" id="{3BE3CBCF-434D-4103-A1B1-DDC962A649B8}"/>
              </a:ext>
            </a:extLst>
          </p:cNvPr>
          <p:cNvPicPr>
            <a:picLocks noChangeAspect="1"/>
          </p:cNvPicPr>
          <p:nvPr/>
        </p:nvPicPr>
        <p:blipFill>
          <a:blip r:embed="rId4"/>
          <a:stretch>
            <a:fillRect/>
          </a:stretch>
        </p:blipFill>
        <p:spPr>
          <a:xfrm>
            <a:off x="6772279" y="1505957"/>
            <a:ext cx="4267200" cy="4523420"/>
          </a:xfrm>
          <a:prstGeom prst="rect">
            <a:avLst/>
          </a:prstGeom>
          <a:ln>
            <a:noFill/>
          </a:ln>
          <a:effectLst/>
        </p:spPr>
      </p:pic>
    </p:spTree>
    <p:extLst>
      <p:ext uri="{BB962C8B-B14F-4D97-AF65-F5344CB8AC3E}">
        <p14:creationId xmlns:p14="http://schemas.microsoft.com/office/powerpoint/2010/main" val="165101149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1612749"/>
          </a:xfrm>
        </p:spPr>
        <p:txBody>
          <a:bodyPr/>
          <a:lstStyle/>
          <a:p>
            <a:r>
              <a:rPr lang="en-IE" sz="3200" dirty="0"/>
              <a:t>Creates map of VM network dependencies</a:t>
            </a:r>
          </a:p>
          <a:p>
            <a:r>
              <a:rPr lang="en-IE" sz="3200" dirty="0"/>
              <a:t>Identify related machines to plan migration groups and dependencies</a:t>
            </a:r>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Dependency Visualization</a:t>
            </a:r>
          </a:p>
        </p:txBody>
      </p:sp>
      <p:pic>
        <p:nvPicPr>
          <p:cNvPr id="5" name="Picture 4" descr="Screenshot of dependency map. The highlighted server AcmeWeb is shown connecting to a number of other servers, on a variety of network ports.">
            <a:extLst>
              <a:ext uri="{FF2B5EF4-FFF2-40B4-BE49-F238E27FC236}">
                <a16:creationId xmlns:a16="http://schemas.microsoft.com/office/drawing/2014/main" id="{1F6EA8E9-1EC6-4812-9452-3FBCA05BB7F1}"/>
              </a:ext>
            </a:extLst>
          </p:cNvPr>
          <p:cNvPicPr>
            <a:picLocks noChangeAspect="1"/>
          </p:cNvPicPr>
          <p:nvPr/>
        </p:nvPicPr>
        <p:blipFill rotWithShape="1">
          <a:blip r:embed="rId3"/>
          <a:srcRect l="18008" t="24619" r="3744" b="8336"/>
          <a:stretch/>
        </p:blipFill>
        <p:spPr>
          <a:xfrm>
            <a:off x="1983321" y="3059346"/>
            <a:ext cx="7776779" cy="3022672"/>
          </a:xfrm>
          <a:prstGeom prst="rect">
            <a:avLst/>
          </a:prstGeom>
        </p:spPr>
      </p:pic>
    </p:spTree>
    <p:extLst>
      <p:ext uri="{BB962C8B-B14F-4D97-AF65-F5344CB8AC3E}">
        <p14:creationId xmlns:p14="http://schemas.microsoft.com/office/powerpoint/2010/main" val="7475277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4903137"/>
          </a:xfrm>
        </p:spPr>
        <p:txBody>
          <a:bodyPr/>
          <a:lstStyle/>
          <a:p>
            <a:r>
              <a:rPr lang="en-IE" dirty="0"/>
              <a:t>Prepare Azure environment</a:t>
            </a:r>
          </a:p>
          <a:p>
            <a:pPr lvl="1"/>
            <a:r>
              <a:rPr lang="en-IE" dirty="0"/>
              <a:t>Accounts, permissions, storage, network…everything except the VMs and their disks</a:t>
            </a:r>
          </a:p>
          <a:p>
            <a:r>
              <a:rPr lang="en-IE" dirty="0"/>
              <a:t>Deploy on-premises components</a:t>
            </a:r>
          </a:p>
          <a:p>
            <a:pPr lvl="1"/>
            <a:r>
              <a:rPr lang="en-IE" dirty="0" err="1"/>
              <a:t>VWware</a:t>
            </a:r>
            <a:r>
              <a:rPr lang="en-IE" dirty="0"/>
              <a:t> (agent-less): Azure migrate appliance VM; nothing to install on each VM</a:t>
            </a:r>
          </a:p>
          <a:p>
            <a:pPr lvl="1"/>
            <a:r>
              <a:rPr lang="en-IE" dirty="0"/>
              <a:t>VMware (agent-based) or physical servers: Replication appliance VM or server; plus Mobility Service agent on each VM or machine to be migrated</a:t>
            </a:r>
          </a:p>
          <a:p>
            <a:r>
              <a:rPr lang="en-IE" dirty="0"/>
              <a:t>Configure replication policy and enable replication</a:t>
            </a:r>
          </a:p>
          <a:p>
            <a:r>
              <a:rPr lang="en-IE" dirty="0"/>
              <a:t>Perform test failover and verify</a:t>
            </a:r>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Migration</a:t>
            </a:r>
          </a:p>
        </p:txBody>
      </p:sp>
    </p:spTree>
    <p:extLst>
      <p:ext uri="{BB962C8B-B14F-4D97-AF65-F5344CB8AC3E}">
        <p14:creationId xmlns:p14="http://schemas.microsoft.com/office/powerpoint/2010/main" val="341096619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305235"/>
          </a:xfrm>
        </p:spPr>
        <p:txBody>
          <a:bodyPr/>
          <a:lstStyle/>
          <a:p>
            <a:r>
              <a:rPr lang="en-IE" dirty="0"/>
              <a:t>Cut over</a:t>
            </a:r>
          </a:p>
          <a:p>
            <a:pPr lvl="1"/>
            <a:r>
              <a:rPr lang="en-IE" sz="2400" dirty="0"/>
              <a:t>Update application settings (connection strings, configurations, etc)</a:t>
            </a:r>
          </a:p>
          <a:p>
            <a:pPr lvl="1"/>
            <a:r>
              <a:rPr lang="en-IE" sz="2400" dirty="0"/>
              <a:t>Acceptance testing</a:t>
            </a:r>
          </a:p>
          <a:p>
            <a:pPr lvl="1"/>
            <a:r>
              <a:rPr lang="en-IE" sz="2400" dirty="0"/>
              <a:t>Endpoint update (typically DNS change)</a:t>
            </a:r>
          </a:p>
          <a:p>
            <a:r>
              <a:rPr lang="en-IE" dirty="0"/>
              <a:t>Post-migration</a:t>
            </a:r>
          </a:p>
          <a:p>
            <a:pPr lvl="1"/>
            <a:r>
              <a:rPr lang="en-IE" sz="2400" dirty="0"/>
              <a:t>Install VM agent / uninstall Mobility Service agent</a:t>
            </a:r>
          </a:p>
          <a:p>
            <a:pPr lvl="1"/>
            <a:r>
              <a:rPr lang="en-IE" sz="2400" dirty="0"/>
              <a:t>Configure backup and DR</a:t>
            </a:r>
          </a:p>
          <a:p>
            <a:pPr lvl="1"/>
            <a:r>
              <a:rPr lang="en-IE" sz="2400" dirty="0"/>
              <a:t>Enable disk encryption</a:t>
            </a:r>
          </a:p>
          <a:p>
            <a:pPr lvl="1"/>
            <a:r>
              <a:rPr lang="en-IE" sz="2400" dirty="0"/>
              <a:t>Review security and availability settings</a:t>
            </a:r>
          </a:p>
          <a:p>
            <a:pPr lvl="1"/>
            <a:r>
              <a:rPr lang="en-IE" sz="2400" dirty="0"/>
              <a:t>Review Azure Advisor / Security Center recommendations</a:t>
            </a:r>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Migration</a:t>
            </a:r>
          </a:p>
        </p:txBody>
      </p:sp>
    </p:spTree>
    <p:extLst>
      <p:ext uri="{BB962C8B-B14F-4D97-AF65-F5344CB8AC3E}">
        <p14:creationId xmlns:p14="http://schemas.microsoft.com/office/powerpoint/2010/main" val="131488846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273175"/>
          </a:xfrm>
        </p:spPr>
        <p:txBody>
          <a:bodyPr/>
          <a:lstStyle/>
          <a:p>
            <a:r>
              <a:rPr lang="en-IE" dirty="0"/>
              <a:t>Use DMA for assessment</a:t>
            </a:r>
          </a:p>
          <a:p>
            <a:pPr lvl="1"/>
            <a:r>
              <a:rPr lang="en-IE" dirty="0"/>
              <a:t>Install on any machine with database access</a:t>
            </a:r>
          </a:p>
          <a:p>
            <a:r>
              <a:rPr lang="en-IE" dirty="0"/>
              <a:t>Use DMS for schema and data migration</a:t>
            </a:r>
          </a:p>
          <a:p>
            <a:pPr lvl="1"/>
            <a:r>
              <a:rPr lang="en-IE" dirty="0"/>
              <a:t>Create target DB in Azure</a:t>
            </a:r>
          </a:p>
          <a:p>
            <a:pPr lvl="1"/>
            <a:r>
              <a:rPr lang="en-IE" dirty="0"/>
              <a:t>Create VNet with access to source and target DBs</a:t>
            </a:r>
          </a:p>
          <a:p>
            <a:pPr lvl="2"/>
            <a:r>
              <a:rPr lang="en-IE" sz="2008" dirty="0"/>
              <a:t>DMS deploys into this VNet for connectivity</a:t>
            </a:r>
          </a:p>
          <a:p>
            <a:pPr lvl="2"/>
            <a:r>
              <a:rPr lang="en-IE" sz="2008" dirty="0"/>
              <a:t>Use S2S VPN or ExpressRoute for on-premises access</a:t>
            </a:r>
          </a:p>
          <a:p>
            <a:pPr lvl="2"/>
            <a:r>
              <a:rPr lang="en-IE" sz="2008" dirty="0"/>
              <a:t>Requires Internet access on TCP ports 443, 53, 9354, 445, 12000</a:t>
            </a:r>
          </a:p>
          <a:p>
            <a:pPr lvl="2"/>
            <a:r>
              <a:rPr lang="en-IE" sz="2008" dirty="0"/>
              <a:t>Database access on port 1433 (NSGs, firewalls)</a:t>
            </a:r>
          </a:p>
          <a:p>
            <a:endParaRPr lang="en-IE" dirty="0"/>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Tree>
    <p:extLst>
      <p:ext uri="{BB962C8B-B14F-4D97-AF65-F5344CB8AC3E}">
        <p14:creationId xmlns:p14="http://schemas.microsoft.com/office/powerpoint/2010/main" val="88009534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968942"/>
          </a:xfrm>
        </p:spPr>
        <p:txBody>
          <a:bodyPr/>
          <a:lstStyle/>
          <a:p>
            <a:r>
              <a:rPr lang="en-IE" dirty="0"/>
              <a:t>Offline migration</a:t>
            </a:r>
          </a:p>
          <a:p>
            <a:pPr lvl="1"/>
            <a:r>
              <a:rPr lang="en-IE" sz="2400" dirty="0"/>
              <a:t>Wait to complete</a:t>
            </a:r>
          </a:p>
          <a:p>
            <a:pPr lvl="1"/>
            <a:r>
              <a:rPr lang="en-IE" sz="2400" dirty="0"/>
              <a:t>Reconfigure applications with new database connection details</a:t>
            </a:r>
          </a:p>
          <a:p>
            <a:r>
              <a:rPr lang="en-IE" dirty="0"/>
              <a:t>Online migration</a:t>
            </a:r>
          </a:p>
          <a:p>
            <a:pPr lvl="1"/>
            <a:r>
              <a:rPr lang="en-IE" sz="2400" dirty="0"/>
              <a:t>Requires 'Premium' pricing tier</a:t>
            </a:r>
          </a:p>
          <a:p>
            <a:pPr lvl="1"/>
            <a:r>
              <a:rPr lang="en-IE" sz="2400" dirty="0"/>
              <a:t>Wait for initial data sync</a:t>
            </a:r>
          </a:p>
          <a:p>
            <a:pPr lvl="1"/>
            <a:r>
              <a:rPr lang="en-IE" sz="2400" dirty="0"/>
              <a:t>Stop incoming transactions</a:t>
            </a:r>
          </a:p>
          <a:p>
            <a:pPr lvl="1"/>
            <a:r>
              <a:rPr lang="en-IE" sz="2400" dirty="0"/>
              <a:t>Wait for pending transactions to read '0'</a:t>
            </a:r>
          </a:p>
          <a:p>
            <a:pPr lvl="1"/>
            <a:r>
              <a:rPr lang="en-IE" sz="2400" dirty="0"/>
              <a:t>Stop syncing changes</a:t>
            </a:r>
          </a:p>
          <a:p>
            <a:pPr lvl="1"/>
            <a:r>
              <a:rPr lang="en-IE" sz="2400" dirty="0"/>
              <a:t>Reconfigure applications with new database connection details</a:t>
            </a:r>
          </a:p>
          <a:p>
            <a:endParaRPr lang="en-IE" dirty="0"/>
          </a:p>
          <a:p>
            <a:endParaRPr lang="en-IE" dirty="0"/>
          </a:p>
        </p:txBody>
      </p:sp>
      <p:pic>
        <p:nvPicPr>
          <p:cNvPr id="4" name="Picture 3" descr="Azure portal screenshot from the Azure Database Migration Service, showing the 'Complete cutover' blade. It shows 'pending changes' as zero.">
            <a:extLst>
              <a:ext uri="{FF2B5EF4-FFF2-40B4-BE49-F238E27FC236}">
                <a16:creationId xmlns:a16="http://schemas.microsoft.com/office/drawing/2014/main" id="{B976D4C5-C9AB-460C-90C0-DF6799071511}"/>
              </a:ext>
            </a:extLst>
          </p:cNvPr>
          <p:cNvPicPr>
            <a:picLocks noChangeAspect="1"/>
          </p:cNvPicPr>
          <p:nvPr/>
        </p:nvPicPr>
        <p:blipFill rotWithShape="1">
          <a:blip r:embed="rId3"/>
          <a:srcRect l="78470" t="1584" r="174" b="36033"/>
          <a:stretch/>
        </p:blipFill>
        <p:spPr>
          <a:xfrm>
            <a:off x="9403807" y="1353209"/>
            <a:ext cx="2518954" cy="4536000"/>
          </a:xfrm>
          <a:prstGeom prst="rect">
            <a:avLst/>
          </a:prstGeom>
        </p:spPr>
      </p:pic>
    </p:spTree>
    <p:extLst>
      <p:ext uri="{BB962C8B-B14F-4D97-AF65-F5344CB8AC3E}">
        <p14:creationId xmlns:p14="http://schemas.microsoft.com/office/powerpoint/2010/main" val="13375451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94624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Owners of each business application need to approve any substantial application change, including migration. Business owners have indicated that they will require evidence that migration will be successful before granting approval.</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Create of a proof of concept deployment, to validate the overall architecture and any assumptions, for example regarding the impact of changes to network latency between application components.</a:t>
            </a:r>
          </a:p>
          <a:p>
            <a:br>
              <a:rPr lang="en-US" sz="2400" dirty="0">
                <a:solidFill>
                  <a:schemeClr val="tx1"/>
                </a:solidFill>
              </a:rPr>
            </a:br>
            <a:r>
              <a:rPr lang="en-US" sz="2400" dirty="0">
                <a:solidFill>
                  <a:schemeClr val="tx1"/>
                </a:solidFill>
              </a:rPr>
              <a:t>For the migration process itself, Azure Migrate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endParaRPr lang="en-US" sz="2400" dirty="0">
              <a:solidFill>
                <a:schemeClr val="tx1"/>
              </a:solidFill>
            </a:endParaRPr>
          </a:p>
          <a:p>
            <a:r>
              <a:rPr lang="en-US" sz="2400" dirty="0">
                <a:solidFill>
                  <a:schemeClr val="tx1"/>
                </a:solidFill>
              </a:rPr>
              <a:t>Third-party migration tools used for migration of physical servers similarly support a validation step prior to committing the migration.</a:t>
            </a:r>
          </a:p>
          <a:p>
            <a:endParaRPr lang="en-US" sz="2400" dirty="0"/>
          </a:p>
        </p:txBody>
      </p:sp>
    </p:spTree>
    <p:extLst>
      <p:ext uri="{BB962C8B-B14F-4D97-AF65-F5344CB8AC3E}">
        <p14:creationId xmlns:p14="http://schemas.microsoft.com/office/powerpoint/2010/main" val="2923730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1994392"/>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Fabrikam have negotiated an Enterprise Agreement (EA) with Microsoft for their Azure consumption. Any cost estimates need to reflect their EA discount.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Not a problem! Cost estimates from both Azure Migrate and the Azure Pricing Calculator can be tailored to reflect your EA discount.</a:t>
            </a:r>
            <a:endParaRPr lang="en-US" sz="2400" dirty="0"/>
          </a:p>
        </p:txBody>
      </p:sp>
    </p:spTree>
    <p:extLst>
      <p:ext uri="{BB962C8B-B14F-4D97-AF65-F5344CB8AC3E}">
        <p14:creationId xmlns:p14="http://schemas.microsoft.com/office/powerpoint/2010/main" val="2403139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21038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Many applications comprise multiple components or tiers. How can you ensure that these migrations are appropriately orchestrated?</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Using Azure Migrate, VMs can be grouped to reflect the application architecture. The dependency visualization feature of Azure Migrate helps identify and configure these groupings.</a:t>
            </a:r>
          </a:p>
          <a:p>
            <a:endParaRPr lang="en-US" sz="2400" dirty="0"/>
          </a:p>
          <a:p>
            <a:r>
              <a:rPr lang="en-US" sz="2400" dirty="0"/>
              <a:t>The migration process can then be staged to migrate different groups of VMs separately. Custom scripts can be used to perform custom pre- and post-migration operations. Similar orchestration is also supported by third-party migration tools, used for physical servers.</a:t>
            </a:r>
          </a:p>
        </p:txBody>
      </p:sp>
    </p:spTree>
    <p:extLst>
      <p:ext uri="{BB962C8B-B14F-4D97-AF65-F5344CB8AC3E}">
        <p14:creationId xmlns:p14="http://schemas.microsoft.com/office/powerpoint/2010/main" val="3692539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949047"/>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Each migration should be designed to minimize application downtime. There must be an option to fail-back should the migration experience an unexpected problem.</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To ensure data consistency during migration, a short application downtime may be required. With Azure Migrate, incremental replication keeps the duration of this downtime to a minimum.</a:t>
            </a:r>
          </a:p>
          <a:p>
            <a:endParaRPr lang="en-US" sz="2400" dirty="0"/>
          </a:p>
          <a:p>
            <a:r>
              <a:rPr lang="en-US" sz="2400" dirty="0"/>
              <a:t>Similarly, data migration using DMS supports online migration, allowing you to keep your application online while data is synchronized. Only a short downtime window is required to cut over to the new database.</a:t>
            </a:r>
          </a:p>
          <a:p>
            <a:endParaRPr lang="en-US" sz="2400" dirty="0"/>
          </a:p>
          <a:p>
            <a:r>
              <a:rPr lang="en-US" sz="2400" dirty="0"/>
              <a:t>In the event of an unexpected issue arising, the existing deployment remains available as a fail-back.</a:t>
            </a:r>
          </a:p>
        </p:txBody>
      </p:sp>
    </p:spTree>
    <p:extLst>
      <p:ext uri="{BB962C8B-B14F-4D97-AF65-F5344CB8AC3E}">
        <p14:creationId xmlns:p14="http://schemas.microsoft.com/office/powerpoint/2010/main" val="1920224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281446"/>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We are expecting to move all our existing infrastructure to Azure. Reducing our on-premises server costs should provide substantial cost savings. Can you confirm what savings we can expect?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It is a common myth that all workloads should move to the cloud, and that the cloud will automatically be cheaper. Careful planning will be required to optimize your Azure deployment, and a cost analysis performed to make sure the business case for migration is sound and fully understood.</a:t>
            </a:r>
          </a:p>
          <a:p>
            <a:endParaRPr lang="en-US" sz="2400" dirty="0"/>
          </a:p>
          <a:p>
            <a:r>
              <a:rPr lang="en-US" sz="2400" dirty="0"/>
              <a:t>The </a:t>
            </a:r>
            <a:r>
              <a:rPr lang="en-US" sz="2400" i="1" dirty="0"/>
              <a:t>Build a business justification for cloud migration</a:t>
            </a:r>
            <a:r>
              <a:rPr lang="en-US" sz="2400" dirty="0"/>
              <a:t> guide is a useful resource for dispelling cloud adoption myths and building a realistic business case.</a:t>
            </a:r>
          </a:p>
          <a:p>
            <a:endParaRPr lang="en-US" sz="2400" dirty="0"/>
          </a:p>
          <a:p>
            <a:r>
              <a:rPr lang="en-US" sz="2400" dirty="0"/>
              <a:t>https://docs.microsoft.com/azure/architecture/cloud-adoption/business-strategy/cloud-migration-business-case </a:t>
            </a:r>
          </a:p>
        </p:txBody>
      </p:sp>
    </p:spTree>
    <p:extLst>
      <p:ext uri="{BB962C8B-B14F-4D97-AF65-F5344CB8AC3E}">
        <p14:creationId xmlns:p14="http://schemas.microsoft.com/office/powerpoint/2010/main" val="541416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br>
              <a:rPr lang="en-US" dirty="0"/>
            </a:br>
            <a:endParaRPr lang="en-US" dirty="0"/>
          </a:p>
        </p:txBody>
      </p:sp>
      <p:sp>
        <p:nvSpPr>
          <p:cNvPr id="3" name="Content Placeholder 2"/>
          <p:cNvSpPr>
            <a:spLocks noGrp="1"/>
          </p:cNvSpPr>
          <p:nvPr>
            <p:ph type="body" sz="quarter" idx="10"/>
          </p:nvPr>
        </p:nvSpPr>
        <p:spPr>
          <a:xfrm>
            <a:off x="269239" y="1189177"/>
            <a:ext cx="11653523" cy="5343001"/>
          </a:xfrm>
        </p:spPr>
        <p:txBody>
          <a:bodyPr/>
          <a:lstStyle/>
          <a:p>
            <a:endParaRPr lang="en-US" sz="3200" i="1" dirty="0"/>
          </a:p>
          <a:p>
            <a:r>
              <a:rPr lang="en-US" sz="3200" dirty="0"/>
              <a:t>“Despite a complex, legacy on-premises environment we have now completed the bulk of our Azure migrations, without incident, in under 9 months.</a:t>
            </a:r>
          </a:p>
          <a:p>
            <a:endParaRPr lang="en-US" sz="3200" dirty="0"/>
          </a:p>
          <a:p>
            <a:r>
              <a:rPr lang="en-US" sz="3200" dirty="0"/>
              <a:t>Our applications are now faster, more reliable, and cheaper and easier to operate and maintain.”</a:t>
            </a:r>
          </a:p>
          <a:p>
            <a:endParaRPr lang="en-US" sz="3200" i="1" dirty="0"/>
          </a:p>
          <a:p>
            <a:pPr algn="r"/>
            <a:r>
              <a:rPr lang="en-US" sz="3600" dirty="0"/>
              <a:t>James Lynch, CTO</a:t>
            </a:r>
          </a:p>
          <a:p>
            <a:endParaRPr lang="en-US" sz="3600" dirty="0"/>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968342"/>
          </a:xfrm>
        </p:spPr>
        <p:txBody>
          <a:bodyPr>
            <a:normAutofit/>
          </a:bodyPr>
          <a:lstStyle/>
          <a:p>
            <a:r>
              <a:rPr lang="en-US" dirty="0"/>
              <a:t>Fabrikam Fabrics is a major manufacturer and distributor of clothing and soft furnishing materials.</a:t>
            </a:r>
          </a:p>
          <a:p>
            <a:r>
              <a:rPr lang="en-US" dirty="0"/>
              <a:t>Founded in 1972 and based in Columbus, Ohio</a:t>
            </a:r>
          </a:p>
          <a:p>
            <a:r>
              <a:rPr lang="en-US" dirty="0"/>
              <a:t>Turnover in 2018 exceeded 350 million USD</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45179"/>
          </a:xfrm>
        </p:spPr>
        <p:txBody>
          <a:bodyPr>
            <a:normAutofit lnSpcReduction="10000"/>
          </a:bodyPr>
          <a:lstStyle/>
          <a:p>
            <a:r>
              <a:rPr lang="en-US" dirty="0"/>
              <a:t>Sprawling IT estate, including a substantial legacy server footprint</a:t>
            </a:r>
          </a:p>
          <a:p>
            <a:pPr lvl="1"/>
            <a:r>
              <a:rPr lang="en-US" dirty="0"/>
              <a:t>Windows servers including both x32 and x64 hardware running Windows Server 2003 through to 2016</a:t>
            </a:r>
          </a:p>
          <a:p>
            <a:pPr lvl="1"/>
            <a:r>
              <a:rPr lang="en-US" dirty="0"/>
              <a:t>Linux servers running a mix of RHEL 6.10 and 7 series (7.2 through 7.6) and Ubuntu 16.04</a:t>
            </a:r>
          </a:p>
          <a:p>
            <a:pPr lvl="1"/>
            <a:r>
              <a:rPr lang="en-US" dirty="0"/>
              <a:t>The above servers comprise both physical machines as well as VMs hosted on VMware infrastructure managed by vCenter 6.5</a:t>
            </a:r>
          </a:p>
          <a:p>
            <a:pPr lvl="1"/>
            <a:r>
              <a:rPr lang="en-US" dirty="0"/>
              <a:t>Multiple database engines, including Microsoft SQL Server, PostGreSQL, and Cassandra</a:t>
            </a:r>
          </a:p>
          <a:p>
            <a:r>
              <a:rPr lang="en-US" dirty="0"/>
              <a:t>448 servers identified</a:t>
            </a:r>
          </a:p>
          <a:p>
            <a:r>
              <a:rPr lang="en-US" dirty="0"/>
              <a:t>No clear view of entire estate</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379313"/>
          </a:xfrm>
        </p:spPr>
        <p:txBody>
          <a:bodyPr>
            <a:normAutofit/>
          </a:bodyPr>
          <a:lstStyle/>
          <a:p>
            <a:r>
              <a:rPr lang="en-US" dirty="0"/>
              <a:t>The CTO, James Lynch, was hired 6 months ago from outside the company</a:t>
            </a:r>
          </a:p>
          <a:p>
            <a:r>
              <a:rPr lang="en-US" dirty="0"/>
              <a:t>Mandate to address ever-increasing IT costs</a:t>
            </a:r>
          </a:p>
          <a:p>
            <a:r>
              <a:rPr lang="en-US" dirty="0"/>
              <a:t>Board has approved strategy to migrate as much existing IT infrastructure as possible to Azure</a:t>
            </a:r>
          </a:p>
          <a:p>
            <a:r>
              <a:rPr lang="en-US" dirty="0"/>
              <a:t>Goals:</a:t>
            </a:r>
          </a:p>
          <a:p>
            <a:pPr lvl="1"/>
            <a:r>
              <a:rPr lang="en-US" dirty="0"/>
              <a:t>Eliminate IT infrastructure overheads</a:t>
            </a:r>
          </a:p>
          <a:p>
            <a:pPr lvl="1"/>
            <a:r>
              <a:rPr lang="en-US" dirty="0"/>
              <a:t>Clean house</a:t>
            </a:r>
          </a:p>
          <a:p>
            <a:pPr lvl="1"/>
            <a:r>
              <a:rPr lang="en-US" dirty="0"/>
              <a:t>Create a modern, fit-for-purpose IT environment</a:t>
            </a:r>
          </a:p>
          <a:p>
            <a:pPr lvl="1"/>
            <a:r>
              <a:rPr lang="en-US" dirty="0"/>
              <a:t>Save costs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797309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3631763"/>
          </a:xfrm>
        </p:spPr>
        <p:txBody>
          <a:bodyPr/>
          <a:lstStyle/>
          <a:p>
            <a:r>
              <a:rPr lang="en-US" sz="2800" dirty="0"/>
              <a:t>Identify which servers (physical and virtual) can be migrated to Azure, and what modifications (if any) are required.</a:t>
            </a:r>
          </a:p>
          <a:p>
            <a:endParaRPr lang="en-US" sz="2800" dirty="0"/>
          </a:p>
          <a:p>
            <a:r>
              <a:rPr lang="en-US" sz="2800" dirty="0"/>
              <a:t>Create a road map of prioritized migrations, accounting for ease of migration and dependencies.</a:t>
            </a:r>
          </a:p>
          <a:p>
            <a:endParaRPr lang="en-US" sz="2800" dirty="0"/>
          </a:p>
          <a:p>
            <a:r>
              <a:rPr lang="en-US" sz="2800" dirty="0"/>
              <a:t>Where suitable, migrate existing servers and databases to Azure as efficiently as possible.</a:t>
            </a:r>
          </a:p>
        </p:txBody>
      </p:sp>
      <p:sp>
        <p:nvSpPr>
          <p:cNvPr id="2" name="Title 1"/>
          <p:cNvSpPr>
            <a:spLocks noGrp="1"/>
          </p:cNvSpPr>
          <p:nvPr>
            <p:ph type="title"/>
          </p:nvPr>
        </p:nvSpPr>
        <p:spPr/>
        <p:txBody>
          <a:bodyPr/>
          <a:lstStyle/>
          <a:p>
            <a:r>
              <a:rPr lang="en-US" dirty="0"/>
              <a:t>Customer needs</a:t>
            </a:r>
          </a:p>
        </p:txBody>
      </p:sp>
    </p:spTree>
    <p:extLst>
      <p:ext uri="{BB962C8B-B14F-4D97-AF65-F5344CB8AC3E}">
        <p14:creationId xmlns:p14="http://schemas.microsoft.com/office/powerpoint/2010/main" val="854510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4105739"/>
          </a:xfrm>
        </p:spPr>
        <p:txBody>
          <a:bodyPr/>
          <a:lstStyle/>
          <a:p>
            <a:r>
              <a:rPr lang="en-US" sz="2800" dirty="0"/>
              <a:t>Where existing servers cannot be migrated, identify alternative migration strategies (refactor, re-architect, etc.) and their pros/cons.</a:t>
            </a:r>
          </a:p>
          <a:p>
            <a:endParaRPr lang="en-US" sz="2800" dirty="0"/>
          </a:p>
          <a:p>
            <a:r>
              <a:rPr lang="en-US" sz="2800" dirty="0"/>
              <a:t>Prior to migration, accurately forecast the costs associated with each migrated workload, including any third-party licensing costs.</a:t>
            </a:r>
          </a:p>
          <a:p>
            <a:endParaRPr lang="en-US" sz="2800" dirty="0"/>
          </a:p>
          <a:p>
            <a:r>
              <a:rPr lang="en-US" sz="2800" dirty="0"/>
              <a:t>Post-migration, be able to track costs, control usage, cross-charge business owners, and identify cost-saving opportunities.</a:t>
            </a:r>
          </a:p>
          <a:p>
            <a:endParaRPr lang="en-IE" sz="2800" dirty="0"/>
          </a:p>
        </p:txBody>
      </p:sp>
      <p:sp>
        <p:nvSpPr>
          <p:cNvPr id="2" name="Title 1"/>
          <p:cNvSpPr>
            <a:spLocks noGrp="1"/>
          </p:cNvSpPr>
          <p:nvPr>
            <p:ph type="title"/>
          </p:nvPr>
        </p:nvSpPr>
        <p:spPr/>
        <p:txBody>
          <a:bodyPr/>
          <a:lstStyle/>
          <a:p>
            <a:r>
              <a:rPr lang="en-US" dirty="0"/>
              <a:t>Customer needs</a:t>
            </a:r>
          </a:p>
        </p:txBody>
      </p:sp>
    </p:spTree>
    <p:extLst>
      <p:ext uri="{BB962C8B-B14F-4D97-AF65-F5344CB8AC3E}">
        <p14:creationId xmlns:p14="http://schemas.microsoft.com/office/powerpoint/2010/main" val="235012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425827"/>
          </a:xfrm>
        </p:spPr>
        <p:txBody>
          <a:bodyPr/>
          <a:lstStyle/>
          <a:p>
            <a:r>
              <a:rPr lang="en-US" sz="2800" dirty="0"/>
              <a:t>Owners of each business application will require evidence that migration will be successful before granting approval.</a:t>
            </a:r>
          </a:p>
          <a:p>
            <a:endParaRPr lang="en-US" sz="2800" dirty="0"/>
          </a:p>
          <a:p>
            <a:r>
              <a:rPr lang="en-US" sz="2800" dirty="0"/>
              <a:t>Fabrikam have negotiated an Enterprise Agreement (EA) with Microsoft for their Azure consumption. Any cost estimates need to reflect their EA discount.</a:t>
            </a:r>
          </a:p>
          <a:p>
            <a:endParaRPr lang="en-US" sz="2800" dirty="0"/>
          </a:p>
          <a:p>
            <a:r>
              <a:rPr lang="en-US" sz="2800" dirty="0"/>
              <a:t>Many applications comprise multiple components or tiers. How can you ensure that these migrations are appropriately orchestrated?</a:t>
            </a:r>
          </a:p>
          <a:p>
            <a:pPr marL="0" indent="0">
              <a:buNone/>
            </a:pPr>
            <a:endParaRPr lang="en-US" sz="2400" dirty="0"/>
          </a:p>
        </p:txBody>
      </p:sp>
      <p:sp>
        <p:nvSpPr>
          <p:cNvPr id="2" name="Title 1"/>
          <p:cNvSpPr>
            <a:spLocks noGrp="1"/>
          </p:cNvSpPr>
          <p:nvPr>
            <p:ph type="title"/>
          </p:nvPr>
        </p:nvSpPr>
        <p:spPr/>
        <p:txBody>
          <a:bodyPr/>
          <a:lstStyle/>
          <a:p>
            <a:r>
              <a:rPr lang="en-US" dirty="0"/>
              <a:t>Customer objections</a:t>
            </a: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dcmitype/"/>
    <ds:schemaRef ds:uri="http://schemas.microsoft.com/sharepoint/v3"/>
    <ds:schemaRef ds:uri="http://purl.org/dc/terms/"/>
    <ds:schemaRef ds:uri="2023ac63-7b75-4916-a9ee-591457758eee"/>
    <ds:schemaRef ds:uri="http://schemas.microsoft.com/office/2006/documentManagement/types"/>
    <ds:schemaRef ds:uri="http://schemas.microsoft.com/office/infopath/2007/PartnerControls"/>
    <ds:schemaRef ds:uri="http://schemas.openxmlformats.org/package/2006/metadata/core-properties"/>
    <ds:schemaRef ds:uri="d9c797ad-d7c3-4982-82b7-81352a75e4a5"/>
    <ds:schemaRef ds:uri="http://www.w3.org/XML/1998/namespac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4956</TotalTime>
  <Words>2838</Words>
  <Application>Microsoft Office PowerPoint</Application>
  <PresentationFormat>Widescreen</PresentationFormat>
  <Paragraphs>334</Paragraphs>
  <Slides>34</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Line-of-business application migration</vt:lpstr>
      <vt:lpstr>Abstract and learning objectives</vt:lpstr>
      <vt:lpstr>Step 1: Review the customer case study</vt:lpstr>
      <vt:lpstr>Customer situation </vt:lpstr>
      <vt:lpstr>Customer situation </vt:lpstr>
      <vt:lpstr>Customer situation </vt:lpstr>
      <vt:lpstr>Customer needs</vt:lpstr>
      <vt:lpstr>Customer needs</vt:lpstr>
      <vt:lpstr>Customer objections</vt:lpstr>
      <vt:lpstr>Customer objections</vt:lpstr>
      <vt:lpstr>Common scenarios </vt:lpstr>
      <vt:lpstr>Key Resources</vt:lpstr>
      <vt:lpstr>Step 2: Design the solution</vt:lpstr>
      <vt:lpstr>Step 3: Present the solution</vt:lpstr>
      <vt:lpstr>Wrap-up</vt:lpstr>
      <vt:lpstr>Preferred target audience</vt:lpstr>
      <vt:lpstr>Preferred solution </vt:lpstr>
      <vt:lpstr>Preferred assessment solution: Azure Migrate</vt:lpstr>
      <vt:lpstr>Preferred migration solution: Azure Migrate</vt:lpstr>
      <vt:lpstr>Preferred solution: Azure Database Migration Service</vt:lpstr>
      <vt:lpstr>Solution Details: Readiness Report</vt:lpstr>
      <vt:lpstr>Solution Details: Cost Estimate</vt:lpstr>
      <vt:lpstr>Solution Details: Dependency Visualization</vt:lpstr>
      <vt:lpstr>Solution Details: Migration</vt:lpstr>
      <vt:lpstr>Solution Details: Migration</vt:lpstr>
      <vt:lpstr>Solution Details: Database Migration Service (DMS)</vt:lpstr>
      <vt:lpstr>Solution Details: Database Migration Service (DMS)</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Jonathan Tuliani</cp:lastModifiedBy>
  <cp:revision>104</cp:revision>
  <dcterms:created xsi:type="dcterms:W3CDTF">2016-01-21T23:17:09Z</dcterms:created>
  <dcterms:modified xsi:type="dcterms:W3CDTF">2019-08-06T11:24:11Z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