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5" r:id="rId1"/>
  </p:sldMasterIdLst>
  <p:notesMasterIdLst>
    <p:notesMasterId r:id="rId38"/>
  </p:notesMasterIdLst>
  <p:sldIdLst>
    <p:sldId id="300" r:id="rId2"/>
    <p:sldId id="323" r:id="rId3"/>
    <p:sldId id="302" r:id="rId4"/>
    <p:sldId id="259" r:id="rId5"/>
    <p:sldId id="354" r:id="rId6"/>
    <p:sldId id="4904" r:id="rId7"/>
    <p:sldId id="4941" r:id="rId8"/>
    <p:sldId id="4943" r:id="rId9"/>
    <p:sldId id="4899" r:id="rId10"/>
    <p:sldId id="4903" r:id="rId11"/>
    <p:sldId id="1847" r:id="rId12"/>
    <p:sldId id="1769" r:id="rId13"/>
    <p:sldId id="8575" r:id="rId14"/>
    <p:sldId id="8576" r:id="rId15"/>
    <p:sldId id="4942" r:id="rId16"/>
    <p:sldId id="4950" r:id="rId17"/>
    <p:sldId id="1870" r:id="rId18"/>
    <p:sldId id="304" r:id="rId19"/>
    <p:sldId id="320" r:id="rId20"/>
    <p:sldId id="322" r:id="rId21"/>
    <p:sldId id="321" r:id="rId22"/>
    <p:sldId id="317" r:id="rId23"/>
    <p:sldId id="316" r:id="rId24"/>
    <p:sldId id="4940" r:id="rId25"/>
    <p:sldId id="4930" r:id="rId26"/>
    <p:sldId id="1778" r:id="rId27"/>
    <p:sldId id="438" r:id="rId28"/>
    <p:sldId id="4935" r:id="rId29"/>
    <p:sldId id="4949" r:id="rId30"/>
    <p:sldId id="8579" r:id="rId31"/>
    <p:sldId id="8580" r:id="rId32"/>
    <p:sldId id="2392" r:id="rId33"/>
    <p:sldId id="512" r:id="rId34"/>
    <p:sldId id="315" r:id="rId35"/>
    <p:sldId id="8568" r:id="rId36"/>
    <p:sldId id="857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815EEE-9DFE-4C1E-85C3-E1011EC0A2C7}" v="8" dt="2019-06-12T20:02:49.066"/>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6647" autoAdjust="0"/>
  </p:normalViewPr>
  <p:slideViewPr>
    <p:cSldViewPr snapToGrid="0">
      <p:cViewPr varScale="1">
        <p:scale>
          <a:sx n="99" d="100"/>
          <a:sy n="99" d="100"/>
        </p:scale>
        <p:origin x="1086" y="72"/>
      </p:cViewPr>
      <p:guideLst/>
    </p:cSldViewPr>
  </p:slideViewPr>
  <p:notesTextViewPr>
    <p:cViewPr>
      <p:scale>
        <a:sx n="3" d="2"/>
        <a:sy n="3" d="2"/>
      </p:scale>
      <p:origin x="0" y="0"/>
    </p:cViewPr>
  </p:notesTextViewPr>
  <p:sorterViewPr>
    <p:cViewPr varScale="1">
      <p:scale>
        <a:sx n="1" d="1"/>
        <a:sy n="1" d="1"/>
      </p:scale>
      <p:origin x="0" y="-48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63B50A-CC76-407A-A92D-0A51BA63D8D2}" type="doc">
      <dgm:prSet loTypeId="urn:microsoft.com/office/officeart/2005/8/layout/hProcess9" loCatId="process" qsTypeId="urn:microsoft.com/office/officeart/2005/8/quickstyle/3d2" qsCatId="3D" csTypeId="urn:microsoft.com/office/officeart/2005/8/colors/accent1_2" csCatId="accent1" phldr="1"/>
      <dgm:spPr/>
    </dgm:pt>
    <dgm:pt modelId="{CC225FA9-19FB-41B5-9034-62A58D024F07}">
      <dgm:prSet phldrT="[Text]"/>
      <dgm:spPr/>
      <dgm:t>
        <a:bodyPr/>
        <a:lstStyle/>
        <a:p>
          <a:r>
            <a:rPr lang="en-US" dirty="0"/>
            <a:t>In-memory database performance and agility to scale</a:t>
          </a:r>
        </a:p>
      </dgm:t>
    </dgm:pt>
    <dgm:pt modelId="{1A0FAD41-FD9B-45DE-819E-6F467C04225B}" type="parTrans" cxnId="{67EC9A11-A319-4641-AA32-728E10D4D171}">
      <dgm:prSet/>
      <dgm:spPr/>
      <dgm:t>
        <a:bodyPr/>
        <a:lstStyle/>
        <a:p>
          <a:endParaRPr lang="en-US"/>
        </a:p>
      </dgm:t>
    </dgm:pt>
    <dgm:pt modelId="{540AA330-1BD6-454D-960F-DCB013D7A5D5}" type="sibTrans" cxnId="{67EC9A11-A319-4641-AA32-728E10D4D171}">
      <dgm:prSet/>
      <dgm:spPr/>
      <dgm:t>
        <a:bodyPr/>
        <a:lstStyle/>
        <a:p>
          <a:endParaRPr lang="en-US"/>
        </a:p>
      </dgm:t>
    </dgm:pt>
    <dgm:pt modelId="{01AB9501-EE96-445B-86BD-085A90F2F18A}">
      <dgm:prSet phldrT="[Text]"/>
      <dgm:spPr/>
      <dgm:t>
        <a:bodyPr/>
        <a:lstStyle/>
        <a:p>
          <a:r>
            <a:rPr lang="en-US" dirty="0"/>
            <a:t>High Availability &amp; Disaster Recovery</a:t>
          </a:r>
        </a:p>
      </dgm:t>
    </dgm:pt>
    <dgm:pt modelId="{D053CD68-FF0D-45FF-A1F5-1945AF0395DF}" type="parTrans" cxnId="{7DFFFB4A-99DE-4A0D-952F-A70FF8552359}">
      <dgm:prSet/>
      <dgm:spPr/>
      <dgm:t>
        <a:bodyPr/>
        <a:lstStyle/>
        <a:p>
          <a:endParaRPr lang="en-US"/>
        </a:p>
      </dgm:t>
    </dgm:pt>
    <dgm:pt modelId="{F0088EFE-EB51-4F32-8166-ABBFBAD2C4AB}" type="sibTrans" cxnId="{7DFFFB4A-99DE-4A0D-952F-A70FF8552359}">
      <dgm:prSet/>
      <dgm:spPr/>
      <dgm:t>
        <a:bodyPr/>
        <a:lstStyle/>
        <a:p>
          <a:endParaRPr lang="en-US"/>
        </a:p>
      </dgm:t>
    </dgm:pt>
    <dgm:pt modelId="{0AD4ACFC-9095-4F5D-9511-6105CCB48D24}">
      <dgm:prSet phldrT="[Text]"/>
      <dgm:spPr/>
      <dgm:t>
        <a:bodyPr/>
        <a:lstStyle/>
        <a:p>
          <a:r>
            <a:rPr lang="en-US" dirty="0"/>
            <a:t>Data protection &amp; security</a:t>
          </a:r>
        </a:p>
      </dgm:t>
    </dgm:pt>
    <dgm:pt modelId="{3FC198CD-D16E-452F-9CA7-6B768C309F6E}" type="parTrans" cxnId="{12D4A2C1-DAFF-4BB9-8786-8C87344B8D5A}">
      <dgm:prSet/>
      <dgm:spPr/>
      <dgm:t>
        <a:bodyPr/>
        <a:lstStyle/>
        <a:p>
          <a:endParaRPr lang="en-US"/>
        </a:p>
      </dgm:t>
    </dgm:pt>
    <dgm:pt modelId="{A658503D-250A-44D5-892B-EB04E0972AB1}" type="sibTrans" cxnId="{12D4A2C1-DAFF-4BB9-8786-8C87344B8D5A}">
      <dgm:prSet/>
      <dgm:spPr/>
      <dgm:t>
        <a:bodyPr/>
        <a:lstStyle/>
        <a:p>
          <a:endParaRPr lang="en-US"/>
        </a:p>
      </dgm:t>
    </dgm:pt>
    <dgm:pt modelId="{3BD1758A-2DC2-4856-8A33-C3F5C728312D}">
      <dgm:prSet phldrT="[Text]"/>
      <dgm:spPr/>
      <dgm:t>
        <a:bodyPr/>
        <a:lstStyle/>
        <a:p>
          <a:r>
            <a:rPr lang="en-US" dirty="0"/>
            <a:t>Safe and smooth migration</a:t>
          </a:r>
        </a:p>
      </dgm:t>
    </dgm:pt>
    <dgm:pt modelId="{EAC2A3BF-C9B2-4EC3-B849-51A843A5B608}" type="parTrans" cxnId="{5950CEE2-FC9B-4D1C-9FC7-3D377DF69EDB}">
      <dgm:prSet/>
      <dgm:spPr/>
      <dgm:t>
        <a:bodyPr/>
        <a:lstStyle/>
        <a:p>
          <a:endParaRPr lang="en-US"/>
        </a:p>
      </dgm:t>
    </dgm:pt>
    <dgm:pt modelId="{82AF9460-6774-4103-9888-7F4172F70D7E}" type="sibTrans" cxnId="{5950CEE2-FC9B-4D1C-9FC7-3D377DF69EDB}">
      <dgm:prSet/>
      <dgm:spPr/>
      <dgm:t>
        <a:bodyPr/>
        <a:lstStyle/>
        <a:p>
          <a:endParaRPr lang="en-US"/>
        </a:p>
      </dgm:t>
    </dgm:pt>
    <dgm:pt modelId="{647D6229-8FBA-462C-9850-41C57E1B3D51}">
      <dgm:prSet phldrT="[Text]"/>
      <dgm:spPr/>
      <dgm:t>
        <a:bodyPr/>
        <a:lstStyle/>
        <a:p>
          <a:r>
            <a:rPr lang="en-US" dirty="0"/>
            <a:t>IT standardization across SAP and non-SAP</a:t>
          </a:r>
        </a:p>
      </dgm:t>
    </dgm:pt>
    <dgm:pt modelId="{1400F386-AE5E-40CF-AB38-CB369C02ECC2}" type="parTrans" cxnId="{1B59D3AA-EFB7-4572-86AF-BF6C5A55A30D}">
      <dgm:prSet/>
      <dgm:spPr/>
      <dgm:t>
        <a:bodyPr/>
        <a:lstStyle/>
        <a:p>
          <a:endParaRPr lang="en-US"/>
        </a:p>
      </dgm:t>
    </dgm:pt>
    <dgm:pt modelId="{08A6FA90-EAED-43B4-AAE3-B6ED28DF99C3}" type="sibTrans" cxnId="{1B59D3AA-EFB7-4572-86AF-BF6C5A55A30D}">
      <dgm:prSet/>
      <dgm:spPr/>
      <dgm:t>
        <a:bodyPr/>
        <a:lstStyle/>
        <a:p>
          <a:endParaRPr lang="en-US"/>
        </a:p>
      </dgm:t>
    </dgm:pt>
    <dgm:pt modelId="{DB73232F-F582-4FE0-BB75-C96F99140259}" type="pres">
      <dgm:prSet presAssocID="{B663B50A-CC76-407A-A92D-0A51BA63D8D2}" presName="CompostProcess" presStyleCnt="0">
        <dgm:presLayoutVars>
          <dgm:dir/>
          <dgm:resizeHandles val="exact"/>
        </dgm:presLayoutVars>
      </dgm:prSet>
      <dgm:spPr/>
    </dgm:pt>
    <dgm:pt modelId="{8607C975-31FC-4B3B-84D9-74F7FE83ED60}" type="pres">
      <dgm:prSet presAssocID="{B663B50A-CC76-407A-A92D-0A51BA63D8D2}" presName="arrow" presStyleLbl="bgShp" presStyleIdx="0" presStyleCnt="1"/>
      <dgm:spPr/>
    </dgm:pt>
    <dgm:pt modelId="{0BB3AFE6-7D9B-4A82-9D32-27E9BA3A5CA9}" type="pres">
      <dgm:prSet presAssocID="{B663B50A-CC76-407A-A92D-0A51BA63D8D2}" presName="linearProcess" presStyleCnt="0"/>
      <dgm:spPr/>
    </dgm:pt>
    <dgm:pt modelId="{932DF02D-082E-40BA-88E5-15D7A7A90C2A}" type="pres">
      <dgm:prSet presAssocID="{CC225FA9-19FB-41B5-9034-62A58D024F07}" presName="textNode" presStyleLbl="node1" presStyleIdx="0" presStyleCnt="5">
        <dgm:presLayoutVars>
          <dgm:bulletEnabled val="1"/>
        </dgm:presLayoutVars>
      </dgm:prSet>
      <dgm:spPr/>
    </dgm:pt>
    <dgm:pt modelId="{D472EEC1-0025-4AA1-9C0B-68E96FB4D438}" type="pres">
      <dgm:prSet presAssocID="{540AA330-1BD6-454D-960F-DCB013D7A5D5}" presName="sibTrans" presStyleCnt="0"/>
      <dgm:spPr/>
    </dgm:pt>
    <dgm:pt modelId="{E8031F67-63AF-472D-A655-287CF1C6F5DB}" type="pres">
      <dgm:prSet presAssocID="{01AB9501-EE96-445B-86BD-085A90F2F18A}" presName="textNode" presStyleLbl="node1" presStyleIdx="1" presStyleCnt="5">
        <dgm:presLayoutVars>
          <dgm:bulletEnabled val="1"/>
        </dgm:presLayoutVars>
      </dgm:prSet>
      <dgm:spPr/>
    </dgm:pt>
    <dgm:pt modelId="{2357E8BB-CDD7-421B-9880-0B65157A204C}" type="pres">
      <dgm:prSet presAssocID="{F0088EFE-EB51-4F32-8166-ABBFBAD2C4AB}" presName="sibTrans" presStyleCnt="0"/>
      <dgm:spPr/>
    </dgm:pt>
    <dgm:pt modelId="{876A4193-6CBB-40C5-B27B-55EBB843936D}" type="pres">
      <dgm:prSet presAssocID="{0AD4ACFC-9095-4F5D-9511-6105CCB48D24}" presName="textNode" presStyleLbl="node1" presStyleIdx="2" presStyleCnt="5">
        <dgm:presLayoutVars>
          <dgm:bulletEnabled val="1"/>
        </dgm:presLayoutVars>
      </dgm:prSet>
      <dgm:spPr/>
    </dgm:pt>
    <dgm:pt modelId="{80D351C0-713D-458F-80E3-5DE655DB4375}" type="pres">
      <dgm:prSet presAssocID="{A658503D-250A-44D5-892B-EB04E0972AB1}" presName="sibTrans" presStyleCnt="0"/>
      <dgm:spPr/>
    </dgm:pt>
    <dgm:pt modelId="{4A79CEDD-1F36-4852-AC10-7A20D3EE9DC4}" type="pres">
      <dgm:prSet presAssocID="{3BD1758A-2DC2-4856-8A33-C3F5C728312D}" presName="textNode" presStyleLbl="node1" presStyleIdx="3" presStyleCnt="5">
        <dgm:presLayoutVars>
          <dgm:bulletEnabled val="1"/>
        </dgm:presLayoutVars>
      </dgm:prSet>
      <dgm:spPr/>
    </dgm:pt>
    <dgm:pt modelId="{8B3C874D-5469-4362-A7BC-51FB880F5865}" type="pres">
      <dgm:prSet presAssocID="{82AF9460-6774-4103-9888-7F4172F70D7E}" presName="sibTrans" presStyleCnt="0"/>
      <dgm:spPr/>
    </dgm:pt>
    <dgm:pt modelId="{E617A143-1057-49B5-A1EB-613E65BD635E}" type="pres">
      <dgm:prSet presAssocID="{647D6229-8FBA-462C-9850-41C57E1B3D51}" presName="textNode" presStyleLbl="node1" presStyleIdx="4" presStyleCnt="5">
        <dgm:presLayoutVars>
          <dgm:bulletEnabled val="1"/>
        </dgm:presLayoutVars>
      </dgm:prSet>
      <dgm:spPr/>
    </dgm:pt>
  </dgm:ptLst>
  <dgm:cxnLst>
    <dgm:cxn modelId="{67EC9A11-A319-4641-AA32-728E10D4D171}" srcId="{B663B50A-CC76-407A-A92D-0A51BA63D8D2}" destId="{CC225FA9-19FB-41B5-9034-62A58D024F07}" srcOrd="0" destOrd="0" parTransId="{1A0FAD41-FD9B-45DE-819E-6F467C04225B}" sibTransId="{540AA330-1BD6-454D-960F-DCB013D7A5D5}"/>
    <dgm:cxn modelId="{1ACCC932-0F85-42C9-8F16-018A9CA65395}" type="presOf" srcId="{01AB9501-EE96-445B-86BD-085A90F2F18A}" destId="{E8031F67-63AF-472D-A655-287CF1C6F5DB}" srcOrd="0" destOrd="0" presId="urn:microsoft.com/office/officeart/2005/8/layout/hProcess9"/>
    <dgm:cxn modelId="{7DFFFB4A-99DE-4A0D-952F-A70FF8552359}" srcId="{B663B50A-CC76-407A-A92D-0A51BA63D8D2}" destId="{01AB9501-EE96-445B-86BD-085A90F2F18A}" srcOrd="1" destOrd="0" parTransId="{D053CD68-FF0D-45FF-A1F5-1945AF0395DF}" sibTransId="{F0088EFE-EB51-4F32-8166-ABBFBAD2C4AB}"/>
    <dgm:cxn modelId="{84DABB86-82CB-430F-875C-85D900AA1A71}" type="presOf" srcId="{647D6229-8FBA-462C-9850-41C57E1B3D51}" destId="{E617A143-1057-49B5-A1EB-613E65BD635E}" srcOrd="0" destOrd="0" presId="urn:microsoft.com/office/officeart/2005/8/layout/hProcess9"/>
    <dgm:cxn modelId="{6EF8DB92-6063-4C03-B5EE-D6C17681B1EE}" type="presOf" srcId="{CC225FA9-19FB-41B5-9034-62A58D024F07}" destId="{932DF02D-082E-40BA-88E5-15D7A7A90C2A}" srcOrd="0" destOrd="0" presId="urn:microsoft.com/office/officeart/2005/8/layout/hProcess9"/>
    <dgm:cxn modelId="{A610E09F-B113-4E95-9757-A302F3A20423}" type="presOf" srcId="{3BD1758A-2DC2-4856-8A33-C3F5C728312D}" destId="{4A79CEDD-1F36-4852-AC10-7A20D3EE9DC4}" srcOrd="0" destOrd="0" presId="urn:microsoft.com/office/officeart/2005/8/layout/hProcess9"/>
    <dgm:cxn modelId="{54096DA4-2ED0-4C47-8369-1341E45F733A}" type="presOf" srcId="{B663B50A-CC76-407A-A92D-0A51BA63D8D2}" destId="{DB73232F-F582-4FE0-BB75-C96F99140259}" srcOrd="0" destOrd="0" presId="urn:microsoft.com/office/officeart/2005/8/layout/hProcess9"/>
    <dgm:cxn modelId="{1B59D3AA-EFB7-4572-86AF-BF6C5A55A30D}" srcId="{B663B50A-CC76-407A-A92D-0A51BA63D8D2}" destId="{647D6229-8FBA-462C-9850-41C57E1B3D51}" srcOrd="4" destOrd="0" parTransId="{1400F386-AE5E-40CF-AB38-CB369C02ECC2}" sibTransId="{08A6FA90-EAED-43B4-AAE3-B6ED28DF99C3}"/>
    <dgm:cxn modelId="{12D4A2C1-DAFF-4BB9-8786-8C87344B8D5A}" srcId="{B663B50A-CC76-407A-A92D-0A51BA63D8D2}" destId="{0AD4ACFC-9095-4F5D-9511-6105CCB48D24}" srcOrd="2" destOrd="0" parTransId="{3FC198CD-D16E-452F-9CA7-6B768C309F6E}" sibTransId="{A658503D-250A-44D5-892B-EB04E0972AB1}"/>
    <dgm:cxn modelId="{5950CEE2-FC9B-4D1C-9FC7-3D377DF69EDB}" srcId="{B663B50A-CC76-407A-A92D-0A51BA63D8D2}" destId="{3BD1758A-2DC2-4856-8A33-C3F5C728312D}" srcOrd="3" destOrd="0" parTransId="{EAC2A3BF-C9B2-4EC3-B849-51A843A5B608}" sibTransId="{82AF9460-6774-4103-9888-7F4172F70D7E}"/>
    <dgm:cxn modelId="{E53DE7FF-8CB4-497E-99B9-D58833F2AA50}" type="presOf" srcId="{0AD4ACFC-9095-4F5D-9511-6105CCB48D24}" destId="{876A4193-6CBB-40C5-B27B-55EBB843936D}" srcOrd="0" destOrd="0" presId="urn:microsoft.com/office/officeart/2005/8/layout/hProcess9"/>
    <dgm:cxn modelId="{88C7DF2A-390E-4BF4-AEE2-B039CC94A3EB}" type="presParOf" srcId="{DB73232F-F582-4FE0-BB75-C96F99140259}" destId="{8607C975-31FC-4B3B-84D9-74F7FE83ED60}" srcOrd="0" destOrd="0" presId="urn:microsoft.com/office/officeart/2005/8/layout/hProcess9"/>
    <dgm:cxn modelId="{606BD9C5-410C-462C-B8A3-631F93A580A1}" type="presParOf" srcId="{DB73232F-F582-4FE0-BB75-C96F99140259}" destId="{0BB3AFE6-7D9B-4A82-9D32-27E9BA3A5CA9}" srcOrd="1" destOrd="0" presId="urn:microsoft.com/office/officeart/2005/8/layout/hProcess9"/>
    <dgm:cxn modelId="{06F033B6-CE33-4D88-B20A-483F96E6CFA9}" type="presParOf" srcId="{0BB3AFE6-7D9B-4A82-9D32-27E9BA3A5CA9}" destId="{932DF02D-082E-40BA-88E5-15D7A7A90C2A}" srcOrd="0" destOrd="0" presId="urn:microsoft.com/office/officeart/2005/8/layout/hProcess9"/>
    <dgm:cxn modelId="{48EC11A3-041C-43CE-BC9D-3CDE05E43E22}" type="presParOf" srcId="{0BB3AFE6-7D9B-4A82-9D32-27E9BA3A5CA9}" destId="{D472EEC1-0025-4AA1-9C0B-68E96FB4D438}" srcOrd="1" destOrd="0" presId="urn:microsoft.com/office/officeart/2005/8/layout/hProcess9"/>
    <dgm:cxn modelId="{E03F73A1-43AD-4AD6-846E-1133E64BC80D}" type="presParOf" srcId="{0BB3AFE6-7D9B-4A82-9D32-27E9BA3A5CA9}" destId="{E8031F67-63AF-472D-A655-287CF1C6F5DB}" srcOrd="2" destOrd="0" presId="urn:microsoft.com/office/officeart/2005/8/layout/hProcess9"/>
    <dgm:cxn modelId="{89CB3853-63D1-4E8E-9129-8DBE217A3D99}" type="presParOf" srcId="{0BB3AFE6-7D9B-4A82-9D32-27E9BA3A5CA9}" destId="{2357E8BB-CDD7-421B-9880-0B65157A204C}" srcOrd="3" destOrd="0" presId="urn:microsoft.com/office/officeart/2005/8/layout/hProcess9"/>
    <dgm:cxn modelId="{994C46A2-1703-49A3-BA7A-D1B56177ACCE}" type="presParOf" srcId="{0BB3AFE6-7D9B-4A82-9D32-27E9BA3A5CA9}" destId="{876A4193-6CBB-40C5-B27B-55EBB843936D}" srcOrd="4" destOrd="0" presId="urn:microsoft.com/office/officeart/2005/8/layout/hProcess9"/>
    <dgm:cxn modelId="{31EF79FB-C11F-4EC1-A603-C52B88B0487E}" type="presParOf" srcId="{0BB3AFE6-7D9B-4A82-9D32-27E9BA3A5CA9}" destId="{80D351C0-713D-458F-80E3-5DE655DB4375}" srcOrd="5" destOrd="0" presId="urn:microsoft.com/office/officeart/2005/8/layout/hProcess9"/>
    <dgm:cxn modelId="{167B88B5-E509-4E85-AD1C-A342837C67CA}" type="presParOf" srcId="{0BB3AFE6-7D9B-4A82-9D32-27E9BA3A5CA9}" destId="{4A79CEDD-1F36-4852-AC10-7A20D3EE9DC4}" srcOrd="6" destOrd="0" presId="urn:microsoft.com/office/officeart/2005/8/layout/hProcess9"/>
    <dgm:cxn modelId="{FF0ED99B-F241-4FBB-8181-EE50EFF865D5}" type="presParOf" srcId="{0BB3AFE6-7D9B-4A82-9D32-27E9BA3A5CA9}" destId="{8B3C874D-5469-4362-A7BC-51FB880F5865}" srcOrd="7" destOrd="0" presId="urn:microsoft.com/office/officeart/2005/8/layout/hProcess9"/>
    <dgm:cxn modelId="{0F4AA99C-0ACA-4ABA-8EEE-3E5B76CEA057}" type="presParOf" srcId="{0BB3AFE6-7D9B-4A82-9D32-27E9BA3A5CA9}" destId="{E617A143-1057-49B5-A1EB-613E65BD635E}"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38D2FA-986F-4708-9328-E2833BFFB2F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02293E5-2C81-4A0C-9273-DE37F18EC070}">
      <dgm:prSet phldrT="[Text]" custT="1"/>
      <dgm:spPr>
        <a:ln>
          <a:noFill/>
        </a:ln>
      </dgm:spPr>
      <dgm:t>
        <a:bodyPr/>
        <a:lstStyle/>
        <a:p>
          <a:r>
            <a:rPr lang="en-US" sz="2400" dirty="0">
              <a:latin typeface="Segoe UI Light" panose="020B0502040204020203" pitchFamily="34" charset="0"/>
              <a:cs typeface="Segoe UI Light" panose="020B0502040204020203" pitchFamily="34" charset="0"/>
            </a:rPr>
            <a:t>Estimate VM uptime </a:t>
          </a:r>
          <a:br>
            <a:rPr lang="en-US" sz="2400" dirty="0">
              <a:latin typeface="Segoe UI Light" panose="020B0502040204020203" pitchFamily="34" charset="0"/>
              <a:cs typeface="Segoe UI Light" panose="020B0502040204020203" pitchFamily="34" charset="0"/>
            </a:rPr>
          </a:br>
          <a:r>
            <a:rPr lang="en-US" sz="2400" dirty="0">
              <a:latin typeface="Segoe UI Light" panose="020B0502040204020203" pitchFamily="34" charset="0"/>
              <a:cs typeface="Segoe UI Light" panose="020B0502040204020203" pitchFamily="34" charset="0"/>
            </a:rPr>
            <a:t>and use Reserved Instances</a:t>
          </a:r>
          <a:br>
            <a:rPr lang="en-US" sz="2400" dirty="0">
              <a:latin typeface="Segoe UI Light" panose="020B0502040204020203" pitchFamily="34" charset="0"/>
              <a:cs typeface="Segoe UI Light" panose="020B0502040204020203" pitchFamily="34" charset="0"/>
            </a:rPr>
          </a:br>
          <a:r>
            <a:rPr lang="en-US" sz="2400" dirty="0">
              <a:latin typeface="Segoe UI Light" panose="020B0502040204020203" pitchFamily="34" charset="0"/>
              <a:cs typeface="Segoe UI Light" panose="020B0502040204020203" pitchFamily="34" charset="0"/>
            </a:rPr>
            <a:t>if uptime is &gt; 30%</a:t>
          </a:r>
        </a:p>
      </dgm:t>
    </dgm:pt>
    <dgm:pt modelId="{1E6A181F-0760-41A9-AFA9-81AEEBA3232B}" type="parTrans" cxnId="{FF05F942-07E7-44D4-9531-9767EDF978DC}">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377D0417-0555-48EA-9BC4-80EEB6473E94}" type="sibTrans" cxnId="{FF05F942-07E7-44D4-9531-9767EDF978DC}">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DF61E2D2-C1D0-46A7-84DC-03D28AAD3DBA}">
      <dgm:prSet phldrT="[Text]"/>
      <dgm:spPr>
        <a:ln>
          <a:noFill/>
        </a:ln>
      </dgm:spPr>
      <dgm:t>
        <a:bodyPr/>
        <a:lstStyle/>
        <a:p>
          <a:r>
            <a:rPr lang="en-US" dirty="0">
              <a:latin typeface="Segoe UI Light" panose="020B0502040204020203" pitchFamily="34" charset="0"/>
              <a:cs typeface="Segoe UI Light" panose="020B0502040204020203" pitchFamily="34" charset="0"/>
            </a:rPr>
            <a:t>Check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T-shirt pricing model</a:t>
          </a:r>
        </a:p>
      </dgm:t>
    </dgm:pt>
    <dgm:pt modelId="{76AAEE50-C048-49FC-8BD0-EE885793539E}" type="parTrans" cxnId="{3107CD3A-094A-42D6-92BC-3C9D78A9BCC9}">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04019FDF-77DE-4BE6-8DDD-748F730DD89E}" type="sibTrans" cxnId="{3107CD3A-094A-42D6-92BC-3C9D78A9BCC9}">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75F08D12-39E4-497E-8E48-0CD995292C99}">
      <dgm:prSet phldrT="[Text]"/>
      <dgm:spPr>
        <a:ln>
          <a:noFill/>
        </a:ln>
      </dgm:spPr>
      <dgm:t>
        <a:bodyPr/>
        <a:lstStyle/>
        <a:p>
          <a:r>
            <a:rPr lang="en-US" dirty="0">
              <a:latin typeface="Segoe UI Light" panose="020B0502040204020203" pitchFamily="34" charset="0"/>
              <a:cs typeface="Segoe UI Light" panose="020B0502040204020203" pitchFamily="34" charset="0"/>
            </a:rPr>
            <a:t>Use Windows Server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as much as possible</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and apply AHUB</a:t>
          </a:r>
        </a:p>
      </dgm:t>
    </dgm:pt>
    <dgm:pt modelId="{08A52082-13E3-48C9-BC03-D87EA56510BA}" type="parTrans" cxnId="{0025C7D2-B810-4BD5-B786-B345C51929FE}">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92A25504-6CC8-4E9E-8263-374E86504E87}" type="sibTrans" cxnId="{0025C7D2-B810-4BD5-B786-B345C51929FE}">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9841F8CB-9D9B-4AD3-8452-7602F8D3522B}">
      <dgm:prSet phldrT="[Text]"/>
      <dgm:spPr>
        <a:ln>
          <a:noFill/>
        </a:ln>
      </dgm:spPr>
      <dgm:t>
        <a:bodyPr/>
        <a:lstStyle/>
        <a:p>
          <a:r>
            <a:rPr lang="en-US" dirty="0">
              <a:latin typeface="Segoe UI Light" panose="020B0502040204020203" pitchFamily="34" charset="0"/>
              <a:cs typeface="Segoe UI Light" panose="020B0502040204020203" pitchFamily="34" charset="0"/>
            </a:rPr>
            <a:t>Make sure to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have multiple options</a:t>
          </a:r>
        </a:p>
      </dgm:t>
    </dgm:pt>
    <dgm:pt modelId="{8E88061B-7AB4-4BFD-BCF2-11C7F89F742F}" type="parTrans" cxnId="{3DD1A6AB-8157-42D9-9F09-B50EAB741761}">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225245F9-92A7-438F-B696-A9C292F2BB28}" type="sibTrans" cxnId="{3DD1A6AB-8157-42D9-9F09-B50EAB741761}">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35C94485-0765-458D-A7C5-B9F880EF4A18}">
      <dgm:prSet phldrT="[Text]"/>
      <dgm:spPr>
        <a:ln>
          <a:noFill/>
        </a:ln>
      </dgm:spPr>
      <dgm:t>
        <a:bodyPr/>
        <a:lstStyle/>
        <a:p>
          <a:r>
            <a:rPr lang="en-US" dirty="0">
              <a:latin typeface="Segoe UI Light" panose="020B0502040204020203" pitchFamily="34" charset="0"/>
              <a:cs typeface="Segoe UI Light" panose="020B0502040204020203" pitchFamily="34" charset="0"/>
            </a:rPr>
            <a:t>Be clear with</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assumptions when quoting</a:t>
          </a:r>
        </a:p>
      </dgm:t>
    </dgm:pt>
    <dgm:pt modelId="{DC6595E7-5F55-4D80-BC0A-E812A1FC95A9}" type="parTrans" cxnId="{EC6FE7D6-1692-4761-824C-75F67A49C107}">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F4DF6D2D-7E27-4B97-BF78-A72C66A8EC99}" type="sibTrans" cxnId="{EC6FE7D6-1692-4761-824C-75F67A49C107}">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335D4C98-A660-4A95-8BA8-8830C886B6C3}">
      <dgm:prSet phldrT="[Text]"/>
      <dgm:spPr>
        <a:ln>
          <a:noFill/>
        </a:ln>
      </dgm:spPr>
      <dgm:t>
        <a:bodyPr/>
        <a:lstStyle/>
        <a:p>
          <a:r>
            <a:rPr lang="en-US" dirty="0">
              <a:latin typeface="Segoe UI Light" panose="020B0502040204020203" pitchFamily="34" charset="0"/>
              <a:cs typeface="Segoe UI Light" panose="020B0502040204020203" pitchFamily="34" charset="0"/>
            </a:rPr>
            <a:t>Go live with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Pay-As-You-Go</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and switch to RI later</a:t>
          </a:r>
        </a:p>
      </dgm:t>
    </dgm:pt>
    <dgm:pt modelId="{41CF0E2D-ECB1-4E82-849B-439C6366EF32}" type="parTrans" cxnId="{48E8E325-A634-4E04-9066-A0F7179006F3}">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F8232682-1E97-4DA0-BC8C-44332E968B51}" type="sibTrans" cxnId="{48E8E325-A634-4E04-9066-A0F7179006F3}">
      <dgm:prSet/>
      <dgm:spPr/>
      <dgm:t>
        <a:bodyPr/>
        <a:lstStyle/>
        <a:p>
          <a:endParaRPr lang="en-US">
            <a:solidFill>
              <a:schemeClr val="tx1"/>
            </a:solidFill>
            <a:latin typeface="Segoe UI Light" panose="020B0502040204020203" pitchFamily="34" charset="0"/>
            <a:cs typeface="Segoe UI Light" panose="020B0502040204020203" pitchFamily="34" charset="0"/>
          </a:endParaRPr>
        </a:p>
      </dgm:t>
    </dgm:pt>
    <dgm:pt modelId="{82652A49-A4F9-4340-A8CB-F559223953F5}" type="pres">
      <dgm:prSet presAssocID="{FB38D2FA-986F-4708-9328-E2833BFFB2FA}" presName="diagram" presStyleCnt="0">
        <dgm:presLayoutVars>
          <dgm:dir/>
          <dgm:resizeHandles val="exact"/>
        </dgm:presLayoutVars>
      </dgm:prSet>
      <dgm:spPr/>
    </dgm:pt>
    <dgm:pt modelId="{D34FEBAA-3FCB-4AF6-896C-AAA11ABB361D}" type="pres">
      <dgm:prSet presAssocID="{302293E5-2C81-4A0C-9273-DE37F18EC070}" presName="node" presStyleLbl="node1" presStyleIdx="0" presStyleCnt="6">
        <dgm:presLayoutVars>
          <dgm:bulletEnabled val="1"/>
        </dgm:presLayoutVars>
      </dgm:prSet>
      <dgm:spPr/>
    </dgm:pt>
    <dgm:pt modelId="{7D7681ED-6468-4814-AE46-DE98C14B8EFA}" type="pres">
      <dgm:prSet presAssocID="{377D0417-0555-48EA-9BC4-80EEB6473E94}" presName="sibTrans" presStyleCnt="0"/>
      <dgm:spPr/>
    </dgm:pt>
    <dgm:pt modelId="{F0874148-3F25-4F40-9FAB-E41F99DE0D2F}" type="pres">
      <dgm:prSet presAssocID="{DF61E2D2-C1D0-46A7-84DC-03D28AAD3DBA}" presName="node" presStyleLbl="node1" presStyleIdx="1" presStyleCnt="6">
        <dgm:presLayoutVars>
          <dgm:bulletEnabled val="1"/>
        </dgm:presLayoutVars>
      </dgm:prSet>
      <dgm:spPr/>
    </dgm:pt>
    <dgm:pt modelId="{0CD28F0D-72B2-4224-AC35-F91D4E9838FB}" type="pres">
      <dgm:prSet presAssocID="{04019FDF-77DE-4BE6-8DDD-748F730DD89E}" presName="sibTrans" presStyleCnt="0"/>
      <dgm:spPr/>
    </dgm:pt>
    <dgm:pt modelId="{FD80A440-087C-4112-AF67-938C7081B6F4}" type="pres">
      <dgm:prSet presAssocID="{75F08D12-39E4-497E-8E48-0CD995292C99}" presName="node" presStyleLbl="node1" presStyleIdx="2" presStyleCnt="6">
        <dgm:presLayoutVars>
          <dgm:bulletEnabled val="1"/>
        </dgm:presLayoutVars>
      </dgm:prSet>
      <dgm:spPr/>
    </dgm:pt>
    <dgm:pt modelId="{EDE60739-C8ED-4239-BE6F-5A37F702C134}" type="pres">
      <dgm:prSet presAssocID="{92A25504-6CC8-4E9E-8263-374E86504E87}" presName="sibTrans" presStyleCnt="0"/>
      <dgm:spPr/>
    </dgm:pt>
    <dgm:pt modelId="{F2A9055C-0758-4FBA-AED6-27D410310BEC}" type="pres">
      <dgm:prSet presAssocID="{9841F8CB-9D9B-4AD3-8452-7602F8D3522B}" presName="node" presStyleLbl="node1" presStyleIdx="3" presStyleCnt="6">
        <dgm:presLayoutVars>
          <dgm:bulletEnabled val="1"/>
        </dgm:presLayoutVars>
      </dgm:prSet>
      <dgm:spPr/>
    </dgm:pt>
    <dgm:pt modelId="{73DC4B57-B004-4128-AC32-4CD3DB3ED0EE}" type="pres">
      <dgm:prSet presAssocID="{225245F9-92A7-438F-B696-A9C292F2BB28}" presName="sibTrans" presStyleCnt="0"/>
      <dgm:spPr/>
    </dgm:pt>
    <dgm:pt modelId="{A3D8F678-AC66-4DCD-859B-7527F2A05218}" type="pres">
      <dgm:prSet presAssocID="{35C94485-0765-458D-A7C5-B9F880EF4A18}" presName="node" presStyleLbl="node1" presStyleIdx="4" presStyleCnt="6">
        <dgm:presLayoutVars>
          <dgm:bulletEnabled val="1"/>
        </dgm:presLayoutVars>
      </dgm:prSet>
      <dgm:spPr/>
    </dgm:pt>
    <dgm:pt modelId="{6434BA43-9A41-4D63-9DC0-41036CF22DFA}" type="pres">
      <dgm:prSet presAssocID="{F4DF6D2D-7E27-4B97-BF78-A72C66A8EC99}" presName="sibTrans" presStyleCnt="0"/>
      <dgm:spPr/>
    </dgm:pt>
    <dgm:pt modelId="{9D44DCDC-C359-49F1-AB5C-583FE30DEDB0}" type="pres">
      <dgm:prSet presAssocID="{335D4C98-A660-4A95-8BA8-8830C886B6C3}" presName="node" presStyleLbl="node1" presStyleIdx="5" presStyleCnt="6">
        <dgm:presLayoutVars>
          <dgm:bulletEnabled val="1"/>
        </dgm:presLayoutVars>
      </dgm:prSet>
      <dgm:spPr/>
    </dgm:pt>
  </dgm:ptLst>
  <dgm:cxnLst>
    <dgm:cxn modelId="{857A780B-C31B-4BC7-A57E-6C0F4C8E8E90}" type="presOf" srcId="{302293E5-2C81-4A0C-9273-DE37F18EC070}" destId="{D34FEBAA-3FCB-4AF6-896C-AAA11ABB361D}" srcOrd="0" destOrd="0" presId="urn:microsoft.com/office/officeart/2005/8/layout/default"/>
    <dgm:cxn modelId="{30C4C116-52B2-485B-B181-B008B6678E4A}" type="presOf" srcId="{75F08D12-39E4-497E-8E48-0CD995292C99}" destId="{FD80A440-087C-4112-AF67-938C7081B6F4}" srcOrd="0" destOrd="0" presId="urn:microsoft.com/office/officeart/2005/8/layout/default"/>
    <dgm:cxn modelId="{48E8E325-A634-4E04-9066-A0F7179006F3}" srcId="{FB38D2FA-986F-4708-9328-E2833BFFB2FA}" destId="{335D4C98-A660-4A95-8BA8-8830C886B6C3}" srcOrd="5" destOrd="0" parTransId="{41CF0E2D-ECB1-4E82-849B-439C6366EF32}" sibTransId="{F8232682-1E97-4DA0-BC8C-44332E968B51}"/>
    <dgm:cxn modelId="{3107CD3A-094A-42D6-92BC-3C9D78A9BCC9}" srcId="{FB38D2FA-986F-4708-9328-E2833BFFB2FA}" destId="{DF61E2D2-C1D0-46A7-84DC-03D28AAD3DBA}" srcOrd="1" destOrd="0" parTransId="{76AAEE50-C048-49FC-8BD0-EE885793539E}" sibTransId="{04019FDF-77DE-4BE6-8DDD-748F730DD89E}"/>
    <dgm:cxn modelId="{CABFF93C-CD07-4E7E-9233-26646921C4D4}" type="presOf" srcId="{9841F8CB-9D9B-4AD3-8452-7602F8D3522B}" destId="{F2A9055C-0758-4FBA-AED6-27D410310BEC}" srcOrd="0" destOrd="0" presId="urn:microsoft.com/office/officeart/2005/8/layout/default"/>
    <dgm:cxn modelId="{39E8183E-D3A9-4B7D-B690-60286D33A969}" type="presOf" srcId="{35C94485-0765-458D-A7C5-B9F880EF4A18}" destId="{A3D8F678-AC66-4DCD-859B-7527F2A05218}" srcOrd="0" destOrd="0" presId="urn:microsoft.com/office/officeart/2005/8/layout/default"/>
    <dgm:cxn modelId="{FF05F942-07E7-44D4-9531-9767EDF978DC}" srcId="{FB38D2FA-986F-4708-9328-E2833BFFB2FA}" destId="{302293E5-2C81-4A0C-9273-DE37F18EC070}" srcOrd="0" destOrd="0" parTransId="{1E6A181F-0760-41A9-AFA9-81AEEBA3232B}" sibTransId="{377D0417-0555-48EA-9BC4-80EEB6473E94}"/>
    <dgm:cxn modelId="{3155F37C-5738-4DE1-827A-130A1AB91FED}" type="presOf" srcId="{DF61E2D2-C1D0-46A7-84DC-03D28AAD3DBA}" destId="{F0874148-3F25-4F40-9FAB-E41F99DE0D2F}" srcOrd="0" destOrd="0" presId="urn:microsoft.com/office/officeart/2005/8/layout/default"/>
    <dgm:cxn modelId="{3DD1A6AB-8157-42D9-9F09-B50EAB741761}" srcId="{FB38D2FA-986F-4708-9328-E2833BFFB2FA}" destId="{9841F8CB-9D9B-4AD3-8452-7602F8D3522B}" srcOrd="3" destOrd="0" parTransId="{8E88061B-7AB4-4BFD-BCF2-11C7F89F742F}" sibTransId="{225245F9-92A7-438F-B696-A9C292F2BB28}"/>
    <dgm:cxn modelId="{D82B35B7-9345-4DEA-AE2F-A31E0FFC221B}" type="presOf" srcId="{FB38D2FA-986F-4708-9328-E2833BFFB2FA}" destId="{82652A49-A4F9-4340-A8CB-F559223953F5}" srcOrd="0" destOrd="0" presId="urn:microsoft.com/office/officeart/2005/8/layout/default"/>
    <dgm:cxn modelId="{0025C7D2-B810-4BD5-B786-B345C51929FE}" srcId="{FB38D2FA-986F-4708-9328-E2833BFFB2FA}" destId="{75F08D12-39E4-497E-8E48-0CD995292C99}" srcOrd="2" destOrd="0" parTransId="{08A52082-13E3-48C9-BC03-D87EA56510BA}" sibTransId="{92A25504-6CC8-4E9E-8263-374E86504E87}"/>
    <dgm:cxn modelId="{EC6FE7D6-1692-4761-824C-75F67A49C107}" srcId="{FB38D2FA-986F-4708-9328-E2833BFFB2FA}" destId="{35C94485-0765-458D-A7C5-B9F880EF4A18}" srcOrd="4" destOrd="0" parTransId="{DC6595E7-5F55-4D80-BC0A-E812A1FC95A9}" sibTransId="{F4DF6D2D-7E27-4B97-BF78-A72C66A8EC99}"/>
    <dgm:cxn modelId="{29C66FE6-5D60-4A23-98EB-BFEEA480B665}" type="presOf" srcId="{335D4C98-A660-4A95-8BA8-8830C886B6C3}" destId="{9D44DCDC-C359-49F1-AB5C-583FE30DEDB0}" srcOrd="0" destOrd="0" presId="urn:microsoft.com/office/officeart/2005/8/layout/default"/>
    <dgm:cxn modelId="{C5F7B428-5714-4C4E-95B0-8829D4B97205}" type="presParOf" srcId="{82652A49-A4F9-4340-A8CB-F559223953F5}" destId="{D34FEBAA-3FCB-4AF6-896C-AAA11ABB361D}" srcOrd="0" destOrd="0" presId="urn:microsoft.com/office/officeart/2005/8/layout/default"/>
    <dgm:cxn modelId="{FB976A8A-2262-4CA8-B62E-3967CDD34440}" type="presParOf" srcId="{82652A49-A4F9-4340-A8CB-F559223953F5}" destId="{7D7681ED-6468-4814-AE46-DE98C14B8EFA}" srcOrd="1" destOrd="0" presId="urn:microsoft.com/office/officeart/2005/8/layout/default"/>
    <dgm:cxn modelId="{C92E95AB-681A-44C0-ABFC-BE1524964FC4}" type="presParOf" srcId="{82652A49-A4F9-4340-A8CB-F559223953F5}" destId="{F0874148-3F25-4F40-9FAB-E41F99DE0D2F}" srcOrd="2" destOrd="0" presId="urn:microsoft.com/office/officeart/2005/8/layout/default"/>
    <dgm:cxn modelId="{DECBB3A8-F393-4D3E-AA77-748D120C8255}" type="presParOf" srcId="{82652A49-A4F9-4340-A8CB-F559223953F5}" destId="{0CD28F0D-72B2-4224-AC35-F91D4E9838FB}" srcOrd="3" destOrd="0" presId="urn:microsoft.com/office/officeart/2005/8/layout/default"/>
    <dgm:cxn modelId="{720AD3F4-B76E-4855-BE73-2D7BAC556660}" type="presParOf" srcId="{82652A49-A4F9-4340-A8CB-F559223953F5}" destId="{FD80A440-087C-4112-AF67-938C7081B6F4}" srcOrd="4" destOrd="0" presId="urn:microsoft.com/office/officeart/2005/8/layout/default"/>
    <dgm:cxn modelId="{E42BAE9F-7961-48B0-A484-B8C1A109254B}" type="presParOf" srcId="{82652A49-A4F9-4340-A8CB-F559223953F5}" destId="{EDE60739-C8ED-4239-BE6F-5A37F702C134}" srcOrd="5" destOrd="0" presId="urn:microsoft.com/office/officeart/2005/8/layout/default"/>
    <dgm:cxn modelId="{464B267D-D714-4A00-A29D-68FC3BBE1E6F}" type="presParOf" srcId="{82652A49-A4F9-4340-A8CB-F559223953F5}" destId="{F2A9055C-0758-4FBA-AED6-27D410310BEC}" srcOrd="6" destOrd="0" presId="urn:microsoft.com/office/officeart/2005/8/layout/default"/>
    <dgm:cxn modelId="{ABBC47CC-D830-4A3A-8773-DF24F9104C9D}" type="presParOf" srcId="{82652A49-A4F9-4340-A8CB-F559223953F5}" destId="{73DC4B57-B004-4128-AC32-4CD3DB3ED0EE}" srcOrd="7" destOrd="0" presId="urn:microsoft.com/office/officeart/2005/8/layout/default"/>
    <dgm:cxn modelId="{42469A8D-B492-4707-9BC9-B27EAEF630D6}" type="presParOf" srcId="{82652A49-A4F9-4340-A8CB-F559223953F5}" destId="{A3D8F678-AC66-4DCD-859B-7527F2A05218}" srcOrd="8" destOrd="0" presId="urn:microsoft.com/office/officeart/2005/8/layout/default"/>
    <dgm:cxn modelId="{5BBA67CF-3282-4682-8542-E5993CC3D8A8}" type="presParOf" srcId="{82652A49-A4F9-4340-A8CB-F559223953F5}" destId="{6434BA43-9A41-4D63-9DC0-41036CF22DFA}" srcOrd="9" destOrd="0" presId="urn:microsoft.com/office/officeart/2005/8/layout/default"/>
    <dgm:cxn modelId="{7DBD4C6B-D994-40E5-8035-720939A01E40}" type="presParOf" srcId="{82652A49-A4F9-4340-A8CB-F559223953F5}" destId="{9D44DCDC-C359-49F1-AB5C-583FE30DEDB0}" srcOrd="10"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7C975-31FC-4B3B-84D9-74F7FE83ED60}">
      <dsp:nvSpPr>
        <dsp:cNvPr id="0" name=""/>
        <dsp:cNvSpPr/>
      </dsp:nvSpPr>
      <dsp:spPr>
        <a:xfrm>
          <a:off x="831382" y="0"/>
          <a:ext cx="9422329" cy="5281862"/>
        </a:xfrm>
        <a:prstGeom prst="rightArrow">
          <a:avLst/>
        </a:prstGeom>
        <a:solidFill>
          <a:schemeClr val="accent1">
            <a:tint val="40000"/>
            <a:hueOff val="0"/>
            <a:satOff val="0"/>
            <a:lumOff val="0"/>
            <a:alphaOff val="0"/>
          </a:schemeClr>
        </a:soli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932DF02D-082E-40BA-88E5-15D7A7A90C2A}">
      <dsp:nvSpPr>
        <dsp:cNvPr id="0" name=""/>
        <dsp:cNvSpPr/>
      </dsp:nvSpPr>
      <dsp:spPr>
        <a:xfrm>
          <a:off x="4871" y="1584558"/>
          <a:ext cx="2129875" cy="2112745"/>
        </a:xfrm>
        <a:prstGeom prst="roundRect">
          <a:avLst/>
        </a:prstGeom>
        <a:solidFill>
          <a:schemeClr val="accent1">
            <a:hueOff val="0"/>
            <a:satOff val="0"/>
            <a:lumOff val="0"/>
            <a:alphaOff val="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In-memory database performance and agility to scale</a:t>
          </a:r>
        </a:p>
      </dsp:txBody>
      <dsp:txXfrm>
        <a:off x="108007" y="1687694"/>
        <a:ext cx="1923603" cy="1906473"/>
      </dsp:txXfrm>
    </dsp:sp>
    <dsp:sp modelId="{E8031F67-63AF-472D-A655-287CF1C6F5DB}">
      <dsp:nvSpPr>
        <dsp:cNvPr id="0" name=""/>
        <dsp:cNvSpPr/>
      </dsp:nvSpPr>
      <dsp:spPr>
        <a:xfrm>
          <a:off x="2241240" y="1584558"/>
          <a:ext cx="2129875" cy="2112745"/>
        </a:xfrm>
        <a:prstGeom prst="roundRect">
          <a:avLst/>
        </a:prstGeom>
        <a:solidFill>
          <a:schemeClr val="accent1">
            <a:hueOff val="0"/>
            <a:satOff val="0"/>
            <a:lumOff val="0"/>
            <a:alphaOff val="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High Availability &amp; Disaster Recovery</a:t>
          </a:r>
        </a:p>
      </dsp:txBody>
      <dsp:txXfrm>
        <a:off x="2344376" y="1687694"/>
        <a:ext cx="1923603" cy="1906473"/>
      </dsp:txXfrm>
    </dsp:sp>
    <dsp:sp modelId="{876A4193-6CBB-40C5-B27B-55EBB843936D}">
      <dsp:nvSpPr>
        <dsp:cNvPr id="0" name=""/>
        <dsp:cNvSpPr/>
      </dsp:nvSpPr>
      <dsp:spPr>
        <a:xfrm>
          <a:off x="4477609" y="1584558"/>
          <a:ext cx="2129875" cy="2112745"/>
        </a:xfrm>
        <a:prstGeom prst="roundRect">
          <a:avLst/>
        </a:prstGeom>
        <a:solidFill>
          <a:schemeClr val="accent1">
            <a:hueOff val="0"/>
            <a:satOff val="0"/>
            <a:lumOff val="0"/>
            <a:alphaOff val="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Data protection &amp; security</a:t>
          </a:r>
        </a:p>
      </dsp:txBody>
      <dsp:txXfrm>
        <a:off x="4580745" y="1687694"/>
        <a:ext cx="1923603" cy="1906473"/>
      </dsp:txXfrm>
    </dsp:sp>
    <dsp:sp modelId="{4A79CEDD-1F36-4852-AC10-7A20D3EE9DC4}">
      <dsp:nvSpPr>
        <dsp:cNvPr id="0" name=""/>
        <dsp:cNvSpPr/>
      </dsp:nvSpPr>
      <dsp:spPr>
        <a:xfrm>
          <a:off x="6713978" y="1584558"/>
          <a:ext cx="2129875" cy="2112745"/>
        </a:xfrm>
        <a:prstGeom prst="roundRect">
          <a:avLst/>
        </a:prstGeom>
        <a:solidFill>
          <a:schemeClr val="accent1">
            <a:hueOff val="0"/>
            <a:satOff val="0"/>
            <a:lumOff val="0"/>
            <a:alphaOff val="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Safe and smooth migration</a:t>
          </a:r>
        </a:p>
      </dsp:txBody>
      <dsp:txXfrm>
        <a:off x="6817114" y="1687694"/>
        <a:ext cx="1923603" cy="1906473"/>
      </dsp:txXfrm>
    </dsp:sp>
    <dsp:sp modelId="{E617A143-1057-49B5-A1EB-613E65BD635E}">
      <dsp:nvSpPr>
        <dsp:cNvPr id="0" name=""/>
        <dsp:cNvSpPr/>
      </dsp:nvSpPr>
      <dsp:spPr>
        <a:xfrm>
          <a:off x="8950347" y="1584558"/>
          <a:ext cx="2129875" cy="2112745"/>
        </a:xfrm>
        <a:prstGeom prst="roundRect">
          <a:avLst/>
        </a:prstGeom>
        <a:solidFill>
          <a:schemeClr val="accent1">
            <a:hueOff val="0"/>
            <a:satOff val="0"/>
            <a:lumOff val="0"/>
            <a:alphaOff val="0"/>
          </a:schemeClr>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IT standardization across SAP and non-SAP</a:t>
          </a:r>
        </a:p>
      </dsp:txBody>
      <dsp:txXfrm>
        <a:off x="9053483" y="1687694"/>
        <a:ext cx="1923603" cy="19064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FEBAA-3FCB-4AF6-896C-AAA11ABB361D}">
      <dsp:nvSpPr>
        <dsp:cNvPr id="0" name=""/>
        <dsp:cNvSpPr/>
      </dsp:nvSpPr>
      <dsp:spPr>
        <a:xfrm>
          <a:off x="0" y="39687"/>
          <a:ext cx="3286125" cy="1971675"/>
        </a:xfrm>
        <a:prstGeom prst="rect">
          <a:avLst/>
        </a:prstGeom>
        <a:solidFill>
          <a:schemeClr val="accent1">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Segoe UI Light" panose="020B0502040204020203" pitchFamily="34" charset="0"/>
              <a:cs typeface="Segoe UI Light" panose="020B0502040204020203" pitchFamily="34" charset="0"/>
            </a:rPr>
            <a:t>Estimate VM uptime </a:t>
          </a:r>
          <a:br>
            <a:rPr lang="en-US" sz="2400" kern="1200" dirty="0">
              <a:latin typeface="Segoe UI Light" panose="020B0502040204020203" pitchFamily="34" charset="0"/>
              <a:cs typeface="Segoe UI Light" panose="020B0502040204020203" pitchFamily="34" charset="0"/>
            </a:rPr>
          </a:br>
          <a:r>
            <a:rPr lang="en-US" sz="2400" kern="1200" dirty="0">
              <a:latin typeface="Segoe UI Light" panose="020B0502040204020203" pitchFamily="34" charset="0"/>
              <a:cs typeface="Segoe UI Light" panose="020B0502040204020203" pitchFamily="34" charset="0"/>
            </a:rPr>
            <a:t>and use Reserved Instances</a:t>
          </a:r>
          <a:br>
            <a:rPr lang="en-US" sz="2400" kern="1200" dirty="0">
              <a:latin typeface="Segoe UI Light" panose="020B0502040204020203" pitchFamily="34" charset="0"/>
              <a:cs typeface="Segoe UI Light" panose="020B0502040204020203" pitchFamily="34" charset="0"/>
            </a:rPr>
          </a:br>
          <a:r>
            <a:rPr lang="en-US" sz="2400" kern="1200" dirty="0">
              <a:latin typeface="Segoe UI Light" panose="020B0502040204020203" pitchFamily="34" charset="0"/>
              <a:cs typeface="Segoe UI Light" panose="020B0502040204020203" pitchFamily="34" charset="0"/>
            </a:rPr>
            <a:t>if uptime is &gt; 30%</a:t>
          </a:r>
        </a:p>
      </dsp:txBody>
      <dsp:txXfrm>
        <a:off x="0" y="39687"/>
        <a:ext cx="3286125" cy="1971675"/>
      </dsp:txXfrm>
    </dsp:sp>
    <dsp:sp modelId="{F0874148-3F25-4F40-9FAB-E41F99DE0D2F}">
      <dsp:nvSpPr>
        <dsp:cNvPr id="0" name=""/>
        <dsp:cNvSpPr/>
      </dsp:nvSpPr>
      <dsp:spPr>
        <a:xfrm>
          <a:off x="3614737" y="39687"/>
          <a:ext cx="3286125" cy="1971675"/>
        </a:xfrm>
        <a:prstGeom prst="rect">
          <a:avLst/>
        </a:prstGeom>
        <a:solidFill>
          <a:schemeClr val="accent1">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Segoe UI Light" panose="020B0502040204020203" pitchFamily="34" charset="0"/>
              <a:cs typeface="Segoe UI Light" panose="020B0502040204020203" pitchFamily="34" charset="0"/>
            </a:rPr>
            <a:t>Check </a:t>
          </a:r>
          <a:br>
            <a:rPr lang="en-US" sz="2800" kern="1200" dirty="0">
              <a:latin typeface="Segoe UI Light" panose="020B0502040204020203" pitchFamily="34" charset="0"/>
              <a:cs typeface="Segoe UI Light" panose="020B0502040204020203" pitchFamily="34" charset="0"/>
            </a:rPr>
          </a:br>
          <a:r>
            <a:rPr lang="en-US" sz="2800" kern="1200" dirty="0">
              <a:latin typeface="Segoe UI Light" panose="020B0502040204020203" pitchFamily="34" charset="0"/>
              <a:cs typeface="Segoe UI Light" panose="020B0502040204020203" pitchFamily="34" charset="0"/>
            </a:rPr>
            <a:t>T-shirt pricing model</a:t>
          </a:r>
        </a:p>
      </dsp:txBody>
      <dsp:txXfrm>
        <a:off x="3614737" y="39687"/>
        <a:ext cx="3286125" cy="1971675"/>
      </dsp:txXfrm>
    </dsp:sp>
    <dsp:sp modelId="{FD80A440-087C-4112-AF67-938C7081B6F4}">
      <dsp:nvSpPr>
        <dsp:cNvPr id="0" name=""/>
        <dsp:cNvSpPr/>
      </dsp:nvSpPr>
      <dsp:spPr>
        <a:xfrm>
          <a:off x="7229475" y="39687"/>
          <a:ext cx="3286125" cy="1971675"/>
        </a:xfrm>
        <a:prstGeom prst="rect">
          <a:avLst/>
        </a:prstGeom>
        <a:solidFill>
          <a:schemeClr val="accent1">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Segoe UI Light" panose="020B0502040204020203" pitchFamily="34" charset="0"/>
              <a:cs typeface="Segoe UI Light" panose="020B0502040204020203" pitchFamily="34" charset="0"/>
            </a:rPr>
            <a:t>Use Windows Server </a:t>
          </a:r>
          <a:br>
            <a:rPr lang="en-US" sz="2800" kern="1200" dirty="0">
              <a:latin typeface="Segoe UI Light" panose="020B0502040204020203" pitchFamily="34" charset="0"/>
              <a:cs typeface="Segoe UI Light" panose="020B0502040204020203" pitchFamily="34" charset="0"/>
            </a:rPr>
          </a:br>
          <a:r>
            <a:rPr lang="en-US" sz="2800" kern="1200" dirty="0">
              <a:latin typeface="Segoe UI Light" panose="020B0502040204020203" pitchFamily="34" charset="0"/>
              <a:cs typeface="Segoe UI Light" panose="020B0502040204020203" pitchFamily="34" charset="0"/>
            </a:rPr>
            <a:t>as much as possible</a:t>
          </a:r>
          <a:br>
            <a:rPr lang="en-US" sz="2800" kern="1200" dirty="0">
              <a:latin typeface="Segoe UI Light" panose="020B0502040204020203" pitchFamily="34" charset="0"/>
              <a:cs typeface="Segoe UI Light" panose="020B0502040204020203" pitchFamily="34" charset="0"/>
            </a:rPr>
          </a:br>
          <a:r>
            <a:rPr lang="en-US" sz="2800" kern="1200" dirty="0">
              <a:latin typeface="Segoe UI Light" panose="020B0502040204020203" pitchFamily="34" charset="0"/>
              <a:cs typeface="Segoe UI Light" panose="020B0502040204020203" pitchFamily="34" charset="0"/>
            </a:rPr>
            <a:t>and apply AHUB</a:t>
          </a:r>
        </a:p>
      </dsp:txBody>
      <dsp:txXfrm>
        <a:off x="7229475" y="39687"/>
        <a:ext cx="3286125" cy="1971675"/>
      </dsp:txXfrm>
    </dsp:sp>
    <dsp:sp modelId="{F2A9055C-0758-4FBA-AED6-27D410310BEC}">
      <dsp:nvSpPr>
        <dsp:cNvPr id="0" name=""/>
        <dsp:cNvSpPr/>
      </dsp:nvSpPr>
      <dsp:spPr>
        <a:xfrm>
          <a:off x="0" y="2339975"/>
          <a:ext cx="3286125" cy="1971675"/>
        </a:xfrm>
        <a:prstGeom prst="rect">
          <a:avLst/>
        </a:prstGeom>
        <a:solidFill>
          <a:schemeClr val="accent1">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Segoe UI Light" panose="020B0502040204020203" pitchFamily="34" charset="0"/>
              <a:cs typeface="Segoe UI Light" panose="020B0502040204020203" pitchFamily="34" charset="0"/>
            </a:rPr>
            <a:t>Make sure to </a:t>
          </a:r>
          <a:br>
            <a:rPr lang="en-US" sz="2800" kern="1200" dirty="0">
              <a:latin typeface="Segoe UI Light" panose="020B0502040204020203" pitchFamily="34" charset="0"/>
              <a:cs typeface="Segoe UI Light" panose="020B0502040204020203" pitchFamily="34" charset="0"/>
            </a:rPr>
          </a:br>
          <a:r>
            <a:rPr lang="en-US" sz="2800" kern="1200" dirty="0">
              <a:latin typeface="Segoe UI Light" panose="020B0502040204020203" pitchFamily="34" charset="0"/>
              <a:cs typeface="Segoe UI Light" panose="020B0502040204020203" pitchFamily="34" charset="0"/>
            </a:rPr>
            <a:t>have multiple options</a:t>
          </a:r>
        </a:p>
      </dsp:txBody>
      <dsp:txXfrm>
        <a:off x="0" y="2339975"/>
        <a:ext cx="3286125" cy="1971675"/>
      </dsp:txXfrm>
    </dsp:sp>
    <dsp:sp modelId="{A3D8F678-AC66-4DCD-859B-7527F2A05218}">
      <dsp:nvSpPr>
        <dsp:cNvPr id="0" name=""/>
        <dsp:cNvSpPr/>
      </dsp:nvSpPr>
      <dsp:spPr>
        <a:xfrm>
          <a:off x="3614737" y="2339975"/>
          <a:ext cx="3286125" cy="1971675"/>
        </a:xfrm>
        <a:prstGeom prst="rect">
          <a:avLst/>
        </a:prstGeom>
        <a:solidFill>
          <a:schemeClr val="accent1">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Segoe UI Light" panose="020B0502040204020203" pitchFamily="34" charset="0"/>
              <a:cs typeface="Segoe UI Light" panose="020B0502040204020203" pitchFamily="34" charset="0"/>
            </a:rPr>
            <a:t>Be clear with</a:t>
          </a:r>
          <a:br>
            <a:rPr lang="en-US" sz="2800" kern="1200" dirty="0">
              <a:latin typeface="Segoe UI Light" panose="020B0502040204020203" pitchFamily="34" charset="0"/>
              <a:cs typeface="Segoe UI Light" panose="020B0502040204020203" pitchFamily="34" charset="0"/>
            </a:rPr>
          </a:br>
          <a:r>
            <a:rPr lang="en-US" sz="2800" kern="1200" dirty="0">
              <a:latin typeface="Segoe UI Light" panose="020B0502040204020203" pitchFamily="34" charset="0"/>
              <a:cs typeface="Segoe UI Light" panose="020B0502040204020203" pitchFamily="34" charset="0"/>
            </a:rPr>
            <a:t>assumptions when quoting</a:t>
          </a:r>
        </a:p>
      </dsp:txBody>
      <dsp:txXfrm>
        <a:off x="3614737" y="2339975"/>
        <a:ext cx="3286125" cy="1971675"/>
      </dsp:txXfrm>
    </dsp:sp>
    <dsp:sp modelId="{9D44DCDC-C359-49F1-AB5C-583FE30DEDB0}">
      <dsp:nvSpPr>
        <dsp:cNvPr id="0" name=""/>
        <dsp:cNvSpPr/>
      </dsp:nvSpPr>
      <dsp:spPr>
        <a:xfrm>
          <a:off x="7229475" y="2339975"/>
          <a:ext cx="3286125" cy="1971675"/>
        </a:xfrm>
        <a:prstGeom prst="rect">
          <a:avLst/>
        </a:prstGeom>
        <a:solidFill>
          <a:schemeClr val="accent1">
            <a:hueOff val="0"/>
            <a:satOff val="0"/>
            <a:lumOff val="0"/>
            <a:alphaOff val="0"/>
          </a:schemeClr>
        </a:solid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Segoe UI Light" panose="020B0502040204020203" pitchFamily="34" charset="0"/>
              <a:cs typeface="Segoe UI Light" panose="020B0502040204020203" pitchFamily="34" charset="0"/>
            </a:rPr>
            <a:t>Go live with </a:t>
          </a:r>
          <a:br>
            <a:rPr lang="en-US" sz="2800" kern="1200" dirty="0">
              <a:latin typeface="Segoe UI Light" panose="020B0502040204020203" pitchFamily="34" charset="0"/>
              <a:cs typeface="Segoe UI Light" panose="020B0502040204020203" pitchFamily="34" charset="0"/>
            </a:rPr>
          </a:br>
          <a:r>
            <a:rPr lang="en-US" sz="2800" kern="1200" dirty="0">
              <a:latin typeface="Segoe UI Light" panose="020B0502040204020203" pitchFamily="34" charset="0"/>
              <a:cs typeface="Segoe UI Light" panose="020B0502040204020203" pitchFamily="34" charset="0"/>
            </a:rPr>
            <a:t>Pay-As-You-Go</a:t>
          </a:r>
          <a:br>
            <a:rPr lang="en-US" sz="2800" kern="1200" dirty="0">
              <a:latin typeface="Segoe UI Light" panose="020B0502040204020203" pitchFamily="34" charset="0"/>
              <a:cs typeface="Segoe UI Light" panose="020B0502040204020203" pitchFamily="34" charset="0"/>
            </a:rPr>
          </a:br>
          <a:r>
            <a:rPr lang="en-US" sz="2800" kern="1200" dirty="0">
              <a:latin typeface="Segoe UI Light" panose="020B0502040204020203" pitchFamily="34" charset="0"/>
              <a:cs typeface="Segoe UI Light" panose="020B0502040204020203" pitchFamily="34" charset="0"/>
            </a:rPr>
            <a:t>and switch to RI later</a:t>
          </a:r>
        </a:p>
      </dsp:txBody>
      <dsp:txXfrm>
        <a:off x="7229475"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6840" units="cm"/>
          <inkml:channel name="Y" type="integer" max="2000" units="cm"/>
          <inkml:channel name="T" type="integer" max="2.14748E9" units="dev"/>
        </inkml:traceFormat>
        <inkml:channelProperties>
          <inkml:channelProperty channel="X" name="resolution" value="240" units="1/cm"/>
          <inkml:channelProperty channel="Y" name="resolution" value="105.26316" units="1/cm"/>
          <inkml:channelProperty channel="T" name="resolution" value="1" units="1/dev"/>
        </inkml:channelProperties>
      </inkml:inkSource>
      <inkml:timestamp xml:id="ts0" timeString="2018-10-24T14:29:56.428"/>
    </inkml:context>
    <inkml:brush xml:id="br0">
      <inkml:brushProperty name="width" value="0.05292" units="cm"/>
      <inkml:brushProperty name="height" value="0.05292" units="cm"/>
      <inkml:brushProperty name="color" value="#FF0000"/>
    </inkml:brush>
  </inkml:definitions>
  <inkml:trace contextRef="#ctx0" brushRef="#br0">18732 17022 0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6/12/2019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93170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5A04F-69D3-4425-B47E-890457CFB1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9078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5A04F-69D3-4425-B47E-890457CFB1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8396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2286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5A04F-69D3-4425-B47E-890457CFB1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6810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5A04F-69D3-4425-B47E-890457CFB1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6739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55A04F-69D3-4425-B47E-890457CFB1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1407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6/12/2019 11:22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894652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55A04F-69D3-4425-B47E-890457CFB115}" type="slidenum">
              <a:rPr lang="en-US" smtClean="0"/>
              <a:t>6</a:t>
            </a:fld>
            <a:endParaRPr lang="en-US"/>
          </a:p>
        </p:txBody>
      </p:sp>
    </p:spTree>
    <p:extLst>
      <p:ext uri="{BB962C8B-B14F-4D97-AF65-F5344CB8AC3E}">
        <p14:creationId xmlns:p14="http://schemas.microsoft.com/office/powerpoint/2010/main" val="4064900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1EFE40D-E08A-464F-96D6-CEB0B2DD69B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34316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5C4A8A-EB85-48C7-B4E2-8B03D9E9FF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886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CC2A7EE5-C888-4E9C-85F2-DC83439D59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02944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980643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nd Content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7" cy="757131"/>
          </a:xfrm>
        </p:spPr>
        <p:txBody>
          <a:bodyPr/>
          <a:lstStyle>
            <a:lvl1pPr>
              <a:defRPr sz="5465">
                <a:solidFill>
                  <a:schemeClr val="bg1"/>
                </a:solidFill>
              </a:defRPr>
            </a:lvl1pPr>
          </a:lstStyle>
          <a:p>
            <a:r>
              <a:rPr lang="en-US" dirty="0"/>
              <a:t>Click to edit Master title style</a:t>
            </a:r>
          </a:p>
        </p:txBody>
      </p:sp>
      <p:sp>
        <p:nvSpPr>
          <p:cNvPr id="5" name="Text Placeholder 4"/>
          <p:cNvSpPr>
            <a:spLocks noGrp="1"/>
          </p:cNvSpPr>
          <p:nvPr>
            <p:ph type="body" sz="quarter" idx="10"/>
          </p:nvPr>
        </p:nvSpPr>
        <p:spPr>
          <a:xfrm>
            <a:off x="519249" y="1447800"/>
            <a:ext cx="11151917" cy="1167884"/>
          </a:xfrm>
        </p:spPr>
        <p:txBody>
          <a:bodyPr/>
          <a:lstStyle>
            <a:lvl1pPr marL="3175" indent="0">
              <a:spcBef>
                <a:spcPts val="0"/>
              </a:spcBef>
              <a:spcAft>
                <a:spcPts val="900"/>
              </a:spcAft>
              <a:buSzPct val="80000"/>
              <a:buFont typeface="Arial" pitchFamily="34" charset="0"/>
              <a:buNone/>
              <a:defRPr sz="3999" spc="-100" baseline="0">
                <a:solidFill>
                  <a:schemeClr val="bg1"/>
                </a:solidFill>
                <a:latin typeface="+mn-lt"/>
              </a:defRPr>
            </a:lvl1pPr>
            <a:lvl2pPr marL="3175" indent="0">
              <a:spcBef>
                <a:spcPts val="0"/>
              </a:spcBef>
              <a:buSzPct val="80000"/>
              <a:buFont typeface="Arial" pitchFamily="34" charset="0"/>
              <a:buNone/>
              <a:defRPr sz="3600" spc="-51" baseline="0">
                <a:solidFill>
                  <a:schemeClr val="bg1"/>
                </a:solidFill>
                <a:latin typeface="+mn-lt"/>
              </a:defRPr>
            </a:lvl2pPr>
            <a:lvl3pPr marL="1258429" indent="-40308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368" indent="-3459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804" indent="-33642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31056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020343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0AF1E-9061-954E-9DD2-145C04F8AB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A61EF8-6369-0645-898A-FD6DB3F472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6CF93E-5579-EF47-A3D2-4B5651398660}"/>
              </a:ext>
            </a:extLst>
          </p:cNvPr>
          <p:cNvSpPr>
            <a:spLocks noGrp="1"/>
          </p:cNvSpPr>
          <p:nvPr>
            <p:ph type="dt" sz="half" idx="10"/>
          </p:nvPr>
        </p:nvSpPr>
        <p:spPr/>
        <p:txBody>
          <a:bodyPr/>
          <a:lstStyle/>
          <a:p>
            <a:fld id="{CF0C7C4A-8491-E84B-B0D0-85FE6D0EE4C9}" type="datetimeFigureOut">
              <a:rPr lang="en-US" smtClean="0"/>
              <a:t>6/12/2019</a:t>
            </a:fld>
            <a:endParaRPr lang="en-US"/>
          </a:p>
        </p:txBody>
      </p:sp>
      <p:sp>
        <p:nvSpPr>
          <p:cNvPr id="5" name="Footer Placeholder 4">
            <a:extLst>
              <a:ext uri="{FF2B5EF4-FFF2-40B4-BE49-F238E27FC236}">
                <a16:creationId xmlns:a16="http://schemas.microsoft.com/office/drawing/2014/main" id="{77EE5BC7-6F3B-5B49-836F-86681A0E0B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21322F-21D4-2F40-B85C-F60309BF6454}"/>
              </a:ext>
            </a:extLst>
          </p:cNvPr>
          <p:cNvSpPr>
            <a:spLocks noGrp="1"/>
          </p:cNvSpPr>
          <p:nvPr>
            <p:ph type="sldNum" sz="quarter" idx="12"/>
          </p:nvPr>
        </p:nvSpPr>
        <p:spPr/>
        <p:txBody>
          <a:bodyPr/>
          <a:lstStyle/>
          <a:p>
            <a:fld id="{5B6762CB-400A-4342-BDC6-02FA3BCDED49}" type="slidenum">
              <a:rPr lang="en-US" smtClean="0"/>
              <a:t>‹#›</a:t>
            </a:fld>
            <a:endParaRPr lang="en-US"/>
          </a:p>
        </p:txBody>
      </p:sp>
    </p:spTree>
    <p:extLst>
      <p:ext uri="{BB962C8B-B14F-4D97-AF65-F5344CB8AC3E}">
        <p14:creationId xmlns:p14="http://schemas.microsoft.com/office/powerpoint/2010/main" val="214704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 id="2147483707" r:id="rId21"/>
    <p:sldLayoutId id="2147483708"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hyperlink" Target="https://docs.microsoft.com/en-us/azure/virtual-machines/linux/how-to-enable-write-accelerator" TargetMode="External"/><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2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microsoft.sharepoint.com/sites/infopedia/Pages/Docset-Viewer.aspx?did=G01KC-2-3376"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docs.microsoft.com/en-us/azure/architecture/reference-architectures/sap/sap-s4han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3.png"/><Relationship Id="rId18" Type="http://schemas.openxmlformats.org/officeDocument/2006/relationships/image" Target="../media/image29.png"/><Relationship Id="rId26" Type="http://schemas.openxmlformats.org/officeDocument/2006/relationships/image" Target="../media/image37.png"/><Relationship Id="rId3" Type="http://schemas.openxmlformats.org/officeDocument/2006/relationships/image" Target="../media/image15.png"/><Relationship Id="rId21" Type="http://schemas.openxmlformats.org/officeDocument/2006/relationships/image" Target="../media/image32.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8.png"/><Relationship Id="rId25" Type="http://schemas.openxmlformats.org/officeDocument/2006/relationships/image" Target="../media/image36.png"/><Relationship Id="rId2" Type="http://schemas.openxmlformats.org/officeDocument/2006/relationships/notesSlide" Target="../notesSlides/notesSlide16.xml"/><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slideLayout" Target="../slideLayouts/slideLayout14.xml"/><Relationship Id="rId6" Type="http://schemas.openxmlformats.org/officeDocument/2006/relationships/image" Target="../media/image18.png"/><Relationship Id="rId11" Type="http://schemas.openxmlformats.org/officeDocument/2006/relationships/image" Target="../media/image23.png"/><Relationship Id="rId24" Type="http://schemas.openxmlformats.org/officeDocument/2006/relationships/image" Target="../media/image35.png"/><Relationship Id="rId5" Type="http://schemas.openxmlformats.org/officeDocument/2006/relationships/image" Target="../media/image17.png"/><Relationship Id="rId15" Type="http://schemas.openxmlformats.org/officeDocument/2006/relationships/image" Target="../media/image26.png"/><Relationship Id="rId23" Type="http://schemas.openxmlformats.org/officeDocument/2006/relationships/image" Target="../media/image34.png"/><Relationship Id="rId10" Type="http://schemas.openxmlformats.org/officeDocument/2006/relationships/image" Target="../media/image22.png"/><Relationship Id="rId19" Type="http://schemas.openxmlformats.org/officeDocument/2006/relationships/image" Target="../media/image30.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5.png"/><Relationship Id="rId22" Type="http://schemas.openxmlformats.org/officeDocument/2006/relationships/image" Target="../media/image33.png"/></Relationships>
</file>

<file path=ppt/slides/_rels/slide25.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22.png"/><Relationship Id="rId18" Type="http://schemas.openxmlformats.org/officeDocument/2006/relationships/image" Target="../media/image29.pn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image" Target="../media/image21.png"/><Relationship Id="rId17" Type="http://schemas.openxmlformats.org/officeDocument/2006/relationships/image" Target="../media/image38.png"/><Relationship Id="rId2" Type="http://schemas.openxmlformats.org/officeDocument/2006/relationships/notesSlide" Target="../notesSlides/notesSlide17.xml"/><Relationship Id="rId16" Type="http://schemas.openxmlformats.org/officeDocument/2006/relationships/image" Target="../media/image16.png"/><Relationship Id="rId1" Type="http://schemas.openxmlformats.org/officeDocument/2006/relationships/slideLayout" Target="../slideLayouts/slideLayout14.xml"/><Relationship Id="rId6" Type="http://schemas.openxmlformats.org/officeDocument/2006/relationships/image" Target="../media/image20.png"/><Relationship Id="rId11" Type="http://schemas.openxmlformats.org/officeDocument/2006/relationships/image" Target="../media/image32.png"/><Relationship Id="rId5" Type="http://schemas.openxmlformats.org/officeDocument/2006/relationships/image" Target="../media/image19.png"/><Relationship Id="rId15" Type="http://schemas.openxmlformats.org/officeDocument/2006/relationships/image" Target="../media/image34.png"/><Relationship Id="rId10" Type="http://schemas.openxmlformats.org/officeDocument/2006/relationships/image" Target="../media/image37.png"/><Relationship Id="rId4" Type="http://schemas.openxmlformats.org/officeDocument/2006/relationships/image" Target="../media/image18.png"/><Relationship Id="rId9" Type="http://schemas.openxmlformats.org/officeDocument/2006/relationships/image" Target="../media/image36.png"/><Relationship Id="rId14" Type="http://schemas.openxmlformats.org/officeDocument/2006/relationships/image" Target="../media/image33.png"/></Relationships>
</file>

<file path=ppt/slides/_rels/slide26.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16.png"/><Relationship Id="rId12" Type="http://schemas.openxmlformats.org/officeDocument/2006/relationships/image" Target="../media/image32.png"/><Relationship Id="rId2" Type="http://schemas.openxmlformats.org/officeDocument/2006/relationships/image" Target="../media/image26.png"/><Relationship Id="rId1" Type="http://schemas.openxmlformats.org/officeDocument/2006/relationships/slideLayout" Target="../slideLayouts/slideLayout14.xml"/><Relationship Id="rId6" Type="http://schemas.openxmlformats.org/officeDocument/2006/relationships/image" Target="../media/image18.png"/><Relationship Id="rId11" Type="http://schemas.openxmlformats.org/officeDocument/2006/relationships/image" Target="../media/image20.png"/><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5.png"/><Relationship Id="rId9" Type="http://schemas.openxmlformats.org/officeDocument/2006/relationships/image" Target="../media/image40.png"/><Relationship Id="rId1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8" Type="http://schemas.openxmlformats.org/officeDocument/2006/relationships/hyperlink" Target="https://azure.com/e/a3772335c90140f5b7f70be51414c912" TargetMode="External"/><Relationship Id="rId13" Type="http://schemas.openxmlformats.org/officeDocument/2006/relationships/hyperlink" Target="https://azure.com/e/2a843d6267154a71be74d8ad67af9fb4" TargetMode="External"/><Relationship Id="rId18" Type="http://schemas.openxmlformats.org/officeDocument/2006/relationships/hyperlink" Target="https://azure.com/e/088a2616fb3a4f268e2dfe5e6d949bbc" TargetMode="External"/><Relationship Id="rId3" Type="http://schemas.openxmlformats.org/officeDocument/2006/relationships/hyperlink" Target="https://azure.com/e/396be2e180d249b4acb470a05f17be7b" TargetMode="External"/><Relationship Id="rId21" Type="http://schemas.openxmlformats.org/officeDocument/2006/relationships/hyperlink" Target="https://azure.com/e/37fc51c400ef4e83b07987f7a1f0aaf5" TargetMode="External"/><Relationship Id="rId7" Type="http://schemas.openxmlformats.org/officeDocument/2006/relationships/hyperlink" Target="https://azure.com/e/be23556eb5e94d1587c8a18b9b793b5f" TargetMode="External"/><Relationship Id="rId12" Type="http://schemas.openxmlformats.org/officeDocument/2006/relationships/hyperlink" Target="https://azure.com/e/afa4794aed8a4d719c601ba17e5078ba" TargetMode="External"/><Relationship Id="rId17" Type="http://schemas.openxmlformats.org/officeDocument/2006/relationships/hyperlink" Target="https://azure.com/e/3057549034954b949afbf078babed948" TargetMode="External"/><Relationship Id="rId2" Type="http://schemas.openxmlformats.org/officeDocument/2006/relationships/hyperlink" Target="https://azure.com/e/6088ed3720dd49d287dac13aa782d215" TargetMode="External"/><Relationship Id="rId16" Type="http://schemas.openxmlformats.org/officeDocument/2006/relationships/hyperlink" Target="https://azure.com/e/fb471d14435b4dc9a57ef7bf1f02cbe3" TargetMode="External"/><Relationship Id="rId20" Type="http://schemas.openxmlformats.org/officeDocument/2006/relationships/hyperlink" Target="https://azure.com/e/679a201bd36c47ebb85f84036876138d" TargetMode="External"/><Relationship Id="rId1" Type="http://schemas.openxmlformats.org/officeDocument/2006/relationships/slideLayout" Target="../slideLayouts/slideLayout21.xml"/><Relationship Id="rId6" Type="http://schemas.openxmlformats.org/officeDocument/2006/relationships/hyperlink" Target="https://azure.com/e/f68b413f810b45ecae311effbb44ab32" TargetMode="External"/><Relationship Id="rId11" Type="http://schemas.openxmlformats.org/officeDocument/2006/relationships/hyperlink" Target="https://azure.com/e/ddf053510a3641379b3e65d17b7bb87f" TargetMode="External"/><Relationship Id="rId5" Type="http://schemas.openxmlformats.org/officeDocument/2006/relationships/hyperlink" Target="https://azure.com/e/f8af00ee3e7b4b8abc143809bed15c72" TargetMode="External"/><Relationship Id="rId15" Type="http://schemas.openxmlformats.org/officeDocument/2006/relationships/hyperlink" Target="https://azure.com/e/5db9ea0fd1074e7283eb0397cb297eb6" TargetMode="External"/><Relationship Id="rId10" Type="http://schemas.openxmlformats.org/officeDocument/2006/relationships/hyperlink" Target="https://azure.com/e/d1ebc2d48c2f4111b4ecf20729219084" TargetMode="External"/><Relationship Id="rId19" Type="http://schemas.openxmlformats.org/officeDocument/2006/relationships/hyperlink" Target="https://azure.com/e/e5412d965d174a8ca7a79e4e4b955955" TargetMode="External"/><Relationship Id="rId4" Type="http://schemas.openxmlformats.org/officeDocument/2006/relationships/hyperlink" Target="https://azure.com/e/d37f21035f8d4585aac1d6b2fb350ee7" TargetMode="External"/><Relationship Id="rId9" Type="http://schemas.openxmlformats.org/officeDocument/2006/relationships/hyperlink" Target="https://azure.com/e/fe61110b3c6e4c9093b2d232c1082a0e" TargetMode="External"/><Relationship Id="rId14" Type="http://schemas.openxmlformats.org/officeDocument/2006/relationships/hyperlink" Target="https://azure.com/e/e6e4ff9b6c09414fa71fea1364dc55de" TargetMode="Externa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microsoft/MCW-SAP-HANA-on-Azure/blob/master/Hands-on%20lab/HOL%20step-by-step%20-%20SAP%20HANA%20on%20Azure.md" TargetMode="External"/><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8" Type="http://schemas.openxmlformats.org/officeDocument/2006/relationships/hyperlink" Target="https://docs.microsoft.com/en-us/azure/architecture/reference-architectures/" TargetMode="External"/><Relationship Id="rId13" Type="http://schemas.openxmlformats.org/officeDocument/2006/relationships/hyperlink" Target="https://www.youtube.com/watch?v=gKEA-RbnjGI&amp;list=PLvnlORJ_Skl7AUslNScWKLboolqc_A72m" TargetMode="External"/><Relationship Id="rId18" Type="http://schemas.openxmlformats.org/officeDocument/2006/relationships/hyperlink" Target="https://microsoft.sharepoint.com/teams/GearUp/SitePages/solutionsBattlecards.aspx" TargetMode="External"/><Relationship Id="rId26" Type="http://schemas.openxmlformats.org/officeDocument/2006/relationships/hyperlink" Target="mailto:SAPGBBEMEA@microsoft.com" TargetMode="External"/><Relationship Id="rId3" Type="http://schemas.openxmlformats.org/officeDocument/2006/relationships/hyperlink" Target="https://azure.microsoft.com/en-us/solutions/sap/" TargetMode="External"/><Relationship Id="rId21" Type="http://schemas.openxmlformats.org/officeDocument/2006/relationships/hyperlink" Target="https://azure.microsoft.com/en-us/blog/accelerate-your-sap-on-azure-hana-project-with-suse-microsoft-solution-templates/" TargetMode="External"/><Relationship Id="rId7" Type="http://schemas.openxmlformats.org/officeDocument/2006/relationships/hyperlink" Target="https://docs.microsoft.com/en-us/azure/virtual-machines/workloads/sap/hana-overview-architecture" TargetMode="External"/><Relationship Id="rId12" Type="http://schemas.openxmlformats.org/officeDocument/2006/relationships/hyperlink" Target="https://www.microsoft.com/itshowcase/saponazure" TargetMode="External"/><Relationship Id="rId17" Type="http://schemas.openxmlformats.org/officeDocument/2006/relationships/hyperlink" Target="https://microsoft.sharepoint.com/sites/infopedia_g04/pages/roadmap.aspx" TargetMode="External"/><Relationship Id="rId25" Type="http://schemas.openxmlformats.org/officeDocument/2006/relationships/hyperlink" Target="mailto:SAPGBBAMERICAS@microsoft.com" TargetMode="External"/><Relationship Id="rId2" Type="http://schemas.openxmlformats.org/officeDocument/2006/relationships/notesSlide" Target="../notesSlides/notesSlide21.xml"/><Relationship Id="rId16" Type="http://schemas.openxmlformats.org/officeDocument/2006/relationships/hyperlink" Target="https://microsoft.sharepoint.com/sites/Infopedia_G01/Pages/SAP-on-Azure.aspx" TargetMode="External"/><Relationship Id="rId20" Type="http://schemas.openxmlformats.org/officeDocument/2006/relationships/hyperlink" Target="https://cal.sap.com/" TargetMode="External"/><Relationship Id="rId29" Type="http://schemas.openxmlformats.org/officeDocument/2006/relationships/image" Target="../media/image48.jpeg"/><Relationship Id="rId1" Type="http://schemas.openxmlformats.org/officeDocument/2006/relationships/slideLayout" Target="../slideLayouts/slideLayout14.xml"/><Relationship Id="rId6" Type="http://schemas.openxmlformats.org/officeDocument/2006/relationships/hyperlink" Target="https://docs.microsoft.com/en-us/azure/virtual-machines/workloads/sap/get-started" TargetMode="External"/><Relationship Id="rId11" Type="http://schemas.openxmlformats.org/officeDocument/2006/relationships/hyperlink" Target="https://github.com/Microsoft/MCW-SAP-NetWeaver-on-Azure" TargetMode="External"/><Relationship Id="rId24" Type="http://schemas.openxmlformats.org/officeDocument/2006/relationships/hyperlink" Target="mailto:saptalk@microsoft.com" TargetMode="External"/><Relationship Id="rId5" Type="http://schemas.openxmlformats.org/officeDocument/2006/relationships/hyperlink" Target="https://wiki.scn.sap.com/wiki/display/VIRTUALIZATION/SAP+on+Microsoft+Azure" TargetMode="External"/><Relationship Id="rId15" Type="http://schemas.openxmlformats.org/officeDocument/2006/relationships/hyperlink" Target="https://open.sap.com/" TargetMode="External"/><Relationship Id="rId23" Type="http://schemas.openxmlformats.org/officeDocument/2006/relationships/hyperlink" Target="https://www.yammer.com/microsoft.com/#/threads/inGroup?type=in_group&amp;feedId=4611792" TargetMode="External"/><Relationship Id="rId28" Type="http://schemas.openxmlformats.org/officeDocument/2006/relationships/image" Target="../media/image47.png"/><Relationship Id="rId10" Type="http://schemas.openxmlformats.org/officeDocument/2006/relationships/hyperlink" Target="https://github.com/Microsoft/MCW-SAP-HANA-on-Azure" TargetMode="External"/><Relationship Id="rId19" Type="http://schemas.openxmlformats.org/officeDocument/2006/relationships/hyperlink" Target="https://microsoft.sharepoint.com/teams/Intelligent_Cloud/CTO-Readiness/Pages/SAPonAzure.aspx#InplviewHash2dc42967-331a-4609-83d0-cdf460d67dc1" TargetMode="External"/><Relationship Id="rId31" Type="http://schemas.openxmlformats.org/officeDocument/2006/relationships/image" Target="../media/image50.jpeg"/><Relationship Id="rId4" Type="http://schemas.openxmlformats.org/officeDocument/2006/relationships/hyperlink" Target="https://blogs.msdn.microsoft.com/saponsqlserver/" TargetMode="External"/><Relationship Id="rId9" Type="http://schemas.openxmlformats.org/officeDocument/2006/relationships/hyperlink" Target="https://partner.microsoft.com/en-us/solutions/practice-areas/cloud-infrastructure-management/sap-azure" TargetMode="External"/><Relationship Id="rId14" Type="http://schemas.openxmlformats.org/officeDocument/2006/relationships/hyperlink" Target="https://www.youtube.com/user/saphanaacademy" TargetMode="External"/><Relationship Id="rId22" Type="http://schemas.openxmlformats.org/officeDocument/2006/relationships/hyperlink" Target="https://github.com/AzureCAT-GSI/SAP-HANA-ARM" TargetMode="External"/><Relationship Id="rId27" Type="http://schemas.openxmlformats.org/officeDocument/2006/relationships/hyperlink" Target="mailto:SAPGBBASIA@microsoft.com" TargetMode="External"/><Relationship Id="rId30" Type="http://schemas.openxmlformats.org/officeDocument/2006/relationships/image" Target="../media/image49.jpeg"/></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Microsoft/MCW-SAP-HANA-on-Azure" TargetMode="External"/><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3.png"/><Relationship Id="rId1" Type="http://schemas.openxmlformats.org/officeDocument/2006/relationships/slideLayout" Target="../slideLayouts/slideLayout2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171273"/>
            <a:ext cx="7860771" cy="899336"/>
          </a:xfrm>
        </p:spPr>
        <p:txBody>
          <a:bodyPr/>
          <a:lstStyle/>
          <a:p>
            <a:r>
              <a:rPr lang="en-US" dirty="0"/>
              <a:t>SAP HANA on Azure</a:t>
            </a:r>
            <a:br>
              <a:rPr lang="en-US" dirty="0"/>
            </a:br>
            <a:r>
              <a:rPr lang="en-US" dirty="0"/>
              <a:t>Whiteboard Design Session</a:t>
            </a:r>
            <a:br>
              <a:rPr lang="en-US" dirty="0"/>
            </a:br>
            <a:r>
              <a:rPr lang="en-US" dirty="0"/>
              <a:t>(Trainer Deck)</a:t>
            </a:r>
          </a:p>
        </p:txBody>
      </p:sp>
      <p:sp>
        <p:nvSpPr>
          <p:cNvPr id="4" name="Text Placeholder 2">
            <a:extLst>
              <a:ext uri="{FF2B5EF4-FFF2-40B4-BE49-F238E27FC236}">
                <a16:creationId xmlns:a16="http://schemas.microsoft.com/office/drawing/2014/main" id="{835AA6A0-3171-499B-ADA1-6757FE0788EA}"/>
              </a:ext>
            </a:extLst>
          </p:cNvPr>
          <p:cNvSpPr>
            <a:spLocks noGrp="1"/>
          </p:cNvSpPr>
          <p:nvPr>
            <p:ph type="body" sz="quarter" idx="12"/>
          </p:nvPr>
        </p:nvSpPr>
        <p:spPr>
          <a:xfrm>
            <a:off x="269302" y="4988766"/>
            <a:ext cx="8635359" cy="1358517"/>
          </a:xfrm>
        </p:spPr>
        <p:txBody>
          <a:bodyPr vert="horz" wrap="square" lIns="164592" tIns="109728" rIns="164592" bIns="109728" rtlCol="0" anchor="t">
            <a:noAutofit/>
          </a:bodyPr>
          <a:lstStyle/>
          <a:p>
            <a:r>
              <a:rPr lang="en-US" sz="3200" dirty="0">
                <a:cs typeface="Segoe UI Light"/>
              </a:rPr>
              <a:t>Trainer names</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ECB3991-AAF9-4643-B0AF-7DC5F506BA40}"/>
              </a:ext>
            </a:extLst>
          </p:cNvPr>
          <p:cNvGraphicFramePr>
            <a:graphicFrameLocks noGrp="1"/>
          </p:cNvGraphicFramePr>
          <p:nvPr>
            <p:extLst>
              <p:ext uri="{D42A27DB-BD31-4B8C-83A1-F6EECF244321}">
                <p14:modId xmlns:p14="http://schemas.microsoft.com/office/powerpoint/2010/main" val="2840336135"/>
              </p:ext>
            </p:extLst>
          </p:nvPr>
        </p:nvGraphicFramePr>
        <p:xfrm>
          <a:off x="504844" y="2956225"/>
          <a:ext cx="11313932" cy="3612264"/>
        </p:xfrm>
        <a:graphic>
          <a:graphicData uri="http://schemas.openxmlformats.org/drawingml/2006/table">
            <a:tbl>
              <a:tblPr firstRow="1" bandRow="1">
                <a:tableStyleId>{5C22544A-7EE6-4342-B048-85BDC9FD1C3A}</a:tableStyleId>
              </a:tblPr>
              <a:tblGrid>
                <a:gridCol w="213280">
                  <a:extLst>
                    <a:ext uri="{9D8B030D-6E8A-4147-A177-3AD203B41FA5}">
                      <a16:colId xmlns:a16="http://schemas.microsoft.com/office/drawing/2014/main" val="2725184960"/>
                    </a:ext>
                  </a:extLst>
                </a:gridCol>
                <a:gridCol w="1371409">
                  <a:extLst>
                    <a:ext uri="{9D8B030D-6E8A-4147-A177-3AD203B41FA5}">
                      <a16:colId xmlns:a16="http://schemas.microsoft.com/office/drawing/2014/main" val="1201680317"/>
                    </a:ext>
                  </a:extLst>
                </a:gridCol>
                <a:gridCol w="1333500">
                  <a:extLst>
                    <a:ext uri="{9D8B030D-6E8A-4147-A177-3AD203B41FA5}">
                      <a16:colId xmlns:a16="http://schemas.microsoft.com/office/drawing/2014/main" val="79678009"/>
                    </a:ext>
                  </a:extLst>
                </a:gridCol>
                <a:gridCol w="1543270">
                  <a:extLst>
                    <a:ext uri="{9D8B030D-6E8A-4147-A177-3AD203B41FA5}">
                      <a16:colId xmlns:a16="http://schemas.microsoft.com/office/drawing/2014/main" val="3781531428"/>
                    </a:ext>
                  </a:extLst>
                </a:gridCol>
                <a:gridCol w="3743185">
                  <a:extLst>
                    <a:ext uri="{9D8B030D-6E8A-4147-A177-3AD203B41FA5}">
                      <a16:colId xmlns:a16="http://schemas.microsoft.com/office/drawing/2014/main" val="1665200899"/>
                    </a:ext>
                  </a:extLst>
                </a:gridCol>
                <a:gridCol w="3109288">
                  <a:extLst>
                    <a:ext uri="{9D8B030D-6E8A-4147-A177-3AD203B41FA5}">
                      <a16:colId xmlns:a16="http://schemas.microsoft.com/office/drawing/2014/main" val="4288066691"/>
                    </a:ext>
                  </a:extLst>
                </a:gridCol>
              </a:tblGrid>
              <a:tr h="466088">
                <a:tc>
                  <a:txBody>
                    <a:bodyPr/>
                    <a:lstStyle/>
                    <a:p>
                      <a:endParaRPr lang="en-US" sz="1600">
                        <a:latin typeface="+mn-lt"/>
                        <a:cs typeface="Segoe UI Light" panose="020B0502040204020203" pitchFamily="34" charset="0"/>
                      </a:endParaRPr>
                    </a:p>
                  </a:txBody>
                  <a:tcPr marL="91427" marR="91427" marT="45713" marB="45713" anchor="ctr"/>
                </a:tc>
                <a:tc>
                  <a:txBody>
                    <a:bodyPr/>
                    <a:lstStyle/>
                    <a:p>
                      <a:r>
                        <a:rPr lang="en-US" sz="1600" dirty="0"/>
                        <a:t>Prod or </a:t>
                      </a:r>
                      <a:br>
                        <a:rPr lang="en-US" sz="1600" dirty="0"/>
                      </a:br>
                      <a:r>
                        <a:rPr lang="en-US" sz="1600" dirty="0"/>
                        <a:t>Non-Prod</a:t>
                      </a:r>
                      <a:endParaRPr lang="en-US" sz="1600" dirty="0">
                        <a:solidFill>
                          <a:schemeClr val="bg1"/>
                        </a:solidFill>
                        <a:latin typeface="+mn-lt"/>
                        <a:cs typeface="Segoe UI Light" panose="020B0502040204020203" pitchFamily="34" charset="0"/>
                      </a:endParaRPr>
                    </a:p>
                  </a:txBody>
                  <a:tcPr marL="91427" marR="91427" marT="45713" marB="45713" anchor="ctr"/>
                </a:tc>
                <a:tc>
                  <a:txBody>
                    <a:bodyPr/>
                    <a:lstStyle/>
                    <a:p>
                      <a:r>
                        <a:rPr lang="en-US" sz="1600"/>
                        <a:t>HANA scenario</a:t>
                      </a:r>
                      <a:endParaRPr lang="en-US" sz="1600">
                        <a:solidFill>
                          <a:schemeClr val="bg1"/>
                        </a:solidFill>
                        <a:latin typeface="+mn-lt"/>
                        <a:cs typeface="Segoe UI Light" panose="020B0502040204020203" pitchFamily="34" charset="0"/>
                      </a:endParaRPr>
                    </a:p>
                  </a:txBody>
                  <a:tcPr marL="91427" marR="91427" marT="45713" marB="45713" anchor="ctr"/>
                </a:tc>
                <a:tc>
                  <a:txBody>
                    <a:bodyPr/>
                    <a:lstStyle/>
                    <a:p>
                      <a:r>
                        <a:rPr lang="en-US" sz="1600"/>
                        <a:t>HANA DB/RAM size</a:t>
                      </a:r>
                      <a:endParaRPr lang="en-US" sz="1600">
                        <a:solidFill>
                          <a:schemeClr val="bg1"/>
                        </a:solidFill>
                        <a:latin typeface="+mn-lt"/>
                        <a:cs typeface="Segoe UI Light" panose="020B0502040204020203" pitchFamily="34" charset="0"/>
                      </a:endParaRPr>
                    </a:p>
                  </a:txBody>
                  <a:tcPr marL="91427" marR="91427" marT="45713" marB="45713" anchor="ctr"/>
                </a:tc>
                <a:tc>
                  <a:txBody>
                    <a:bodyPr/>
                    <a:lstStyle/>
                    <a:p>
                      <a:r>
                        <a:rPr lang="en-US" sz="1600" dirty="0"/>
                        <a:t>Select Compute</a:t>
                      </a:r>
                      <a:br>
                        <a:rPr lang="en-US" sz="1600" dirty="0"/>
                      </a:br>
                      <a:r>
                        <a:rPr lang="en-US" sz="1600" dirty="0"/>
                        <a:t>based on </a:t>
                      </a:r>
                      <a:r>
                        <a:rPr lang="en-US" sz="1600" dirty="0">
                          <a:solidFill>
                            <a:srgbClr val="FFFF00"/>
                          </a:solidFill>
                        </a:rPr>
                        <a:t>RAM size</a:t>
                      </a:r>
                      <a:r>
                        <a:rPr lang="en-US" sz="1600" dirty="0"/>
                        <a:t> required for </a:t>
                      </a:r>
                      <a:br>
                        <a:rPr lang="en-US" sz="1600" dirty="0"/>
                      </a:br>
                      <a:r>
                        <a:rPr lang="en-US" sz="1600" dirty="0"/>
                        <a:t>HANA server(s)</a:t>
                      </a:r>
                      <a:endParaRPr lang="en-US" sz="1600" dirty="0">
                        <a:solidFill>
                          <a:schemeClr val="bg1"/>
                        </a:solidFill>
                        <a:latin typeface="+mn-lt"/>
                        <a:cs typeface="Segoe UI Light" panose="020B0502040204020203" pitchFamily="34" charset="0"/>
                      </a:endParaRPr>
                    </a:p>
                  </a:txBody>
                  <a:tcPr marL="91427" marR="91427" marT="45713" marB="45713" anchor="ctr"/>
                </a:tc>
                <a:tc>
                  <a:txBody>
                    <a:bodyPr/>
                    <a:lstStyle/>
                    <a:p>
                      <a:r>
                        <a:rPr lang="en-US" sz="1600" dirty="0"/>
                        <a:t>Select Compute  </a:t>
                      </a:r>
                      <a:br>
                        <a:rPr lang="en-US" sz="1600" dirty="0"/>
                      </a:br>
                      <a:r>
                        <a:rPr lang="en-US" sz="1600" dirty="0"/>
                        <a:t>based on </a:t>
                      </a:r>
                      <a:r>
                        <a:rPr lang="en-US" sz="1600" dirty="0">
                          <a:solidFill>
                            <a:srgbClr val="FFFF00"/>
                          </a:solidFill>
                        </a:rPr>
                        <a:t>SAPS</a:t>
                      </a:r>
                      <a:r>
                        <a:rPr lang="en-US" sz="1600" dirty="0"/>
                        <a:t> required for </a:t>
                      </a:r>
                      <a:br>
                        <a:rPr lang="en-US" sz="1600" dirty="0"/>
                      </a:br>
                      <a:r>
                        <a:rPr lang="en-US" sz="1600" dirty="0"/>
                        <a:t>SAP application servers</a:t>
                      </a:r>
                      <a:endParaRPr lang="en-US" sz="1600" dirty="0">
                        <a:solidFill>
                          <a:srgbClr val="FF0000"/>
                        </a:solidFill>
                        <a:latin typeface="+mn-lt"/>
                        <a:cs typeface="Segoe UI Light" panose="020B0502040204020203" pitchFamily="34" charset="0"/>
                      </a:endParaRPr>
                    </a:p>
                  </a:txBody>
                  <a:tcPr marL="91427" marR="91427" marT="45713" marB="45713" anchor="ctr"/>
                </a:tc>
                <a:extLst>
                  <a:ext uri="{0D108BD9-81ED-4DB2-BD59-A6C34878D82A}">
                    <a16:rowId xmlns:a16="http://schemas.microsoft.com/office/drawing/2014/main" val="2409207783"/>
                  </a:ext>
                </a:extLst>
              </a:tr>
              <a:tr h="436045">
                <a:tc>
                  <a:txBody>
                    <a:bodyPr/>
                    <a:lstStyle/>
                    <a:p>
                      <a:r>
                        <a:rPr lang="en-US" sz="1600"/>
                        <a:t>1</a:t>
                      </a:r>
                      <a:endParaRPr lang="en-US" sz="1600">
                        <a:latin typeface="+mn-lt"/>
                        <a:cs typeface="Segoe UI Light" panose="020B0502040204020203" pitchFamily="34" charset="0"/>
                      </a:endParaRPr>
                    </a:p>
                  </a:txBody>
                  <a:tcPr marL="91427" marR="91427" marT="45713" marB="45713" anchor="ctr"/>
                </a:tc>
                <a:tc>
                  <a:txBody>
                    <a:bodyPr/>
                    <a:lstStyle/>
                    <a:p>
                      <a:r>
                        <a:rPr lang="en-US" sz="1600"/>
                        <a:t>Dev and Test</a:t>
                      </a:r>
                      <a:endParaRPr lang="en-US" sz="1600">
                        <a:latin typeface="+mn-lt"/>
                        <a:cs typeface="Segoe UI Light" panose="020B0502040204020203" pitchFamily="34" charset="0"/>
                      </a:endParaRPr>
                    </a:p>
                  </a:txBody>
                  <a:tcPr marL="91427" marR="91427" marT="45713" marB="45713" anchor="ctr"/>
                </a:tc>
                <a:tc>
                  <a:txBody>
                    <a:bodyPr/>
                    <a:lstStyle/>
                    <a:p>
                      <a:r>
                        <a:rPr lang="en-US" sz="1600"/>
                        <a:t>OLTP, OLAP</a:t>
                      </a:r>
                      <a:endParaRPr lang="en-US" sz="1600">
                        <a:latin typeface="+mn-lt"/>
                        <a:cs typeface="Segoe UI Light" panose="020B0502040204020203" pitchFamily="34" charset="0"/>
                      </a:endParaRPr>
                    </a:p>
                  </a:txBody>
                  <a:tcPr marL="91427" marR="91427" marT="45713" marB="45713" anchor="ctr"/>
                </a:tc>
                <a:tc>
                  <a:txBody>
                    <a:bodyPr/>
                    <a:lstStyle/>
                    <a:p>
                      <a:r>
                        <a:rPr lang="en-US" sz="1600"/>
                        <a:t>-</a:t>
                      </a:r>
                      <a:endParaRPr lang="en-US" sz="1600">
                        <a:latin typeface="+mn-lt"/>
                        <a:cs typeface="Segoe UI Light" panose="020B0502040204020203" pitchFamily="34" charset="0"/>
                      </a:endParaRPr>
                    </a:p>
                  </a:txBody>
                  <a:tcPr marL="91427" marR="91427" marT="45713" marB="45713" anchor="ctr"/>
                </a:tc>
                <a:tc>
                  <a:txBody>
                    <a:bodyPr/>
                    <a:lstStyle/>
                    <a:p>
                      <a:r>
                        <a:rPr lang="en-US" sz="1600" kern="1200"/>
                        <a:t>E v3 or M Series VM </a:t>
                      </a:r>
                      <a:endParaRPr lang="en-US" sz="1600">
                        <a:latin typeface="+mn-lt"/>
                        <a:cs typeface="Segoe UI Light" panose="020B0502040204020203" pitchFamily="34" charset="0"/>
                      </a:endParaRPr>
                    </a:p>
                  </a:txBody>
                  <a:tcPr marL="91427" marR="91427" marT="45713" marB="45713" anchor="ctr"/>
                </a:tc>
                <a:tc row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 v3 Series VM – scale out</a:t>
                      </a:r>
                      <a:endParaRPr lang="en-US" sz="1600" dirty="0">
                        <a:latin typeface="+mn-lt"/>
                        <a:cs typeface="Segoe UI Light" panose="020B0502040204020203" pitchFamily="34" charset="0"/>
                      </a:endParaRPr>
                    </a:p>
                  </a:txBody>
                  <a:tcPr marL="91427" marR="91427" marT="45713" marB="45713" anchor="ctr"/>
                </a:tc>
                <a:extLst>
                  <a:ext uri="{0D108BD9-81ED-4DB2-BD59-A6C34878D82A}">
                    <a16:rowId xmlns:a16="http://schemas.microsoft.com/office/drawing/2014/main" val="1737912949"/>
                  </a:ext>
                </a:extLst>
              </a:tr>
              <a:tr h="436045">
                <a:tc>
                  <a:txBody>
                    <a:bodyPr/>
                    <a:lstStyle/>
                    <a:p>
                      <a:r>
                        <a:rPr lang="en-US" sz="1600"/>
                        <a:t>2</a:t>
                      </a:r>
                      <a:endParaRPr lang="en-US" sz="1600">
                        <a:latin typeface="+mn-lt"/>
                        <a:cs typeface="Segoe UI Light" panose="020B0502040204020203" pitchFamily="34" charset="0"/>
                      </a:endParaRPr>
                    </a:p>
                  </a:txBody>
                  <a:tcPr marL="91427" marR="91427" marT="45713" marB="45713" anchor="ctr"/>
                </a:tc>
                <a:tc>
                  <a:txBody>
                    <a:bodyPr/>
                    <a:lstStyle/>
                    <a:p>
                      <a:r>
                        <a:rPr lang="en-US" sz="1600"/>
                        <a:t>Production</a:t>
                      </a:r>
                      <a:endParaRPr lang="en-US" sz="1600">
                        <a:latin typeface="+mn-lt"/>
                        <a:cs typeface="Segoe UI Light" panose="020B0502040204020203" pitchFamily="34" charset="0"/>
                      </a:endParaRPr>
                    </a:p>
                  </a:txBody>
                  <a:tcPr marL="91427" marR="91427" marT="45713" marB="45713" anchor="ctr"/>
                </a:tc>
                <a:tc>
                  <a:txBody>
                    <a:bodyPr/>
                    <a:lstStyle/>
                    <a:p>
                      <a:r>
                        <a:rPr lang="en-US" sz="1600"/>
                        <a:t>OLTP</a:t>
                      </a:r>
                      <a:endParaRPr lang="en-US" sz="1600">
                        <a:latin typeface="+mn-lt"/>
                        <a:cs typeface="Segoe UI Light" panose="020B0502040204020203" pitchFamily="34" charset="0"/>
                      </a:endParaRPr>
                    </a:p>
                  </a:txBody>
                  <a:tcPr marL="91427" marR="91427" marT="45713" marB="45713" anchor="ctr"/>
                </a:tc>
                <a:tc>
                  <a:txBody>
                    <a:bodyPr/>
                    <a:lstStyle/>
                    <a:p>
                      <a:r>
                        <a:rPr lang="en-US" sz="1600" dirty="0"/>
                        <a:t>192GiB to 6TiB </a:t>
                      </a:r>
                      <a:endParaRPr lang="en-US" sz="1600" dirty="0">
                        <a:latin typeface="+mn-lt"/>
                        <a:cs typeface="Segoe UI Light" panose="020B0502040204020203" pitchFamily="34" charset="0"/>
                      </a:endParaRPr>
                    </a:p>
                  </a:txBody>
                  <a:tcPr marL="91427" marR="91427" marT="45713" marB="45713" anchor="ctr"/>
                </a:tc>
                <a:tc>
                  <a:txBody>
                    <a:bodyPr/>
                    <a:lstStyle/>
                    <a:p>
                      <a:r>
                        <a:rPr lang="en-US" sz="1600" kern="1200"/>
                        <a:t>M Series VM  - scale up</a:t>
                      </a:r>
                      <a:endParaRPr lang="en-US" sz="1600">
                        <a:latin typeface="+mn-lt"/>
                        <a:cs typeface="Segoe UI Light" panose="020B0502040204020203" pitchFamily="34" charset="0"/>
                      </a:endParaRPr>
                    </a:p>
                  </a:txBody>
                  <a:tcPr marL="91427" marR="91427" marT="45713" marB="45713"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kern="1200">
                        <a:solidFill>
                          <a:schemeClr val="dk1"/>
                        </a:solidFill>
                        <a:latin typeface="+mj-lt"/>
                        <a:ea typeface="+mn-ea"/>
                        <a:cs typeface="Segoe UI Light" panose="020B0502040204020203" pitchFamily="34" charset="0"/>
                      </a:endParaRPr>
                    </a:p>
                  </a:txBody>
                  <a:tcPr marL="91427" marR="91427" marT="45713" marB="45713" anchor="ctr"/>
                </a:tc>
                <a:extLst>
                  <a:ext uri="{0D108BD9-81ED-4DB2-BD59-A6C34878D82A}">
                    <a16:rowId xmlns:a16="http://schemas.microsoft.com/office/drawing/2014/main" val="3943093915"/>
                  </a:ext>
                </a:extLst>
              </a:tr>
              <a:tr h="436045">
                <a:tc>
                  <a:txBody>
                    <a:bodyPr/>
                    <a:lstStyle/>
                    <a:p>
                      <a:r>
                        <a:rPr lang="en-US" sz="1600"/>
                        <a:t>3</a:t>
                      </a:r>
                      <a:endParaRPr lang="en-US" sz="1600">
                        <a:latin typeface="+mn-lt"/>
                        <a:cs typeface="Segoe UI Light" panose="020B0502040204020203" pitchFamily="34" charset="0"/>
                      </a:endParaRPr>
                    </a:p>
                  </a:txBody>
                  <a:tcPr marL="91427" marR="91427" marT="45713" marB="45713" anchor="ctr"/>
                </a:tc>
                <a:tc>
                  <a:txBody>
                    <a:bodyPr/>
                    <a:lstStyle/>
                    <a:p>
                      <a:r>
                        <a:rPr lang="en-US" sz="1600"/>
                        <a:t>Production</a:t>
                      </a:r>
                      <a:endParaRPr lang="en-US" sz="1600">
                        <a:latin typeface="+mn-lt"/>
                        <a:cs typeface="Segoe UI Light" panose="020B0502040204020203" pitchFamily="34" charset="0"/>
                      </a:endParaRPr>
                    </a:p>
                  </a:txBody>
                  <a:tcPr marL="91427" marR="91427" marT="45713" marB="45713" anchor="ctr"/>
                </a:tc>
                <a:tc>
                  <a:txBody>
                    <a:bodyPr/>
                    <a:lstStyle/>
                    <a:p>
                      <a:r>
                        <a:rPr lang="en-US" sz="1600"/>
                        <a:t>OLAP</a:t>
                      </a:r>
                      <a:endParaRPr lang="en-US" sz="1600">
                        <a:latin typeface="+mn-lt"/>
                        <a:cs typeface="Segoe UI Light" panose="020B0502040204020203" pitchFamily="34" charset="0"/>
                      </a:endParaRPr>
                    </a:p>
                  </a:txBody>
                  <a:tcPr marL="91427" marR="91427" marT="45713" marB="45713" anchor="ctr"/>
                </a:tc>
                <a:tc>
                  <a:txBody>
                    <a:bodyPr/>
                    <a:lstStyle/>
                    <a:p>
                      <a:r>
                        <a:rPr lang="en-US" sz="1600" dirty="0"/>
                        <a:t>192GiB to 3TiB</a:t>
                      </a:r>
                      <a:endParaRPr lang="en-US" sz="1600" dirty="0">
                        <a:latin typeface="+mn-lt"/>
                        <a:cs typeface="Segoe UI Light" panose="020B0502040204020203" pitchFamily="34" charset="0"/>
                      </a:endParaRPr>
                    </a:p>
                  </a:txBody>
                  <a:tcPr marL="91427" marR="91427" marT="45713" marB="45713" anchor="ctr"/>
                </a:tc>
                <a:tc>
                  <a:txBody>
                    <a:bodyPr/>
                    <a:lstStyle/>
                    <a:p>
                      <a:r>
                        <a:rPr lang="en-US" sz="1600" kern="1200"/>
                        <a:t>M Series VM </a:t>
                      </a:r>
                      <a:r>
                        <a:rPr lang="en-US" sz="1600"/>
                        <a:t>– scale up</a:t>
                      </a:r>
                      <a:endParaRPr lang="en-US" sz="1600">
                        <a:latin typeface="+mn-lt"/>
                        <a:cs typeface="Segoe UI Light" panose="020B0502040204020203" pitchFamily="34" charset="0"/>
                      </a:endParaRPr>
                    </a:p>
                  </a:txBody>
                  <a:tcPr marL="91427" marR="91427" marT="45713" marB="45713"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kern="1200">
                        <a:solidFill>
                          <a:schemeClr val="dk1"/>
                        </a:solidFill>
                        <a:latin typeface="+mj-lt"/>
                        <a:ea typeface="+mn-ea"/>
                        <a:cs typeface="Segoe UI Light" panose="020B0502040204020203" pitchFamily="34" charset="0"/>
                      </a:endParaRPr>
                    </a:p>
                  </a:txBody>
                  <a:tcPr marL="91427" marR="91427" marT="45713" marB="45713" anchor="ctr"/>
                </a:tc>
                <a:extLst>
                  <a:ext uri="{0D108BD9-81ED-4DB2-BD59-A6C34878D82A}">
                    <a16:rowId xmlns:a16="http://schemas.microsoft.com/office/drawing/2014/main" val="2184735381"/>
                  </a:ext>
                </a:extLst>
              </a:tr>
              <a:tr h="436045">
                <a:tc>
                  <a:txBody>
                    <a:bodyPr/>
                    <a:lstStyle/>
                    <a:p>
                      <a:r>
                        <a:rPr lang="en-US" sz="1600"/>
                        <a:t>4</a:t>
                      </a:r>
                      <a:endParaRPr lang="en-US" sz="1600">
                        <a:latin typeface="+mn-lt"/>
                        <a:cs typeface="Segoe UI Light" panose="020B0502040204020203" pitchFamily="34" charset="0"/>
                      </a:endParaRPr>
                    </a:p>
                  </a:txBody>
                  <a:tcPr marL="91427" marR="91427" marT="45713" marB="45713" anchor="ctr"/>
                </a:tc>
                <a:tc>
                  <a:txBody>
                    <a:bodyPr/>
                    <a:lstStyle/>
                    <a:p>
                      <a:r>
                        <a:rPr lang="en-US" sz="1600" dirty="0"/>
                        <a:t>Production</a:t>
                      </a:r>
                      <a:endParaRPr lang="en-US" sz="1600" dirty="0">
                        <a:latin typeface="+mn-lt"/>
                        <a:cs typeface="Segoe UI Light" panose="020B0502040204020203" pitchFamily="34" charset="0"/>
                      </a:endParaRPr>
                    </a:p>
                  </a:txBody>
                  <a:tcPr marL="91427" marR="91427" marT="45713" marB="45713" anchor="ctr"/>
                </a:tc>
                <a:tc>
                  <a:txBody>
                    <a:bodyPr/>
                    <a:lstStyle/>
                    <a:p>
                      <a:r>
                        <a:rPr lang="en-US" sz="1600"/>
                        <a:t>OLTP</a:t>
                      </a:r>
                      <a:endParaRPr lang="en-US" sz="1600">
                        <a:latin typeface="+mn-lt"/>
                        <a:cs typeface="Segoe UI Light" panose="020B0502040204020203" pitchFamily="34" charset="0"/>
                      </a:endParaRPr>
                    </a:p>
                  </a:txBody>
                  <a:tcPr marL="91427" marR="91427" marT="45713" marB="45713" anchor="ctr"/>
                </a:tc>
                <a:tc>
                  <a:txBody>
                    <a:bodyPr/>
                    <a:lstStyle/>
                    <a:p>
                      <a:r>
                        <a:rPr lang="en-US" sz="1600" dirty="0"/>
                        <a:t>6 to 24TiB</a:t>
                      </a:r>
                      <a:endParaRPr lang="en-US" sz="1600" dirty="0">
                        <a:latin typeface="+mn-lt"/>
                        <a:cs typeface="Segoe UI Light" panose="020B0502040204020203" pitchFamily="34" charset="0"/>
                      </a:endParaRPr>
                    </a:p>
                  </a:txBody>
                  <a:tcPr marL="91427" marR="91427" marT="45713" marB="45713" anchor="ctr"/>
                </a:tc>
                <a:tc>
                  <a:txBody>
                    <a:bodyPr/>
                    <a:lstStyle/>
                    <a:p>
                      <a:r>
                        <a:rPr lang="en-US" sz="1600"/>
                        <a:t>HANA Large Instances – scale up</a:t>
                      </a:r>
                      <a:endParaRPr lang="en-US" sz="1600">
                        <a:latin typeface="+mn-lt"/>
                        <a:cs typeface="Segoe UI Light" panose="020B0502040204020203" pitchFamily="34" charset="0"/>
                      </a:endParaRPr>
                    </a:p>
                  </a:txBody>
                  <a:tcPr marL="91427" marR="91427" marT="45713" marB="45713"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kern="1200">
                        <a:solidFill>
                          <a:schemeClr val="dk1"/>
                        </a:solidFill>
                        <a:latin typeface="+mj-lt"/>
                        <a:ea typeface="+mn-ea"/>
                        <a:cs typeface="Segoe UI Light" panose="020B0502040204020203" pitchFamily="34" charset="0"/>
                      </a:endParaRPr>
                    </a:p>
                  </a:txBody>
                  <a:tcPr marL="91427" marR="91427" marT="45713" marB="45713" anchor="ctr"/>
                </a:tc>
                <a:extLst>
                  <a:ext uri="{0D108BD9-81ED-4DB2-BD59-A6C34878D82A}">
                    <a16:rowId xmlns:a16="http://schemas.microsoft.com/office/drawing/2014/main" val="2817778782"/>
                  </a:ext>
                </a:extLst>
              </a:tr>
              <a:tr h="466032">
                <a:tc>
                  <a:txBody>
                    <a:bodyPr/>
                    <a:lstStyle/>
                    <a:p>
                      <a:r>
                        <a:rPr lang="en-US" sz="1600"/>
                        <a:t>5</a:t>
                      </a:r>
                      <a:endParaRPr lang="en-US" sz="1600">
                        <a:latin typeface="+mn-lt"/>
                        <a:cs typeface="Segoe UI Light" panose="020B0502040204020203" pitchFamily="34" charset="0"/>
                      </a:endParaRPr>
                    </a:p>
                  </a:txBody>
                  <a:tcPr marL="91427" marR="91427" marT="45713" marB="45713" anchor="ctr"/>
                </a:tc>
                <a:tc>
                  <a:txBody>
                    <a:bodyPr/>
                    <a:lstStyle/>
                    <a:p>
                      <a:r>
                        <a:rPr lang="en-US" sz="1600"/>
                        <a:t>Production</a:t>
                      </a:r>
                      <a:endParaRPr lang="en-US" sz="1600">
                        <a:latin typeface="+mn-lt"/>
                        <a:cs typeface="Segoe UI Light" panose="020B0502040204020203" pitchFamily="34" charset="0"/>
                      </a:endParaRPr>
                    </a:p>
                  </a:txBody>
                  <a:tcPr marL="91427" marR="91427" marT="45713" marB="45713" anchor="ctr"/>
                </a:tc>
                <a:tc>
                  <a:txBody>
                    <a:bodyPr/>
                    <a:lstStyle/>
                    <a:p>
                      <a:r>
                        <a:rPr lang="en-US" sz="1600"/>
                        <a:t>OLAP</a:t>
                      </a:r>
                      <a:endParaRPr lang="en-US" sz="1600">
                        <a:latin typeface="+mn-lt"/>
                        <a:cs typeface="Segoe UI Light" panose="020B0502040204020203" pitchFamily="34" charset="0"/>
                      </a:endParaRPr>
                    </a:p>
                  </a:txBody>
                  <a:tcPr marL="91427" marR="91427" marT="45713" marB="45713" anchor="ctr"/>
                </a:tc>
                <a:tc>
                  <a:txBody>
                    <a:bodyPr/>
                    <a:lstStyle/>
                    <a:p>
                      <a:r>
                        <a:rPr lang="en-US" sz="1600" dirty="0"/>
                        <a:t>3 to 4TiB </a:t>
                      </a:r>
                      <a:endParaRPr lang="en-US" sz="1600" dirty="0">
                        <a:latin typeface="+mn-lt"/>
                        <a:cs typeface="Segoe UI Light" panose="020B0502040204020203" pitchFamily="34" charset="0"/>
                      </a:endParaRPr>
                    </a:p>
                  </a:txBody>
                  <a:tcPr marL="91427" marR="91427" marT="45713" marB="45713" anchor="ctr"/>
                </a:tc>
                <a:tc>
                  <a:txBody>
                    <a:bodyPr/>
                    <a:lstStyle/>
                    <a:p>
                      <a:r>
                        <a:rPr lang="en-US" sz="1600"/>
                        <a:t>HANA Large Instances – scale up</a:t>
                      </a:r>
                      <a:endParaRPr lang="en-US" sz="1600">
                        <a:latin typeface="+mn-lt"/>
                        <a:cs typeface="Segoe UI Light" panose="020B0502040204020203" pitchFamily="34" charset="0"/>
                      </a:endParaRPr>
                    </a:p>
                  </a:txBody>
                  <a:tcPr marL="91427" marR="91427" marT="45713" marB="45713"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kern="1200">
                        <a:solidFill>
                          <a:schemeClr val="dk1"/>
                        </a:solidFill>
                        <a:latin typeface="+mj-lt"/>
                        <a:ea typeface="+mn-ea"/>
                        <a:cs typeface="Segoe UI Light" panose="020B0502040204020203" pitchFamily="34" charset="0"/>
                      </a:endParaRPr>
                    </a:p>
                  </a:txBody>
                  <a:tcPr marL="91427" marR="91427" marT="45713" marB="45713" anchor="ctr"/>
                </a:tc>
                <a:extLst>
                  <a:ext uri="{0D108BD9-81ED-4DB2-BD59-A6C34878D82A}">
                    <a16:rowId xmlns:a16="http://schemas.microsoft.com/office/drawing/2014/main" val="1207854951"/>
                  </a:ext>
                </a:extLst>
              </a:tr>
              <a:tr h="458235">
                <a:tc>
                  <a:txBody>
                    <a:bodyPr/>
                    <a:lstStyle/>
                    <a:p>
                      <a:r>
                        <a:rPr lang="en-US" sz="1600"/>
                        <a:t>6</a:t>
                      </a:r>
                      <a:endParaRPr lang="en-US" sz="1600">
                        <a:latin typeface="+mn-lt"/>
                        <a:cs typeface="Segoe UI Light" panose="020B0502040204020203" pitchFamily="34" charset="0"/>
                      </a:endParaRPr>
                    </a:p>
                  </a:txBody>
                  <a:tcPr marL="91427" marR="91427" marT="45713" marB="45713" anchor="ctr"/>
                </a:tc>
                <a:tc>
                  <a:txBody>
                    <a:bodyPr/>
                    <a:lstStyle/>
                    <a:p>
                      <a:r>
                        <a:rPr lang="en-US" sz="1600"/>
                        <a:t>Production</a:t>
                      </a:r>
                      <a:endParaRPr lang="en-US" sz="1600">
                        <a:latin typeface="+mn-lt"/>
                        <a:cs typeface="Segoe UI Light" panose="020B0502040204020203" pitchFamily="34" charset="0"/>
                      </a:endParaRPr>
                    </a:p>
                  </a:txBody>
                  <a:tcPr marL="91427" marR="91427" marT="45713" marB="45713" anchor="ctr"/>
                </a:tc>
                <a:tc>
                  <a:txBody>
                    <a:bodyPr/>
                    <a:lstStyle/>
                    <a:p>
                      <a:r>
                        <a:rPr lang="en-US" sz="1600"/>
                        <a:t>OLAP</a:t>
                      </a:r>
                      <a:endParaRPr lang="en-US" sz="1600">
                        <a:latin typeface="+mn-lt"/>
                        <a:cs typeface="Segoe UI Light" panose="020B0502040204020203" pitchFamily="34" charset="0"/>
                      </a:endParaRPr>
                    </a:p>
                  </a:txBody>
                  <a:tcPr marL="91427" marR="91427" marT="45713" marB="45713" anchor="ctr"/>
                </a:tc>
                <a:tc>
                  <a:txBody>
                    <a:bodyPr/>
                    <a:lstStyle/>
                    <a:p>
                      <a:r>
                        <a:rPr lang="en-US" sz="1600" dirty="0"/>
                        <a:t>4 to 60TiB</a:t>
                      </a:r>
                      <a:endParaRPr lang="en-US" sz="1600" dirty="0">
                        <a:latin typeface="+mn-lt"/>
                        <a:cs typeface="Segoe UI Light" panose="020B0502040204020203" pitchFamily="34" charset="0"/>
                      </a:endParaRPr>
                    </a:p>
                  </a:txBody>
                  <a:tcPr marL="91427" marR="91427" marT="45713" marB="45713" anchor="ctr"/>
                </a:tc>
                <a:tc>
                  <a:txBody>
                    <a:bodyPr/>
                    <a:lstStyle/>
                    <a:p>
                      <a:r>
                        <a:rPr lang="en-US" sz="1600" dirty="0"/>
                        <a:t>HANA Large Instances – multiple nodes </a:t>
                      </a:r>
                      <a:br>
                        <a:rPr lang="en-US" sz="1600" dirty="0"/>
                      </a:br>
                      <a:r>
                        <a:rPr lang="en-US" sz="1600" u="none" dirty="0"/>
                        <a:t>Scale out </a:t>
                      </a:r>
                      <a:r>
                        <a:rPr lang="en-US" sz="1600" dirty="0"/>
                        <a:t>up to 16 nodes</a:t>
                      </a:r>
                      <a:endParaRPr lang="en-US" sz="1600" dirty="0">
                        <a:latin typeface="+mn-lt"/>
                        <a:cs typeface="Segoe UI Light" panose="020B0502040204020203" pitchFamily="34" charset="0"/>
                      </a:endParaRPr>
                    </a:p>
                  </a:txBody>
                  <a:tcPr marL="91427" marR="91427" marT="45713" marB="45713"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kern="1200">
                        <a:solidFill>
                          <a:schemeClr val="dk1"/>
                        </a:solidFill>
                        <a:latin typeface="+mj-lt"/>
                        <a:ea typeface="+mn-ea"/>
                        <a:cs typeface="Segoe UI Light" panose="020B0502040204020203" pitchFamily="34" charset="0"/>
                      </a:endParaRPr>
                    </a:p>
                  </a:txBody>
                  <a:tcPr marL="91427" marR="91427" marT="45713" marB="45713" anchor="ctr"/>
                </a:tc>
                <a:extLst>
                  <a:ext uri="{0D108BD9-81ED-4DB2-BD59-A6C34878D82A}">
                    <a16:rowId xmlns:a16="http://schemas.microsoft.com/office/drawing/2014/main" val="2633157743"/>
                  </a:ext>
                </a:extLst>
              </a:tr>
            </a:tbl>
          </a:graphicData>
        </a:graphic>
      </p:graphicFrame>
      <p:sp>
        <p:nvSpPr>
          <p:cNvPr id="13" name="Title 1">
            <a:extLst>
              <a:ext uri="{FF2B5EF4-FFF2-40B4-BE49-F238E27FC236}">
                <a16:creationId xmlns:a16="http://schemas.microsoft.com/office/drawing/2014/main" id="{F12C7EE7-B265-4746-9899-2D8A79ED8644}"/>
              </a:ext>
            </a:extLst>
          </p:cNvPr>
          <p:cNvSpPr>
            <a:spLocks noGrp="1"/>
          </p:cNvSpPr>
          <p:nvPr>
            <p:ph type="title"/>
          </p:nvPr>
        </p:nvSpPr>
        <p:spPr/>
        <p:txBody>
          <a:bodyPr>
            <a:noAutofit/>
          </a:bodyPr>
          <a:lstStyle/>
          <a:p>
            <a:pPr algn="ctr"/>
            <a:r>
              <a:rPr lang="en-US" sz="3600" dirty="0"/>
              <a:t>Pick Azure Compute for HANA and Application Servers</a:t>
            </a:r>
          </a:p>
        </p:txBody>
      </p:sp>
      <p:sp>
        <p:nvSpPr>
          <p:cNvPr id="23" name="TextBox 22">
            <a:extLst>
              <a:ext uri="{FF2B5EF4-FFF2-40B4-BE49-F238E27FC236}">
                <a16:creationId xmlns:a16="http://schemas.microsoft.com/office/drawing/2014/main" id="{E611B9E0-AB6B-4758-82FA-5CA6CBBE1702}"/>
              </a:ext>
            </a:extLst>
          </p:cNvPr>
          <p:cNvSpPr txBox="1"/>
          <p:nvPr/>
        </p:nvSpPr>
        <p:spPr>
          <a:xfrm>
            <a:off x="604674" y="1061842"/>
            <a:ext cx="11214102" cy="2431435"/>
          </a:xfrm>
          <a:prstGeom prst="rect">
            <a:avLst/>
          </a:prstGeom>
          <a:noFill/>
        </p:spPr>
        <p:txBody>
          <a:bodyPr wrap="square" rtlCol="0">
            <a:spAutoFit/>
          </a:bodyPr>
          <a:lstStyle/>
          <a:p>
            <a:pPr marL="285750" marR="0" lvl="0" indent="-285750" algn="l" defTabSz="91422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effectLst/>
                <a:uLnTx/>
                <a:uFillTx/>
                <a:latin typeface="Segoe UI Semilight"/>
                <a:ea typeface="+mn-ea"/>
                <a:cs typeface="+mn-cs"/>
              </a:rPr>
              <a:t>Choose right Azure </a:t>
            </a:r>
            <a:r>
              <a:rPr lang="en-US" sz="2800" dirty="0">
                <a:latin typeface="Segoe UI Semilight"/>
              </a:rPr>
              <a:t>Compute based </a:t>
            </a:r>
            <a:r>
              <a:rPr kumimoji="0" lang="en-US" sz="2800" b="0" i="0" u="none" strike="noStrike" kern="1200" cap="none" spc="0" normalizeH="0" baseline="0" noProof="0" dirty="0">
                <a:ln>
                  <a:noFill/>
                </a:ln>
                <a:effectLst/>
                <a:uLnTx/>
                <a:uFillTx/>
                <a:latin typeface="Segoe UI Semilight"/>
                <a:ea typeface="+mn-ea"/>
                <a:cs typeface="+mn-cs"/>
              </a:rPr>
              <a:t>on : </a:t>
            </a:r>
          </a:p>
          <a:p>
            <a:pPr marL="742950" lvl="1" indent="-285750" defTabSz="914225">
              <a:buFont typeface="Arial" panose="020B0604020202020204" pitchFamily="34" charset="0"/>
              <a:buChar char="•"/>
              <a:defRPr/>
            </a:pPr>
            <a:r>
              <a:rPr kumimoji="0" lang="en-US" sz="2400" b="0" i="0" u="none" strike="noStrike" kern="1200" cap="none" spc="0" normalizeH="0" baseline="0" noProof="0" dirty="0">
                <a:ln>
                  <a:noFill/>
                </a:ln>
                <a:effectLst/>
                <a:uLnTx/>
                <a:uFillTx/>
                <a:latin typeface="Segoe UI Semilight"/>
                <a:ea typeface="+mn-ea"/>
                <a:cs typeface="+mn-cs"/>
              </a:rPr>
              <a:t>Scenario (OLTP or OLAP)</a:t>
            </a:r>
          </a:p>
          <a:p>
            <a:pPr marL="1200150" lvl="2" indent="-285750" defTabSz="914225">
              <a:buFont typeface="Arial" panose="020B0604020202020204" pitchFamily="34" charset="0"/>
              <a:buChar char="•"/>
              <a:defRPr/>
            </a:pPr>
            <a:r>
              <a:rPr kumimoji="0" lang="en-US" b="0" i="0" strike="noStrike" kern="1200" cap="none" spc="0" normalizeH="0" baseline="0" noProof="0" dirty="0">
                <a:ln>
                  <a:noFill/>
                </a:ln>
                <a:effectLst/>
                <a:uLnTx/>
                <a:uFillTx/>
                <a:latin typeface="Segoe UI Semilight"/>
                <a:ea typeface="+mn-ea"/>
                <a:cs typeface="+mn-cs"/>
              </a:rPr>
              <a:t>OLTP : S/4HANA, Business Suite on HANA, NetWeaver</a:t>
            </a:r>
          </a:p>
          <a:p>
            <a:pPr marL="1200150" lvl="2" indent="-285750" defTabSz="914225">
              <a:buFont typeface="Arial" panose="020B0604020202020204" pitchFamily="34" charset="0"/>
              <a:buChar char="•"/>
              <a:defRPr/>
            </a:pPr>
            <a:r>
              <a:rPr kumimoji="0" lang="en-US" b="0" i="0" strike="noStrike" kern="1200" cap="none" spc="0" normalizeH="0" baseline="0" noProof="0" dirty="0">
                <a:ln>
                  <a:noFill/>
                </a:ln>
                <a:effectLst/>
                <a:uLnTx/>
                <a:uFillTx/>
                <a:latin typeface="Segoe UI Semilight"/>
                <a:ea typeface="+mn-ea"/>
                <a:cs typeface="+mn-cs"/>
              </a:rPr>
              <a:t>OLAP : BW on HANA,  BW/4HANA, Enterprise DWH, Sidecar </a:t>
            </a:r>
          </a:p>
          <a:p>
            <a:pPr marL="742950" lvl="1" indent="-285750" defTabSz="914225">
              <a:buFont typeface="Arial" panose="020B0604020202020204" pitchFamily="34" charset="0"/>
              <a:buChar char="•"/>
              <a:defRPr/>
            </a:pPr>
            <a:r>
              <a:rPr lang="en-US" sz="2400" dirty="0">
                <a:latin typeface="Segoe UI Semilight"/>
              </a:rPr>
              <a:t>Required RAM for HANA and SAPS for application servers</a:t>
            </a:r>
            <a:endParaRPr kumimoji="0" lang="en-US" sz="2400" b="0" i="0" strike="noStrike" kern="1200" cap="none" spc="0" normalizeH="0" baseline="0" noProof="0" dirty="0">
              <a:ln>
                <a:noFill/>
              </a:ln>
              <a:effectLst/>
              <a:uLnTx/>
              <a:uFillTx/>
              <a:latin typeface="Segoe UI Semilight"/>
              <a:ea typeface="+mn-ea"/>
              <a:cs typeface="+mn-cs"/>
            </a:endParaRPr>
          </a:p>
          <a:p>
            <a:pPr marL="742950" lvl="1" indent="-285750" defTabSz="914225">
              <a:buFont typeface="Arial" panose="020B0604020202020204" pitchFamily="34" charset="0"/>
              <a:buChar char="•"/>
              <a:defRPr/>
            </a:pPr>
            <a:endParaRPr kumimoji="0" lang="en-US" sz="2000" b="0" i="0" u="none" strike="noStrike" kern="1200" cap="none" spc="0" normalizeH="0" baseline="0" noProof="0" dirty="0">
              <a:ln>
                <a:noFill/>
              </a:ln>
              <a:effectLst/>
              <a:uLnTx/>
              <a:uFillTx/>
              <a:latin typeface="Segoe UI Semilight"/>
              <a:ea typeface="+mn-ea"/>
              <a:cs typeface="+mn-cs"/>
            </a:endParaRPr>
          </a:p>
          <a:p>
            <a:pPr marL="742950" lvl="1" indent="-285750" defTabSz="914225">
              <a:buFont typeface="Arial" panose="020B0604020202020204" pitchFamily="34" charset="0"/>
              <a:buChar char="•"/>
              <a:defRPr/>
            </a:pPr>
            <a:endParaRPr kumimoji="0" lang="en-US" sz="2000" b="0" i="0" u="none" strike="noStrike" kern="1200" cap="none" spc="0" normalizeH="0" baseline="0" noProof="0" dirty="0">
              <a:ln>
                <a:noFill/>
              </a:ln>
              <a:effectLst/>
              <a:uLnTx/>
              <a:uFillTx/>
              <a:latin typeface="Segoe UI Semilight"/>
              <a:ea typeface="+mn-ea"/>
              <a:cs typeface="+mn-cs"/>
            </a:endParaRPr>
          </a:p>
        </p:txBody>
      </p:sp>
    </p:spTree>
    <p:extLst>
      <p:ext uri="{BB962C8B-B14F-4D97-AF65-F5344CB8AC3E}">
        <p14:creationId xmlns:p14="http://schemas.microsoft.com/office/powerpoint/2010/main" val="171715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79478212"/>
              </p:ext>
            </p:extLst>
          </p:nvPr>
        </p:nvGraphicFramePr>
        <p:xfrm>
          <a:off x="172720" y="1112915"/>
          <a:ext cx="11908118" cy="5199084"/>
        </p:xfrm>
        <a:graphic>
          <a:graphicData uri="http://schemas.openxmlformats.org/drawingml/2006/table">
            <a:tbl>
              <a:tblPr firstRow="1" bandRow="1">
                <a:tableStyleId>{5C22544A-7EE6-4342-B048-85BDC9FD1C3A}</a:tableStyleId>
              </a:tblPr>
              <a:tblGrid>
                <a:gridCol w="731968">
                  <a:extLst>
                    <a:ext uri="{9D8B030D-6E8A-4147-A177-3AD203B41FA5}">
                      <a16:colId xmlns:a16="http://schemas.microsoft.com/office/drawing/2014/main" val="301621708"/>
                    </a:ext>
                  </a:extLst>
                </a:gridCol>
                <a:gridCol w="829260">
                  <a:extLst>
                    <a:ext uri="{9D8B030D-6E8A-4147-A177-3AD203B41FA5}">
                      <a16:colId xmlns:a16="http://schemas.microsoft.com/office/drawing/2014/main" val="20001"/>
                    </a:ext>
                  </a:extLst>
                </a:gridCol>
                <a:gridCol w="1389723">
                  <a:extLst>
                    <a:ext uri="{9D8B030D-6E8A-4147-A177-3AD203B41FA5}">
                      <a16:colId xmlns:a16="http://schemas.microsoft.com/office/drawing/2014/main" val="20002"/>
                    </a:ext>
                  </a:extLst>
                </a:gridCol>
                <a:gridCol w="729821">
                  <a:extLst>
                    <a:ext uri="{9D8B030D-6E8A-4147-A177-3AD203B41FA5}">
                      <a16:colId xmlns:a16="http://schemas.microsoft.com/office/drawing/2014/main" val="20003"/>
                    </a:ext>
                  </a:extLst>
                </a:gridCol>
                <a:gridCol w="559419">
                  <a:extLst>
                    <a:ext uri="{9D8B030D-6E8A-4147-A177-3AD203B41FA5}">
                      <a16:colId xmlns:a16="http://schemas.microsoft.com/office/drawing/2014/main" val="20004"/>
                    </a:ext>
                  </a:extLst>
                </a:gridCol>
                <a:gridCol w="563729">
                  <a:extLst>
                    <a:ext uri="{9D8B030D-6E8A-4147-A177-3AD203B41FA5}">
                      <a16:colId xmlns:a16="http://schemas.microsoft.com/office/drawing/2014/main" val="20005"/>
                    </a:ext>
                  </a:extLst>
                </a:gridCol>
                <a:gridCol w="663409">
                  <a:extLst>
                    <a:ext uri="{9D8B030D-6E8A-4147-A177-3AD203B41FA5}">
                      <a16:colId xmlns:a16="http://schemas.microsoft.com/office/drawing/2014/main" val="20006"/>
                    </a:ext>
                  </a:extLst>
                </a:gridCol>
                <a:gridCol w="989392">
                  <a:extLst>
                    <a:ext uri="{9D8B030D-6E8A-4147-A177-3AD203B41FA5}">
                      <a16:colId xmlns:a16="http://schemas.microsoft.com/office/drawing/2014/main" val="2606579063"/>
                    </a:ext>
                  </a:extLst>
                </a:gridCol>
                <a:gridCol w="1082960">
                  <a:extLst>
                    <a:ext uri="{9D8B030D-6E8A-4147-A177-3AD203B41FA5}">
                      <a16:colId xmlns:a16="http://schemas.microsoft.com/office/drawing/2014/main" val="2905305948"/>
                    </a:ext>
                  </a:extLst>
                </a:gridCol>
                <a:gridCol w="1146522">
                  <a:extLst>
                    <a:ext uri="{9D8B030D-6E8A-4147-A177-3AD203B41FA5}">
                      <a16:colId xmlns:a16="http://schemas.microsoft.com/office/drawing/2014/main" val="2306476552"/>
                    </a:ext>
                  </a:extLst>
                </a:gridCol>
                <a:gridCol w="833717">
                  <a:extLst>
                    <a:ext uri="{9D8B030D-6E8A-4147-A177-3AD203B41FA5}">
                      <a16:colId xmlns:a16="http://schemas.microsoft.com/office/drawing/2014/main" val="1813625727"/>
                    </a:ext>
                  </a:extLst>
                </a:gridCol>
                <a:gridCol w="1100866">
                  <a:extLst>
                    <a:ext uri="{9D8B030D-6E8A-4147-A177-3AD203B41FA5}">
                      <a16:colId xmlns:a16="http://schemas.microsoft.com/office/drawing/2014/main" val="3954147546"/>
                    </a:ext>
                  </a:extLst>
                </a:gridCol>
                <a:gridCol w="1287332">
                  <a:extLst>
                    <a:ext uri="{9D8B030D-6E8A-4147-A177-3AD203B41FA5}">
                      <a16:colId xmlns:a16="http://schemas.microsoft.com/office/drawing/2014/main" val="274577430"/>
                    </a:ext>
                  </a:extLst>
                </a:gridCol>
              </a:tblGrid>
              <a:tr h="466539">
                <a:tc>
                  <a:txBody>
                    <a:bodyPr/>
                    <a:lstStyle/>
                    <a:p>
                      <a:pPr algn="ctr"/>
                      <a:r>
                        <a:rPr lang="en-US" sz="1200" dirty="0">
                          <a:latin typeface="+mn-lt"/>
                        </a:rPr>
                        <a:t>VM Series</a:t>
                      </a:r>
                      <a:endParaRPr lang="en-US" sz="1200" b="1" dirty="0">
                        <a:solidFill>
                          <a:schemeClr val="bg1"/>
                        </a:solidFill>
                        <a:latin typeface="+mn-lt"/>
                        <a:ea typeface="Tahoma" panose="020B0604030504040204" pitchFamily="34" charset="0"/>
                        <a:cs typeface="Tahoma" panose="020B0604030504040204" pitchFamily="34" charset="0"/>
                      </a:endParaRPr>
                    </a:p>
                  </a:txBody>
                  <a:tcPr marT="0" marB="0" anchor="ctr"/>
                </a:tc>
                <a:tc>
                  <a:txBody>
                    <a:bodyPr/>
                    <a:lstStyle/>
                    <a:p>
                      <a:pPr algn="ctr"/>
                      <a:r>
                        <a:rPr lang="en-US" sz="1200" dirty="0">
                          <a:latin typeface="+mn-lt"/>
                        </a:rPr>
                        <a:t>VM Type</a:t>
                      </a:r>
                      <a:endParaRPr lang="en-US" sz="1200" b="1" dirty="0">
                        <a:solidFill>
                          <a:schemeClr val="tx1"/>
                        </a:solidFill>
                        <a:latin typeface="+mn-lt"/>
                        <a:ea typeface="Tahoma" panose="020B0604030504040204" pitchFamily="34" charset="0"/>
                        <a:cs typeface="Tahoma" panose="020B0604030504040204" pitchFamily="34" charset="0"/>
                      </a:endParaRPr>
                    </a:p>
                  </a:txBody>
                  <a:tcPr marT="0" marB="0" anchor="ctr"/>
                </a:tc>
                <a:tc>
                  <a:txBody>
                    <a:bodyPr/>
                    <a:lstStyle/>
                    <a:p>
                      <a:pPr algn="ctr"/>
                      <a:r>
                        <a:rPr lang="en-US" sz="1200">
                          <a:latin typeface="+mn-lt"/>
                        </a:rPr>
                        <a:t>VM Size</a:t>
                      </a:r>
                      <a:endParaRPr lang="en-US" sz="1200" b="1">
                        <a:solidFill>
                          <a:schemeClr val="tx1">
                            <a:lumMod val="50000"/>
                          </a:schemeClr>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a:latin typeface="+mn-lt"/>
                        </a:rPr>
                        <a:t>Temp SSD</a:t>
                      </a:r>
                      <a:endParaRPr lang="en-US" sz="1200" b="1">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a:latin typeface="+mn-lt"/>
                        </a:rPr>
                        <a:t>SAPS</a:t>
                      </a:r>
                      <a:endParaRPr lang="en-US" sz="1200" b="1">
                        <a:solidFill>
                          <a:schemeClr val="tx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a:latin typeface="+mn-lt"/>
                        </a:rPr>
                        <a:t># of v-disks</a:t>
                      </a:r>
                      <a:endParaRPr lang="en-US" sz="1200" b="1">
                        <a:solidFill>
                          <a:schemeClr val="tx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a:latin typeface="+mn-lt"/>
                        </a:rPr>
                        <a:t>Max IOPS</a:t>
                      </a:r>
                      <a:br>
                        <a:rPr lang="en-US" sz="1200">
                          <a:latin typeface="+mn-lt"/>
                        </a:rPr>
                      </a:br>
                      <a:r>
                        <a:rPr lang="en-US" sz="1200">
                          <a:latin typeface="+mn-lt"/>
                        </a:rPr>
                        <a:t>(cached)</a:t>
                      </a:r>
                      <a:endParaRPr lang="en-US" sz="1200" b="1">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dirty="0">
                          <a:latin typeface="+mn-lt"/>
                        </a:rPr>
                        <a:t>Max Disk Bandwidth</a:t>
                      </a:r>
                      <a:br>
                        <a:rPr lang="en-US" sz="1200" dirty="0">
                          <a:latin typeface="+mn-lt"/>
                        </a:rPr>
                      </a:br>
                      <a:r>
                        <a:rPr lang="en-US" sz="1200" dirty="0">
                          <a:latin typeface="+mn-lt"/>
                        </a:rPr>
                        <a:t>(cached)</a:t>
                      </a:r>
                      <a:endParaRPr lang="en-US" sz="1200" b="1" dirty="0">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a:latin typeface="+mn-lt"/>
                        </a:rPr>
                        <a:t>Max Network </a:t>
                      </a:r>
                      <a:br>
                        <a:rPr lang="en-US" sz="1200">
                          <a:latin typeface="+mn-lt"/>
                        </a:rPr>
                      </a:br>
                      <a:r>
                        <a:rPr lang="en-US" sz="1200">
                          <a:latin typeface="+mn-lt"/>
                        </a:rPr>
                        <a:t>Bandwidth</a:t>
                      </a:r>
                      <a:endParaRPr lang="en-US" sz="1200" b="1">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a:latin typeface="+mn-lt"/>
                        </a:rPr>
                        <a:t>Compute </a:t>
                      </a:r>
                      <a:br>
                        <a:rPr lang="en-US" sz="1200">
                          <a:latin typeface="+mn-lt"/>
                        </a:rPr>
                      </a:br>
                      <a:r>
                        <a:rPr lang="en-US" sz="1200">
                          <a:latin typeface="+mn-lt"/>
                        </a:rPr>
                        <a:t>(No OS) hourly on demand, USE2</a:t>
                      </a:r>
                      <a:endParaRPr lang="en-US" sz="1200" b="1">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a:latin typeface="+mn-lt"/>
                        </a:rPr>
                        <a:t>Supported HANA scenarios</a:t>
                      </a:r>
                      <a:endParaRPr lang="en-US" sz="1200" b="1">
                        <a:solidFill>
                          <a:schemeClr val="tx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a:latin typeface="+mn-lt"/>
                        </a:rPr>
                        <a:t>Remark</a:t>
                      </a:r>
                      <a:endParaRPr lang="en-US" sz="1200" b="1">
                        <a:solidFill>
                          <a:schemeClr val="bg1"/>
                        </a:solidFill>
                        <a:latin typeface="+mn-lt"/>
                        <a:ea typeface="Tahoma" panose="020B0604030504040204" pitchFamily="34" charset="0"/>
                        <a:cs typeface="Tahoma" panose="020B0604030504040204" pitchFamily="34" charset="0"/>
                      </a:endParaRPr>
                    </a:p>
                  </a:txBody>
                  <a:tcPr marL="0" marR="0" marT="0" marB="0" anchor="ctr"/>
                </a:tc>
                <a:tc>
                  <a:txBody>
                    <a:bodyPr/>
                    <a:lstStyle/>
                    <a:p>
                      <a:pPr algn="ctr"/>
                      <a:r>
                        <a:rPr lang="en-US" sz="1200">
                          <a:latin typeface="+mn-lt"/>
                        </a:rPr>
                        <a:t>SAP certification</a:t>
                      </a:r>
                      <a:endParaRPr lang="en-US" sz="1200" b="1">
                        <a:solidFill>
                          <a:schemeClr val="bg1"/>
                        </a:solidFill>
                        <a:latin typeface="+mn-lt"/>
                        <a:ea typeface="Tahoma" panose="020B0604030504040204" pitchFamily="34" charset="0"/>
                        <a:cs typeface="Tahoma" panose="020B0604030504040204" pitchFamily="34" charset="0"/>
                      </a:endParaRPr>
                    </a:p>
                  </a:txBody>
                  <a:tcPr marL="0" marR="0" marT="0" marB="0" anchor="ctr"/>
                </a:tc>
                <a:extLst>
                  <a:ext uri="{0D108BD9-81ED-4DB2-BD59-A6C34878D82A}">
                    <a16:rowId xmlns:a16="http://schemas.microsoft.com/office/drawing/2014/main" val="10000"/>
                  </a:ext>
                </a:extLst>
              </a:tr>
              <a:tr h="116635">
                <a:tc rowSpan="6">
                  <a:txBody>
                    <a:bodyPr/>
                    <a:lstStyle/>
                    <a:p>
                      <a:pPr algn="ctr"/>
                      <a:r>
                        <a:rPr lang="en-US" sz="1200" kern="1200">
                          <a:latin typeface="+mn-lt"/>
                        </a:rPr>
                        <a:t>DS v3</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D2s_v3</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latin typeface="+mn-lt"/>
                        </a:rPr>
                        <a:t>2 vCPU, 8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16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2,178</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4</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4,000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32 MB/sec</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200" u="none" strike="noStrike">
                          <a:effectLst/>
                          <a:latin typeface="+mn-lt"/>
                        </a:rPr>
                        <a:t>moderate</a:t>
                      </a:r>
                      <a:endParaRPr lang="en-US" sz="1200" b="0" i="0" u="none" strike="noStrike">
                        <a:solidFill>
                          <a:srgbClr val="000000"/>
                        </a:solidFill>
                        <a:effectLst/>
                        <a:latin typeface="+mn-lt"/>
                      </a:endParaRPr>
                    </a:p>
                  </a:txBody>
                  <a:tcPr marL="0" marR="0" marT="0" marB="0" anchor="b"/>
                </a:tc>
                <a:tc>
                  <a:txBody>
                    <a:bodyPr/>
                    <a:lstStyle/>
                    <a:p>
                      <a:pPr algn="ctr">
                        <a:lnSpc>
                          <a:spcPct val="107000"/>
                        </a:lnSpc>
                        <a:spcAft>
                          <a:spcPts val="0"/>
                        </a:spcAft>
                      </a:pPr>
                      <a:r>
                        <a:rPr lang="en-US" sz="1200">
                          <a:effectLst/>
                          <a:latin typeface="+mn-lt"/>
                        </a:rPr>
                        <a:t>$ 0.110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rowSpan="6">
                  <a:txBody>
                    <a:bodyPr/>
                    <a:lstStyle/>
                    <a:p>
                      <a:pPr algn="ctr">
                        <a:lnSpc>
                          <a:spcPct val="107000"/>
                        </a:lnSpc>
                        <a:spcAft>
                          <a:spcPts val="0"/>
                        </a:spcAft>
                      </a:pPr>
                      <a:r>
                        <a:rPr lang="en-US" sz="1200">
                          <a:effectLst/>
                          <a:latin typeface="+mn-lt"/>
                        </a:rPr>
                        <a:t>Xeon E5-2673 v4 (Broadwell)</a:t>
                      </a:r>
                      <a:br>
                        <a:rPr lang="en-US" sz="1200">
                          <a:effectLst/>
                          <a:latin typeface="+mn-lt"/>
                        </a:rPr>
                      </a:br>
                      <a:r>
                        <a:rPr lang="en-US" sz="1200">
                          <a:effectLst/>
                          <a:latin typeface="+mn-lt"/>
                        </a:rPr>
                        <a:t>3.5Ghz TB</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effectLst/>
                          <a:latin typeface="+mn-lt"/>
                        </a:rPr>
                        <a:t>Certified </a:t>
                      </a:r>
                      <a:br>
                        <a:rPr lang="en-US" sz="1200" dirty="0">
                          <a:effectLst/>
                          <a:latin typeface="+mn-lt"/>
                        </a:rPr>
                      </a:br>
                      <a:r>
                        <a:rPr lang="en-US" sz="1200" dirty="0">
                          <a:effectLst/>
                          <a:latin typeface="+mn-lt"/>
                        </a:rPr>
                        <a:t>(Any DB, App)</a:t>
                      </a:r>
                      <a:endParaRPr lang="en-US" sz="1200" dirty="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876571158"/>
                  </a:ext>
                </a:extLst>
              </a:tr>
              <a:tr h="116635">
                <a:tc vMerge="1">
                  <a:txBody>
                    <a:bodyPr/>
                    <a:lstStyle/>
                    <a:p>
                      <a:pPr algn="ctr"/>
                      <a:endParaRPr lang="en-US" sz="1200" kern="120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D4s_v3</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latin typeface="+mn-lt"/>
                        </a:rPr>
                        <a:t>4 vCPU, 16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32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4,355</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8</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8,000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64 MB/sec</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200" u="none" strike="noStrike">
                          <a:effectLst/>
                          <a:latin typeface="+mn-lt"/>
                        </a:rPr>
                        <a:t>moderate</a:t>
                      </a:r>
                      <a:endParaRPr lang="en-US" sz="1200" b="0" i="0" u="none" strike="noStrike">
                        <a:solidFill>
                          <a:srgbClr val="000000"/>
                        </a:solidFill>
                        <a:effectLst/>
                        <a:latin typeface="+mn-lt"/>
                      </a:endParaRPr>
                    </a:p>
                  </a:txBody>
                  <a:tcPr marL="0" marR="0" marT="0" marB="0" anchor="b"/>
                </a:tc>
                <a:tc>
                  <a:txBody>
                    <a:bodyPr/>
                    <a:lstStyle/>
                    <a:p>
                      <a:pPr algn="ctr">
                        <a:lnSpc>
                          <a:spcPct val="107000"/>
                        </a:lnSpc>
                        <a:spcAft>
                          <a:spcPts val="0"/>
                        </a:spcAft>
                      </a:pPr>
                      <a:r>
                        <a:rPr lang="en-US" sz="1200">
                          <a:effectLst/>
                          <a:latin typeface="+mn-lt"/>
                        </a:rPr>
                        <a:t>$ 0.220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97892589"/>
                  </a:ext>
                </a:extLst>
              </a:tr>
              <a:tr h="116635">
                <a:tc vMerge="1">
                  <a:txBody>
                    <a:bodyPr/>
                    <a:lstStyle/>
                    <a:p>
                      <a:pPr algn="ctr"/>
                      <a:endParaRPr lang="en-US" sz="1200" kern="120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D8s_v3</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latin typeface="+mn-lt"/>
                        </a:rPr>
                        <a:t>8 vCPU, 32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64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8,710</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16</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16,000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128 MB/sec</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200" u="none" strike="noStrike">
                          <a:effectLst/>
                          <a:latin typeface="+mn-lt"/>
                        </a:rPr>
                        <a:t>high</a:t>
                      </a:r>
                      <a:endParaRPr lang="en-US" sz="1200" b="0" i="0" u="none" strike="noStrike">
                        <a:solidFill>
                          <a:srgbClr val="000000"/>
                        </a:solidFill>
                        <a:effectLst/>
                        <a:latin typeface="+mn-lt"/>
                      </a:endParaRPr>
                    </a:p>
                  </a:txBody>
                  <a:tcPr marL="0" marR="0" marT="0" marB="0" anchor="b"/>
                </a:tc>
                <a:tc>
                  <a:txBody>
                    <a:bodyPr/>
                    <a:lstStyle/>
                    <a:p>
                      <a:pPr algn="ctr">
                        <a:lnSpc>
                          <a:spcPct val="107000"/>
                        </a:lnSpc>
                        <a:spcAft>
                          <a:spcPts val="0"/>
                        </a:spcAft>
                      </a:pPr>
                      <a:r>
                        <a:rPr lang="en-US" sz="1200">
                          <a:effectLst/>
                          <a:latin typeface="+mn-lt"/>
                        </a:rPr>
                        <a:t>$ 0.440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4203523987"/>
                  </a:ext>
                </a:extLst>
              </a:tr>
              <a:tr h="116635">
                <a:tc vMerge="1">
                  <a:txBody>
                    <a:bodyPr/>
                    <a:lstStyle/>
                    <a:p>
                      <a:pPr algn="ctr"/>
                      <a:endParaRPr lang="en-US" sz="1200" kern="120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D16s_v3</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latin typeface="+mn-lt"/>
                        </a:rPr>
                        <a:t>16 vCPU, 64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128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17,420</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32</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32,000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256 MB/sec</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200" u="none" strike="noStrike">
                          <a:effectLst/>
                          <a:latin typeface="+mn-lt"/>
                        </a:rPr>
                        <a:t>high</a:t>
                      </a:r>
                      <a:endParaRPr lang="en-US" sz="1200" b="0" i="0" u="none" strike="noStrike">
                        <a:solidFill>
                          <a:srgbClr val="000000"/>
                        </a:solidFill>
                        <a:effectLst/>
                        <a:latin typeface="+mn-lt"/>
                      </a:endParaRPr>
                    </a:p>
                  </a:txBody>
                  <a:tcPr marL="0" marR="0" marT="0" marB="0" anchor="b"/>
                </a:tc>
                <a:tc>
                  <a:txBody>
                    <a:bodyPr/>
                    <a:lstStyle/>
                    <a:p>
                      <a:pPr algn="ctr">
                        <a:lnSpc>
                          <a:spcPct val="107000"/>
                        </a:lnSpc>
                        <a:spcAft>
                          <a:spcPts val="0"/>
                        </a:spcAft>
                      </a:pPr>
                      <a:r>
                        <a:rPr lang="en-US" sz="1200">
                          <a:effectLst/>
                          <a:latin typeface="+mn-lt"/>
                        </a:rPr>
                        <a:t>$ 0.880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1557711058"/>
                  </a:ext>
                </a:extLst>
              </a:tr>
              <a:tr h="116635">
                <a:tc vMerge="1">
                  <a:txBody>
                    <a:bodyPr/>
                    <a:lstStyle/>
                    <a:p>
                      <a:pPr algn="ctr"/>
                      <a:endParaRPr lang="en-US" sz="1200" kern="120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D32s_v3</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latin typeface="+mn-lt"/>
                        </a:rPr>
                        <a:t>32 vCPU, 128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256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34,840</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32</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64,000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512 MB/sec</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200" u="none" strike="noStrike">
                          <a:effectLst/>
                          <a:latin typeface="+mn-lt"/>
                        </a:rPr>
                        <a:t>extremely high</a:t>
                      </a:r>
                      <a:endParaRPr lang="en-US" sz="1200" b="0" i="0" u="none" strike="noStrike">
                        <a:solidFill>
                          <a:srgbClr val="000000"/>
                        </a:solidFill>
                        <a:effectLst/>
                        <a:latin typeface="+mn-lt"/>
                      </a:endParaRPr>
                    </a:p>
                  </a:txBody>
                  <a:tcPr marL="0" marR="0" marT="0" marB="0" anchor="b"/>
                </a:tc>
                <a:tc>
                  <a:txBody>
                    <a:bodyPr/>
                    <a:lstStyle/>
                    <a:p>
                      <a:pPr algn="ctr">
                        <a:lnSpc>
                          <a:spcPct val="107000"/>
                        </a:lnSpc>
                        <a:spcAft>
                          <a:spcPts val="0"/>
                        </a:spcAft>
                      </a:pPr>
                      <a:r>
                        <a:rPr lang="en-US" sz="1200">
                          <a:effectLst/>
                          <a:latin typeface="+mn-lt"/>
                        </a:rPr>
                        <a:t>$ 1.760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3074707598"/>
                  </a:ext>
                </a:extLst>
              </a:tr>
              <a:tr h="116635">
                <a:tc vMerge="1">
                  <a:txBody>
                    <a:bodyPr/>
                    <a:lstStyle/>
                    <a:p>
                      <a:pPr algn="ctr"/>
                      <a:endParaRPr lang="en-US" sz="1200" kern="120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D64s_v3</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latin typeface="+mn-lt"/>
                        </a:rPr>
                        <a:t>64 vCPU, 256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512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69,680</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32</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128,000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1024 MB/sec</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fontAlgn="b"/>
                      <a:r>
                        <a:rPr lang="en-US" sz="1200" u="none" strike="noStrike">
                          <a:effectLst/>
                          <a:latin typeface="+mn-lt"/>
                        </a:rPr>
                        <a:t>extremely high</a:t>
                      </a:r>
                      <a:endParaRPr lang="en-US" sz="1200" b="0" i="0" u="none" strike="noStrike">
                        <a:solidFill>
                          <a:srgbClr val="000000"/>
                        </a:solidFill>
                        <a:effectLst/>
                        <a:latin typeface="+mn-lt"/>
                      </a:endParaRPr>
                    </a:p>
                  </a:txBody>
                  <a:tcPr marL="0" marR="0" marT="0" marB="0" anchor="b"/>
                </a:tc>
                <a:tc>
                  <a:txBody>
                    <a:bodyPr/>
                    <a:lstStyle/>
                    <a:p>
                      <a:pPr algn="ctr">
                        <a:lnSpc>
                          <a:spcPct val="107000"/>
                        </a:lnSpc>
                        <a:spcAft>
                          <a:spcPts val="0"/>
                        </a:spcAft>
                      </a:pPr>
                      <a:r>
                        <a:rPr lang="en-US" sz="1200">
                          <a:effectLst/>
                          <a:latin typeface="+mn-lt"/>
                        </a:rPr>
                        <a:t>$ 3.520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spcAft>
                          <a:spcPts val="0"/>
                        </a:spcAft>
                      </a:pPr>
                      <a:endParaRPr lang="en-US" sz="120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3355087007"/>
                  </a:ext>
                </a:extLst>
              </a:tr>
              <a:tr h="116635">
                <a:tc rowSpan="6">
                  <a:txBody>
                    <a:bodyPr/>
                    <a:lstStyle/>
                    <a:p>
                      <a:pPr algn="ctr"/>
                      <a:r>
                        <a:rPr lang="en-US" sz="1200" kern="1200" dirty="0">
                          <a:solidFill>
                            <a:srgbClr val="FF0000"/>
                          </a:solidFill>
                          <a:latin typeface="+mn-lt"/>
                        </a:rPr>
                        <a:t>ES v3</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E2s_v3</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latin typeface="+mn-lt"/>
                        </a:rPr>
                        <a:t>2 vCPU, 16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32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2,178</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4</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4,000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32 MB/sec</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a:effectLst/>
                          <a:latin typeface="+mn-lt"/>
                        </a:rPr>
                        <a:t>1 Gbps</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$ 0.146 </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rowSpan="3">
                  <a:txBody>
                    <a:bodyPr/>
                    <a:lstStyle/>
                    <a:p>
                      <a:pPr algn="ctr">
                        <a:lnSpc>
                          <a:spcPct val="107000"/>
                        </a:lnSpc>
                        <a:spcAft>
                          <a:spcPts val="0"/>
                        </a:spcAft>
                      </a:pPr>
                      <a:r>
                        <a:rPr lang="en-US" sz="1200">
                          <a:effectLst/>
                          <a:latin typeface="+mn-lt"/>
                        </a:rPr>
                        <a:t>Xeon E5-2673 v4 (Broadwell)</a:t>
                      </a:r>
                      <a:br>
                        <a:rPr lang="en-US" sz="1200">
                          <a:effectLst/>
                          <a:latin typeface="+mn-lt"/>
                        </a:rPr>
                      </a:br>
                      <a:r>
                        <a:rPr lang="en-US" sz="1200">
                          <a:effectLst/>
                          <a:latin typeface="+mn-lt"/>
                        </a:rPr>
                        <a:t>3.5Ghz TB</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rowSpan="3">
                  <a:txBody>
                    <a:bodyPr/>
                    <a:lstStyle/>
                    <a:p>
                      <a:pPr algn="ctr">
                        <a:spcAft>
                          <a:spcPts val="0"/>
                        </a:spcAft>
                      </a:pPr>
                      <a:r>
                        <a:rPr lang="en-US" sz="1200">
                          <a:effectLst/>
                          <a:latin typeface="+mn-lt"/>
                        </a:rPr>
                        <a:t>Certified </a:t>
                      </a:r>
                      <a:br>
                        <a:rPr lang="en-US" sz="1200">
                          <a:effectLst/>
                          <a:latin typeface="+mn-lt"/>
                        </a:rPr>
                      </a:br>
                      <a:r>
                        <a:rPr lang="en-US" sz="1200">
                          <a:effectLst/>
                          <a:latin typeface="+mn-lt"/>
                        </a:rPr>
                        <a:t>(Any DB, App)</a:t>
                      </a:r>
                      <a:endParaRPr lang="en-US" sz="1200">
                        <a:solidFill>
                          <a:schemeClr val="tx1"/>
                        </a:solidFill>
                        <a:effectLst/>
                        <a:latin typeface="+mn-lt"/>
                        <a:ea typeface="MS Mincho" panose="02020609040205080304" pitchFamily="49" charset="-128"/>
                        <a:cs typeface="Times New Roman" panose="02020603050405020304" pitchFamily="18" charset="0"/>
                      </a:endParaRPr>
                    </a:p>
                  </a:txBody>
                  <a:tcPr marL="0" marR="0" marT="0" marB="0" anchor="ctr"/>
                </a:tc>
                <a:extLst>
                  <a:ext uri="{0D108BD9-81ED-4DB2-BD59-A6C34878D82A}">
                    <a16:rowId xmlns:a16="http://schemas.microsoft.com/office/drawing/2014/main" val="828326786"/>
                  </a:ext>
                </a:extLst>
              </a:tr>
              <a:tr h="116635">
                <a:tc vMerge="1">
                  <a:txBody>
                    <a:bodyPr/>
                    <a:lstStyle/>
                    <a:p>
                      <a:pPr algn="ctr"/>
                      <a:endParaRPr lang="en-US" sz="1200" kern="120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200" kern="1200">
                          <a:latin typeface="+mn-lt"/>
                        </a:rPr>
                        <a:t>E4s_v3</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latin typeface="+mn-lt"/>
                        </a:rPr>
                        <a:t>4 vCPU, 32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64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4,355</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8</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8,000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64 MB/sec</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a:effectLst/>
                          <a:latin typeface="+mn-lt"/>
                        </a:rPr>
                        <a:t>2 Gbps</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$ 0.293 </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719960688"/>
                  </a:ext>
                </a:extLst>
              </a:tr>
              <a:tr h="131966">
                <a:tc vMerge="1">
                  <a:txBody>
                    <a:bodyPr/>
                    <a:lstStyle/>
                    <a:p>
                      <a:pPr algn="ctr"/>
                      <a:endParaRPr lang="en-US" sz="1200" kern="120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200" kern="1200">
                          <a:latin typeface="+mn-lt"/>
                        </a:rPr>
                        <a:t>E8s_v3</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latin typeface="+mn-lt"/>
                        </a:rPr>
                        <a:t>8 vCPU, 64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128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8,710</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16</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16,000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128 MB/sec</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a:effectLst/>
                          <a:latin typeface="+mn-lt"/>
                        </a:rPr>
                        <a:t>4 Gbps</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$ 0.585 </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rgbClr val="FF0000"/>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578842267"/>
                  </a:ext>
                </a:extLst>
              </a:tr>
              <a:tr h="116635">
                <a:tc vMerge="1">
                  <a:txBody>
                    <a:bodyPr/>
                    <a:lstStyle/>
                    <a:p>
                      <a:pPr algn="ctr"/>
                      <a:endParaRPr lang="en-US" sz="1200" kern="1200">
                        <a:solidFill>
                          <a:srgbClr val="FF0000"/>
                        </a:solidFill>
                        <a:latin typeface="+mj-lt"/>
                        <a:ea typeface="+mn-ea"/>
                        <a:cs typeface="Segoe UI Light" panose="020B0502040204020203" pitchFamily="34" charset="0"/>
                      </a:endParaRPr>
                    </a:p>
                  </a:txBody>
                  <a:tcPr marL="0" marR="0" marT="0" marB="0" anchor="ctr"/>
                </a:tc>
                <a:tc>
                  <a:txBody>
                    <a:bodyPr/>
                    <a:lstStyle/>
                    <a:p>
                      <a:pPr algn="ctr"/>
                      <a:r>
                        <a:rPr lang="en-US" sz="1200" kern="1200">
                          <a:latin typeface="+mn-lt"/>
                        </a:rPr>
                        <a:t>E16s_v3</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latin typeface="+mn-lt"/>
                        </a:rPr>
                        <a:t>16 vCPU, 128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256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17,420</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32</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32,000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256 MB/sec</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a:effectLst/>
                          <a:latin typeface="+mn-lt"/>
                        </a:rPr>
                        <a:t>8 Gbps</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$ 1.170 </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200" dirty="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rowSpan="3">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200">
                          <a:solidFill>
                            <a:srgbClr val="FF0000"/>
                          </a:solidFill>
                          <a:effectLst/>
                          <a:latin typeface="+mn-lt"/>
                        </a:rPr>
                        <a:t>Xeon E5-2673 v4 (Broadwell)</a:t>
                      </a:r>
                      <a:br>
                        <a:rPr lang="en-US" sz="1200">
                          <a:solidFill>
                            <a:srgbClr val="FF0000"/>
                          </a:solidFill>
                          <a:effectLst/>
                          <a:latin typeface="+mn-lt"/>
                        </a:rPr>
                      </a:br>
                      <a:r>
                        <a:rPr lang="en-US" sz="1200">
                          <a:solidFill>
                            <a:srgbClr val="FF0000"/>
                          </a:solidFill>
                          <a:effectLst/>
                          <a:latin typeface="+mn-lt"/>
                        </a:rPr>
                        <a:t>3.5Ghz TB</a:t>
                      </a:r>
                      <a:endParaRPr lang="en-US" sz="120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rowSpan="3">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a:solidFill>
                            <a:srgbClr val="FF0000"/>
                          </a:solidFill>
                          <a:effectLst/>
                          <a:latin typeface="+mn-lt"/>
                        </a:rPr>
                        <a:t>HANA certification in roadmap</a:t>
                      </a:r>
                      <a:br>
                        <a:rPr lang="en-US" sz="1200">
                          <a:solidFill>
                            <a:srgbClr val="FF0000"/>
                          </a:solidFill>
                          <a:effectLst/>
                          <a:latin typeface="+mn-lt"/>
                        </a:rPr>
                      </a:br>
                      <a:r>
                        <a:rPr lang="en-US" sz="1200">
                          <a:solidFill>
                            <a:srgbClr val="FF0000"/>
                          </a:solidFill>
                          <a:effectLst/>
                          <a:latin typeface="+mn-lt"/>
                        </a:rPr>
                        <a:t>App, Any DB certified</a:t>
                      </a:r>
                      <a:endParaRPr lang="en-US" sz="120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317262893"/>
                  </a:ext>
                </a:extLst>
              </a:tr>
              <a:tr h="116635">
                <a:tc vMerge="1">
                  <a:txBody>
                    <a:bodyPr/>
                    <a:lstStyle/>
                    <a:p>
                      <a:pPr algn="ctr"/>
                      <a:endParaRPr lang="en-US" sz="1200" kern="120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rgbClr val="FF0000"/>
                          </a:solidFill>
                          <a:latin typeface="+mn-lt"/>
                        </a:rPr>
                        <a:t>E32s_v3</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solidFill>
                            <a:srgbClr val="FF0000"/>
                          </a:solidFill>
                          <a:latin typeface="+mn-lt"/>
                        </a:rPr>
                        <a:t>32 vCPU, 256 </a:t>
                      </a:r>
                      <a:r>
                        <a:rPr lang="en-US" sz="1200" kern="1200" err="1">
                          <a:solidFill>
                            <a:srgbClr val="FF0000"/>
                          </a:solidFill>
                          <a:latin typeface="+mn-lt"/>
                        </a:rPr>
                        <a:t>GiB</a:t>
                      </a:r>
                      <a:endParaRPr lang="en-US" sz="1200" kern="120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rgbClr val="FF0000"/>
                          </a:solidFill>
                          <a:latin typeface="+mn-lt"/>
                        </a:rPr>
                        <a:t>512 </a:t>
                      </a:r>
                      <a:r>
                        <a:rPr lang="en-US" sz="1200" kern="1200" err="1">
                          <a:solidFill>
                            <a:srgbClr val="FF0000"/>
                          </a:solidFill>
                          <a:latin typeface="+mn-lt"/>
                        </a:rPr>
                        <a:t>GiB</a:t>
                      </a:r>
                      <a:endParaRPr lang="en-US" sz="1200" kern="120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rgbClr val="FF0000"/>
                          </a:solidFill>
                          <a:latin typeface="+mn-lt"/>
                        </a:rPr>
                        <a:t>34,840</a:t>
                      </a:r>
                      <a:endParaRPr lang="en-US" sz="1200" kern="120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rgbClr val="FF0000"/>
                          </a:solidFill>
                          <a:latin typeface="+mn-lt"/>
                        </a:rPr>
                        <a:t>32</a:t>
                      </a:r>
                      <a:endParaRPr lang="en-US" sz="1200" kern="1200">
                        <a:solidFill>
                          <a:srgbClr val="FF0000"/>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rgbClr val="FF0000"/>
                          </a:solidFill>
                          <a:effectLst/>
                          <a:latin typeface="+mn-lt"/>
                        </a:rPr>
                        <a:t>64,000</a:t>
                      </a:r>
                      <a:endParaRPr lang="en-US" sz="120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rgbClr val="FF0000"/>
                          </a:solidFill>
                          <a:effectLst/>
                          <a:latin typeface="+mn-lt"/>
                        </a:rPr>
                        <a:t>512 MB/sec</a:t>
                      </a:r>
                      <a:endParaRPr lang="en-US" sz="120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a:solidFill>
                            <a:srgbClr val="FF0000"/>
                          </a:solidFill>
                          <a:effectLst/>
                          <a:latin typeface="+mn-lt"/>
                        </a:rPr>
                        <a:t>16 Gbps</a:t>
                      </a:r>
                      <a:endParaRPr lang="en-US" sz="120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rgbClr val="FF0000"/>
                          </a:solidFill>
                          <a:effectLst/>
                          <a:latin typeface="+mn-lt"/>
                        </a:rPr>
                        <a:t>$ 2.341 </a:t>
                      </a:r>
                      <a:endParaRPr lang="en-US" sz="120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a:solidFill>
                            <a:srgbClr val="FF0000"/>
                          </a:solidFill>
                          <a:effectLst/>
                          <a:latin typeface="+mn-lt"/>
                        </a:rPr>
                        <a:t>OLTP/OLAP</a:t>
                      </a:r>
                      <a:endParaRPr lang="en-US" sz="120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139801912"/>
                  </a:ext>
                </a:extLst>
              </a:tr>
              <a:tr h="131966">
                <a:tc vMerge="1">
                  <a:txBody>
                    <a:bodyPr/>
                    <a:lstStyle/>
                    <a:p>
                      <a:pPr algn="ctr"/>
                      <a:endParaRPr lang="en-US" sz="1200" kern="120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a:solidFill>
                            <a:srgbClr val="FF0000"/>
                          </a:solidFill>
                          <a:latin typeface="+mn-lt"/>
                        </a:rPr>
                        <a:t>E64s_v3</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0000"/>
                          </a:solidFill>
                          <a:latin typeface="+mn-lt"/>
                        </a:rPr>
                        <a:t>64 vCPU, 432 </a:t>
                      </a:r>
                      <a:r>
                        <a:rPr lang="en-US" sz="1200" kern="1200" dirty="0" err="1">
                          <a:solidFill>
                            <a:srgbClr val="FF0000"/>
                          </a:solidFill>
                          <a:latin typeface="+mn-lt"/>
                        </a:rPr>
                        <a:t>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864 </a:t>
                      </a:r>
                      <a:r>
                        <a:rPr lang="en-US" sz="1200" kern="1200" dirty="0" err="1">
                          <a:solidFill>
                            <a:srgbClr val="FF0000"/>
                          </a:solidFill>
                          <a:latin typeface="+mn-lt"/>
                        </a:rPr>
                        <a:t>GiB</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70,050</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rgbClr val="FF0000"/>
                          </a:solidFill>
                          <a:latin typeface="+mn-lt"/>
                        </a:rPr>
                        <a:t>32</a:t>
                      </a:r>
                      <a:endParaRPr lang="en-US" sz="1200" kern="1200" dirty="0">
                        <a:solidFill>
                          <a:srgbClr val="FF0000"/>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rPr>
                        <a:t>128,000</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rPr>
                        <a:t>1024 MB/sec</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30 Gbps</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dirty="0">
                          <a:solidFill>
                            <a:srgbClr val="FF0000"/>
                          </a:solidFill>
                          <a:effectLst/>
                          <a:latin typeface="+mn-lt"/>
                        </a:rPr>
                        <a:t>$ 4.412 </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dirty="0">
                          <a:solidFill>
                            <a:srgbClr val="FF0000"/>
                          </a:solidFill>
                          <a:effectLst/>
                          <a:latin typeface="+mn-lt"/>
                        </a:rPr>
                        <a:t>OLTP/OLAP</a:t>
                      </a:r>
                      <a:endParaRPr lang="en-US" sz="1200" dirty="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200">
                        <a:solidFill>
                          <a:srgbClr val="FF0000"/>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488043825"/>
                  </a:ext>
                </a:extLst>
              </a:tr>
              <a:tr h="116635">
                <a:tc rowSpan="7">
                  <a:txBody>
                    <a:bodyPr/>
                    <a:lstStyle/>
                    <a:p>
                      <a:pPr algn="ctr"/>
                      <a:r>
                        <a:rPr lang="en-US" sz="1200" kern="1200" dirty="0">
                          <a:solidFill>
                            <a:schemeClr val="bg1"/>
                          </a:solidFill>
                          <a:latin typeface="+mn-lt"/>
                        </a:rPr>
                        <a:t>M</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latin typeface="+mn-lt"/>
                        </a:rPr>
                        <a:t>M32ts</a:t>
                      </a:r>
                      <a:endParaRPr lang="en-US" sz="1200" kern="1200" dirty="0">
                        <a:solidFill>
                          <a:schemeClr val="tx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latin typeface="+mn-lt"/>
                        </a:rPr>
                        <a:t>32 vCPU, 192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1,000 </a:t>
                      </a:r>
                      <a:r>
                        <a:rPr lang="en-US" sz="1200" kern="1200" err="1">
                          <a:latin typeface="+mn-lt"/>
                        </a:rPr>
                        <a:t>GiB</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33,670</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r>
                        <a:rPr lang="en-US" sz="1200" kern="1200">
                          <a:latin typeface="+mn-lt"/>
                        </a:rPr>
                        <a:t>16</a:t>
                      </a:r>
                      <a:endParaRPr lang="en-US" sz="1200" kern="1200">
                        <a:solidFill>
                          <a:schemeClr val="tx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40,000</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400 MB/sec</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a:ln>
                            <a:noFill/>
                          </a:ln>
                          <a:effectLst/>
                          <a:uLnTx/>
                          <a:uFillTx/>
                          <a:latin typeface="+mn-lt"/>
                        </a:rPr>
                        <a:t>8 Gbps</a:t>
                      </a:r>
                      <a:endParaRPr kumimoji="0" lang="en-US" sz="1200" b="0" i="0" u="none" strike="noStrike" kern="1200" cap="none" spc="0" normalizeH="0" baseline="0" noProof="0">
                        <a:ln>
                          <a:noFill/>
                        </a:ln>
                        <a:solidFill>
                          <a:schemeClr val="tx1"/>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$ 2.707</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effectLst/>
                          <a:latin typeface="+mn-lt"/>
                        </a:rPr>
                        <a:t>OLTP</a:t>
                      </a:r>
                      <a:endParaRPr lang="en-US" sz="1200">
                        <a:solidFill>
                          <a:schemeClr val="tx1"/>
                        </a:solidFill>
                        <a:effectLst/>
                        <a:latin typeface="+mn-lt"/>
                        <a:ea typeface="MS Mincho" panose="02020609040205080304" pitchFamily="49" charset="-128"/>
                        <a:cs typeface="Segoe UI Light" panose="020B0502040204020203" pitchFamily="34" charset="0"/>
                      </a:endParaRPr>
                    </a:p>
                  </a:txBody>
                  <a:tcPr marL="0" marR="0" marT="0" marB="0" anchor="ctr"/>
                </a:tc>
                <a:tc rowSpan="7">
                  <a:txBody>
                    <a:bodyPr/>
                    <a:lstStyle/>
                    <a:p>
                      <a:pPr algn="ctr">
                        <a:lnSpc>
                          <a:spcPct val="107000"/>
                        </a:lnSpc>
                        <a:spcAft>
                          <a:spcPts val="0"/>
                        </a:spcAft>
                      </a:pPr>
                      <a:r>
                        <a:rPr lang="en-US" sz="1200" u="none" strike="noStrike" kern="1200">
                          <a:solidFill>
                            <a:schemeClr val="bg1"/>
                          </a:solidFill>
                          <a:effectLst/>
                          <a:latin typeface="+mn-lt"/>
                        </a:rPr>
                        <a:t>Intel® </a:t>
                      </a:r>
                      <a:br>
                        <a:rPr lang="en-US" sz="1200" u="none" strike="noStrike" kern="1200">
                          <a:solidFill>
                            <a:schemeClr val="bg1"/>
                          </a:solidFill>
                          <a:effectLst/>
                          <a:latin typeface="+mn-lt"/>
                        </a:rPr>
                      </a:br>
                      <a:r>
                        <a:rPr lang="en-US" sz="1200" u="none" strike="noStrike" kern="1200">
                          <a:solidFill>
                            <a:schemeClr val="bg1"/>
                          </a:solidFill>
                          <a:effectLst/>
                          <a:latin typeface="+mn-lt"/>
                        </a:rPr>
                        <a:t>Xeon® </a:t>
                      </a:r>
                      <a:br>
                        <a:rPr lang="en-US" sz="1200" u="none" strike="noStrike" kern="1200">
                          <a:solidFill>
                            <a:schemeClr val="bg1"/>
                          </a:solidFill>
                          <a:effectLst/>
                          <a:latin typeface="+mn-lt"/>
                        </a:rPr>
                      </a:br>
                      <a:r>
                        <a:rPr lang="en-US" sz="1200" u="none" strike="noStrike" kern="1200">
                          <a:solidFill>
                            <a:schemeClr val="bg1"/>
                          </a:solidFill>
                          <a:effectLst/>
                          <a:latin typeface="+mn-lt"/>
                        </a:rPr>
                        <a:t>E7-8890 v3 (Haswell)</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rowSpan="7">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dirty="0">
                          <a:solidFill>
                            <a:schemeClr val="bg1"/>
                          </a:solidFill>
                          <a:effectLst/>
                          <a:latin typeface="+mn-lt"/>
                        </a:rPr>
                        <a:t>HANA,</a:t>
                      </a:r>
                      <a:br>
                        <a:rPr lang="en-US" sz="1200" dirty="0">
                          <a:solidFill>
                            <a:schemeClr val="bg1"/>
                          </a:solidFill>
                          <a:effectLst/>
                          <a:latin typeface="+mn-lt"/>
                        </a:rPr>
                      </a:br>
                      <a:r>
                        <a:rPr lang="en-US" sz="1200" dirty="0">
                          <a:solidFill>
                            <a:schemeClr val="bg1"/>
                          </a:solidFill>
                          <a:effectLst/>
                          <a:latin typeface="+mn-lt"/>
                        </a:rPr>
                        <a:t>App, Any DB certified</a:t>
                      </a:r>
                      <a:endParaRPr lang="en-US" sz="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038148523"/>
                  </a:ext>
                </a:extLst>
              </a:tr>
              <a:tr h="116635">
                <a:tc vMerge="1">
                  <a:txBody>
                    <a:bodyPr/>
                    <a:lstStyle/>
                    <a:p>
                      <a:pPr algn="ctr"/>
                      <a:endParaRPr lang="en-US" sz="1200" kern="120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M32ls</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solidFill>
                            <a:schemeClr val="bg1"/>
                          </a:solidFill>
                          <a:latin typeface="+mn-lt"/>
                        </a:rPr>
                        <a:t>32 vCPU, 256 </a:t>
                      </a:r>
                      <a:r>
                        <a:rPr lang="en-US" sz="1200" kern="1200" err="1">
                          <a:solidFill>
                            <a:schemeClr val="bg1"/>
                          </a:solidFill>
                          <a:latin typeface="+mn-lt"/>
                        </a:rPr>
                        <a:t>GiB</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1,000 </a:t>
                      </a:r>
                      <a:r>
                        <a:rPr lang="en-US" sz="1200" kern="1200" err="1">
                          <a:solidFill>
                            <a:schemeClr val="bg1"/>
                          </a:solidFill>
                          <a:latin typeface="+mn-lt"/>
                        </a:rPr>
                        <a:t>GiB</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33,300</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16</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40,000</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400 MB/sec</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a:ln>
                            <a:noFill/>
                          </a:ln>
                          <a:solidFill>
                            <a:schemeClr val="bg1"/>
                          </a:solidFill>
                          <a:effectLst/>
                          <a:uLnTx/>
                          <a:uFillTx/>
                          <a:latin typeface="+mn-lt"/>
                        </a:rPr>
                        <a:t>8 Gbps</a:t>
                      </a:r>
                      <a:endParaRPr kumimoji="0" lang="en-US" sz="1200" b="0" i="0" u="none" strike="noStrike" kern="1200" cap="none" spc="0" normalizeH="0" baseline="0" noProof="0">
                        <a:ln>
                          <a:noFill/>
                        </a:ln>
                        <a:solidFill>
                          <a:schemeClr val="bg1"/>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$ 2.873</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OLTP</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10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10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662276157"/>
                  </a:ext>
                </a:extLst>
              </a:tr>
              <a:tr h="116635">
                <a:tc vMerge="1">
                  <a:txBody>
                    <a:bodyPr/>
                    <a:lstStyle/>
                    <a:p>
                      <a:pPr algn="ctr"/>
                      <a:endParaRPr lang="en-US" sz="1200" kern="120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M64ls</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solidFill>
                            <a:schemeClr val="bg1"/>
                          </a:solidFill>
                          <a:latin typeface="+mn-lt"/>
                        </a:rPr>
                        <a:t>64 vCPU, 512 </a:t>
                      </a:r>
                      <a:r>
                        <a:rPr lang="en-US" sz="1200" kern="1200" err="1">
                          <a:solidFill>
                            <a:schemeClr val="bg1"/>
                          </a:solidFill>
                          <a:latin typeface="+mn-lt"/>
                        </a:rPr>
                        <a:t>GiB</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2,000 </a:t>
                      </a:r>
                      <a:r>
                        <a:rPr lang="en-US" sz="1200" kern="1200" err="1">
                          <a:solidFill>
                            <a:schemeClr val="bg1"/>
                          </a:solidFill>
                          <a:latin typeface="+mn-lt"/>
                        </a:rPr>
                        <a:t>GiB</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66,600</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32</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80,000</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800 MB/sec</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a:ln>
                            <a:noFill/>
                          </a:ln>
                          <a:solidFill>
                            <a:schemeClr val="bg1"/>
                          </a:solidFill>
                          <a:effectLst/>
                          <a:uLnTx/>
                          <a:uFillTx/>
                          <a:latin typeface="+mn-lt"/>
                        </a:rPr>
                        <a:t>16 Gbps</a:t>
                      </a:r>
                      <a:endParaRPr kumimoji="0" lang="en-US" sz="1200" b="0" i="0" u="none" strike="noStrike" kern="1200" cap="none" spc="0" normalizeH="0" baseline="0" noProof="0">
                        <a:ln>
                          <a:noFill/>
                        </a:ln>
                        <a:solidFill>
                          <a:schemeClr val="bg1"/>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$ 5.415</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OLTP</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10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10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859064765"/>
                  </a:ext>
                </a:extLst>
              </a:tr>
              <a:tr h="116635">
                <a:tc vMerge="1">
                  <a:txBody>
                    <a:bodyPr/>
                    <a:lstStyle/>
                    <a:p>
                      <a:pPr algn="ctr"/>
                      <a:endParaRPr lang="en-US" sz="1200" kern="120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M64s</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solidFill>
                            <a:schemeClr val="bg1"/>
                          </a:solidFill>
                          <a:latin typeface="+mn-lt"/>
                        </a:rPr>
                        <a:t>64 vCPU, 1,024 </a:t>
                      </a:r>
                      <a:r>
                        <a:rPr lang="en-US" sz="1200" kern="1200" err="1">
                          <a:solidFill>
                            <a:schemeClr val="bg1"/>
                          </a:solidFill>
                          <a:latin typeface="+mn-lt"/>
                        </a:rPr>
                        <a:t>GiB</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solidFill>
                            <a:schemeClr val="bg1"/>
                          </a:solidFill>
                          <a:effectLst/>
                          <a:uLnTx/>
                          <a:uFillTx/>
                          <a:latin typeface="+mn-lt"/>
                        </a:rPr>
                        <a:t>2,000 GiB</a:t>
                      </a:r>
                      <a:endParaRPr kumimoji="0" lang="en-US" sz="1200" b="0" i="0" u="none" strike="noStrike" kern="1200" cap="none" spc="0" normalizeH="0" baseline="0" noProof="0">
                        <a:ln>
                          <a:noFill/>
                        </a:ln>
                        <a:solidFill>
                          <a:schemeClr val="bg1"/>
                        </a:solidFill>
                        <a:effectLst/>
                        <a:uLnTx/>
                        <a:uFillTx/>
                        <a:latin typeface="+mn-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67,315</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32</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80,000</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800 MB/sec</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a:ln>
                            <a:noFill/>
                          </a:ln>
                          <a:solidFill>
                            <a:schemeClr val="bg1"/>
                          </a:solidFill>
                          <a:effectLst/>
                          <a:uLnTx/>
                          <a:uFillTx/>
                          <a:latin typeface="+mn-lt"/>
                        </a:rPr>
                        <a:t>16 Gbps</a:t>
                      </a:r>
                      <a:endParaRPr kumimoji="0" lang="en-US" sz="1200" b="0" i="0" u="none" strike="noStrike" kern="1200" cap="none" spc="0" normalizeH="0" baseline="0" noProof="0">
                        <a:ln>
                          <a:noFill/>
                        </a:ln>
                        <a:solidFill>
                          <a:schemeClr val="bg1"/>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$ 6.669 </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OLTP/OLAP</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10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10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2399396754"/>
                  </a:ext>
                </a:extLst>
              </a:tr>
              <a:tr h="116635">
                <a:tc vMerge="1">
                  <a:txBody>
                    <a:bodyPr/>
                    <a:lstStyle/>
                    <a:p>
                      <a:pPr algn="ctr"/>
                      <a:endParaRPr lang="en-US" sz="1200" kern="120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a:solidFill>
                            <a:schemeClr val="bg1"/>
                          </a:solidFill>
                          <a:latin typeface="+mn-lt"/>
                        </a:rPr>
                        <a:t>M64ms</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solidFill>
                            <a:schemeClr val="bg1"/>
                          </a:solidFill>
                          <a:latin typeface="+mn-lt"/>
                        </a:rPr>
                        <a:t>64 vCPU, 1,792 </a:t>
                      </a:r>
                      <a:r>
                        <a:rPr lang="en-US" sz="1200" kern="1200" err="1">
                          <a:solidFill>
                            <a:schemeClr val="bg1"/>
                          </a:solidFill>
                          <a:latin typeface="+mn-lt"/>
                        </a:rPr>
                        <a:t>GiB</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a:ln>
                            <a:noFill/>
                          </a:ln>
                          <a:solidFill>
                            <a:schemeClr val="bg1"/>
                          </a:solidFill>
                          <a:effectLst/>
                          <a:uLnTx/>
                          <a:uFillTx/>
                          <a:latin typeface="+mn-lt"/>
                        </a:rPr>
                        <a:t>2,000 </a:t>
                      </a:r>
                      <a:r>
                        <a:rPr kumimoji="0" lang="en-US" sz="1200" u="none" strike="noStrike" kern="1200" cap="none" spc="0" normalizeH="0" baseline="0" noProof="0" err="1">
                          <a:ln>
                            <a:noFill/>
                          </a:ln>
                          <a:solidFill>
                            <a:schemeClr val="bg1"/>
                          </a:solidFill>
                          <a:effectLst/>
                          <a:uLnTx/>
                          <a:uFillTx/>
                          <a:latin typeface="+mn-lt"/>
                        </a:rPr>
                        <a:t>GiB</a:t>
                      </a:r>
                      <a:endParaRPr kumimoji="0" lang="en-US" sz="1200" b="0" i="0" u="none" strike="noStrike" kern="1200" cap="none" spc="0" normalizeH="0" baseline="0" noProof="0">
                        <a:ln>
                          <a:noFill/>
                        </a:ln>
                        <a:solidFill>
                          <a:schemeClr val="bg1"/>
                        </a:solidFill>
                        <a:effectLst/>
                        <a:uLnTx/>
                        <a:uFillTx/>
                        <a:latin typeface="+mn-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68,930</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32</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80,000</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800 MB/sec</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a:ln>
                            <a:noFill/>
                          </a:ln>
                          <a:solidFill>
                            <a:schemeClr val="bg1"/>
                          </a:solidFill>
                          <a:effectLst/>
                          <a:uLnTx/>
                          <a:uFillTx/>
                          <a:latin typeface="+mn-lt"/>
                        </a:rPr>
                        <a:t>16 Gbps</a:t>
                      </a:r>
                      <a:endParaRPr kumimoji="0" lang="en-US" sz="1200" b="0" i="0" u="none" strike="noStrike" kern="1200" cap="none" spc="0" normalizeH="0" baseline="0" noProof="0">
                        <a:ln>
                          <a:noFill/>
                        </a:ln>
                        <a:solidFill>
                          <a:schemeClr val="bg1"/>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$ 10.337 </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OLTP</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400">
                        <a:solidFill>
                          <a:schemeClr val="bg1">
                            <a:lumMod val="65000"/>
                          </a:schemeClr>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42191714"/>
                  </a:ext>
                </a:extLst>
              </a:tr>
              <a:tr h="116635">
                <a:tc vMerge="1">
                  <a:txBody>
                    <a:bodyPr/>
                    <a:lstStyle/>
                    <a:p>
                      <a:pPr algn="ctr"/>
                      <a:endParaRPr lang="en-US" sz="1200" kern="120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a:solidFill>
                            <a:schemeClr val="bg1"/>
                          </a:solidFill>
                          <a:latin typeface="+mn-lt"/>
                        </a:rPr>
                        <a:t>M128s</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128 vCPU, 2,048 </a:t>
                      </a:r>
                      <a:r>
                        <a:rPr lang="en-US" sz="1200" kern="1200" dirty="0" err="1">
                          <a:solidFill>
                            <a:schemeClr val="bg1"/>
                          </a:solidFill>
                          <a:latin typeface="+mn-lt"/>
                        </a:rPr>
                        <a:t>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4,000 </a:t>
                      </a:r>
                      <a:r>
                        <a:rPr lang="en-US" sz="1200" kern="1200" err="1">
                          <a:solidFill>
                            <a:schemeClr val="bg1"/>
                          </a:solidFill>
                          <a:latin typeface="+mn-lt"/>
                        </a:rPr>
                        <a:t>GiB</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134,630</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64</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160,000</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1,600 MB/sec</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a:ln>
                            <a:noFill/>
                          </a:ln>
                          <a:solidFill>
                            <a:schemeClr val="bg1"/>
                          </a:solidFill>
                          <a:effectLst/>
                          <a:uLnTx/>
                          <a:uFillTx/>
                          <a:latin typeface="+mn-lt"/>
                        </a:rPr>
                        <a:t>30 Gbps</a:t>
                      </a:r>
                      <a:endParaRPr kumimoji="0" lang="en-US" sz="1200" b="0" i="0" u="none" strike="noStrike" kern="1200" cap="none" spc="0" normalizeH="0" baseline="0" noProof="0">
                        <a:ln>
                          <a:noFill/>
                        </a:ln>
                        <a:solidFill>
                          <a:schemeClr val="bg1"/>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$ 13.338 </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OLTP/OLAP</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400">
                        <a:solidFill>
                          <a:schemeClr val="bg1">
                            <a:lumMod val="65000"/>
                          </a:schemeClr>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719579974"/>
                  </a:ext>
                </a:extLst>
              </a:tr>
              <a:tr h="116635">
                <a:tc vMerge="1">
                  <a:txBody>
                    <a:bodyPr/>
                    <a:lstStyle/>
                    <a:p>
                      <a:pPr algn="ctr"/>
                      <a:endParaRPr lang="en-US" sz="1200" kern="1200">
                        <a:solidFill>
                          <a:srgbClr val="FF0000"/>
                        </a:solidFill>
                        <a:latin typeface="+mn-lt"/>
                        <a:ea typeface="+mn-ea"/>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a:solidFill>
                            <a:schemeClr val="bg1"/>
                          </a:solidFill>
                          <a:latin typeface="+mn-lt"/>
                        </a:rPr>
                        <a:t>M128ms</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solidFill>
                            <a:schemeClr val="bg1"/>
                          </a:solidFill>
                          <a:latin typeface="+mn-lt"/>
                        </a:rPr>
                        <a:t>128 vCPU, 3,800 </a:t>
                      </a:r>
                      <a:r>
                        <a:rPr lang="en-US" sz="1200" kern="1200" err="1">
                          <a:solidFill>
                            <a:schemeClr val="bg1"/>
                          </a:solidFill>
                          <a:latin typeface="+mn-lt"/>
                        </a:rPr>
                        <a:t>GiB</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dirty="0">
                          <a:solidFill>
                            <a:schemeClr val="bg1"/>
                          </a:solidFill>
                          <a:latin typeface="+mn-lt"/>
                        </a:rPr>
                        <a:t>4,000 </a:t>
                      </a:r>
                      <a:r>
                        <a:rPr lang="en-US" sz="1200" kern="1200" dirty="0" err="1">
                          <a:solidFill>
                            <a:schemeClr val="bg1"/>
                          </a:solidFill>
                          <a:latin typeface="+mn-lt"/>
                        </a:rPr>
                        <a:t>GiB</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bg1"/>
                          </a:solidFill>
                          <a:latin typeface="+mn-lt"/>
                        </a:rPr>
                        <a:t>134,630</a:t>
                      </a:r>
                      <a:endParaRPr lang="en-US" sz="1200" kern="1200" dirty="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rPr>
                        <a:t>64</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160,000</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1,600 MB/sec</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u="none" strike="noStrike" kern="1200" cap="none" spc="0" normalizeH="0" baseline="0" noProof="0">
                          <a:ln>
                            <a:noFill/>
                          </a:ln>
                          <a:solidFill>
                            <a:schemeClr val="bg1"/>
                          </a:solidFill>
                          <a:effectLst/>
                          <a:uLnTx/>
                          <a:uFillTx/>
                          <a:latin typeface="+mn-lt"/>
                        </a:rPr>
                        <a:t>30 Gbps</a:t>
                      </a:r>
                      <a:endParaRPr kumimoji="0" lang="en-US" sz="1200" b="0" i="0" u="none" strike="noStrike" kern="1200" cap="none" spc="0" normalizeH="0" baseline="0" noProof="0">
                        <a:ln>
                          <a:noFill/>
                        </a:ln>
                        <a:solidFill>
                          <a:schemeClr val="bg1"/>
                        </a:solidFill>
                        <a:effectLst/>
                        <a:uLnTx/>
                        <a:uFillTx/>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$ 26.688</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a:txBody>
                    <a:bodyPr/>
                    <a:lstStyle/>
                    <a:p>
                      <a:pPr algn="ctr">
                        <a:lnSpc>
                          <a:spcPct val="107000"/>
                        </a:lnSpc>
                        <a:spcAft>
                          <a:spcPts val="0"/>
                        </a:spcAft>
                      </a:pPr>
                      <a:r>
                        <a:rPr lang="en-US" sz="1200">
                          <a:solidFill>
                            <a:schemeClr val="bg1"/>
                          </a:solidFill>
                          <a:effectLst/>
                          <a:latin typeface="+mn-lt"/>
                        </a:rPr>
                        <a:t>OLTP</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vMerge="1">
                  <a:txBody>
                    <a:bodyPr/>
                    <a:lstStyle/>
                    <a:p>
                      <a:pPr algn="ctr">
                        <a:lnSpc>
                          <a:spcPct val="107000"/>
                        </a:lnSpc>
                        <a:spcAft>
                          <a:spcPts val="0"/>
                        </a:spcAft>
                      </a:pPr>
                      <a:endParaRPr lang="en-US" sz="1400">
                        <a:solidFill>
                          <a:schemeClr val="bg1">
                            <a:lumMod val="65000"/>
                          </a:schemeClr>
                        </a:solidFill>
                        <a:effectLst/>
                        <a:latin typeface="+mn-lt"/>
                        <a:ea typeface="MS Mincho" panose="02020609040205080304" pitchFamily="49" charset="-128"/>
                        <a:cs typeface="Segoe UI Light" panose="020B0502040204020203"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408791018"/>
                  </a:ext>
                </a:extLst>
              </a:tr>
              <a:tr h="375595">
                <a:tc rowSpan="2">
                  <a:txBody>
                    <a:bodyPr/>
                    <a:lstStyle/>
                    <a:p>
                      <a:pPr algn="ctr"/>
                      <a:r>
                        <a:rPr lang="en-US" sz="1200" kern="1200">
                          <a:solidFill>
                            <a:schemeClr val="bg1"/>
                          </a:solidFill>
                          <a:latin typeface="+mn-lt"/>
                          <a:ea typeface="+mn-ea"/>
                          <a:cs typeface="Segoe UI Light" panose="020B0502040204020203" pitchFamily="34" charset="0"/>
                        </a:rPr>
                        <a:t>M v2</a:t>
                      </a:r>
                    </a:p>
                  </a:txBody>
                  <a:tcPr marL="0" marR="0" marT="0" marB="0" anchor="ctr"/>
                </a:tc>
                <a:tc>
                  <a:txBody>
                    <a:bodyPr/>
                    <a:lstStyle/>
                    <a:p>
                      <a:pPr algn="ctr"/>
                      <a:r>
                        <a:rPr lang="en-US" sz="1200" kern="1200">
                          <a:solidFill>
                            <a:schemeClr val="bg1"/>
                          </a:solidFill>
                          <a:latin typeface="+mn-lt"/>
                          <a:ea typeface="+mn-ea"/>
                          <a:cs typeface="Segoe UI Light" panose="020B0502040204020203" pitchFamily="34" charset="0"/>
                        </a:rPr>
                        <a:t>M208s v2</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solidFill>
                            <a:schemeClr val="bg1"/>
                          </a:solidFill>
                          <a:latin typeface="+mn-lt"/>
                          <a:ea typeface="+mn-ea"/>
                          <a:cs typeface="Segoe UI Light" panose="020B0502040204020203" pitchFamily="34" charset="0"/>
                        </a:rPr>
                        <a:t>208 vCPU, 2,850 </a:t>
                      </a:r>
                      <a:r>
                        <a:rPr lang="en-US" sz="1200" kern="1200" err="1">
                          <a:solidFill>
                            <a:schemeClr val="bg1"/>
                          </a:solidFill>
                          <a:latin typeface="+mn-lt"/>
                          <a:ea typeface="+mn-ea"/>
                          <a:cs typeface="Segoe UI Light" panose="020B0502040204020203" pitchFamily="34" charset="0"/>
                        </a:rPr>
                        <a:t>GiB</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ea typeface="+mn-ea"/>
                          <a:cs typeface="Segoe UI Light" panose="020B0502040204020203" pitchFamily="34" charset="0"/>
                        </a:rPr>
                        <a:t>7,040 </a:t>
                      </a:r>
                      <a:r>
                        <a:rPr lang="en-US" sz="1200" kern="1200" err="1">
                          <a:solidFill>
                            <a:schemeClr val="bg1"/>
                          </a:solidFill>
                          <a:latin typeface="+mn-lt"/>
                          <a:ea typeface="+mn-ea"/>
                          <a:cs typeface="Segoe UI Light" panose="020B0502040204020203" pitchFamily="34" charset="0"/>
                        </a:rPr>
                        <a:t>GiB</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a:solidFill>
                            <a:schemeClr val="bg1"/>
                          </a:solidFill>
                          <a:latin typeface="+mn-lt"/>
                          <a:ea typeface="+mn-ea"/>
                          <a:cs typeface="Segoe UI Light" panose="020B0502040204020203" pitchFamily="34" charset="0"/>
                        </a:rPr>
                        <a:t>259,950</a:t>
                      </a:r>
                    </a:p>
                  </a:txBody>
                  <a:tcPr marL="0" marR="0" marT="0" marB="0" anchor="ctr"/>
                </a:tc>
                <a:tc>
                  <a:txBody>
                    <a:bodyPr/>
                    <a:lstStyle/>
                    <a:p>
                      <a:pPr algn="ctr"/>
                      <a:r>
                        <a:rPr lang="en-US" sz="1200" kern="1200">
                          <a:solidFill>
                            <a:schemeClr val="bg1"/>
                          </a:solidFill>
                          <a:latin typeface="+mn-lt"/>
                          <a:ea typeface="+mn-ea"/>
                          <a:cs typeface="Segoe UI Light" panose="020B0502040204020203" pitchFamily="34" charset="0"/>
                        </a:rPr>
                        <a:t>64</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80,000</a:t>
                      </a:r>
                    </a:p>
                  </a:txBody>
                  <a:tcPr marL="0" marR="0" marT="0" marB="0" anchor="ctr"/>
                </a:tc>
                <a:tc>
                  <a:txBody>
                    <a:bodyPr/>
                    <a:lstStyle/>
                    <a:p>
                      <a:pPr algn="ctr">
                        <a:lnSpc>
                          <a:spcPct val="107000"/>
                        </a:lnSpc>
                        <a:spcAft>
                          <a:spcPts val="0"/>
                        </a:spcAft>
                      </a:pPr>
                      <a:r>
                        <a:rPr lang="en-US" sz="1200">
                          <a:solidFill>
                            <a:schemeClr val="bg1"/>
                          </a:solidFill>
                          <a:effectLst/>
                          <a:latin typeface="+mn-lt"/>
                          <a:ea typeface="MS Mincho" panose="02020609040205080304" pitchFamily="49" charset="-128"/>
                          <a:cs typeface="Segoe UI Light" panose="020B0502040204020203" pitchFamily="34" charset="0"/>
                        </a:rPr>
                        <a:t>1.000 MB/sec</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1"/>
                          </a:solidFill>
                          <a:effectLst/>
                          <a:uLnTx/>
                          <a:uFillTx/>
                          <a:latin typeface="+mn-lt"/>
                          <a:ea typeface="MS Mincho" panose="02020609040205080304" pitchFamily="49" charset="-128"/>
                          <a:cs typeface="Segoe UI Light" panose="020B0502040204020203" pitchFamily="34" charset="0"/>
                        </a:rPr>
                        <a:t>16 Gbps</a:t>
                      </a:r>
                    </a:p>
                  </a:txBody>
                  <a:tcPr marL="0" marR="0" marT="0" marB="0" anchor="ctr"/>
                </a:tc>
                <a:tc>
                  <a:txBody>
                    <a:bodyPr/>
                    <a:lstStyle/>
                    <a:p>
                      <a:pPr algn="ctr">
                        <a:lnSpc>
                          <a:spcPct val="107000"/>
                        </a:lnSpc>
                        <a:spcAft>
                          <a:spcPts val="0"/>
                        </a:spcAft>
                      </a:pPr>
                      <a:r>
                        <a:rPr lang="en-US" sz="1200">
                          <a:solidFill>
                            <a:schemeClr val="bg1"/>
                          </a:solidFill>
                          <a:effectLst/>
                          <a:latin typeface="+mn-lt"/>
                          <a:ea typeface="MS Mincho" panose="02020609040205080304" pitchFamily="49" charset="-128"/>
                          <a:cs typeface="Segoe UI Light" panose="020B0502040204020203" pitchFamily="34" charset="0"/>
                        </a:rPr>
                        <a:t>$ 22.31</a:t>
                      </a:r>
                    </a:p>
                  </a:txBody>
                  <a:tcPr marL="0" marR="0" marT="0" marB="0" anchor="ctr"/>
                </a:tc>
                <a:tc>
                  <a:txBody>
                    <a:bodyPr/>
                    <a:lstStyle/>
                    <a:p>
                      <a:pPr algn="ctr">
                        <a:lnSpc>
                          <a:spcPct val="107000"/>
                        </a:lnSpc>
                        <a:spcAft>
                          <a:spcPts val="0"/>
                        </a:spcAft>
                      </a:pPr>
                      <a:r>
                        <a:rPr lang="en-US" sz="1200">
                          <a:solidFill>
                            <a:schemeClr val="bg1"/>
                          </a:solidFill>
                          <a:effectLst/>
                          <a:latin typeface="+mn-lt"/>
                          <a:ea typeface="MS Mincho" panose="02020609040205080304" pitchFamily="49" charset="-128"/>
                          <a:cs typeface="Segoe UI Light" panose="020B0502040204020203" pitchFamily="34" charset="0"/>
                        </a:rPr>
                        <a:t>OLTP/OLAP</a:t>
                      </a:r>
                    </a:p>
                  </a:txBody>
                  <a:tcPr marL="0" marR="0" marT="0" marB="0" anchor="ctr"/>
                </a:tc>
                <a:tc rowSpan="2">
                  <a:txBody>
                    <a:bodyPr/>
                    <a:lstStyle/>
                    <a:p>
                      <a:pPr algn="ctr">
                        <a:lnSpc>
                          <a:spcPct val="107000"/>
                        </a:lnSpc>
                        <a:spcAft>
                          <a:spcPts val="0"/>
                        </a:spcAft>
                      </a:pPr>
                      <a:r>
                        <a:rPr lang="sv-SE" sz="1200">
                          <a:solidFill>
                            <a:schemeClr val="bg1"/>
                          </a:solidFill>
                          <a:effectLst/>
                          <a:latin typeface="+mn-lt"/>
                          <a:ea typeface="MS Mincho" panose="02020609040205080304" pitchFamily="49" charset="-128"/>
                          <a:cs typeface="Segoe UI Light" panose="020B0502040204020203" pitchFamily="34" charset="0"/>
                        </a:rPr>
                        <a:t> Intel® Xeon® Platinum 8180M 2.5GHz (Skylake)</a:t>
                      </a:r>
                      <a:endParaRPr lang="en-US" sz="120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tc rowSpan="2">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lang="en-US" sz="1200" dirty="0">
                          <a:solidFill>
                            <a:schemeClr val="bg1"/>
                          </a:solidFill>
                          <a:effectLst/>
                          <a:latin typeface="+mn-lt"/>
                        </a:rPr>
                        <a:t>HANA,</a:t>
                      </a:r>
                      <a:br>
                        <a:rPr lang="en-US" sz="1200" dirty="0">
                          <a:solidFill>
                            <a:schemeClr val="bg1"/>
                          </a:solidFill>
                          <a:effectLst/>
                          <a:latin typeface="+mn-lt"/>
                        </a:rPr>
                      </a:br>
                      <a:r>
                        <a:rPr lang="en-US" sz="1200" dirty="0">
                          <a:solidFill>
                            <a:schemeClr val="bg1"/>
                          </a:solidFill>
                          <a:effectLst/>
                          <a:latin typeface="+mn-lt"/>
                        </a:rPr>
                        <a:t>App, Any DB certified</a:t>
                      </a:r>
                      <a:endParaRPr lang="en-US" sz="1200" kern="1200" dirty="0">
                        <a:solidFill>
                          <a:schemeClr val="bg1"/>
                        </a:solidFill>
                        <a:effectLst/>
                        <a:latin typeface="+mn-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3584774535"/>
                  </a:ext>
                </a:extLst>
              </a:tr>
              <a:tr h="373408">
                <a:tc vMerge="1">
                  <a:txBody>
                    <a:bodyPr/>
                    <a:lstStyle/>
                    <a:p>
                      <a:pPr algn="ctr"/>
                      <a:endParaRPr lang="en-US" sz="1100" kern="1200">
                        <a:solidFill>
                          <a:schemeClr val="tx1"/>
                        </a:solidFill>
                        <a:latin typeface="+mj-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ea typeface="+mn-ea"/>
                          <a:cs typeface="Segoe UI Light" panose="020B0502040204020203" pitchFamily="34" charset="0"/>
                        </a:rPr>
                        <a:t>M208ms v2</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kern="1200">
                          <a:solidFill>
                            <a:schemeClr val="bg1"/>
                          </a:solidFill>
                          <a:latin typeface="+mn-lt"/>
                          <a:ea typeface="+mn-ea"/>
                          <a:cs typeface="Segoe UI Light" panose="020B0502040204020203" pitchFamily="34" charset="0"/>
                        </a:rPr>
                        <a:t>208 vCPU, 5,700 </a:t>
                      </a:r>
                      <a:r>
                        <a:rPr lang="en-US" sz="1200" kern="1200" err="1">
                          <a:solidFill>
                            <a:schemeClr val="bg1"/>
                          </a:solidFill>
                          <a:latin typeface="+mn-lt"/>
                          <a:ea typeface="+mn-ea"/>
                          <a:cs typeface="Segoe UI Light" panose="020B0502040204020203" pitchFamily="34" charset="0"/>
                        </a:rPr>
                        <a:t>GiB</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algn="ctr"/>
                      <a:r>
                        <a:rPr lang="en-US" sz="1200" kern="1200">
                          <a:solidFill>
                            <a:schemeClr val="bg1"/>
                          </a:solidFill>
                          <a:latin typeface="+mn-lt"/>
                          <a:ea typeface="+mn-ea"/>
                          <a:cs typeface="Segoe UI Light" panose="020B0502040204020203" pitchFamily="34" charset="0"/>
                        </a:rPr>
                        <a:t>7,040 </a:t>
                      </a:r>
                      <a:r>
                        <a:rPr lang="en-US" sz="1200" kern="1200" err="1">
                          <a:solidFill>
                            <a:schemeClr val="bg1"/>
                          </a:solidFill>
                          <a:latin typeface="+mn-lt"/>
                          <a:ea typeface="+mn-ea"/>
                          <a:cs typeface="Segoe UI Light" panose="020B0502040204020203" pitchFamily="34" charset="0"/>
                        </a:rPr>
                        <a:t>GiB</a:t>
                      </a:r>
                      <a:endParaRPr lang="en-US" sz="1200" kern="1200">
                        <a:solidFill>
                          <a:schemeClr val="bg1"/>
                        </a:solidFill>
                        <a:latin typeface="+mn-lt"/>
                        <a:ea typeface="+mn-ea"/>
                        <a:cs typeface="Segoe UI Light" panose="020B0502040204020203" pitchFamily="34" charset="0"/>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a:solidFill>
                            <a:schemeClr val="bg1"/>
                          </a:solidFill>
                          <a:latin typeface="+mn-lt"/>
                          <a:ea typeface="+mn-ea"/>
                          <a:cs typeface="Segoe UI Light" panose="020B0502040204020203" pitchFamily="34" charset="0"/>
                        </a:rPr>
                        <a:t>259,950</a:t>
                      </a:r>
                    </a:p>
                  </a:txBody>
                  <a:tcPr marL="0" marR="0" marT="0" marB="0" anchor="ctr"/>
                </a:tc>
                <a:tc>
                  <a:txBody>
                    <a:bodyPr/>
                    <a:lstStyle/>
                    <a:p>
                      <a:pPr algn="ctr"/>
                      <a:r>
                        <a:rPr lang="en-US" sz="1200" kern="1200">
                          <a:solidFill>
                            <a:schemeClr val="bg1"/>
                          </a:solidFill>
                          <a:latin typeface="+mn-lt"/>
                          <a:ea typeface="+mn-ea"/>
                          <a:cs typeface="Segoe UI Light" panose="020B0502040204020203" pitchFamily="34" charset="0"/>
                        </a:rPr>
                        <a:t>64</a:t>
                      </a:r>
                    </a:p>
                  </a:txBody>
                  <a:tcPr marL="0" marR="0" marT="0" marB="0" anchor="ctr"/>
                </a:tc>
                <a:tc>
                  <a:txBody>
                    <a:bodyPr/>
                    <a:lstStyle/>
                    <a:p>
                      <a:pPr algn="ctr">
                        <a:lnSpc>
                          <a:spcPct val="107000"/>
                        </a:lnSpc>
                        <a:spcAft>
                          <a:spcPts val="0"/>
                        </a:spcAft>
                      </a:pPr>
                      <a:r>
                        <a:rPr lang="en-US" sz="1200">
                          <a:solidFill>
                            <a:schemeClr val="bg1"/>
                          </a:solidFill>
                          <a:effectLst/>
                          <a:latin typeface="+mn-lt"/>
                          <a:ea typeface="MS Mincho" panose="02020609040205080304" pitchFamily="49" charset="-128"/>
                          <a:cs typeface="Segoe UI Light" panose="020B0502040204020203" pitchFamily="34" charset="0"/>
                        </a:rPr>
                        <a:t>80,000</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1,000 MB/sec</a:t>
                      </a:r>
                    </a:p>
                  </a:txBody>
                  <a:tcPr marL="0" marR="0" marT="0" marB="0" anchor="ctr"/>
                </a:tc>
                <a:tc>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mn-lt"/>
                          <a:ea typeface="MS Mincho" panose="02020609040205080304" pitchFamily="49" charset="-128"/>
                          <a:cs typeface="Segoe UI Light" panose="020B0502040204020203" pitchFamily="34" charset="0"/>
                        </a:rPr>
                        <a:t>16 Gbps</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$ 44.62</a:t>
                      </a:r>
                    </a:p>
                  </a:txBody>
                  <a:tcPr marL="0" marR="0" marT="0" marB="0" anchor="ctr"/>
                </a:tc>
                <a:tc>
                  <a:txBody>
                    <a:bodyPr/>
                    <a:lstStyle/>
                    <a:p>
                      <a:pPr algn="ctr">
                        <a:lnSpc>
                          <a:spcPct val="107000"/>
                        </a:lnSpc>
                        <a:spcAft>
                          <a:spcPts val="0"/>
                        </a:spcAft>
                      </a:pPr>
                      <a:r>
                        <a:rPr lang="en-US" sz="1200" dirty="0">
                          <a:solidFill>
                            <a:schemeClr val="bg1"/>
                          </a:solidFill>
                          <a:effectLst/>
                          <a:latin typeface="+mn-lt"/>
                          <a:ea typeface="MS Mincho" panose="02020609040205080304" pitchFamily="49" charset="-128"/>
                          <a:cs typeface="Segoe UI Light" panose="020B0502040204020203" pitchFamily="34" charset="0"/>
                        </a:rPr>
                        <a:t>OLTP/OLAP</a:t>
                      </a:r>
                    </a:p>
                  </a:txBody>
                  <a:tcPr marL="0" marR="0" marT="0" marB="0" anchor="ctr"/>
                </a:tc>
                <a:tc vMerge="1">
                  <a:txBody>
                    <a:bodyPr/>
                    <a:lstStyle/>
                    <a:p>
                      <a:pPr algn="ctr">
                        <a:lnSpc>
                          <a:spcPct val="107000"/>
                        </a:lnSpc>
                        <a:spcAft>
                          <a:spcPts val="0"/>
                        </a:spcAft>
                      </a:pPr>
                      <a:endParaRPr lang="en-US" sz="110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tc vMerge="1">
                  <a:txBody>
                    <a:bodyPr/>
                    <a:lstStyle/>
                    <a:p>
                      <a:pPr marL="0" marR="0" lvl="0" indent="0" algn="ctr" defTabSz="914367" rtl="0" eaLnBrk="1" fontAlgn="auto" latinLnBrk="0" hangingPunct="1">
                        <a:lnSpc>
                          <a:spcPct val="107000"/>
                        </a:lnSpc>
                        <a:spcBef>
                          <a:spcPts val="0"/>
                        </a:spcBef>
                        <a:spcAft>
                          <a:spcPts val="0"/>
                        </a:spcAft>
                        <a:buClrTx/>
                        <a:buSzTx/>
                        <a:buFontTx/>
                        <a:buNone/>
                        <a:tabLst/>
                        <a:defRPr/>
                      </a:pPr>
                      <a:endParaRPr lang="en-US" sz="1100">
                        <a:solidFill>
                          <a:schemeClr val="tx1"/>
                        </a:solidFill>
                        <a:effectLst/>
                        <a:latin typeface="+mj-lt"/>
                        <a:ea typeface="MS Mincho" panose="02020609040205080304" pitchFamily="49" charset="-128"/>
                        <a:cs typeface="Segoe UI Light" panose="020B0502040204020203" pitchFamily="34" charset="0"/>
                      </a:endParaRPr>
                    </a:p>
                  </a:txBody>
                  <a:tcPr marL="0" marR="0" marT="0" marB="0" anchor="ctr"/>
                </a:tc>
                <a:extLst>
                  <a:ext uri="{0D108BD9-81ED-4DB2-BD59-A6C34878D82A}">
                    <a16:rowId xmlns:a16="http://schemas.microsoft.com/office/drawing/2014/main" val="4143921567"/>
                  </a:ext>
                </a:extLst>
              </a:tr>
            </a:tbl>
          </a:graphicData>
        </a:graphic>
      </p:graphicFrame>
      <p:sp>
        <p:nvSpPr>
          <p:cNvPr id="3" name="Title 3"/>
          <p:cNvSpPr>
            <a:spLocks noGrp="1"/>
          </p:cNvSpPr>
          <p:nvPr>
            <p:ph type="title" idx="4294967295"/>
          </p:nvPr>
        </p:nvSpPr>
        <p:spPr>
          <a:xfrm>
            <a:off x="354563" y="174171"/>
            <a:ext cx="11480250" cy="831940"/>
          </a:xfrm>
        </p:spPr>
        <p:txBody>
          <a:bodyPr>
            <a:noAutofit/>
          </a:bodyPr>
          <a:lstStyle/>
          <a:p>
            <a:r>
              <a:rPr lang="en-US" sz="3600" dirty="0">
                <a:solidFill>
                  <a:schemeClr val="tx1"/>
                </a:solidFill>
                <a:cs typeface="Segoe UI Light" panose="020B0502040204020203" pitchFamily="34" charset="0"/>
              </a:rPr>
              <a:t>Choose Azure VM types to meet sizing requirements</a:t>
            </a:r>
            <a:endParaRPr lang="en-US" sz="2400" i="1" dirty="0">
              <a:solidFill>
                <a:schemeClr val="tx1"/>
              </a:solidFill>
              <a:cs typeface="Segoe UI Light" panose="020B0502040204020203" pitchFamily="34" charset="0"/>
            </a:endParaRPr>
          </a:p>
        </p:txBody>
      </p:sp>
      <p:sp>
        <p:nvSpPr>
          <p:cNvPr id="2" name="TextBox 1">
            <a:extLst>
              <a:ext uri="{FF2B5EF4-FFF2-40B4-BE49-F238E27FC236}">
                <a16:creationId xmlns:a16="http://schemas.microsoft.com/office/drawing/2014/main" id="{A984A932-15A4-467F-8CC5-AAB90C230D94}"/>
              </a:ext>
            </a:extLst>
          </p:cNvPr>
          <p:cNvSpPr txBox="1"/>
          <p:nvPr/>
        </p:nvSpPr>
        <p:spPr>
          <a:xfrm>
            <a:off x="10413402" y="121808"/>
            <a:ext cx="1667436"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highlight>
                  <a:srgbClr val="FF0000"/>
                </a:highlight>
                <a:uLnTx/>
                <a:uFillTx/>
                <a:latin typeface="Segoe UI" panose="020B0502040204020203" pitchFamily="34" charset="0"/>
                <a:cs typeface="Segoe UI" panose="020B0502040204020203" pitchFamily="34" charset="0"/>
              </a:rPr>
              <a:t>Red</a:t>
            </a:r>
            <a:r>
              <a:rPr kumimoji="0" lang="en-US" sz="1100" b="0" i="0" u="none" strike="noStrike" kern="1200" cap="none" spc="0" normalizeH="0" baseline="0" noProof="0" dirty="0">
                <a:ln>
                  <a:noFill/>
                </a:ln>
                <a:effectLst/>
                <a:uLnTx/>
                <a:uFillTx/>
                <a:latin typeface="Segoe UI" panose="020B0502040204020203" pitchFamily="34" charset="0"/>
                <a:cs typeface="Segoe UI" panose="020B0502040204020203" pitchFamily="34" charset="0"/>
              </a:rPr>
              <a:t> : </a:t>
            </a:r>
            <a:r>
              <a:rPr lang="en-US" sz="1100" dirty="0">
                <a:latin typeface="Segoe UI" panose="020B0502040204020203" pitchFamily="34" charset="0"/>
                <a:cs typeface="Segoe UI" panose="020B0502040204020203" pitchFamily="34" charset="0"/>
              </a:rPr>
              <a:t>HANA </a:t>
            </a:r>
            <a:r>
              <a:rPr kumimoji="0" lang="en-US" sz="1100" b="0" i="0" u="none" strike="noStrike" kern="1200" cap="none" spc="0" normalizeH="0" baseline="0" noProof="0" dirty="0">
                <a:ln>
                  <a:noFill/>
                </a:ln>
                <a:effectLst/>
                <a:uLnTx/>
                <a:uFillTx/>
                <a:latin typeface="Segoe UI" panose="020B0502040204020203" pitchFamily="34" charset="0"/>
                <a:cs typeface="Segoe UI" panose="020B0502040204020203" pitchFamily="34" charset="0"/>
              </a:rPr>
              <a:t>certification in roadmap</a:t>
            </a:r>
          </a:p>
        </p:txBody>
      </p:sp>
      <p:sp>
        <p:nvSpPr>
          <p:cNvPr id="6" name="Rectangle 5">
            <a:extLst>
              <a:ext uri="{FF2B5EF4-FFF2-40B4-BE49-F238E27FC236}">
                <a16:creationId xmlns:a16="http://schemas.microsoft.com/office/drawing/2014/main" id="{D90A14AD-94AA-4A24-B643-78C6D6E64FAB}"/>
              </a:ext>
            </a:extLst>
          </p:cNvPr>
          <p:cNvSpPr/>
          <p:nvPr/>
        </p:nvSpPr>
        <p:spPr>
          <a:xfrm>
            <a:off x="3020026" y="6582303"/>
            <a:ext cx="9124277"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effectLst/>
                <a:uLnTx/>
                <a:uFillTx/>
                <a:ea typeface="+mn-ea"/>
                <a:cs typeface="+mn-cs"/>
              </a:rPr>
              <a:t>SAP Note 1928533 and https://docs.microsoft.com/en-us/azure/virtual-machines/windows/sizes-memory</a:t>
            </a:r>
          </a:p>
        </p:txBody>
      </p:sp>
      <p:sp>
        <p:nvSpPr>
          <p:cNvPr id="5" name="Rectangle 4">
            <a:extLst>
              <a:ext uri="{FF2B5EF4-FFF2-40B4-BE49-F238E27FC236}">
                <a16:creationId xmlns:a16="http://schemas.microsoft.com/office/drawing/2014/main" id="{A9B8CBB6-DA57-4CD8-B79A-4A7B75BC1E80}"/>
              </a:ext>
            </a:extLst>
          </p:cNvPr>
          <p:cNvSpPr/>
          <p:nvPr/>
        </p:nvSpPr>
        <p:spPr bwMode="auto">
          <a:xfrm>
            <a:off x="1721224" y="1039907"/>
            <a:ext cx="1422400" cy="5336988"/>
          </a:xfrm>
          <a:prstGeom prst="rect">
            <a:avLst/>
          </a:prstGeom>
          <a:solidFill>
            <a:srgbClr val="FFFF00">
              <a:alpha val="0"/>
            </a:srgbClr>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2781ACDB-F535-4ED9-8796-CA615C90D0A1}"/>
              </a:ext>
            </a:extLst>
          </p:cNvPr>
          <p:cNvSpPr/>
          <p:nvPr/>
        </p:nvSpPr>
        <p:spPr bwMode="auto">
          <a:xfrm>
            <a:off x="3848846" y="1039907"/>
            <a:ext cx="593579" cy="5336988"/>
          </a:xfrm>
          <a:prstGeom prst="rect">
            <a:avLst/>
          </a:prstGeom>
          <a:solidFill>
            <a:srgbClr val="FFFF00">
              <a:alpha val="0"/>
            </a:srgbClr>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6759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DD6B-0DC5-4B92-A54F-6E24BAE7E3C5}"/>
              </a:ext>
            </a:extLst>
          </p:cNvPr>
          <p:cNvSpPr>
            <a:spLocks noGrp="1"/>
          </p:cNvSpPr>
          <p:nvPr>
            <p:ph type="title" idx="4294967295"/>
          </p:nvPr>
        </p:nvSpPr>
        <p:spPr>
          <a:xfrm>
            <a:off x="-1" y="228600"/>
            <a:ext cx="12108129" cy="1558925"/>
          </a:xfrm>
        </p:spPr>
        <p:txBody>
          <a:bodyPr>
            <a:noAutofit/>
          </a:bodyPr>
          <a:lstStyle/>
          <a:p>
            <a:pPr algn="ctr"/>
            <a:r>
              <a:rPr lang="en-US" sz="3600" dirty="0"/>
              <a:t>Premium Storage config to run HANA on M Series VM</a:t>
            </a:r>
          </a:p>
        </p:txBody>
      </p:sp>
      <p:sp>
        <p:nvSpPr>
          <p:cNvPr id="5" name="Rectangle 4">
            <a:extLst>
              <a:ext uri="{FF2B5EF4-FFF2-40B4-BE49-F238E27FC236}">
                <a16:creationId xmlns:a16="http://schemas.microsoft.com/office/drawing/2014/main" id="{AE66455F-7F67-409E-9518-206A92EB51DE}"/>
              </a:ext>
            </a:extLst>
          </p:cNvPr>
          <p:cNvSpPr/>
          <p:nvPr/>
        </p:nvSpPr>
        <p:spPr>
          <a:xfrm>
            <a:off x="6709208" y="2006221"/>
            <a:ext cx="1269241" cy="8871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FFD86BD-5D24-407B-866A-9764381C8990}"/>
              </a:ext>
            </a:extLst>
          </p:cNvPr>
          <p:cNvSpPr/>
          <p:nvPr/>
        </p:nvSpPr>
        <p:spPr>
          <a:xfrm>
            <a:off x="10196300" y="1101557"/>
            <a:ext cx="1557488" cy="584775"/>
          </a:xfrm>
          <a:prstGeom prst="rect">
            <a:avLst/>
          </a:prstGeom>
        </p:spPr>
        <p:txBody>
          <a:bodyPr wrap="square">
            <a:spAutoFit/>
          </a:bodyPr>
          <a:lstStyle/>
          <a:p>
            <a:r>
              <a:rPr lang="en-US" sz="1600" dirty="0">
                <a:latin typeface="Segoe UI Light" panose="020B0502040204020203" pitchFamily="34" charset="0"/>
                <a:cs typeface="Segoe UI Light" panose="020B0502040204020203" pitchFamily="34" charset="0"/>
                <a:hlinkClick r:id="rId2"/>
              </a:rPr>
              <a:t>Link</a:t>
            </a:r>
            <a:r>
              <a:rPr lang="en-US" sz="1600" dirty="0">
                <a:latin typeface="Segoe UI Light" panose="020B0502040204020203" pitchFamily="34" charset="0"/>
                <a:cs typeface="Segoe UI Light" panose="020B0502040204020203" pitchFamily="34" charset="0"/>
              </a:rPr>
              <a:t> to documentation</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514C5D94-FC80-4EB7-8ED3-50B79377EDFC}"/>
                  </a:ext>
                </a:extLst>
              </p14:cNvPr>
              <p14:cNvContentPartPr/>
              <p14:nvPr/>
            </p14:nvContentPartPr>
            <p14:xfrm>
              <a:off x="11774995" y="4157783"/>
              <a:ext cx="360" cy="360"/>
            </p14:xfrm>
          </p:contentPart>
        </mc:Choice>
        <mc:Fallback xmlns="">
          <p:pic>
            <p:nvPicPr>
              <p:cNvPr id="6" name="Ink 5">
                <a:extLst>
                  <a:ext uri="{FF2B5EF4-FFF2-40B4-BE49-F238E27FC236}">
                    <a16:creationId xmlns:a16="http://schemas.microsoft.com/office/drawing/2014/main" id="{514C5D94-FC80-4EB7-8ED3-50B79377EDFC}"/>
                  </a:ext>
                </a:extLst>
              </p:cNvPr>
              <p:cNvPicPr/>
              <p:nvPr/>
            </p:nvPicPr>
            <p:blipFill>
              <a:blip r:embed="rId4"/>
              <a:stretch>
                <a:fillRect/>
              </a:stretch>
            </p:blipFill>
            <p:spPr>
              <a:xfrm>
                <a:off x="11765635" y="4148423"/>
                <a:ext cx="19080" cy="19080"/>
              </a:xfrm>
              <a:prstGeom prst="rect">
                <a:avLst/>
              </a:prstGeom>
            </p:spPr>
          </p:pic>
        </mc:Fallback>
      </mc:AlternateContent>
      <p:pic>
        <p:nvPicPr>
          <p:cNvPr id="8" name="Picture 7">
            <a:extLst>
              <a:ext uri="{FF2B5EF4-FFF2-40B4-BE49-F238E27FC236}">
                <a16:creationId xmlns:a16="http://schemas.microsoft.com/office/drawing/2014/main" id="{762BA1B3-AFE8-4256-BFFA-CC44DFA1779E}"/>
              </a:ext>
            </a:extLst>
          </p:cNvPr>
          <p:cNvPicPr>
            <a:picLocks noChangeAspect="1"/>
          </p:cNvPicPr>
          <p:nvPr/>
        </p:nvPicPr>
        <p:blipFill>
          <a:blip r:embed="rId5"/>
          <a:stretch>
            <a:fillRect/>
          </a:stretch>
        </p:blipFill>
        <p:spPr>
          <a:xfrm>
            <a:off x="2512129" y="1133818"/>
            <a:ext cx="7167742" cy="5495582"/>
          </a:xfrm>
          <a:prstGeom prst="rect">
            <a:avLst/>
          </a:prstGeom>
        </p:spPr>
      </p:pic>
      <p:cxnSp>
        <p:nvCxnSpPr>
          <p:cNvPr id="7" name="Connector: Elbow 6">
            <a:extLst>
              <a:ext uri="{FF2B5EF4-FFF2-40B4-BE49-F238E27FC236}">
                <a16:creationId xmlns:a16="http://schemas.microsoft.com/office/drawing/2014/main" id="{A8EE43AD-F96F-4A79-BFF1-5FB8C1C8B3B7}"/>
              </a:ext>
            </a:extLst>
          </p:cNvPr>
          <p:cNvCxnSpPr>
            <a:cxnSpLocks/>
            <a:stCxn id="18" idx="0"/>
            <a:endCxn id="9" idx="1"/>
          </p:cNvCxnSpPr>
          <p:nvPr/>
        </p:nvCxnSpPr>
        <p:spPr>
          <a:xfrm rot="5400000" flipH="1" flipV="1">
            <a:off x="6235227" y="861713"/>
            <a:ext cx="349659" cy="524538"/>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4143C9B-27B2-4E0E-A942-65FEF0E7407B}"/>
              </a:ext>
            </a:extLst>
          </p:cNvPr>
          <p:cNvSpPr txBox="1"/>
          <p:nvPr/>
        </p:nvSpPr>
        <p:spPr>
          <a:xfrm>
            <a:off x="6672325" y="764486"/>
            <a:ext cx="2842591" cy="369332"/>
          </a:xfrm>
          <a:prstGeom prst="rect">
            <a:avLst/>
          </a:prstGeom>
          <a:noFill/>
        </p:spPr>
        <p:txBody>
          <a:bodyPr wrap="square" rtlCol="0">
            <a:spAutoFit/>
          </a:bodyPr>
          <a:lstStyle/>
          <a:p>
            <a:r>
              <a:rPr lang="en-US" dirty="0">
                <a:latin typeface="Segoe UI Light" panose="020B0502040204020203" pitchFamily="34" charset="0"/>
                <a:cs typeface="Segoe UI Light" panose="020B0502040204020203" pitchFamily="34" charset="0"/>
              </a:rPr>
              <a:t>Enable Write Accelerator</a:t>
            </a:r>
          </a:p>
        </p:txBody>
      </p:sp>
      <p:sp>
        <p:nvSpPr>
          <p:cNvPr id="18" name="Oval 17">
            <a:extLst>
              <a:ext uri="{FF2B5EF4-FFF2-40B4-BE49-F238E27FC236}">
                <a16:creationId xmlns:a16="http://schemas.microsoft.com/office/drawing/2014/main" id="{9704039B-339C-4236-854B-DB6DA82019A3}"/>
              </a:ext>
            </a:extLst>
          </p:cNvPr>
          <p:cNvSpPr/>
          <p:nvPr/>
        </p:nvSpPr>
        <p:spPr bwMode="auto">
          <a:xfrm>
            <a:off x="5693697" y="1298811"/>
            <a:ext cx="908180" cy="398708"/>
          </a:xfrm>
          <a:prstGeom prst="ellipse">
            <a:avLst/>
          </a:prstGeom>
          <a:no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9647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6208-D3B5-469C-8FAC-E787B3C99500}"/>
              </a:ext>
            </a:extLst>
          </p:cNvPr>
          <p:cNvSpPr>
            <a:spLocks noGrp="1"/>
          </p:cNvSpPr>
          <p:nvPr>
            <p:ph type="title"/>
          </p:nvPr>
        </p:nvSpPr>
        <p:spPr>
          <a:xfrm>
            <a:off x="268080" y="289511"/>
            <a:ext cx="11655840" cy="899665"/>
          </a:xfrm>
        </p:spPr>
        <p:txBody>
          <a:bodyPr/>
          <a:lstStyle/>
          <a:p>
            <a:r>
              <a:rPr lang="en-US" sz="4000" dirty="0"/>
              <a:t>S/4HANA HA in Availability Set and DR across Regions</a:t>
            </a:r>
          </a:p>
        </p:txBody>
      </p:sp>
      <p:sp>
        <p:nvSpPr>
          <p:cNvPr id="4" name="Rectangle 3">
            <a:extLst>
              <a:ext uri="{FF2B5EF4-FFF2-40B4-BE49-F238E27FC236}">
                <a16:creationId xmlns:a16="http://schemas.microsoft.com/office/drawing/2014/main" id="{BC79A211-040B-4628-838A-153AAF77E699}"/>
              </a:ext>
            </a:extLst>
          </p:cNvPr>
          <p:cNvSpPr/>
          <p:nvPr/>
        </p:nvSpPr>
        <p:spPr bwMode="auto">
          <a:xfrm>
            <a:off x="2927445" y="1139711"/>
            <a:ext cx="2859206" cy="5524315"/>
          </a:xfrm>
          <a:prstGeom prst="rect">
            <a:avLst/>
          </a:prstGeom>
          <a:solidFill>
            <a:schemeClr val="accent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sp>
        <p:nvSpPr>
          <p:cNvPr id="5" name="Rectangle 4">
            <a:extLst>
              <a:ext uri="{FF2B5EF4-FFF2-40B4-BE49-F238E27FC236}">
                <a16:creationId xmlns:a16="http://schemas.microsoft.com/office/drawing/2014/main" id="{EA2B9BFD-EA47-43F9-BF90-230E211D9643}"/>
              </a:ext>
            </a:extLst>
          </p:cNvPr>
          <p:cNvSpPr/>
          <p:nvPr/>
        </p:nvSpPr>
        <p:spPr bwMode="auto">
          <a:xfrm>
            <a:off x="8705621" y="1139712"/>
            <a:ext cx="2859206" cy="5524314"/>
          </a:xfrm>
          <a:prstGeom prst="rect">
            <a:avLst/>
          </a:prstGeom>
          <a:solidFill>
            <a:schemeClr val="accent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0D82A856-D3D5-4E07-9624-8545B61E9ECC}"/>
              </a:ext>
            </a:extLst>
          </p:cNvPr>
          <p:cNvSpPr/>
          <p:nvPr/>
        </p:nvSpPr>
        <p:spPr bwMode="auto">
          <a:xfrm>
            <a:off x="3084393" y="1576319"/>
            <a:ext cx="2552132" cy="1078635"/>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solidFill>
                  <a:schemeClr val="bg1"/>
                </a:solidFill>
                <a:ea typeface="Segoe UI" pitchFamily="34" charset="0"/>
                <a:cs typeface="Segoe UI" pitchFamily="34" charset="0"/>
              </a:rPr>
              <a:t>AvSet</a:t>
            </a:r>
            <a:endParaRPr lang="en-US" sz="1200" dirty="0">
              <a:solidFill>
                <a:schemeClr val="bg1"/>
              </a:soli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60FCCB11-8D5B-42E3-B3A1-9E3F85B275D3}"/>
              </a:ext>
            </a:extLst>
          </p:cNvPr>
          <p:cNvSpPr/>
          <p:nvPr/>
        </p:nvSpPr>
        <p:spPr bwMode="auto">
          <a:xfrm>
            <a:off x="3088739" y="4139429"/>
            <a:ext cx="2547785" cy="1092359"/>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solidFill>
                  <a:schemeClr val="bg1"/>
                </a:solidFill>
                <a:ea typeface="Segoe UI" pitchFamily="34" charset="0"/>
                <a:cs typeface="Segoe UI" pitchFamily="34" charset="0"/>
              </a:rPr>
              <a:t>AvSet</a:t>
            </a:r>
            <a:endParaRPr lang="en-US" sz="1200" dirty="0">
              <a:solidFill>
                <a:schemeClr val="bg1"/>
              </a:soli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8D6B6F83-A26E-4E5C-8C31-132C648C25A4}"/>
              </a:ext>
            </a:extLst>
          </p:cNvPr>
          <p:cNvSpPr/>
          <p:nvPr/>
        </p:nvSpPr>
        <p:spPr bwMode="auto">
          <a:xfrm>
            <a:off x="3261814" y="1808331"/>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HSR Sync</a:t>
            </a:r>
            <a:br>
              <a:rPr lang="en-US" sz="1200" dirty="0">
                <a:solidFill>
                  <a:schemeClr val="bg1"/>
                </a:solidFill>
                <a:ea typeface="Segoe UI" pitchFamily="34" charset="0"/>
                <a:cs typeface="Segoe UI" pitchFamily="34" charset="0"/>
              </a:rPr>
            </a:br>
            <a:r>
              <a:rPr lang="en-US" sz="1200" dirty="0">
                <a:solidFill>
                  <a:schemeClr val="bg1"/>
                </a:solidFill>
                <a:ea typeface="Segoe UI" pitchFamily="34" charset="0"/>
                <a:cs typeface="Segoe UI" pitchFamily="34" charset="0"/>
              </a:rPr>
              <a:t>on Linux Pacemaker Cluster</a:t>
            </a:r>
          </a:p>
        </p:txBody>
      </p:sp>
      <p:pic>
        <p:nvPicPr>
          <p:cNvPr id="18" name="Picture 17">
            <a:extLst>
              <a:ext uri="{FF2B5EF4-FFF2-40B4-BE49-F238E27FC236}">
                <a16:creationId xmlns:a16="http://schemas.microsoft.com/office/drawing/2014/main" id="{0C2F1992-9D7E-486F-A5E7-B1631969B021}"/>
              </a:ext>
            </a:extLst>
          </p:cNvPr>
          <p:cNvPicPr>
            <a:picLocks noChangeAspect="1"/>
          </p:cNvPicPr>
          <p:nvPr/>
        </p:nvPicPr>
        <p:blipFill rotWithShape="1">
          <a:blip r:embed="rId2"/>
          <a:srcRect r="5260" b="24083"/>
          <a:stretch/>
        </p:blipFill>
        <p:spPr>
          <a:xfrm>
            <a:off x="3520981" y="1903826"/>
            <a:ext cx="491600" cy="413895"/>
          </a:xfrm>
          <a:prstGeom prst="rect">
            <a:avLst/>
          </a:prstGeom>
          <a:effectLst>
            <a:glow rad="101600">
              <a:srgbClr val="FFFF00">
                <a:alpha val="60000"/>
              </a:srgbClr>
            </a:glow>
          </a:effectLst>
        </p:spPr>
      </p:pic>
      <p:pic>
        <p:nvPicPr>
          <p:cNvPr id="19" name="Picture 18">
            <a:extLst>
              <a:ext uri="{FF2B5EF4-FFF2-40B4-BE49-F238E27FC236}">
                <a16:creationId xmlns:a16="http://schemas.microsoft.com/office/drawing/2014/main" id="{A9020209-DB04-41B2-829E-6FFDFE70C9AD}"/>
              </a:ext>
            </a:extLst>
          </p:cNvPr>
          <p:cNvPicPr>
            <a:picLocks noChangeAspect="1"/>
          </p:cNvPicPr>
          <p:nvPr/>
        </p:nvPicPr>
        <p:blipFill rotWithShape="1">
          <a:blip r:embed="rId2"/>
          <a:srcRect r="5260" b="24083"/>
          <a:stretch/>
        </p:blipFill>
        <p:spPr>
          <a:xfrm>
            <a:off x="4690139" y="1903825"/>
            <a:ext cx="491600" cy="413895"/>
          </a:xfrm>
          <a:prstGeom prst="rect">
            <a:avLst/>
          </a:prstGeom>
        </p:spPr>
      </p:pic>
      <p:cxnSp>
        <p:nvCxnSpPr>
          <p:cNvPr id="21" name="Straight Arrow Connector 20">
            <a:extLst>
              <a:ext uri="{FF2B5EF4-FFF2-40B4-BE49-F238E27FC236}">
                <a16:creationId xmlns:a16="http://schemas.microsoft.com/office/drawing/2014/main" id="{F351F0FD-C84B-4B74-9E76-B84C66DE7593}"/>
              </a:ext>
            </a:extLst>
          </p:cNvPr>
          <p:cNvCxnSpPr>
            <a:cxnSpLocks/>
            <a:stCxn id="18" idx="3"/>
            <a:endCxn id="19" idx="1"/>
          </p:cNvCxnSpPr>
          <p:nvPr/>
        </p:nvCxnSpPr>
        <p:spPr>
          <a:xfrm flipV="1">
            <a:off x="4012581" y="2110773"/>
            <a:ext cx="677558" cy="1"/>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8FFE969-81B9-41BB-9015-9883B30CDB4E}"/>
              </a:ext>
            </a:extLst>
          </p:cNvPr>
          <p:cNvSpPr/>
          <p:nvPr/>
        </p:nvSpPr>
        <p:spPr bwMode="auto">
          <a:xfrm>
            <a:off x="3091217" y="2875919"/>
            <a:ext cx="2552132" cy="1078635"/>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solidFill>
                  <a:schemeClr val="bg1"/>
                </a:solidFill>
                <a:ea typeface="Segoe UI" pitchFamily="34" charset="0"/>
                <a:cs typeface="Segoe UI" pitchFamily="34" charset="0"/>
              </a:rPr>
              <a:t>AvSet</a:t>
            </a:r>
            <a:endParaRPr lang="en-US" sz="1200" dirty="0">
              <a:solidFill>
                <a:schemeClr val="bg1"/>
              </a:soli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E6261089-4E9C-455F-AB3E-BC84867C2D8D}"/>
              </a:ext>
            </a:extLst>
          </p:cNvPr>
          <p:cNvSpPr/>
          <p:nvPr/>
        </p:nvSpPr>
        <p:spPr bwMode="auto">
          <a:xfrm>
            <a:off x="3268638" y="3107931"/>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ASCS </a:t>
            </a:r>
            <a:br>
              <a:rPr lang="en-US" sz="1200" dirty="0">
                <a:solidFill>
                  <a:schemeClr val="bg1"/>
                </a:solidFill>
                <a:ea typeface="Segoe UI" pitchFamily="34" charset="0"/>
                <a:cs typeface="Segoe UI" pitchFamily="34" charset="0"/>
              </a:rPr>
            </a:br>
            <a:r>
              <a:rPr lang="en-US" sz="1200" dirty="0">
                <a:solidFill>
                  <a:schemeClr val="bg1"/>
                </a:solidFill>
                <a:ea typeface="Segoe UI" pitchFamily="34" charset="0"/>
                <a:cs typeface="Segoe UI" pitchFamily="34" charset="0"/>
              </a:rPr>
              <a:t>on Windows Failover Cluster</a:t>
            </a:r>
          </a:p>
        </p:txBody>
      </p:sp>
      <p:pic>
        <p:nvPicPr>
          <p:cNvPr id="26" name="Picture 25">
            <a:extLst>
              <a:ext uri="{FF2B5EF4-FFF2-40B4-BE49-F238E27FC236}">
                <a16:creationId xmlns:a16="http://schemas.microsoft.com/office/drawing/2014/main" id="{41F468E6-53D5-4C9E-BAE8-7F32CF359F4E}"/>
              </a:ext>
            </a:extLst>
          </p:cNvPr>
          <p:cNvPicPr>
            <a:picLocks noChangeAspect="1"/>
          </p:cNvPicPr>
          <p:nvPr/>
        </p:nvPicPr>
        <p:blipFill rotWithShape="1">
          <a:blip r:embed="rId2"/>
          <a:srcRect r="5260" b="24083"/>
          <a:stretch/>
        </p:blipFill>
        <p:spPr>
          <a:xfrm>
            <a:off x="3527805" y="3203426"/>
            <a:ext cx="491600" cy="413895"/>
          </a:xfrm>
          <a:prstGeom prst="rect">
            <a:avLst/>
          </a:prstGeom>
          <a:effectLst>
            <a:glow rad="101600">
              <a:srgbClr val="FFFF00">
                <a:alpha val="60000"/>
              </a:srgbClr>
            </a:glow>
          </a:effectLst>
        </p:spPr>
      </p:pic>
      <p:pic>
        <p:nvPicPr>
          <p:cNvPr id="27" name="Picture 26">
            <a:extLst>
              <a:ext uri="{FF2B5EF4-FFF2-40B4-BE49-F238E27FC236}">
                <a16:creationId xmlns:a16="http://schemas.microsoft.com/office/drawing/2014/main" id="{A5D3D7DE-53D8-44E4-9C23-32B1D8996E70}"/>
              </a:ext>
            </a:extLst>
          </p:cNvPr>
          <p:cNvPicPr>
            <a:picLocks noChangeAspect="1"/>
          </p:cNvPicPr>
          <p:nvPr/>
        </p:nvPicPr>
        <p:blipFill rotWithShape="1">
          <a:blip r:embed="rId2"/>
          <a:srcRect r="5260" b="24083"/>
          <a:stretch/>
        </p:blipFill>
        <p:spPr>
          <a:xfrm>
            <a:off x="4696963" y="3203425"/>
            <a:ext cx="491600" cy="413895"/>
          </a:xfrm>
          <a:prstGeom prst="rect">
            <a:avLst/>
          </a:prstGeom>
        </p:spPr>
      </p:pic>
      <p:sp>
        <p:nvSpPr>
          <p:cNvPr id="30" name="Rectangle 29">
            <a:extLst>
              <a:ext uri="{FF2B5EF4-FFF2-40B4-BE49-F238E27FC236}">
                <a16:creationId xmlns:a16="http://schemas.microsoft.com/office/drawing/2014/main" id="{0883FC89-113C-4B37-91DA-3D3FE93457C3}"/>
              </a:ext>
            </a:extLst>
          </p:cNvPr>
          <p:cNvSpPr/>
          <p:nvPr/>
        </p:nvSpPr>
        <p:spPr bwMode="auto">
          <a:xfrm>
            <a:off x="3268638" y="4403273"/>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SOFS </a:t>
            </a:r>
            <a:br>
              <a:rPr lang="en-US" sz="1200" dirty="0">
                <a:solidFill>
                  <a:schemeClr val="bg1"/>
                </a:solidFill>
                <a:ea typeface="Segoe UI" pitchFamily="34" charset="0"/>
                <a:cs typeface="Segoe UI" pitchFamily="34" charset="0"/>
              </a:rPr>
            </a:br>
            <a:r>
              <a:rPr lang="en-US" sz="1200" dirty="0">
                <a:solidFill>
                  <a:schemeClr val="bg1"/>
                </a:solidFill>
                <a:ea typeface="Segoe UI" pitchFamily="34" charset="0"/>
                <a:cs typeface="Segoe UI" pitchFamily="34" charset="0"/>
              </a:rPr>
              <a:t>on Windows Failover Cluster</a:t>
            </a:r>
          </a:p>
        </p:txBody>
      </p:sp>
      <p:pic>
        <p:nvPicPr>
          <p:cNvPr id="31" name="Picture 30">
            <a:extLst>
              <a:ext uri="{FF2B5EF4-FFF2-40B4-BE49-F238E27FC236}">
                <a16:creationId xmlns:a16="http://schemas.microsoft.com/office/drawing/2014/main" id="{5DF59390-0A2D-467C-BEA1-562CDAE96C50}"/>
              </a:ext>
            </a:extLst>
          </p:cNvPr>
          <p:cNvPicPr>
            <a:picLocks noChangeAspect="1"/>
          </p:cNvPicPr>
          <p:nvPr/>
        </p:nvPicPr>
        <p:blipFill rotWithShape="1">
          <a:blip r:embed="rId2"/>
          <a:srcRect r="5260" b="24083"/>
          <a:stretch/>
        </p:blipFill>
        <p:spPr>
          <a:xfrm>
            <a:off x="3527805" y="4498768"/>
            <a:ext cx="491600" cy="413895"/>
          </a:xfrm>
          <a:prstGeom prst="rect">
            <a:avLst/>
          </a:prstGeom>
          <a:effectLst>
            <a:glow rad="101600">
              <a:srgbClr val="FFFF00">
                <a:alpha val="60000"/>
              </a:srgbClr>
            </a:glow>
          </a:effectLst>
        </p:spPr>
      </p:pic>
      <p:pic>
        <p:nvPicPr>
          <p:cNvPr id="32" name="Picture 31">
            <a:extLst>
              <a:ext uri="{FF2B5EF4-FFF2-40B4-BE49-F238E27FC236}">
                <a16:creationId xmlns:a16="http://schemas.microsoft.com/office/drawing/2014/main" id="{7BE5CC2F-8189-4F89-9867-31500F3CBA87}"/>
              </a:ext>
            </a:extLst>
          </p:cNvPr>
          <p:cNvPicPr>
            <a:picLocks noChangeAspect="1"/>
          </p:cNvPicPr>
          <p:nvPr/>
        </p:nvPicPr>
        <p:blipFill rotWithShape="1">
          <a:blip r:embed="rId2"/>
          <a:srcRect r="5260" b="24083"/>
          <a:stretch/>
        </p:blipFill>
        <p:spPr>
          <a:xfrm>
            <a:off x="4696963" y="4498767"/>
            <a:ext cx="491600" cy="413895"/>
          </a:xfrm>
          <a:prstGeom prst="rect">
            <a:avLst/>
          </a:prstGeom>
        </p:spPr>
      </p:pic>
      <p:cxnSp>
        <p:nvCxnSpPr>
          <p:cNvPr id="33" name="Straight Arrow Connector 32">
            <a:extLst>
              <a:ext uri="{FF2B5EF4-FFF2-40B4-BE49-F238E27FC236}">
                <a16:creationId xmlns:a16="http://schemas.microsoft.com/office/drawing/2014/main" id="{74C71C4E-571E-4ADB-83E3-12E78C9AE437}"/>
              </a:ext>
            </a:extLst>
          </p:cNvPr>
          <p:cNvCxnSpPr>
            <a:cxnSpLocks/>
            <a:stCxn id="31" idx="3"/>
            <a:endCxn id="32" idx="1"/>
          </p:cNvCxnSpPr>
          <p:nvPr/>
        </p:nvCxnSpPr>
        <p:spPr>
          <a:xfrm flipV="1">
            <a:off x="4019405" y="4705715"/>
            <a:ext cx="677558" cy="1"/>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F16BDE66-88EC-4670-9ECD-F18FA5005DC3}"/>
              </a:ext>
            </a:extLst>
          </p:cNvPr>
          <p:cNvPicPr>
            <a:picLocks noChangeAspect="1"/>
          </p:cNvPicPr>
          <p:nvPr/>
        </p:nvPicPr>
        <p:blipFill>
          <a:blip r:embed="rId3"/>
          <a:stretch>
            <a:fillRect/>
          </a:stretch>
        </p:blipFill>
        <p:spPr>
          <a:xfrm>
            <a:off x="4236324" y="1841884"/>
            <a:ext cx="243719" cy="235337"/>
          </a:xfrm>
          <a:prstGeom prst="rect">
            <a:avLst/>
          </a:prstGeom>
        </p:spPr>
      </p:pic>
      <p:pic>
        <p:nvPicPr>
          <p:cNvPr id="35" name="Picture 34">
            <a:extLst>
              <a:ext uri="{FF2B5EF4-FFF2-40B4-BE49-F238E27FC236}">
                <a16:creationId xmlns:a16="http://schemas.microsoft.com/office/drawing/2014/main" id="{FC87DDC5-761B-437F-9E64-50F7DD348557}"/>
              </a:ext>
            </a:extLst>
          </p:cNvPr>
          <p:cNvPicPr>
            <a:picLocks noChangeAspect="1"/>
          </p:cNvPicPr>
          <p:nvPr/>
        </p:nvPicPr>
        <p:blipFill>
          <a:blip r:embed="rId3"/>
          <a:stretch>
            <a:fillRect/>
          </a:stretch>
        </p:blipFill>
        <p:spPr>
          <a:xfrm>
            <a:off x="4224809" y="3141484"/>
            <a:ext cx="243719" cy="235337"/>
          </a:xfrm>
          <a:prstGeom prst="rect">
            <a:avLst/>
          </a:prstGeom>
        </p:spPr>
      </p:pic>
      <p:sp>
        <p:nvSpPr>
          <p:cNvPr id="46" name="Rectangle 45">
            <a:extLst>
              <a:ext uri="{FF2B5EF4-FFF2-40B4-BE49-F238E27FC236}">
                <a16:creationId xmlns:a16="http://schemas.microsoft.com/office/drawing/2014/main" id="{52DD9083-E881-4937-85A1-3B4076BE2DA6}"/>
              </a:ext>
            </a:extLst>
          </p:cNvPr>
          <p:cNvSpPr/>
          <p:nvPr/>
        </p:nvSpPr>
        <p:spPr bwMode="auto">
          <a:xfrm>
            <a:off x="3268638" y="5704767"/>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SAP Logon Group</a:t>
            </a:r>
          </a:p>
        </p:txBody>
      </p:sp>
      <p:pic>
        <p:nvPicPr>
          <p:cNvPr id="47" name="Picture 46">
            <a:extLst>
              <a:ext uri="{FF2B5EF4-FFF2-40B4-BE49-F238E27FC236}">
                <a16:creationId xmlns:a16="http://schemas.microsoft.com/office/drawing/2014/main" id="{B6DE81B3-641E-489C-BD4C-BBC83965B100}"/>
              </a:ext>
            </a:extLst>
          </p:cNvPr>
          <p:cNvPicPr>
            <a:picLocks noChangeAspect="1"/>
          </p:cNvPicPr>
          <p:nvPr/>
        </p:nvPicPr>
        <p:blipFill rotWithShape="1">
          <a:blip r:embed="rId2"/>
          <a:srcRect r="5260" b="24083"/>
          <a:stretch/>
        </p:blipFill>
        <p:spPr>
          <a:xfrm>
            <a:off x="3527805" y="5800262"/>
            <a:ext cx="491600" cy="413895"/>
          </a:xfrm>
          <a:prstGeom prst="rect">
            <a:avLst/>
          </a:prstGeom>
          <a:effectLst>
            <a:glow rad="101600">
              <a:srgbClr val="FFFF00">
                <a:alpha val="60000"/>
              </a:srgbClr>
            </a:glow>
          </a:effectLst>
        </p:spPr>
      </p:pic>
      <p:pic>
        <p:nvPicPr>
          <p:cNvPr id="48" name="Picture 47">
            <a:extLst>
              <a:ext uri="{FF2B5EF4-FFF2-40B4-BE49-F238E27FC236}">
                <a16:creationId xmlns:a16="http://schemas.microsoft.com/office/drawing/2014/main" id="{A64995EE-EADB-46E3-B39A-EA606975DC08}"/>
              </a:ext>
            </a:extLst>
          </p:cNvPr>
          <p:cNvPicPr>
            <a:picLocks noChangeAspect="1"/>
          </p:cNvPicPr>
          <p:nvPr/>
        </p:nvPicPr>
        <p:blipFill rotWithShape="1">
          <a:blip r:embed="rId2"/>
          <a:srcRect r="5260" b="24083"/>
          <a:stretch/>
        </p:blipFill>
        <p:spPr>
          <a:xfrm>
            <a:off x="4696963" y="5800261"/>
            <a:ext cx="491600" cy="413895"/>
          </a:xfrm>
          <a:prstGeom prst="rect">
            <a:avLst/>
          </a:prstGeom>
          <a:effectLst>
            <a:glow rad="101600">
              <a:srgbClr val="FFFF00">
                <a:alpha val="60000"/>
              </a:srgbClr>
            </a:glow>
          </a:effectLst>
        </p:spPr>
      </p:pic>
      <p:pic>
        <p:nvPicPr>
          <p:cNvPr id="51" name="Picture 50">
            <a:extLst>
              <a:ext uri="{FF2B5EF4-FFF2-40B4-BE49-F238E27FC236}">
                <a16:creationId xmlns:a16="http://schemas.microsoft.com/office/drawing/2014/main" id="{DEDE26C2-64FF-401C-A9ED-D2C5D94056DB}"/>
              </a:ext>
            </a:extLst>
          </p:cNvPr>
          <p:cNvPicPr>
            <a:picLocks noChangeAspect="1"/>
          </p:cNvPicPr>
          <p:nvPr/>
        </p:nvPicPr>
        <p:blipFill rotWithShape="1">
          <a:blip r:embed="rId2"/>
          <a:srcRect r="5260" b="24083"/>
          <a:stretch/>
        </p:blipFill>
        <p:spPr>
          <a:xfrm>
            <a:off x="4107692" y="5792861"/>
            <a:ext cx="491600" cy="413895"/>
          </a:xfrm>
          <a:prstGeom prst="rect">
            <a:avLst/>
          </a:prstGeom>
          <a:effectLst>
            <a:glow rad="101600">
              <a:srgbClr val="FFFF00">
                <a:alpha val="60000"/>
              </a:srgbClr>
            </a:glow>
          </a:effectLst>
        </p:spPr>
      </p:pic>
      <p:sp>
        <p:nvSpPr>
          <p:cNvPr id="52" name="Arrow: Right 51">
            <a:extLst>
              <a:ext uri="{FF2B5EF4-FFF2-40B4-BE49-F238E27FC236}">
                <a16:creationId xmlns:a16="http://schemas.microsoft.com/office/drawing/2014/main" id="{9FDEE04E-1852-4FA3-AE4F-7B7D740D7830}"/>
              </a:ext>
            </a:extLst>
          </p:cNvPr>
          <p:cNvSpPr/>
          <p:nvPr/>
        </p:nvSpPr>
        <p:spPr bwMode="auto">
          <a:xfrm>
            <a:off x="5922986" y="1751709"/>
            <a:ext cx="2726845" cy="71812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HSR Replication</a:t>
            </a:r>
          </a:p>
        </p:txBody>
      </p:sp>
      <p:sp>
        <p:nvSpPr>
          <p:cNvPr id="53" name="Arrow: Right 52">
            <a:extLst>
              <a:ext uri="{FF2B5EF4-FFF2-40B4-BE49-F238E27FC236}">
                <a16:creationId xmlns:a16="http://schemas.microsoft.com/office/drawing/2014/main" id="{CC23AAEE-ACCD-4583-9B22-B9D645FC7595}"/>
              </a:ext>
            </a:extLst>
          </p:cNvPr>
          <p:cNvSpPr/>
          <p:nvPr/>
        </p:nvSpPr>
        <p:spPr bwMode="auto">
          <a:xfrm>
            <a:off x="5922986" y="3051308"/>
            <a:ext cx="973683" cy="71812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ASR Replication</a:t>
            </a:r>
          </a:p>
        </p:txBody>
      </p:sp>
      <p:sp>
        <p:nvSpPr>
          <p:cNvPr id="54" name="Arrow: Right 53">
            <a:extLst>
              <a:ext uri="{FF2B5EF4-FFF2-40B4-BE49-F238E27FC236}">
                <a16:creationId xmlns:a16="http://schemas.microsoft.com/office/drawing/2014/main" id="{4C99BC39-59A8-4E1D-A363-777FEF877CBA}"/>
              </a:ext>
            </a:extLst>
          </p:cNvPr>
          <p:cNvSpPr/>
          <p:nvPr/>
        </p:nvSpPr>
        <p:spPr bwMode="auto">
          <a:xfrm>
            <a:off x="5936769" y="4354903"/>
            <a:ext cx="973683" cy="71812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ASR Replication</a:t>
            </a:r>
          </a:p>
        </p:txBody>
      </p:sp>
      <p:sp>
        <p:nvSpPr>
          <p:cNvPr id="55" name="Arrow: Right 54">
            <a:extLst>
              <a:ext uri="{FF2B5EF4-FFF2-40B4-BE49-F238E27FC236}">
                <a16:creationId xmlns:a16="http://schemas.microsoft.com/office/drawing/2014/main" id="{C7781FA0-8907-4727-921D-811B9F7623BF}"/>
              </a:ext>
            </a:extLst>
          </p:cNvPr>
          <p:cNvSpPr/>
          <p:nvPr/>
        </p:nvSpPr>
        <p:spPr bwMode="auto">
          <a:xfrm>
            <a:off x="5936769" y="5654502"/>
            <a:ext cx="973683" cy="71812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ASR Replication</a:t>
            </a:r>
          </a:p>
        </p:txBody>
      </p:sp>
      <p:pic>
        <p:nvPicPr>
          <p:cNvPr id="56" name="Picture 55">
            <a:extLst>
              <a:ext uri="{FF2B5EF4-FFF2-40B4-BE49-F238E27FC236}">
                <a16:creationId xmlns:a16="http://schemas.microsoft.com/office/drawing/2014/main" id="{EAADFE58-8A0E-4546-A947-5A82EBF5920C}"/>
              </a:ext>
            </a:extLst>
          </p:cNvPr>
          <p:cNvPicPr>
            <a:picLocks noChangeAspect="1"/>
          </p:cNvPicPr>
          <p:nvPr/>
        </p:nvPicPr>
        <p:blipFill>
          <a:blip r:embed="rId4" cstate="email">
            <a:biLevel thresh="25000"/>
            <a:extLst>
              <a:ext uri="{28A0092B-C50C-407E-A947-70E740481C1C}">
                <a14:useLocalDpi xmlns:a14="http://schemas.microsoft.com/office/drawing/2010/main"/>
              </a:ext>
            </a:extLst>
          </a:blip>
          <a:stretch>
            <a:fillRect/>
          </a:stretch>
        </p:blipFill>
        <p:spPr>
          <a:xfrm>
            <a:off x="7039479" y="3210897"/>
            <a:ext cx="442904" cy="442904"/>
          </a:xfrm>
          <a:prstGeom prst="rect">
            <a:avLst/>
          </a:prstGeom>
        </p:spPr>
      </p:pic>
      <p:pic>
        <p:nvPicPr>
          <p:cNvPr id="57" name="Picture 56">
            <a:extLst>
              <a:ext uri="{FF2B5EF4-FFF2-40B4-BE49-F238E27FC236}">
                <a16:creationId xmlns:a16="http://schemas.microsoft.com/office/drawing/2014/main" id="{7F8FA3AB-9E5C-4558-BD18-D0B146CD3C7D}"/>
              </a:ext>
            </a:extLst>
          </p:cNvPr>
          <p:cNvPicPr>
            <a:picLocks noChangeAspect="1"/>
          </p:cNvPicPr>
          <p:nvPr/>
        </p:nvPicPr>
        <p:blipFill>
          <a:blip r:embed="rId4" cstate="email">
            <a:biLevel thresh="25000"/>
            <a:extLst>
              <a:ext uri="{28A0092B-C50C-407E-A947-70E740481C1C}">
                <a14:useLocalDpi xmlns:a14="http://schemas.microsoft.com/office/drawing/2010/main"/>
              </a:ext>
            </a:extLst>
          </a:blip>
          <a:stretch>
            <a:fillRect/>
          </a:stretch>
        </p:blipFill>
        <p:spPr>
          <a:xfrm>
            <a:off x="7039479" y="4509705"/>
            <a:ext cx="442904" cy="442904"/>
          </a:xfrm>
          <a:prstGeom prst="rect">
            <a:avLst/>
          </a:prstGeom>
        </p:spPr>
      </p:pic>
      <p:pic>
        <p:nvPicPr>
          <p:cNvPr id="58" name="Picture 57">
            <a:extLst>
              <a:ext uri="{FF2B5EF4-FFF2-40B4-BE49-F238E27FC236}">
                <a16:creationId xmlns:a16="http://schemas.microsoft.com/office/drawing/2014/main" id="{01353BED-E93F-4251-822D-F3DEC3792654}"/>
              </a:ext>
            </a:extLst>
          </p:cNvPr>
          <p:cNvPicPr>
            <a:picLocks noChangeAspect="1"/>
          </p:cNvPicPr>
          <p:nvPr/>
        </p:nvPicPr>
        <p:blipFill>
          <a:blip r:embed="rId4" cstate="email">
            <a:biLevel thresh="25000"/>
            <a:extLst>
              <a:ext uri="{28A0092B-C50C-407E-A947-70E740481C1C}">
                <a14:useLocalDpi xmlns:a14="http://schemas.microsoft.com/office/drawing/2010/main"/>
              </a:ext>
            </a:extLst>
          </a:blip>
          <a:stretch>
            <a:fillRect/>
          </a:stretch>
        </p:blipFill>
        <p:spPr>
          <a:xfrm>
            <a:off x="7005774" y="5792861"/>
            <a:ext cx="442904" cy="442904"/>
          </a:xfrm>
          <a:prstGeom prst="rect">
            <a:avLst/>
          </a:prstGeom>
        </p:spPr>
      </p:pic>
      <p:sp>
        <p:nvSpPr>
          <p:cNvPr id="65" name="Rectangle 64">
            <a:extLst>
              <a:ext uri="{FF2B5EF4-FFF2-40B4-BE49-F238E27FC236}">
                <a16:creationId xmlns:a16="http://schemas.microsoft.com/office/drawing/2014/main" id="{D4B16144-799D-4DC4-99A0-AAFAB4C6C4AF}"/>
              </a:ext>
            </a:extLst>
          </p:cNvPr>
          <p:cNvSpPr/>
          <p:nvPr/>
        </p:nvSpPr>
        <p:spPr bwMode="auto">
          <a:xfrm>
            <a:off x="8846226" y="1576320"/>
            <a:ext cx="2552132" cy="1078635"/>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solidFill>
                  <a:schemeClr val="bg1"/>
                </a:solidFill>
                <a:ea typeface="Segoe UI" pitchFamily="34" charset="0"/>
                <a:cs typeface="Segoe UI" pitchFamily="34" charset="0"/>
              </a:rPr>
              <a:t>AvSet</a:t>
            </a:r>
            <a:endParaRPr lang="en-US" sz="12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E7F9929D-5CAB-4053-BAB0-EBCF63E4218C}"/>
              </a:ext>
            </a:extLst>
          </p:cNvPr>
          <p:cNvSpPr/>
          <p:nvPr/>
        </p:nvSpPr>
        <p:spPr bwMode="auto">
          <a:xfrm>
            <a:off x="8850572" y="4139430"/>
            <a:ext cx="2547785" cy="1092359"/>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solidFill>
                  <a:schemeClr val="bg1"/>
                </a:solidFill>
                <a:ea typeface="Segoe UI" pitchFamily="34" charset="0"/>
                <a:cs typeface="Segoe UI" pitchFamily="34" charset="0"/>
              </a:rPr>
              <a:t>AvSet</a:t>
            </a:r>
            <a:endParaRPr lang="en-US" sz="1200" dirty="0">
              <a:solidFill>
                <a:schemeClr val="bg1"/>
              </a:solidFill>
              <a:ea typeface="Segoe UI" pitchFamily="34" charset="0"/>
              <a:cs typeface="Segoe UI" pitchFamily="34" charset="0"/>
            </a:endParaRPr>
          </a:p>
        </p:txBody>
      </p:sp>
      <p:sp>
        <p:nvSpPr>
          <p:cNvPr id="68" name="Rectangle 67">
            <a:extLst>
              <a:ext uri="{FF2B5EF4-FFF2-40B4-BE49-F238E27FC236}">
                <a16:creationId xmlns:a16="http://schemas.microsoft.com/office/drawing/2014/main" id="{931F77CC-07C2-4D96-97DE-8148458636E5}"/>
              </a:ext>
            </a:extLst>
          </p:cNvPr>
          <p:cNvSpPr/>
          <p:nvPr/>
        </p:nvSpPr>
        <p:spPr bwMode="auto">
          <a:xfrm>
            <a:off x="9023647" y="1808332"/>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a:solidFill>
                <a:schemeClr val="bg1"/>
              </a:solidFill>
              <a:ea typeface="Segoe UI" pitchFamily="34" charset="0"/>
              <a:cs typeface="Segoe UI" pitchFamily="34" charset="0"/>
            </a:endParaRPr>
          </a:p>
        </p:txBody>
      </p:sp>
      <p:pic>
        <p:nvPicPr>
          <p:cNvPr id="69" name="Picture 68">
            <a:extLst>
              <a:ext uri="{FF2B5EF4-FFF2-40B4-BE49-F238E27FC236}">
                <a16:creationId xmlns:a16="http://schemas.microsoft.com/office/drawing/2014/main" id="{7BB6039C-5A74-4E85-9D1C-AAF60BFA3931}"/>
              </a:ext>
            </a:extLst>
          </p:cNvPr>
          <p:cNvPicPr>
            <a:picLocks noChangeAspect="1"/>
          </p:cNvPicPr>
          <p:nvPr/>
        </p:nvPicPr>
        <p:blipFill rotWithShape="1">
          <a:blip r:embed="rId2"/>
          <a:srcRect r="5260" b="24083"/>
          <a:stretch/>
        </p:blipFill>
        <p:spPr>
          <a:xfrm>
            <a:off x="9282814" y="1903827"/>
            <a:ext cx="491600" cy="413895"/>
          </a:xfrm>
          <a:prstGeom prst="rect">
            <a:avLst/>
          </a:prstGeom>
        </p:spPr>
      </p:pic>
      <p:sp>
        <p:nvSpPr>
          <p:cNvPr id="72" name="Rectangle 71">
            <a:extLst>
              <a:ext uri="{FF2B5EF4-FFF2-40B4-BE49-F238E27FC236}">
                <a16:creationId xmlns:a16="http://schemas.microsoft.com/office/drawing/2014/main" id="{DF606096-908E-4B55-ACE7-A89145A50C40}"/>
              </a:ext>
            </a:extLst>
          </p:cNvPr>
          <p:cNvSpPr/>
          <p:nvPr/>
        </p:nvSpPr>
        <p:spPr bwMode="auto">
          <a:xfrm>
            <a:off x="8853050" y="2875920"/>
            <a:ext cx="2552132" cy="1078635"/>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solidFill>
                  <a:schemeClr val="bg1"/>
                </a:solidFill>
                <a:ea typeface="Segoe UI" pitchFamily="34" charset="0"/>
                <a:cs typeface="Segoe UI" pitchFamily="34" charset="0"/>
              </a:rPr>
              <a:t>AvSet</a:t>
            </a:r>
            <a:endParaRPr lang="en-US" sz="1200" dirty="0">
              <a:solidFill>
                <a:schemeClr val="bg1"/>
              </a:solidFill>
              <a:ea typeface="Segoe UI" pitchFamily="34" charset="0"/>
              <a:cs typeface="Segoe UI" pitchFamily="34" charset="0"/>
            </a:endParaRPr>
          </a:p>
        </p:txBody>
      </p:sp>
      <p:sp>
        <p:nvSpPr>
          <p:cNvPr id="73" name="Rectangle 72">
            <a:extLst>
              <a:ext uri="{FF2B5EF4-FFF2-40B4-BE49-F238E27FC236}">
                <a16:creationId xmlns:a16="http://schemas.microsoft.com/office/drawing/2014/main" id="{7957E21A-6C22-4B8D-86E5-BAD84286C247}"/>
              </a:ext>
            </a:extLst>
          </p:cNvPr>
          <p:cNvSpPr/>
          <p:nvPr/>
        </p:nvSpPr>
        <p:spPr bwMode="auto">
          <a:xfrm>
            <a:off x="9030471" y="3107932"/>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ASCS </a:t>
            </a:r>
            <a:br>
              <a:rPr lang="en-US" sz="1200" dirty="0">
                <a:solidFill>
                  <a:schemeClr val="bg1"/>
                </a:solidFill>
                <a:ea typeface="Segoe UI" pitchFamily="34" charset="0"/>
                <a:cs typeface="Segoe UI" pitchFamily="34" charset="0"/>
              </a:rPr>
            </a:br>
            <a:r>
              <a:rPr lang="en-US" sz="1200" dirty="0">
                <a:solidFill>
                  <a:schemeClr val="bg1"/>
                </a:solidFill>
                <a:ea typeface="Segoe UI" pitchFamily="34" charset="0"/>
                <a:cs typeface="Segoe UI" pitchFamily="34" charset="0"/>
              </a:rPr>
              <a:t>on Windows Failover Cluster</a:t>
            </a:r>
          </a:p>
        </p:txBody>
      </p:sp>
      <p:pic>
        <p:nvPicPr>
          <p:cNvPr id="74" name="Picture 73">
            <a:extLst>
              <a:ext uri="{FF2B5EF4-FFF2-40B4-BE49-F238E27FC236}">
                <a16:creationId xmlns:a16="http://schemas.microsoft.com/office/drawing/2014/main" id="{9BE1A4A5-3864-414E-9636-807B5F217472}"/>
              </a:ext>
            </a:extLst>
          </p:cNvPr>
          <p:cNvPicPr>
            <a:picLocks noChangeAspect="1"/>
          </p:cNvPicPr>
          <p:nvPr/>
        </p:nvPicPr>
        <p:blipFill rotWithShape="1">
          <a:blip r:embed="rId2">
            <a:lum bright="70000" contrast="-70000"/>
          </a:blip>
          <a:srcRect r="5260" b="24083"/>
          <a:stretch/>
        </p:blipFill>
        <p:spPr>
          <a:xfrm>
            <a:off x="9289638" y="3203427"/>
            <a:ext cx="491600" cy="413895"/>
          </a:xfrm>
          <a:prstGeom prst="rect">
            <a:avLst/>
          </a:prstGeom>
        </p:spPr>
      </p:pic>
      <p:pic>
        <p:nvPicPr>
          <p:cNvPr id="75" name="Picture 74">
            <a:extLst>
              <a:ext uri="{FF2B5EF4-FFF2-40B4-BE49-F238E27FC236}">
                <a16:creationId xmlns:a16="http://schemas.microsoft.com/office/drawing/2014/main" id="{BCA98540-EF8F-46D9-85C9-604330860F98}"/>
              </a:ext>
            </a:extLst>
          </p:cNvPr>
          <p:cNvPicPr>
            <a:picLocks noChangeAspect="1"/>
          </p:cNvPicPr>
          <p:nvPr/>
        </p:nvPicPr>
        <p:blipFill rotWithShape="1">
          <a:blip r:embed="rId2">
            <a:lum bright="70000" contrast="-70000"/>
          </a:blip>
          <a:srcRect r="5260" b="24083"/>
          <a:stretch/>
        </p:blipFill>
        <p:spPr>
          <a:xfrm>
            <a:off x="10458796" y="3203426"/>
            <a:ext cx="491600" cy="413895"/>
          </a:xfrm>
          <a:prstGeom prst="rect">
            <a:avLst/>
          </a:prstGeom>
        </p:spPr>
      </p:pic>
      <p:sp>
        <p:nvSpPr>
          <p:cNvPr id="78" name="Rectangle 77">
            <a:extLst>
              <a:ext uri="{FF2B5EF4-FFF2-40B4-BE49-F238E27FC236}">
                <a16:creationId xmlns:a16="http://schemas.microsoft.com/office/drawing/2014/main" id="{547160EA-3E2D-4C10-8A43-68940FE60F8A}"/>
              </a:ext>
            </a:extLst>
          </p:cNvPr>
          <p:cNvSpPr/>
          <p:nvPr/>
        </p:nvSpPr>
        <p:spPr bwMode="auto">
          <a:xfrm>
            <a:off x="9030471" y="4403274"/>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SOFS </a:t>
            </a:r>
            <a:br>
              <a:rPr lang="en-US" sz="1200" dirty="0">
                <a:solidFill>
                  <a:schemeClr val="bg1"/>
                </a:solidFill>
                <a:ea typeface="Segoe UI" pitchFamily="34" charset="0"/>
                <a:cs typeface="Segoe UI" pitchFamily="34" charset="0"/>
              </a:rPr>
            </a:br>
            <a:r>
              <a:rPr lang="en-US" sz="1200" dirty="0">
                <a:solidFill>
                  <a:schemeClr val="bg1"/>
                </a:solidFill>
                <a:ea typeface="Segoe UI" pitchFamily="34" charset="0"/>
                <a:cs typeface="Segoe UI" pitchFamily="34" charset="0"/>
              </a:rPr>
              <a:t>on Windows Failover Cluster</a:t>
            </a:r>
          </a:p>
        </p:txBody>
      </p:sp>
      <p:pic>
        <p:nvPicPr>
          <p:cNvPr id="79" name="Picture 78">
            <a:extLst>
              <a:ext uri="{FF2B5EF4-FFF2-40B4-BE49-F238E27FC236}">
                <a16:creationId xmlns:a16="http://schemas.microsoft.com/office/drawing/2014/main" id="{7AABE20B-418B-4D40-9886-9F6315817E6A}"/>
              </a:ext>
            </a:extLst>
          </p:cNvPr>
          <p:cNvPicPr>
            <a:picLocks noChangeAspect="1"/>
          </p:cNvPicPr>
          <p:nvPr/>
        </p:nvPicPr>
        <p:blipFill rotWithShape="1">
          <a:blip r:embed="rId2">
            <a:lum bright="70000" contrast="-70000"/>
          </a:blip>
          <a:srcRect r="5260" b="24083"/>
          <a:stretch/>
        </p:blipFill>
        <p:spPr>
          <a:xfrm>
            <a:off x="9289638" y="4498769"/>
            <a:ext cx="491600" cy="413895"/>
          </a:xfrm>
          <a:prstGeom prst="rect">
            <a:avLst/>
          </a:prstGeom>
        </p:spPr>
      </p:pic>
      <p:pic>
        <p:nvPicPr>
          <p:cNvPr id="80" name="Picture 79">
            <a:extLst>
              <a:ext uri="{FF2B5EF4-FFF2-40B4-BE49-F238E27FC236}">
                <a16:creationId xmlns:a16="http://schemas.microsoft.com/office/drawing/2014/main" id="{C4FA99F2-1E63-4A55-AAE0-4320FC08DE44}"/>
              </a:ext>
            </a:extLst>
          </p:cNvPr>
          <p:cNvPicPr>
            <a:picLocks noChangeAspect="1"/>
          </p:cNvPicPr>
          <p:nvPr/>
        </p:nvPicPr>
        <p:blipFill rotWithShape="1">
          <a:blip r:embed="rId2">
            <a:lum bright="70000" contrast="-70000"/>
          </a:blip>
          <a:srcRect r="5260" b="24083"/>
          <a:stretch/>
        </p:blipFill>
        <p:spPr>
          <a:xfrm>
            <a:off x="10458796" y="4498768"/>
            <a:ext cx="491600" cy="413895"/>
          </a:xfrm>
          <a:prstGeom prst="rect">
            <a:avLst/>
          </a:prstGeom>
        </p:spPr>
      </p:pic>
      <p:cxnSp>
        <p:nvCxnSpPr>
          <p:cNvPr id="81" name="Straight Arrow Connector 80">
            <a:extLst>
              <a:ext uri="{FF2B5EF4-FFF2-40B4-BE49-F238E27FC236}">
                <a16:creationId xmlns:a16="http://schemas.microsoft.com/office/drawing/2014/main" id="{D7DCA7C1-B709-48D5-9EBD-B345ECF80BD5}"/>
              </a:ext>
            </a:extLst>
          </p:cNvPr>
          <p:cNvCxnSpPr>
            <a:cxnSpLocks/>
            <a:stCxn id="79" idx="3"/>
            <a:endCxn id="80" idx="1"/>
          </p:cNvCxnSpPr>
          <p:nvPr/>
        </p:nvCxnSpPr>
        <p:spPr>
          <a:xfrm flipV="1">
            <a:off x="9781238" y="4705716"/>
            <a:ext cx="677558" cy="1"/>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83" name="Picture 82">
            <a:extLst>
              <a:ext uri="{FF2B5EF4-FFF2-40B4-BE49-F238E27FC236}">
                <a16:creationId xmlns:a16="http://schemas.microsoft.com/office/drawing/2014/main" id="{4153896C-8A6D-48A7-AED8-80B823AD057D}"/>
              </a:ext>
            </a:extLst>
          </p:cNvPr>
          <p:cNvPicPr>
            <a:picLocks noChangeAspect="1"/>
          </p:cNvPicPr>
          <p:nvPr/>
        </p:nvPicPr>
        <p:blipFill>
          <a:blip r:embed="rId3">
            <a:lum bright="70000" contrast="-70000"/>
          </a:blip>
          <a:stretch>
            <a:fillRect/>
          </a:stretch>
        </p:blipFill>
        <p:spPr>
          <a:xfrm>
            <a:off x="9986642" y="3141485"/>
            <a:ext cx="243719" cy="235337"/>
          </a:xfrm>
          <a:prstGeom prst="rect">
            <a:avLst/>
          </a:prstGeom>
        </p:spPr>
      </p:pic>
      <p:sp>
        <p:nvSpPr>
          <p:cNvPr id="87" name="Rectangle 86">
            <a:extLst>
              <a:ext uri="{FF2B5EF4-FFF2-40B4-BE49-F238E27FC236}">
                <a16:creationId xmlns:a16="http://schemas.microsoft.com/office/drawing/2014/main" id="{5B3BE675-2DC9-4E4A-B2CE-46E2D0F10864}"/>
              </a:ext>
            </a:extLst>
          </p:cNvPr>
          <p:cNvSpPr/>
          <p:nvPr/>
        </p:nvSpPr>
        <p:spPr bwMode="auto">
          <a:xfrm>
            <a:off x="9030471" y="5704768"/>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SAP Logon Group</a:t>
            </a:r>
          </a:p>
        </p:txBody>
      </p:sp>
      <p:pic>
        <p:nvPicPr>
          <p:cNvPr id="88" name="Picture 87">
            <a:extLst>
              <a:ext uri="{FF2B5EF4-FFF2-40B4-BE49-F238E27FC236}">
                <a16:creationId xmlns:a16="http://schemas.microsoft.com/office/drawing/2014/main" id="{62F196BA-F314-40B6-8957-11C3A8C39AFC}"/>
              </a:ext>
            </a:extLst>
          </p:cNvPr>
          <p:cNvPicPr>
            <a:picLocks noChangeAspect="1"/>
          </p:cNvPicPr>
          <p:nvPr/>
        </p:nvPicPr>
        <p:blipFill rotWithShape="1">
          <a:blip r:embed="rId2">
            <a:lum bright="70000" contrast="-70000"/>
          </a:blip>
          <a:srcRect r="5260" b="24083"/>
          <a:stretch/>
        </p:blipFill>
        <p:spPr>
          <a:xfrm>
            <a:off x="9289638" y="5800263"/>
            <a:ext cx="491600" cy="413895"/>
          </a:xfrm>
          <a:prstGeom prst="rect">
            <a:avLst/>
          </a:prstGeom>
        </p:spPr>
      </p:pic>
      <p:pic>
        <p:nvPicPr>
          <p:cNvPr id="89" name="Picture 88">
            <a:extLst>
              <a:ext uri="{FF2B5EF4-FFF2-40B4-BE49-F238E27FC236}">
                <a16:creationId xmlns:a16="http://schemas.microsoft.com/office/drawing/2014/main" id="{09F7C05B-8128-4A7E-A48C-46B55F3722A6}"/>
              </a:ext>
            </a:extLst>
          </p:cNvPr>
          <p:cNvPicPr>
            <a:picLocks noChangeAspect="1"/>
          </p:cNvPicPr>
          <p:nvPr/>
        </p:nvPicPr>
        <p:blipFill rotWithShape="1">
          <a:blip r:embed="rId2">
            <a:lum bright="70000" contrast="-70000"/>
          </a:blip>
          <a:srcRect r="5260" b="24083"/>
          <a:stretch/>
        </p:blipFill>
        <p:spPr>
          <a:xfrm>
            <a:off x="10458796" y="5800262"/>
            <a:ext cx="491600" cy="413895"/>
          </a:xfrm>
          <a:prstGeom prst="rect">
            <a:avLst/>
          </a:prstGeom>
        </p:spPr>
      </p:pic>
      <p:pic>
        <p:nvPicPr>
          <p:cNvPr id="90" name="Picture 89">
            <a:extLst>
              <a:ext uri="{FF2B5EF4-FFF2-40B4-BE49-F238E27FC236}">
                <a16:creationId xmlns:a16="http://schemas.microsoft.com/office/drawing/2014/main" id="{7BBB2B4A-415D-4C7C-94F2-CBFFF43560A0}"/>
              </a:ext>
            </a:extLst>
          </p:cNvPr>
          <p:cNvPicPr>
            <a:picLocks noChangeAspect="1"/>
          </p:cNvPicPr>
          <p:nvPr/>
        </p:nvPicPr>
        <p:blipFill rotWithShape="1">
          <a:blip r:embed="rId2">
            <a:lum bright="70000" contrast="-70000"/>
          </a:blip>
          <a:srcRect r="5260" b="24083"/>
          <a:stretch/>
        </p:blipFill>
        <p:spPr>
          <a:xfrm>
            <a:off x="9869525" y="5792862"/>
            <a:ext cx="491600" cy="413895"/>
          </a:xfrm>
          <a:prstGeom prst="rect">
            <a:avLst/>
          </a:prstGeom>
        </p:spPr>
      </p:pic>
      <p:sp>
        <p:nvSpPr>
          <p:cNvPr id="91" name="TextBox 90">
            <a:extLst>
              <a:ext uri="{FF2B5EF4-FFF2-40B4-BE49-F238E27FC236}">
                <a16:creationId xmlns:a16="http://schemas.microsoft.com/office/drawing/2014/main" id="{222643B1-02B6-40E2-AD1E-4B2CD031E005}"/>
              </a:ext>
            </a:extLst>
          </p:cNvPr>
          <p:cNvSpPr txBox="1"/>
          <p:nvPr/>
        </p:nvSpPr>
        <p:spPr>
          <a:xfrm>
            <a:off x="354770" y="1787428"/>
            <a:ext cx="259113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HANA Database layer</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(=SPOF)</a:t>
            </a:r>
          </a:p>
        </p:txBody>
      </p:sp>
      <p:sp>
        <p:nvSpPr>
          <p:cNvPr id="92" name="TextBox 91">
            <a:extLst>
              <a:ext uri="{FF2B5EF4-FFF2-40B4-BE49-F238E27FC236}">
                <a16:creationId xmlns:a16="http://schemas.microsoft.com/office/drawing/2014/main" id="{33DACA42-45DE-40A8-959A-EECBAC541944}"/>
              </a:ext>
            </a:extLst>
          </p:cNvPr>
          <p:cNvSpPr txBox="1"/>
          <p:nvPr/>
        </p:nvSpPr>
        <p:spPr>
          <a:xfrm>
            <a:off x="414358" y="2914017"/>
            <a:ext cx="2446637" cy="1043363"/>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Central Services (ASCS) layer on Windows (=SPOF)</a:t>
            </a:r>
          </a:p>
        </p:txBody>
      </p:sp>
      <p:sp>
        <p:nvSpPr>
          <p:cNvPr id="93" name="TextBox 92">
            <a:extLst>
              <a:ext uri="{FF2B5EF4-FFF2-40B4-BE49-F238E27FC236}">
                <a16:creationId xmlns:a16="http://schemas.microsoft.com/office/drawing/2014/main" id="{CA0C7CAE-838D-416B-84F3-E19A1AED076D}"/>
              </a:ext>
            </a:extLst>
          </p:cNvPr>
          <p:cNvSpPr txBox="1"/>
          <p:nvPr/>
        </p:nvSpPr>
        <p:spPr>
          <a:xfrm>
            <a:off x="362666" y="4354229"/>
            <a:ext cx="259113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file share layer</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on Windows (=SPOF)</a:t>
            </a:r>
          </a:p>
        </p:txBody>
      </p:sp>
      <p:sp>
        <p:nvSpPr>
          <p:cNvPr id="94" name="TextBox 93">
            <a:extLst>
              <a:ext uri="{FF2B5EF4-FFF2-40B4-BE49-F238E27FC236}">
                <a16:creationId xmlns:a16="http://schemas.microsoft.com/office/drawing/2014/main" id="{ECBAF8B4-20CC-4CE3-BDF3-982963691356}"/>
              </a:ext>
            </a:extLst>
          </p:cNvPr>
          <p:cNvSpPr txBox="1"/>
          <p:nvPr/>
        </p:nvSpPr>
        <p:spPr>
          <a:xfrm>
            <a:off x="220312" y="5616533"/>
            <a:ext cx="2676393"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Application Server layer (= Non-SPOF)</a:t>
            </a:r>
          </a:p>
        </p:txBody>
      </p:sp>
      <p:sp>
        <p:nvSpPr>
          <p:cNvPr id="95" name="TextBox 94">
            <a:extLst>
              <a:ext uri="{FF2B5EF4-FFF2-40B4-BE49-F238E27FC236}">
                <a16:creationId xmlns:a16="http://schemas.microsoft.com/office/drawing/2014/main" id="{C5AF027F-1BB7-4DAE-9710-55C05FC125CF}"/>
              </a:ext>
            </a:extLst>
          </p:cNvPr>
          <p:cNvSpPr txBox="1"/>
          <p:nvPr/>
        </p:nvSpPr>
        <p:spPr>
          <a:xfrm>
            <a:off x="3350242" y="1139711"/>
            <a:ext cx="209582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chemeClr val="bg1"/>
                </a:solidFill>
                <a:effectLst/>
                <a:uLnTx/>
                <a:uFillTx/>
                <a:latin typeface="Segoe UI Semilight"/>
                <a:ea typeface="+mn-ea"/>
                <a:cs typeface="+mn-cs"/>
              </a:rPr>
              <a:t>Primary Azure Region</a:t>
            </a:r>
            <a:endParaRPr kumimoji="0" lang="en-US" sz="1600" b="0" i="0" u="none" strike="noStrike" kern="1200" cap="none" spc="0" normalizeH="0" baseline="0" noProof="0" dirty="0">
              <a:ln>
                <a:noFill/>
              </a:ln>
              <a:solidFill>
                <a:schemeClr val="bg1"/>
              </a:solidFill>
              <a:effectLst/>
              <a:uLnTx/>
              <a:uFillTx/>
              <a:latin typeface="Segoe UI Semilight"/>
              <a:ea typeface="+mn-ea"/>
              <a:cs typeface="+mn-cs"/>
            </a:endParaRPr>
          </a:p>
        </p:txBody>
      </p:sp>
      <p:sp>
        <p:nvSpPr>
          <p:cNvPr id="97" name="TextBox 96">
            <a:extLst>
              <a:ext uri="{FF2B5EF4-FFF2-40B4-BE49-F238E27FC236}">
                <a16:creationId xmlns:a16="http://schemas.microsoft.com/office/drawing/2014/main" id="{6342AE3B-4C20-4E35-9600-5703FF5545DE}"/>
              </a:ext>
            </a:extLst>
          </p:cNvPr>
          <p:cNvSpPr txBox="1"/>
          <p:nvPr/>
        </p:nvSpPr>
        <p:spPr>
          <a:xfrm>
            <a:off x="8982702" y="1181041"/>
            <a:ext cx="236788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chemeClr val="bg1"/>
                </a:solidFill>
                <a:effectLst/>
                <a:uLnTx/>
                <a:uFillTx/>
                <a:latin typeface="Segoe UI Semilight"/>
                <a:ea typeface="+mn-ea"/>
                <a:cs typeface="+mn-cs"/>
              </a:rPr>
              <a:t>Secondary Azure Region</a:t>
            </a:r>
            <a:endParaRPr kumimoji="0" lang="en-US" sz="1600" b="0" i="0" u="none" strike="noStrike" kern="1200" cap="none" spc="0" normalizeH="0" baseline="0" noProof="0" dirty="0">
              <a:ln>
                <a:noFill/>
              </a:ln>
              <a:solidFill>
                <a:schemeClr val="bg1"/>
              </a:solidFill>
              <a:effectLst/>
              <a:uLnTx/>
              <a:uFillTx/>
              <a:latin typeface="Segoe UI Semilight"/>
              <a:ea typeface="+mn-ea"/>
              <a:cs typeface="+mn-cs"/>
            </a:endParaRPr>
          </a:p>
        </p:txBody>
      </p:sp>
      <p:sp>
        <p:nvSpPr>
          <p:cNvPr id="99" name="TextBox 98">
            <a:extLst>
              <a:ext uri="{FF2B5EF4-FFF2-40B4-BE49-F238E27FC236}">
                <a16:creationId xmlns:a16="http://schemas.microsoft.com/office/drawing/2014/main" id="{3A6687C0-F145-4408-B497-00C6D06C14FE}"/>
              </a:ext>
            </a:extLst>
          </p:cNvPr>
          <p:cNvSpPr txBox="1"/>
          <p:nvPr/>
        </p:nvSpPr>
        <p:spPr>
          <a:xfrm>
            <a:off x="6198222" y="2761135"/>
            <a:ext cx="2095826"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effectLst/>
                <a:uLnTx/>
                <a:uFillTx/>
                <a:latin typeface="Segoe UI Semilight"/>
                <a:ea typeface="+mn-ea"/>
                <a:cs typeface="+mn-cs"/>
              </a:rPr>
              <a:t>Blob storage for ASR</a:t>
            </a:r>
            <a:endParaRPr kumimoji="0" lang="en-US" sz="1600" b="0" i="0" u="none" strike="noStrike" kern="1200" cap="none" spc="0" normalizeH="0" baseline="0" noProof="0" dirty="0">
              <a:ln>
                <a:noFill/>
              </a:ln>
              <a:effectLst/>
              <a:uLnTx/>
              <a:uFillTx/>
              <a:latin typeface="Segoe UI Semilight"/>
              <a:ea typeface="+mn-ea"/>
              <a:cs typeface="+mn-cs"/>
            </a:endParaRPr>
          </a:p>
        </p:txBody>
      </p:sp>
      <p:cxnSp>
        <p:nvCxnSpPr>
          <p:cNvPr id="100" name="Straight Arrow Connector 99">
            <a:extLst>
              <a:ext uri="{FF2B5EF4-FFF2-40B4-BE49-F238E27FC236}">
                <a16:creationId xmlns:a16="http://schemas.microsoft.com/office/drawing/2014/main" id="{D78255D2-E130-4478-8C8C-88394CA86906}"/>
              </a:ext>
            </a:extLst>
          </p:cNvPr>
          <p:cNvCxnSpPr>
            <a:cxnSpLocks/>
            <a:stCxn id="26" idx="3"/>
            <a:endCxn id="27" idx="1"/>
          </p:cNvCxnSpPr>
          <p:nvPr/>
        </p:nvCxnSpPr>
        <p:spPr>
          <a:xfrm flipV="1">
            <a:off x="4019405" y="3410373"/>
            <a:ext cx="677558" cy="1"/>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D66A4934-06FF-4F04-836D-EC62D3DA693E}"/>
              </a:ext>
            </a:extLst>
          </p:cNvPr>
          <p:cNvCxnSpPr>
            <a:cxnSpLocks/>
            <a:stCxn id="74" idx="3"/>
            <a:endCxn id="75" idx="1"/>
          </p:cNvCxnSpPr>
          <p:nvPr/>
        </p:nvCxnSpPr>
        <p:spPr>
          <a:xfrm flipV="1">
            <a:off x="9781238" y="3410374"/>
            <a:ext cx="677558" cy="1"/>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27E1EA65-FBDB-4B13-B370-39FC93174C0F}"/>
              </a:ext>
            </a:extLst>
          </p:cNvPr>
          <p:cNvSpPr/>
          <p:nvPr/>
        </p:nvSpPr>
        <p:spPr bwMode="auto">
          <a:xfrm>
            <a:off x="3095564" y="5463800"/>
            <a:ext cx="2547785" cy="1092359"/>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solidFill>
                  <a:schemeClr val="bg1"/>
                </a:solidFill>
                <a:ea typeface="Segoe UI" pitchFamily="34" charset="0"/>
                <a:cs typeface="Segoe UI" pitchFamily="34" charset="0"/>
              </a:rPr>
              <a:t>AvSet</a:t>
            </a:r>
            <a:endParaRPr lang="en-US" sz="1200" dirty="0">
              <a:solidFill>
                <a:schemeClr val="bg1"/>
              </a:solidFill>
              <a:ea typeface="Segoe UI" pitchFamily="34" charset="0"/>
              <a:cs typeface="Segoe UI" pitchFamily="34" charset="0"/>
            </a:endParaRPr>
          </a:p>
        </p:txBody>
      </p:sp>
      <p:sp>
        <p:nvSpPr>
          <p:cNvPr id="113" name="Rectangle 112">
            <a:extLst>
              <a:ext uri="{FF2B5EF4-FFF2-40B4-BE49-F238E27FC236}">
                <a16:creationId xmlns:a16="http://schemas.microsoft.com/office/drawing/2014/main" id="{7BE7D740-C332-48E1-83E2-B662AA0E6D9B}"/>
              </a:ext>
            </a:extLst>
          </p:cNvPr>
          <p:cNvSpPr/>
          <p:nvPr/>
        </p:nvSpPr>
        <p:spPr bwMode="auto">
          <a:xfrm>
            <a:off x="8857397" y="5463801"/>
            <a:ext cx="2547785" cy="1092359"/>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solidFill>
                  <a:schemeClr val="bg1"/>
                </a:solidFill>
                <a:ea typeface="Segoe UI" pitchFamily="34" charset="0"/>
                <a:cs typeface="Segoe UI" pitchFamily="34" charset="0"/>
              </a:rPr>
              <a:t>AvSet</a:t>
            </a:r>
            <a:endParaRPr lang="en-US" sz="1200" dirty="0">
              <a:solidFill>
                <a:schemeClr val="bg1"/>
              </a:solidFill>
              <a:ea typeface="Segoe UI" pitchFamily="34" charset="0"/>
              <a:cs typeface="Segoe UI" pitchFamily="34" charset="0"/>
            </a:endParaRPr>
          </a:p>
        </p:txBody>
      </p:sp>
      <p:cxnSp>
        <p:nvCxnSpPr>
          <p:cNvPr id="67" name="Straight Connector 66">
            <a:extLst>
              <a:ext uri="{FF2B5EF4-FFF2-40B4-BE49-F238E27FC236}">
                <a16:creationId xmlns:a16="http://schemas.microsoft.com/office/drawing/2014/main" id="{AB37B437-FDEA-4D2A-9788-2067DACAA5DA}"/>
              </a:ext>
            </a:extLst>
          </p:cNvPr>
          <p:cNvCxnSpPr>
            <a:cxnSpLocks/>
          </p:cNvCxnSpPr>
          <p:nvPr/>
        </p:nvCxnSpPr>
        <p:spPr>
          <a:xfrm>
            <a:off x="0" y="4046714"/>
            <a:ext cx="12192000" cy="13495"/>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AF040D8-2665-4DB9-B3BB-E86D61925B3B}"/>
              </a:ext>
            </a:extLst>
          </p:cNvPr>
          <p:cNvCxnSpPr>
            <a:cxnSpLocks/>
          </p:cNvCxnSpPr>
          <p:nvPr/>
        </p:nvCxnSpPr>
        <p:spPr>
          <a:xfrm>
            <a:off x="0" y="2761135"/>
            <a:ext cx="1219200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955475A-052D-41BC-9907-CDD02A0AA0EB}"/>
              </a:ext>
            </a:extLst>
          </p:cNvPr>
          <p:cNvCxnSpPr>
            <a:cxnSpLocks/>
          </p:cNvCxnSpPr>
          <p:nvPr/>
        </p:nvCxnSpPr>
        <p:spPr>
          <a:xfrm flipV="1">
            <a:off x="0" y="5352270"/>
            <a:ext cx="12192000" cy="13495"/>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2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6208-D3B5-469C-8FAC-E787B3C99500}"/>
              </a:ext>
            </a:extLst>
          </p:cNvPr>
          <p:cNvSpPr>
            <a:spLocks noGrp="1"/>
          </p:cNvSpPr>
          <p:nvPr>
            <p:ph type="title"/>
          </p:nvPr>
        </p:nvSpPr>
        <p:spPr>
          <a:xfrm>
            <a:off x="268080" y="289511"/>
            <a:ext cx="11655840" cy="899665"/>
          </a:xfrm>
        </p:spPr>
        <p:txBody>
          <a:bodyPr/>
          <a:lstStyle/>
          <a:p>
            <a:r>
              <a:rPr lang="en-US" sz="4400" dirty="0"/>
              <a:t>S/4HANA HA and DR across Availability Zones</a:t>
            </a:r>
          </a:p>
        </p:txBody>
      </p:sp>
      <p:sp>
        <p:nvSpPr>
          <p:cNvPr id="4" name="Rectangle 3">
            <a:extLst>
              <a:ext uri="{FF2B5EF4-FFF2-40B4-BE49-F238E27FC236}">
                <a16:creationId xmlns:a16="http://schemas.microsoft.com/office/drawing/2014/main" id="{BC79A211-040B-4628-838A-153AAF77E699}"/>
              </a:ext>
            </a:extLst>
          </p:cNvPr>
          <p:cNvSpPr/>
          <p:nvPr/>
        </p:nvSpPr>
        <p:spPr bwMode="auto">
          <a:xfrm>
            <a:off x="3562066" y="1132887"/>
            <a:ext cx="2859206" cy="5524315"/>
          </a:xfrm>
          <a:prstGeom prst="rect">
            <a:avLst/>
          </a:prstGeom>
          <a:solidFill>
            <a:schemeClr val="accent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ea typeface="Segoe UI" pitchFamily="34" charset="0"/>
                <a:cs typeface="Segoe UI" pitchFamily="34" charset="0"/>
              </a:rPr>
              <a:t>Azure Availability Zone 1 (Active)</a:t>
            </a:r>
          </a:p>
        </p:txBody>
      </p:sp>
      <p:sp>
        <p:nvSpPr>
          <p:cNvPr id="5" name="Rectangle 4">
            <a:extLst>
              <a:ext uri="{FF2B5EF4-FFF2-40B4-BE49-F238E27FC236}">
                <a16:creationId xmlns:a16="http://schemas.microsoft.com/office/drawing/2014/main" id="{EA2B9BFD-EA47-43F9-BF90-230E211D9643}"/>
              </a:ext>
            </a:extLst>
          </p:cNvPr>
          <p:cNvSpPr/>
          <p:nvPr/>
        </p:nvSpPr>
        <p:spPr bwMode="auto">
          <a:xfrm>
            <a:off x="7377443" y="1132888"/>
            <a:ext cx="2859206" cy="5524314"/>
          </a:xfrm>
          <a:prstGeom prst="rect">
            <a:avLst/>
          </a:prstGeom>
          <a:solidFill>
            <a:schemeClr val="accent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ea typeface="Segoe UI" pitchFamily="34" charset="0"/>
                <a:cs typeface="Segoe UI" pitchFamily="34" charset="0"/>
              </a:rPr>
              <a:t>Azure Availability Zone 2</a:t>
            </a:r>
          </a:p>
          <a:p>
            <a:pPr algn="ctr" defTabSz="932472" fontAlgn="base">
              <a:lnSpc>
                <a:spcPct val="90000"/>
              </a:lnSpc>
              <a:spcBef>
                <a:spcPct val="0"/>
              </a:spcBef>
              <a:spcAft>
                <a:spcPct val="0"/>
              </a:spcAft>
            </a:pPr>
            <a:endParaRPr lang="en-US" sz="1400" dirty="0" err="1">
              <a:solidFill>
                <a:schemeClr val="bg1"/>
              </a:soli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8D6B6F83-A26E-4E5C-8C31-132C648C25A4}"/>
              </a:ext>
            </a:extLst>
          </p:cNvPr>
          <p:cNvSpPr/>
          <p:nvPr/>
        </p:nvSpPr>
        <p:spPr bwMode="auto">
          <a:xfrm>
            <a:off x="3896435" y="1801507"/>
            <a:ext cx="5989499"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HSR Sync </a:t>
            </a:r>
            <a:br>
              <a:rPr lang="en-US" sz="1400" dirty="0">
                <a:solidFill>
                  <a:schemeClr val="bg1"/>
                </a:solidFill>
                <a:ea typeface="Segoe UI" pitchFamily="34" charset="0"/>
                <a:cs typeface="Segoe UI" pitchFamily="34" charset="0"/>
              </a:rPr>
            </a:br>
            <a:r>
              <a:rPr lang="en-US" sz="1400" dirty="0">
                <a:solidFill>
                  <a:schemeClr val="bg1"/>
                </a:solidFill>
                <a:ea typeface="Segoe UI" pitchFamily="34" charset="0"/>
                <a:cs typeface="Segoe UI" pitchFamily="34" charset="0"/>
              </a:rPr>
              <a:t>on Linux Pacemaker Cluster</a:t>
            </a:r>
          </a:p>
        </p:txBody>
      </p:sp>
      <p:pic>
        <p:nvPicPr>
          <p:cNvPr id="18" name="Picture 17">
            <a:extLst>
              <a:ext uri="{FF2B5EF4-FFF2-40B4-BE49-F238E27FC236}">
                <a16:creationId xmlns:a16="http://schemas.microsoft.com/office/drawing/2014/main" id="{0C2F1992-9D7E-486F-A5E7-B1631969B021}"/>
              </a:ext>
            </a:extLst>
          </p:cNvPr>
          <p:cNvPicPr>
            <a:picLocks noChangeAspect="1"/>
          </p:cNvPicPr>
          <p:nvPr/>
        </p:nvPicPr>
        <p:blipFill rotWithShape="1">
          <a:blip r:embed="rId2"/>
          <a:srcRect r="5260" b="24083"/>
          <a:stretch/>
        </p:blipFill>
        <p:spPr>
          <a:xfrm>
            <a:off x="4729905" y="1934712"/>
            <a:ext cx="491600" cy="413895"/>
          </a:xfrm>
          <a:prstGeom prst="rect">
            <a:avLst/>
          </a:prstGeom>
          <a:effectLst>
            <a:glow rad="101600">
              <a:srgbClr val="FFFF00">
                <a:alpha val="40000"/>
              </a:srgbClr>
            </a:glow>
          </a:effectLst>
        </p:spPr>
      </p:pic>
      <p:cxnSp>
        <p:nvCxnSpPr>
          <p:cNvPr id="21" name="Straight Arrow Connector 20">
            <a:extLst>
              <a:ext uri="{FF2B5EF4-FFF2-40B4-BE49-F238E27FC236}">
                <a16:creationId xmlns:a16="http://schemas.microsoft.com/office/drawing/2014/main" id="{F351F0FD-C84B-4B74-9E76-B84C66DE7593}"/>
              </a:ext>
            </a:extLst>
          </p:cNvPr>
          <p:cNvCxnSpPr>
            <a:cxnSpLocks/>
            <a:stCxn id="18" idx="3"/>
            <a:endCxn id="69" idx="1"/>
          </p:cNvCxnSpPr>
          <p:nvPr/>
        </p:nvCxnSpPr>
        <p:spPr>
          <a:xfrm>
            <a:off x="5221505" y="2141660"/>
            <a:ext cx="3313018" cy="1296"/>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6261089-4E9C-455F-AB3E-BC84867C2D8D}"/>
              </a:ext>
            </a:extLst>
          </p:cNvPr>
          <p:cNvSpPr/>
          <p:nvPr/>
        </p:nvSpPr>
        <p:spPr bwMode="auto">
          <a:xfrm>
            <a:off x="3903259" y="3101107"/>
            <a:ext cx="5982675"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ASCS </a:t>
            </a:r>
            <a:br>
              <a:rPr lang="en-US" sz="1400" dirty="0">
                <a:solidFill>
                  <a:schemeClr val="bg1"/>
                </a:solidFill>
                <a:ea typeface="Segoe UI" pitchFamily="34" charset="0"/>
                <a:cs typeface="Segoe UI" pitchFamily="34" charset="0"/>
              </a:rPr>
            </a:br>
            <a:r>
              <a:rPr lang="en-US" sz="1400" dirty="0">
                <a:solidFill>
                  <a:schemeClr val="bg1"/>
                </a:solidFill>
                <a:ea typeface="Segoe UI" pitchFamily="34" charset="0"/>
                <a:cs typeface="Segoe UI" pitchFamily="34" charset="0"/>
              </a:rPr>
              <a:t>on Windows Failover Cluster</a:t>
            </a:r>
          </a:p>
        </p:txBody>
      </p:sp>
      <p:pic>
        <p:nvPicPr>
          <p:cNvPr id="26" name="Picture 25">
            <a:extLst>
              <a:ext uri="{FF2B5EF4-FFF2-40B4-BE49-F238E27FC236}">
                <a16:creationId xmlns:a16="http://schemas.microsoft.com/office/drawing/2014/main" id="{41F468E6-53D5-4C9E-BAE8-7F32CF359F4E}"/>
              </a:ext>
            </a:extLst>
          </p:cNvPr>
          <p:cNvPicPr>
            <a:picLocks noChangeAspect="1"/>
          </p:cNvPicPr>
          <p:nvPr/>
        </p:nvPicPr>
        <p:blipFill rotWithShape="1">
          <a:blip r:embed="rId2"/>
          <a:srcRect r="5260" b="24083"/>
          <a:stretch/>
        </p:blipFill>
        <p:spPr>
          <a:xfrm>
            <a:off x="4736729" y="3234312"/>
            <a:ext cx="491600" cy="413895"/>
          </a:xfrm>
          <a:prstGeom prst="rect">
            <a:avLst/>
          </a:prstGeom>
          <a:effectLst>
            <a:glow rad="101600">
              <a:srgbClr val="FFFF00">
                <a:alpha val="40000"/>
              </a:srgbClr>
            </a:glow>
          </a:effectLst>
        </p:spPr>
      </p:pic>
      <p:sp>
        <p:nvSpPr>
          <p:cNvPr id="30" name="Rectangle 29">
            <a:extLst>
              <a:ext uri="{FF2B5EF4-FFF2-40B4-BE49-F238E27FC236}">
                <a16:creationId xmlns:a16="http://schemas.microsoft.com/office/drawing/2014/main" id="{0883FC89-113C-4B37-91DA-3D3FE93457C3}"/>
              </a:ext>
            </a:extLst>
          </p:cNvPr>
          <p:cNvSpPr/>
          <p:nvPr/>
        </p:nvSpPr>
        <p:spPr bwMode="auto">
          <a:xfrm>
            <a:off x="3903259" y="4396449"/>
            <a:ext cx="5982675"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SOFS </a:t>
            </a:r>
            <a:br>
              <a:rPr lang="en-US" sz="1400" dirty="0">
                <a:solidFill>
                  <a:schemeClr val="bg1"/>
                </a:solidFill>
                <a:ea typeface="Segoe UI" pitchFamily="34" charset="0"/>
                <a:cs typeface="Segoe UI" pitchFamily="34" charset="0"/>
              </a:rPr>
            </a:br>
            <a:r>
              <a:rPr lang="en-US" sz="1400" dirty="0">
                <a:solidFill>
                  <a:schemeClr val="bg1"/>
                </a:solidFill>
                <a:ea typeface="Segoe UI" pitchFamily="34" charset="0"/>
                <a:cs typeface="Segoe UI" pitchFamily="34" charset="0"/>
              </a:rPr>
              <a:t>on Windows Failover Cluster</a:t>
            </a:r>
          </a:p>
        </p:txBody>
      </p:sp>
      <p:pic>
        <p:nvPicPr>
          <p:cNvPr id="31" name="Picture 30">
            <a:extLst>
              <a:ext uri="{FF2B5EF4-FFF2-40B4-BE49-F238E27FC236}">
                <a16:creationId xmlns:a16="http://schemas.microsoft.com/office/drawing/2014/main" id="{5DF59390-0A2D-467C-BEA1-562CDAE96C50}"/>
              </a:ext>
            </a:extLst>
          </p:cNvPr>
          <p:cNvPicPr>
            <a:picLocks noChangeAspect="1"/>
          </p:cNvPicPr>
          <p:nvPr/>
        </p:nvPicPr>
        <p:blipFill rotWithShape="1">
          <a:blip r:embed="rId2"/>
          <a:srcRect r="5260" b="24083"/>
          <a:stretch/>
        </p:blipFill>
        <p:spPr>
          <a:xfrm>
            <a:off x="4736729" y="4529654"/>
            <a:ext cx="491600" cy="413895"/>
          </a:xfrm>
          <a:prstGeom prst="rect">
            <a:avLst/>
          </a:prstGeom>
          <a:effectLst>
            <a:glow rad="101600">
              <a:srgbClr val="FFFF00">
                <a:alpha val="40000"/>
              </a:srgbClr>
            </a:glow>
          </a:effectLst>
        </p:spPr>
      </p:pic>
      <p:cxnSp>
        <p:nvCxnSpPr>
          <p:cNvPr id="33" name="Straight Arrow Connector 32">
            <a:extLst>
              <a:ext uri="{FF2B5EF4-FFF2-40B4-BE49-F238E27FC236}">
                <a16:creationId xmlns:a16="http://schemas.microsoft.com/office/drawing/2014/main" id="{74C71C4E-571E-4ADB-83E3-12E78C9AE437}"/>
              </a:ext>
            </a:extLst>
          </p:cNvPr>
          <p:cNvCxnSpPr>
            <a:cxnSpLocks/>
            <a:stCxn id="31" idx="3"/>
            <a:endCxn id="79" idx="1"/>
          </p:cNvCxnSpPr>
          <p:nvPr/>
        </p:nvCxnSpPr>
        <p:spPr>
          <a:xfrm>
            <a:off x="5228329" y="4736602"/>
            <a:ext cx="3313018" cy="1296"/>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F16BDE66-88EC-4670-9ECD-F18FA5005DC3}"/>
              </a:ext>
            </a:extLst>
          </p:cNvPr>
          <p:cNvPicPr>
            <a:picLocks noChangeAspect="1"/>
          </p:cNvPicPr>
          <p:nvPr/>
        </p:nvPicPr>
        <p:blipFill>
          <a:blip r:embed="rId3"/>
          <a:stretch>
            <a:fillRect/>
          </a:stretch>
        </p:blipFill>
        <p:spPr>
          <a:xfrm>
            <a:off x="6812050" y="1850302"/>
            <a:ext cx="243719" cy="235337"/>
          </a:xfrm>
          <a:prstGeom prst="rect">
            <a:avLst/>
          </a:prstGeom>
        </p:spPr>
      </p:pic>
      <p:pic>
        <p:nvPicPr>
          <p:cNvPr id="35" name="Picture 34">
            <a:extLst>
              <a:ext uri="{FF2B5EF4-FFF2-40B4-BE49-F238E27FC236}">
                <a16:creationId xmlns:a16="http://schemas.microsoft.com/office/drawing/2014/main" id="{FC87DDC5-761B-437F-9E64-50F7DD348557}"/>
              </a:ext>
            </a:extLst>
          </p:cNvPr>
          <p:cNvPicPr>
            <a:picLocks noChangeAspect="1"/>
          </p:cNvPicPr>
          <p:nvPr/>
        </p:nvPicPr>
        <p:blipFill>
          <a:blip r:embed="rId3"/>
          <a:stretch>
            <a:fillRect/>
          </a:stretch>
        </p:blipFill>
        <p:spPr>
          <a:xfrm>
            <a:off x="6796253" y="3144486"/>
            <a:ext cx="243719" cy="235337"/>
          </a:xfrm>
          <a:prstGeom prst="rect">
            <a:avLst/>
          </a:prstGeom>
        </p:spPr>
      </p:pic>
      <p:sp>
        <p:nvSpPr>
          <p:cNvPr id="46" name="Rectangle 45">
            <a:extLst>
              <a:ext uri="{FF2B5EF4-FFF2-40B4-BE49-F238E27FC236}">
                <a16:creationId xmlns:a16="http://schemas.microsoft.com/office/drawing/2014/main" id="{52DD9083-E881-4937-85A1-3B4076BE2DA6}"/>
              </a:ext>
            </a:extLst>
          </p:cNvPr>
          <p:cNvSpPr/>
          <p:nvPr/>
        </p:nvSpPr>
        <p:spPr bwMode="auto">
          <a:xfrm>
            <a:off x="3903259" y="5697943"/>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SAP Logon Group</a:t>
            </a:r>
          </a:p>
        </p:txBody>
      </p:sp>
      <p:pic>
        <p:nvPicPr>
          <p:cNvPr id="47" name="Picture 46">
            <a:extLst>
              <a:ext uri="{FF2B5EF4-FFF2-40B4-BE49-F238E27FC236}">
                <a16:creationId xmlns:a16="http://schemas.microsoft.com/office/drawing/2014/main" id="{B6DE81B3-641E-489C-BD4C-BBC83965B100}"/>
              </a:ext>
            </a:extLst>
          </p:cNvPr>
          <p:cNvPicPr>
            <a:picLocks noChangeAspect="1"/>
          </p:cNvPicPr>
          <p:nvPr/>
        </p:nvPicPr>
        <p:blipFill rotWithShape="1">
          <a:blip r:embed="rId2"/>
          <a:srcRect r="5260" b="24083"/>
          <a:stretch/>
        </p:blipFill>
        <p:spPr>
          <a:xfrm>
            <a:off x="4162426" y="5793438"/>
            <a:ext cx="491600" cy="413895"/>
          </a:xfrm>
          <a:prstGeom prst="rect">
            <a:avLst/>
          </a:prstGeom>
          <a:effectLst>
            <a:glow rad="101600">
              <a:srgbClr val="FFFF00">
                <a:alpha val="40000"/>
              </a:srgbClr>
            </a:glow>
          </a:effectLst>
        </p:spPr>
      </p:pic>
      <p:pic>
        <p:nvPicPr>
          <p:cNvPr id="48" name="Picture 47">
            <a:extLst>
              <a:ext uri="{FF2B5EF4-FFF2-40B4-BE49-F238E27FC236}">
                <a16:creationId xmlns:a16="http://schemas.microsoft.com/office/drawing/2014/main" id="{A64995EE-EADB-46E3-B39A-EA606975DC08}"/>
              </a:ext>
            </a:extLst>
          </p:cNvPr>
          <p:cNvPicPr>
            <a:picLocks noChangeAspect="1"/>
          </p:cNvPicPr>
          <p:nvPr/>
        </p:nvPicPr>
        <p:blipFill rotWithShape="1">
          <a:blip r:embed="rId2"/>
          <a:srcRect r="5260" b="24083"/>
          <a:stretch/>
        </p:blipFill>
        <p:spPr>
          <a:xfrm>
            <a:off x="5331584" y="5793437"/>
            <a:ext cx="491600" cy="413895"/>
          </a:xfrm>
          <a:prstGeom prst="rect">
            <a:avLst/>
          </a:prstGeom>
          <a:effectLst>
            <a:glow rad="101600">
              <a:srgbClr val="FFFF00">
                <a:alpha val="40000"/>
              </a:srgbClr>
            </a:glow>
          </a:effectLst>
        </p:spPr>
      </p:pic>
      <p:pic>
        <p:nvPicPr>
          <p:cNvPr id="51" name="Picture 50">
            <a:extLst>
              <a:ext uri="{FF2B5EF4-FFF2-40B4-BE49-F238E27FC236}">
                <a16:creationId xmlns:a16="http://schemas.microsoft.com/office/drawing/2014/main" id="{DEDE26C2-64FF-401C-A9ED-D2C5D94056DB}"/>
              </a:ext>
            </a:extLst>
          </p:cNvPr>
          <p:cNvPicPr>
            <a:picLocks noChangeAspect="1"/>
          </p:cNvPicPr>
          <p:nvPr/>
        </p:nvPicPr>
        <p:blipFill rotWithShape="1">
          <a:blip r:embed="rId2"/>
          <a:srcRect r="5260" b="24083"/>
          <a:stretch/>
        </p:blipFill>
        <p:spPr>
          <a:xfrm>
            <a:off x="4742313" y="5786037"/>
            <a:ext cx="491600" cy="413895"/>
          </a:xfrm>
          <a:prstGeom prst="rect">
            <a:avLst/>
          </a:prstGeom>
          <a:effectLst>
            <a:glow rad="101600">
              <a:srgbClr val="FFFF00">
                <a:alpha val="40000"/>
              </a:srgbClr>
            </a:glow>
          </a:effectLst>
        </p:spPr>
      </p:pic>
      <p:pic>
        <p:nvPicPr>
          <p:cNvPr id="69" name="Picture 68">
            <a:extLst>
              <a:ext uri="{FF2B5EF4-FFF2-40B4-BE49-F238E27FC236}">
                <a16:creationId xmlns:a16="http://schemas.microsoft.com/office/drawing/2014/main" id="{7BB6039C-5A74-4E85-9D1C-AAF60BFA3931}"/>
              </a:ext>
            </a:extLst>
          </p:cNvPr>
          <p:cNvPicPr>
            <a:picLocks noChangeAspect="1"/>
          </p:cNvPicPr>
          <p:nvPr/>
        </p:nvPicPr>
        <p:blipFill rotWithShape="1">
          <a:blip r:embed="rId2"/>
          <a:srcRect r="5260" b="24083"/>
          <a:stretch/>
        </p:blipFill>
        <p:spPr>
          <a:xfrm>
            <a:off x="8534523" y="1936008"/>
            <a:ext cx="491600" cy="413895"/>
          </a:xfrm>
          <a:prstGeom prst="rect">
            <a:avLst/>
          </a:prstGeom>
        </p:spPr>
      </p:pic>
      <p:pic>
        <p:nvPicPr>
          <p:cNvPr id="74" name="Picture 73">
            <a:extLst>
              <a:ext uri="{FF2B5EF4-FFF2-40B4-BE49-F238E27FC236}">
                <a16:creationId xmlns:a16="http://schemas.microsoft.com/office/drawing/2014/main" id="{9BE1A4A5-3864-414E-9636-807B5F217472}"/>
              </a:ext>
            </a:extLst>
          </p:cNvPr>
          <p:cNvPicPr>
            <a:picLocks noChangeAspect="1"/>
          </p:cNvPicPr>
          <p:nvPr/>
        </p:nvPicPr>
        <p:blipFill rotWithShape="1">
          <a:blip r:embed="rId2"/>
          <a:srcRect r="5260" b="24083"/>
          <a:stretch/>
        </p:blipFill>
        <p:spPr>
          <a:xfrm>
            <a:off x="8541347" y="3235608"/>
            <a:ext cx="491600" cy="413895"/>
          </a:xfrm>
          <a:prstGeom prst="rect">
            <a:avLst/>
          </a:prstGeom>
        </p:spPr>
      </p:pic>
      <p:pic>
        <p:nvPicPr>
          <p:cNvPr id="79" name="Picture 78">
            <a:extLst>
              <a:ext uri="{FF2B5EF4-FFF2-40B4-BE49-F238E27FC236}">
                <a16:creationId xmlns:a16="http://schemas.microsoft.com/office/drawing/2014/main" id="{7AABE20B-418B-4D40-9886-9F6315817E6A}"/>
              </a:ext>
            </a:extLst>
          </p:cNvPr>
          <p:cNvPicPr>
            <a:picLocks noChangeAspect="1"/>
          </p:cNvPicPr>
          <p:nvPr/>
        </p:nvPicPr>
        <p:blipFill rotWithShape="1">
          <a:blip r:embed="rId2"/>
          <a:srcRect r="5260" b="24083"/>
          <a:stretch/>
        </p:blipFill>
        <p:spPr>
          <a:xfrm>
            <a:off x="8541347" y="4530950"/>
            <a:ext cx="491600" cy="413895"/>
          </a:xfrm>
          <a:prstGeom prst="rect">
            <a:avLst/>
          </a:prstGeom>
        </p:spPr>
      </p:pic>
      <p:sp>
        <p:nvSpPr>
          <p:cNvPr id="87" name="Rectangle 86">
            <a:extLst>
              <a:ext uri="{FF2B5EF4-FFF2-40B4-BE49-F238E27FC236}">
                <a16:creationId xmlns:a16="http://schemas.microsoft.com/office/drawing/2014/main" id="{5B3BE675-2DC9-4E4A-B2CE-46E2D0F10864}"/>
              </a:ext>
            </a:extLst>
          </p:cNvPr>
          <p:cNvSpPr/>
          <p:nvPr/>
        </p:nvSpPr>
        <p:spPr bwMode="auto">
          <a:xfrm>
            <a:off x="7702293" y="5697944"/>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SAP Logon Group</a:t>
            </a:r>
          </a:p>
        </p:txBody>
      </p:sp>
      <p:pic>
        <p:nvPicPr>
          <p:cNvPr id="88" name="Picture 87">
            <a:extLst>
              <a:ext uri="{FF2B5EF4-FFF2-40B4-BE49-F238E27FC236}">
                <a16:creationId xmlns:a16="http://schemas.microsoft.com/office/drawing/2014/main" id="{62F196BA-F314-40B6-8957-11C3A8C39AFC}"/>
              </a:ext>
            </a:extLst>
          </p:cNvPr>
          <p:cNvPicPr>
            <a:picLocks noChangeAspect="1"/>
          </p:cNvPicPr>
          <p:nvPr/>
        </p:nvPicPr>
        <p:blipFill rotWithShape="1">
          <a:blip r:embed="rId2">
            <a:lum bright="70000" contrast="-70000"/>
          </a:blip>
          <a:srcRect r="5260" b="24083"/>
          <a:stretch/>
        </p:blipFill>
        <p:spPr>
          <a:xfrm>
            <a:off x="7961460" y="5793439"/>
            <a:ext cx="491600" cy="413895"/>
          </a:xfrm>
          <a:prstGeom prst="rect">
            <a:avLst/>
          </a:prstGeom>
        </p:spPr>
      </p:pic>
      <p:pic>
        <p:nvPicPr>
          <p:cNvPr id="89" name="Picture 88">
            <a:extLst>
              <a:ext uri="{FF2B5EF4-FFF2-40B4-BE49-F238E27FC236}">
                <a16:creationId xmlns:a16="http://schemas.microsoft.com/office/drawing/2014/main" id="{09F7C05B-8128-4A7E-A48C-46B55F3722A6}"/>
              </a:ext>
            </a:extLst>
          </p:cNvPr>
          <p:cNvPicPr>
            <a:picLocks noChangeAspect="1"/>
          </p:cNvPicPr>
          <p:nvPr/>
        </p:nvPicPr>
        <p:blipFill rotWithShape="1">
          <a:blip r:embed="rId2">
            <a:lum bright="70000" contrast="-70000"/>
          </a:blip>
          <a:srcRect r="5260" b="24083"/>
          <a:stretch/>
        </p:blipFill>
        <p:spPr>
          <a:xfrm>
            <a:off x="9130618" y="5793438"/>
            <a:ext cx="491600" cy="413895"/>
          </a:xfrm>
          <a:prstGeom prst="rect">
            <a:avLst/>
          </a:prstGeom>
        </p:spPr>
      </p:pic>
      <p:pic>
        <p:nvPicPr>
          <p:cNvPr id="90" name="Picture 89">
            <a:extLst>
              <a:ext uri="{FF2B5EF4-FFF2-40B4-BE49-F238E27FC236}">
                <a16:creationId xmlns:a16="http://schemas.microsoft.com/office/drawing/2014/main" id="{7BBB2B4A-415D-4C7C-94F2-CBFFF43560A0}"/>
              </a:ext>
            </a:extLst>
          </p:cNvPr>
          <p:cNvPicPr>
            <a:picLocks noChangeAspect="1"/>
          </p:cNvPicPr>
          <p:nvPr/>
        </p:nvPicPr>
        <p:blipFill rotWithShape="1">
          <a:blip r:embed="rId2">
            <a:lum bright="70000" contrast="-70000"/>
          </a:blip>
          <a:srcRect r="5260" b="24083"/>
          <a:stretch/>
        </p:blipFill>
        <p:spPr>
          <a:xfrm>
            <a:off x="8541347" y="5786038"/>
            <a:ext cx="491600" cy="413895"/>
          </a:xfrm>
          <a:prstGeom prst="rect">
            <a:avLst/>
          </a:prstGeom>
        </p:spPr>
      </p:pic>
      <p:sp>
        <p:nvSpPr>
          <p:cNvPr id="91" name="TextBox 90">
            <a:extLst>
              <a:ext uri="{FF2B5EF4-FFF2-40B4-BE49-F238E27FC236}">
                <a16:creationId xmlns:a16="http://schemas.microsoft.com/office/drawing/2014/main" id="{222643B1-02B6-40E2-AD1E-4B2CD031E005}"/>
              </a:ext>
            </a:extLst>
          </p:cNvPr>
          <p:cNvSpPr txBox="1"/>
          <p:nvPr/>
        </p:nvSpPr>
        <p:spPr>
          <a:xfrm>
            <a:off x="354770" y="1787428"/>
            <a:ext cx="259113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HANA Database layer</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(=SPOF)</a:t>
            </a:r>
          </a:p>
        </p:txBody>
      </p:sp>
      <p:sp>
        <p:nvSpPr>
          <p:cNvPr id="92" name="TextBox 91">
            <a:extLst>
              <a:ext uri="{FF2B5EF4-FFF2-40B4-BE49-F238E27FC236}">
                <a16:creationId xmlns:a16="http://schemas.microsoft.com/office/drawing/2014/main" id="{33DACA42-45DE-40A8-959A-EECBAC541944}"/>
              </a:ext>
            </a:extLst>
          </p:cNvPr>
          <p:cNvSpPr txBox="1"/>
          <p:nvPr/>
        </p:nvSpPr>
        <p:spPr>
          <a:xfrm>
            <a:off x="414358" y="2914017"/>
            <a:ext cx="2446637" cy="1043363"/>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Central Services (ASCS) layer on Windows (=SPOF)</a:t>
            </a:r>
          </a:p>
        </p:txBody>
      </p:sp>
      <p:sp>
        <p:nvSpPr>
          <p:cNvPr id="93" name="TextBox 92">
            <a:extLst>
              <a:ext uri="{FF2B5EF4-FFF2-40B4-BE49-F238E27FC236}">
                <a16:creationId xmlns:a16="http://schemas.microsoft.com/office/drawing/2014/main" id="{CA0C7CAE-838D-416B-84F3-E19A1AED076D}"/>
              </a:ext>
            </a:extLst>
          </p:cNvPr>
          <p:cNvSpPr txBox="1"/>
          <p:nvPr/>
        </p:nvSpPr>
        <p:spPr>
          <a:xfrm>
            <a:off x="362666" y="4354229"/>
            <a:ext cx="259113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file share layer</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on Windows (=SPOF)</a:t>
            </a:r>
          </a:p>
        </p:txBody>
      </p:sp>
      <p:sp>
        <p:nvSpPr>
          <p:cNvPr id="94" name="TextBox 93">
            <a:extLst>
              <a:ext uri="{FF2B5EF4-FFF2-40B4-BE49-F238E27FC236}">
                <a16:creationId xmlns:a16="http://schemas.microsoft.com/office/drawing/2014/main" id="{ECBAF8B4-20CC-4CE3-BDF3-982963691356}"/>
              </a:ext>
            </a:extLst>
          </p:cNvPr>
          <p:cNvSpPr txBox="1"/>
          <p:nvPr/>
        </p:nvSpPr>
        <p:spPr>
          <a:xfrm>
            <a:off x="220312" y="5616533"/>
            <a:ext cx="2676393"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Application Server layer (= Non-SPOF)</a:t>
            </a:r>
          </a:p>
        </p:txBody>
      </p:sp>
      <p:cxnSp>
        <p:nvCxnSpPr>
          <p:cNvPr id="100" name="Straight Arrow Connector 99">
            <a:extLst>
              <a:ext uri="{FF2B5EF4-FFF2-40B4-BE49-F238E27FC236}">
                <a16:creationId xmlns:a16="http://schemas.microsoft.com/office/drawing/2014/main" id="{D78255D2-E130-4478-8C8C-88394CA86906}"/>
              </a:ext>
            </a:extLst>
          </p:cNvPr>
          <p:cNvCxnSpPr>
            <a:cxnSpLocks/>
            <a:stCxn id="26" idx="3"/>
            <a:endCxn id="74" idx="1"/>
          </p:cNvCxnSpPr>
          <p:nvPr/>
        </p:nvCxnSpPr>
        <p:spPr>
          <a:xfrm>
            <a:off x="5228329" y="3441260"/>
            <a:ext cx="3313018" cy="1296"/>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7FE4756-107E-4CF8-B9F7-5F8B10108713}"/>
              </a:ext>
            </a:extLst>
          </p:cNvPr>
          <p:cNvCxnSpPr>
            <a:cxnSpLocks/>
          </p:cNvCxnSpPr>
          <p:nvPr/>
        </p:nvCxnSpPr>
        <p:spPr>
          <a:xfrm>
            <a:off x="0" y="4046714"/>
            <a:ext cx="12192000" cy="13495"/>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4A0F389-270C-45A1-BFA8-464622E3E356}"/>
              </a:ext>
            </a:extLst>
          </p:cNvPr>
          <p:cNvCxnSpPr>
            <a:cxnSpLocks/>
          </p:cNvCxnSpPr>
          <p:nvPr/>
        </p:nvCxnSpPr>
        <p:spPr>
          <a:xfrm>
            <a:off x="0" y="2761135"/>
            <a:ext cx="1219200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8928270-C84F-47E5-9FFF-A71F52AB1865}"/>
              </a:ext>
            </a:extLst>
          </p:cNvPr>
          <p:cNvCxnSpPr>
            <a:cxnSpLocks/>
          </p:cNvCxnSpPr>
          <p:nvPr/>
        </p:nvCxnSpPr>
        <p:spPr>
          <a:xfrm flipV="1">
            <a:off x="0" y="5352270"/>
            <a:ext cx="12192000" cy="13495"/>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719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D58381B-C2E2-4712-9669-42091DC8E2D1}"/>
              </a:ext>
            </a:extLst>
          </p:cNvPr>
          <p:cNvSpPr>
            <a:spLocks noGrp="1"/>
          </p:cNvSpPr>
          <p:nvPr>
            <p:ph type="body" sz="quarter" idx="10"/>
          </p:nvPr>
        </p:nvSpPr>
        <p:spPr>
          <a:xfrm>
            <a:off x="266920" y="1077048"/>
            <a:ext cx="11653523" cy="5693866"/>
          </a:xfrm>
        </p:spPr>
        <p:txBody>
          <a:bodyPr/>
          <a:lstStyle/>
          <a:p>
            <a:pPr marL="514350" indent="-514350">
              <a:buFont typeface="+mj-lt"/>
              <a:buAutoNum type="arabicPeriod"/>
            </a:pPr>
            <a:r>
              <a:rPr lang="en-US" sz="3200" dirty="0">
                <a:solidFill>
                  <a:schemeClr val="tx1"/>
                </a:solidFill>
              </a:rPr>
              <a:t>Key design components : </a:t>
            </a:r>
          </a:p>
          <a:p>
            <a:pPr marL="750896" lvl="1" indent="-514350"/>
            <a:r>
              <a:rPr lang="en-US" sz="2400" dirty="0">
                <a:solidFill>
                  <a:schemeClr val="tx1"/>
                </a:solidFill>
              </a:rPr>
              <a:t>HANA System Replication, Windows/Linux cluster, Windows SOFS or Linux DRBD or Azure NetApp Files, Azure Site Recovery, VNET Hub &amp; Spoke topology </a:t>
            </a:r>
          </a:p>
          <a:p>
            <a:pPr marL="514350" indent="-514350">
              <a:buFont typeface="+mj-lt"/>
              <a:buAutoNum type="arabicPeriod"/>
            </a:pPr>
            <a:r>
              <a:rPr lang="en-US" sz="3200" dirty="0">
                <a:solidFill>
                  <a:schemeClr val="tx1"/>
                </a:solidFill>
              </a:rPr>
              <a:t>Discuss following two HA/DR options and choose one </a:t>
            </a:r>
          </a:p>
          <a:p>
            <a:pPr marL="693746" lvl="1" indent="-457200"/>
            <a:r>
              <a:rPr lang="en-US" sz="2400" dirty="0">
                <a:solidFill>
                  <a:schemeClr val="tx1"/>
                </a:solidFill>
              </a:rPr>
              <a:t>HA in an Availability Set and DR across Regions</a:t>
            </a:r>
          </a:p>
          <a:p>
            <a:pPr marL="905393" lvl="2" indent="-457200"/>
            <a:r>
              <a:rPr lang="en-US" sz="2000" dirty="0">
                <a:solidFill>
                  <a:schemeClr val="tx1"/>
                </a:solidFill>
              </a:rPr>
              <a:t>DR replica can coexist with QA in the second Region</a:t>
            </a:r>
          </a:p>
          <a:p>
            <a:pPr marL="693746" lvl="1" indent="-457200"/>
            <a:r>
              <a:rPr lang="en-US" sz="2400" dirty="0">
                <a:solidFill>
                  <a:schemeClr val="tx1"/>
                </a:solidFill>
              </a:rPr>
              <a:t>HA/DR across Availability Zones</a:t>
            </a:r>
            <a:endParaRPr lang="en-US" sz="1800" dirty="0"/>
          </a:p>
          <a:p>
            <a:pPr marL="514350" indent="-514350">
              <a:buFont typeface="+mj-lt"/>
              <a:buAutoNum type="arabicPeriod"/>
            </a:pPr>
            <a:r>
              <a:rPr lang="en-US" sz="3200" dirty="0"/>
              <a:t>Include network solutions as well</a:t>
            </a:r>
          </a:p>
          <a:p>
            <a:pPr marL="750896" lvl="1" indent="-514350"/>
            <a:r>
              <a:rPr lang="en-US" sz="2400" dirty="0"/>
              <a:t>Add ExpressRoute for end user access and consider geo redundancy </a:t>
            </a:r>
          </a:p>
          <a:p>
            <a:pPr marL="750896" lvl="1" indent="-514350"/>
            <a:r>
              <a:rPr lang="en-US" sz="2400" dirty="0"/>
              <a:t>Add </a:t>
            </a:r>
            <a:r>
              <a:rPr lang="en-US" sz="2400" dirty="0">
                <a:solidFill>
                  <a:schemeClr val="tx1"/>
                </a:solidFill>
              </a:rPr>
              <a:t>Site-to-Site VPN for remote admin &amp; monitoring</a:t>
            </a:r>
            <a:endParaRPr lang="en-US" sz="2400" dirty="0"/>
          </a:p>
          <a:p>
            <a:pPr marL="514350" indent="-514350">
              <a:buFont typeface="+mj-lt"/>
              <a:buAutoNum type="arabicPeriod"/>
            </a:pPr>
            <a:r>
              <a:rPr lang="en-US" sz="3200" dirty="0">
                <a:solidFill>
                  <a:schemeClr val="tx1"/>
                </a:solidFill>
              </a:rPr>
              <a:t>Don’t forget other components : </a:t>
            </a:r>
          </a:p>
          <a:p>
            <a:pPr marL="750896" lvl="1" indent="-514350"/>
            <a:r>
              <a:rPr lang="en-US" sz="2400" dirty="0">
                <a:solidFill>
                  <a:schemeClr val="tx1"/>
                </a:solidFill>
              </a:rPr>
              <a:t>Blob storage for backup retention, jump box, DNS, patching, backup, monitoring, Cloud Witness or SBD Disk</a:t>
            </a:r>
          </a:p>
        </p:txBody>
      </p:sp>
      <p:sp>
        <p:nvSpPr>
          <p:cNvPr id="2" name="Title 1">
            <a:extLst>
              <a:ext uri="{FF2B5EF4-FFF2-40B4-BE49-F238E27FC236}">
                <a16:creationId xmlns:a16="http://schemas.microsoft.com/office/drawing/2014/main" id="{5F568157-8236-472F-A42F-8A4259C24894}"/>
              </a:ext>
            </a:extLst>
          </p:cNvPr>
          <p:cNvSpPr>
            <a:spLocks noGrp="1"/>
          </p:cNvSpPr>
          <p:nvPr>
            <p:ph type="title"/>
          </p:nvPr>
        </p:nvSpPr>
        <p:spPr/>
        <p:txBody>
          <a:bodyPr/>
          <a:lstStyle/>
          <a:p>
            <a:r>
              <a:rPr lang="en-US" dirty="0"/>
              <a:t>Additional Note (Design)</a:t>
            </a:r>
          </a:p>
        </p:txBody>
      </p:sp>
    </p:spTree>
    <p:extLst>
      <p:ext uri="{BB962C8B-B14F-4D97-AF65-F5344CB8AC3E}">
        <p14:creationId xmlns:p14="http://schemas.microsoft.com/office/powerpoint/2010/main" val="13941992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F66CD9-61EC-44AD-A303-A90316F1F4AD}"/>
              </a:ext>
            </a:extLst>
          </p:cNvPr>
          <p:cNvPicPr>
            <a:picLocks noChangeAspect="1"/>
          </p:cNvPicPr>
          <p:nvPr/>
        </p:nvPicPr>
        <p:blipFill>
          <a:blip r:embed="rId2"/>
          <a:stretch>
            <a:fillRect/>
          </a:stretch>
        </p:blipFill>
        <p:spPr>
          <a:xfrm>
            <a:off x="1569719" y="1226316"/>
            <a:ext cx="8162925" cy="5277354"/>
          </a:xfrm>
          <a:prstGeom prst="rect">
            <a:avLst/>
          </a:prstGeom>
        </p:spPr>
      </p:pic>
      <p:sp>
        <p:nvSpPr>
          <p:cNvPr id="3" name="Title 2">
            <a:extLst>
              <a:ext uri="{FF2B5EF4-FFF2-40B4-BE49-F238E27FC236}">
                <a16:creationId xmlns:a16="http://schemas.microsoft.com/office/drawing/2014/main" id="{4776247B-0E83-40FD-855E-83376931B5FD}"/>
              </a:ext>
            </a:extLst>
          </p:cNvPr>
          <p:cNvSpPr>
            <a:spLocks noGrp="1"/>
          </p:cNvSpPr>
          <p:nvPr>
            <p:ph type="title"/>
          </p:nvPr>
        </p:nvSpPr>
        <p:spPr/>
        <p:txBody>
          <a:bodyPr/>
          <a:lstStyle/>
          <a:p>
            <a:r>
              <a:rPr lang="en-US"/>
              <a:t>Azure Pricing Calculator</a:t>
            </a:r>
          </a:p>
        </p:txBody>
      </p:sp>
    </p:spTree>
    <p:extLst>
      <p:ext uri="{BB962C8B-B14F-4D97-AF65-F5344CB8AC3E}">
        <p14:creationId xmlns:p14="http://schemas.microsoft.com/office/powerpoint/2010/main" val="35544936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600E8-8D72-49A6-B6CC-B033B99F0CFA}"/>
              </a:ext>
            </a:extLst>
          </p:cNvPr>
          <p:cNvSpPr>
            <a:spLocks noGrp="1"/>
          </p:cNvSpPr>
          <p:nvPr>
            <p:ph type="title"/>
          </p:nvPr>
        </p:nvSpPr>
        <p:spPr/>
        <p:txBody>
          <a:bodyPr/>
          <a:lstStyle/>
          <a:p>
            <a:r>
              <a:rPr lang="en-US" dirty="0"/>
              <a:t>Additional Note (Pricing) </a:t>
            </a:r>
          </a:p>
        </p:txBody>
      </p:sp>
      <p:sp>
        <p:nvSpPr>
          <p:cNvPr id="3" name="Text Placeholder 2">
            <a:extLst>
              <a:ext uri="{FF2B5EF4-FFF2-40B4-BE49-F238E27FC236}">
                <a16:creationId xmlns:a16="http://schemas.microsoft.com/office/drawing/2014/main" id="{948D6C16-B17D-4D96-ACEA-FA3FF381AB3C}"/>
              </a:ext>
            </a:extLst>
          </p:cNvPr>
          <p:cNvSpPr>
            <a:spLocks noGrp="1"/>
          </p:cNvSpPr>
          <p:nvPr>
            <p:ph type="body" sz="quarter" idx="10"/>
          </p:nvPr>
        </p:nvSpPr>
        <p:spPr>
          <a:xfrm>
            <a:off x="269239" y="1189177"/>
            <a:ext cx="11653523" cy="4431983"/>
          </a:xfrm>
        </p:spPr>
        <p:txBody>
          <a:bodyPr/>
          <a:lstStyle/>
          <a:p>
            <a:pPr marL="742950" indent="-742950">
              <a:buFont typeface="+mj-lt"/>
              <a:buAutoNum type="arabicPeriod"/>
            </a:pPr>
            <a:r>
              <a:rPr lang="en-US" sz="3600" dirty="0"/>
              <a:t>Use Reserved VM Instances option if it helps save costs</a:t>
            </a:r>
          </a:p>
          <a:p>
            <a:pPr marL="742950" indent="-742950">
              <a:buFont typeface="+mj-lt"/>
              <a:buAutoNum type="arabicPeriod"/>
            </a:pPr>
            <a:r>
              <a:rPr lang="en-US" sz="3600" dirty="0"/>
              <a:t>Consider best OS licensing option(s)</a:t>
            </a:r>
          </a:p>
          <a:p>
            <a:pPr marL="979496" lvl="1" indent="-742950"/>
            <a:r>
              <a:rPr lang="en-US" sz="2800" dirty="0"/>
              <a:t>Common NOT to include Windows license costs because of AHUB</a:t>
            </a:r>
          </a:p>
          <a:p>
            <a:pPr marL="979496" lvl="1" indent="-742950"/>
            <a:r>
              <a:rPr lang="en-US" sz="2800" dirty="0"/>
              <a:t>Can include Linux OS subscription costs from Azure marketplace</a:t>
            </a:r>
          </a:p>
          <a:p>
            <a:pPr marL="742950" indent="-742950">
              <a:buFont typeface="+mj-lt"/>
              <a:buAutoNum type="arabicPeriod"/>
            </a:pPr>
            <a:r>
              <a:rPr lang="en-US" sz="3600" dirty="0"/>
              <a:t>Create assumptions for ExpressRoute bandwidth</a:t>
            </a:r>
          </a:p>
          <a:p>
            <a:pPr marL="742950" indent="-742950">
              <a:buFont typeface="+mj-lt"/>
              <a:buAutoNum type="arabicPeriod"/>
            </a:pPr>
            <a:r>
              <a:rPr lang="en-US" sz="3600" dirty="0"/>
              <a:t>Make sure to include a minimum amount of Azure support</a:t>
            </a:r>
          </a:p>
          <a:p>
            <a:pPr marL="979496" lvl="1" indent="-742950"/>
            <a:r>
              <a:rPr lang="en-US" sz="2800" dirty="0"/>
              <a:t>e.g. Azure Professional Direct</a:t>
            </a:r>
          </a:p>
        </p:txBody>
      </p:sp>
    </p:spTree>
    <p:extLst>
      <p:ext uri="{BB962C8B-B14F-4D97-AF65-F5344CB8AC3E}">
        <p14:creationId xmlns:p14="http://schemas.microsoft.com/office/powerpoint/2010/main" val="35556999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 and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1" cy="5379313"/>
          </a:xfrm>
        </p:spPr>
        <p:txBody>
          <a:bodyPr>
            <a:noAutofit/>
          </a:bodyPr>
          <a:lstStyle/>
          <a:p>
            <a:pPr marL="514350" lvl="0" indent="-514350">
              <a:buFont typeface="+mj-lt"/>
              <a:buAutoNum type="arabicPeriod"/>
            </a:pPr>
            <a:r>
              <a:rPr lang="en-US" sz="2800" dirty="0"/>
              <a:t>Is the proposed solution fully certified by SAP ? </a:t>
            </a:r>
          </a:p>
          <a:p>
            <a:pPr marL="514350" lvl="0" indent="-514350">
              <a:buFont typeface="+mj-lt"/>
              <a:buAutoNum type="arabicPeriod"/>
            </a:pPr>
            <a:r>
              <a:rPr lang="en-US" sz="2800" dirty="0"/>
              <a:t>Does the proposal meet Contoso business continuity requirements. What if there’s outage on VM or storage. How can we restore from backup. How can we failover the landscape in case of a failover. </a:t>
            </a:r>
          </a:p>
          <a:p>
            <a:pPr marL="514350" lvl="0" indent="-514350">
              <a:buFont typeface="+mj-lt"/>
              <a:buAutoNum type="arabicPeriod"/>
            </a:pPr>
            <a:r>
              <a:rPr lang="en-US" sz="2800" dirty="0"/>
              <a:t>There’re legacy systems on-prem that need to interact with S/4HANA in cloud. How can we minimize impacts.  </a:t>
            </a:r>
          </a:p>
          <a:p>
            <a:pPr marL="514350" lvl="0" indent="-514350">
              <a:buFont typeface="+mj-lt"/>
              <a:buAutoNum type="arabicPeriod"/>
            </a:pPr>
            <a:r>
              <a:rPr lang="en-US" sz="2800" dirty="0"/>
              <a:t>Can we change the size of the environment if sizing requirements change in future.  </a:t>
            </a:r>
          </a:p>
          <a:p>
            <a:pPr marL="514350" lvl="0" indent="-514350">
              <a:buFont typeface="+mj-lt"/>
              <a:buAutoNum type="arabicPeriod"/>
            </a:pPr>
            <a:r>
              <a:rPr lang="en-US" sz="2800" dirty="0"/>
              <a:t>Is there anything not included in Calculator result ? </a:t>
            </a:r>
          </a:p>
          <a:p>
            <a:pPr marL="514350" lvl="0" indent="-514350">
              <a:buFont typeface="+mj-lt"/>
              <a:buAutoNum type="arabicPeriod"/>
            </a:pPr>
            <a:r>
              <a:rPr lang="en-US" sz="2800" dirty="0">
                <a:solidFill>
                  <a:schemeClr val="tx1"/>
                </a:solidFill>
                <a:cs typeface="Segoe UI Semilight" panose="020B0402040204020203" pitchFamily="34" charset="0"/>
              </a:rPr>
              <a:t>CFO is asking for cost saving even further. What can we do to optimize the cost. Any other options.  </a:t>
            </a:r>
            <a:endParaRPr lang="en-US" sz="1200" dirty="0">
              <a:solidFill>
                <a:schemeClr val="tx1"/>
              </a:solidFill>
            </a:endParaRPr>
          </a:p>
        </p:txBody>
      </p:sp>
    </p:spTree>
    <p:extLst>
      <p:ext uri="{BB962C8B-B14F-4D97-AF65-F5344CB8AC3E}">
        <p14:creationId xmlns:p14="http://schemas.microsoft.com/office/powerpoint/2010/main" val="1121308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and price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50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01818564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(30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(10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1082554"/>
            <a:ext cx="11590398" cy="5496889"/>
          </a:xfrm>
          <a:prstGeom prst="rect">
            <a:avLst/>
          </a:prstGeom>
          <a:noFill/>
        </p:spPr>
        <p:txBody>
          <a:bodyPr wrap="square" lIns="182880" tIns="146304" rIns="182880" bIns="146304" rtlCol="0">
            <a:spAutoFit/>
          </a:bodyPr>
          <a:lstStyle/>
          <a:p>
            <a:pPr>
              <a:lnSpc>
                <a:spcPct val="90000"/>
              </a:lnSpc>
              <a:spcAft>
                <a:spcPts val="600"/>
              </a:spcAft>
            </a:pPr>
            <a:r>
              <a:rPr lang="en-US" sz="2000" dirty="0"/>
              <a:t>Abstract :</a:t>
            </a:r>
          </a:p>
          <a:p>
            <a:r>
              <a:rPr lang="en-US" sz="2000" dirty="0"/>
              <a:t>In this workshop, you will look at what is involved in deploying SAP HANA on Azure with the goals of designing for in-memory database performance, business continuity and flexibility as well as fully optimized total cost of ownership. At the end of this workshop, you will be able to better design, price and present SAP HANA on Azure solutions to your customers. </a:t>
            </a:r>
          </a:p>
          <a:p>
            <a:endParaRPr lang="en-US" sz="2000" dirty="0"/>
          </a:p>
          <a:p>
            <a:pPr>
              <a:lnSpc>
                <a:spcPct val="90000"/>
              </a:lnSpc>
              <a:spcAft>
                <a:spcPts val="600"/>
              </a:spcAft>
            </a:pPr>
            <a:r>
              <a:rPr lang="en-US" sz="2000" dirty="0"/>
              <a:t>Learning objectives :</a:t>
            </a:r>
          </a:p>
          <a:p>
            <a:pPr marL="342900" indent="-342900">
              <a:lnSpc>
                <a:spcPct val="90000"/>
              </a:lnSpc>
              <a:spcAft>
                <a:spcPts val="600"/>
              </a:spcAft>
              <a:buFont typeface="Arial" panose="020B0604020202020204" pitchFamily="34" charset="0"/>
              <a:buChar char="•"/>
            </a:pPr>
            <a:r>
              <a:rPr lang="en-US" sz="2000" dirty="0"/>
              <a:t>Design SAP HANA workloads on Azure in alignment with SAP HANA certification with high availability and disaster recovery.</a:t>
            </a:r>
          </a:p>
          <a:p>
            <a:pPr marL="342900" indent="-342900">
              <a:lnSpc>
                <a:spcPct val="90000"/>
              </a:lnSpc>
              <a:spcAft>
                <a:spcPts val="600"/>
              </a:spcAft>
              <a:buFont typeface="Arial" panose="020B0604020202020204" pitchFamily="34" charset="0"/>
              <a:buChar char="•"/>
            </a:pPr>
            <a:r>
              <a:rPr lang="en-US" sz="2000" dirty="0"/>
              <a:t>Run Azure Pricing Calculator to price the SAP HANA landscape. </a:t>
            </a:r>
          </a:p>
          <a:p>
            <a:pPr marL="342900" indent="-342900">
              <a:lnSpc>
                <a:spcPct val="90000"/>
              </a:lnSpc>
              <a:spcAft>
                <a:spcPts val="600"/>
              </a:spcAft>
              <a:buFont typeface="Arial" panose="020B0604020202020204" pitchFamily="34" charset="0"/>
              <a:buChar char="•"/>
            </a:pPr>
            <a:r>
              <a:rPr lang="en-US" sz="2000" dirty="0"/>
              <a:t>Present the solution to business/technical decision makers and handle Q&amp;A with customer. </a:t>
            </a:r>
            <a:br>
              <a:rPr lang="en-US" sz="2000" dirty="0"/>
            </a:br>
            <a:endParaRPr lang="en-US" sz="2000" dirty="0"/>
          </a:p>
          <a:p>
            <a:pPr>
              <a:lnSpc>
                <a:spcPct val="90000"/>
              </a:lnSpc>
              <a:spcAft>
                <a:spcPts val="600"/>
              </a:spcAft>
            </a:pPr>
            <a:r>
              <a:rPr lang="en-US" sz="2000" dirty="0"/>
              <a:t>Prerequisite : </a:t>
            </a:r>
          </a:p>
          <a:p>
            <a:pPr marL="342900" indent="-342900">
              <a:lnSpc>
                <a:spcPct val="90000"/>
              </a:lnSpc>
              <a:spcAft>
                <a:spcPts val="600"/>
              </a:spcAft>
              <a:buFont typeface="Arial" panose="020B0604020202020204" pitchFamily="34" charset="0"/>
              <a:buChar char="•"/>
            </a:pPr>
            <a:r>
              <a:rPr lang="en-US" sz="2000" dirty="0"/>
              <a:t>R-AIT344 : Architecture deep dive for SAP deployments</a:t>
            </a:r>
          </a:p>
          <a:p>
            <a:pPr marL="342900" indent="-342900">
              <a:lnSpc>
                <a:spcPct val="90000"/>
              </a:lnSpc>
              <a:spcAft>
                <a:spcPts val="600"/>
              </a:spcAft>
              <a:buFont typeface="Arial" panose="020B0604020202020204" pitchFamily="34" charset="0"/>
              <a:buChar char="•"/>
            </a:pPr>
            <a:r>
              <a:rPr lang="en-US" sz="2000" dirty="0"/>
              <a:t>R-AIT333 : SAP Migration Practitioner Panel </a:t>
            </a:r>
          </a:p>
          <a:p>
            <a:pPr marL="342900" indent="-342900">
              <a:lnSpc>
                <a:spcPct val="90000"/>
              </a:lnSpc>
              <a:spcAft>
                <a:spcPts val="600"/>
              </a:spcAft>
              <a:buFont typeface="Arial" panose="020B0604020202020204" pitchFamily="34" charset="0"/>
              <a:buChar char="•"/>
            </a:pPr>
            <a:r>
              <a:rPr lang="en-US" sz="2000" dirty="0"/>
              <a:t>Understanding of </a:t>
            </a:r>
            <a:r>
              <a:rPr lang="en-US" sz="2000" dirty="0">
                <a:hlinkClick r:id="rId3"/>
              </a:rPr>
              <a:t>SAP on Azure Webinar Training</a:t>
            </a:r>
            <a:r>
              <a:rPr lang="en-US" sz="2000" dirty="0"/>
              <a:t> and </a:t>
            </a:r>
            <a:r>
              <a:rPr lang="en-US" sz="2000" dirty="0">
                <a:hlinkClick r:id="rId4"/>
              </a:rPr>
              <a:t>S/4HANA on Azure reference architecture </a:t>
            </a:r>
            <a:endParaRPr lang="en-US" sz="20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20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124409" y="1189175"/>
            <a:ext cx="11798354" cy="5552587"/>
          </a:xfrm>
        </p:spPr>
        <p:txBody>
          <a:bodyPr>
            <a:noAutofit/>
          </a:bodyPr>
          <a:lstStyle/>
          <a:p>
            <a:pPr marL="336145" lvl="1" indent="0">
              <a:buNone/>
            </a:pPr>
            <a:r>
              <a:rPr lang="en-US" sz="2800" dirty="0">
                <a:solidFill>
                  <a:schemeClr val="tx1"/>
                </a:solidFill>
              </a:rPr>
              <a:t>Business Development Manager (BDM) or Application Sponsor (CFO)</a:t>
            </a:r>
          </a:p>
          <a:p>
            <a:pPr lvl="2"/>
            <a:r>
              <a:rPr lang="en-US" sz="2000" dirty="0">
                <a:solidFill>
                  <a:schemeClr val="tx1"/>
                </a:solidFill>
              </a:rPr>
              <a:t>Funds projects &amp; apps</a:t>
            </a:r>
          </a:p>
          <a:p>
            <a:pPr lvl="2"/>
            <a:r>
              <a:rPr lang="en-US" sz="2000" dirty="0">
                <a:solidFill>
                  <a:schemeClr val="tx1"/>
                </a:solidFill>
              </a:rPr>
              <a:t>Most interested in public cloud</a:t>
            </a:r>
          </a:p>
          <a:p>
            <a:pPr marL="560241" lvl="2" indent="0">
              <a:buNone/>
            </a:pPr>
            <a:endParaRPr lang="en-US" sz="2000" dirty="0">
              <a:solidFill>
                <a:schemeClr val="tx1"/>
              </a:solidFill>
            </a:endParaRPr>
          </a:p>
          <a:p>
            <a:pPr marL="336145" lvl="1" indent="0">
              <a:buNone/>
            </a:pPr>
            <a:r>
              <a:rPr lang="en-US" sz="2800" dirty="0">
                <a:solidFill>
                  <a:schemeClr val="tx1"/>
                </a:solidFill>
              </a:rPr>
              <a:t>Business Unit IT / Developers (Director of SAP Business Analysts, Director of SAP Operations)</a:t>
            </a:r>
          </a:p>
          <a:p>
            <a:pPr lvl="2"/>
            <a:r>
              <a:rPr lang="en-US" sz="2000" dirty="0">
                <a:solidFill>
                  <a:schemeClr val="tx1"/>
                </a:solidFill>
              </a:rPr>
              <a:t>Reports to BDM and is responsible for coding and testing apps</a:t>
            </a:r>
          </a:p>
          <a:p>
            <a:pPr lvl="2"/>
            <a:r>
              <a:rPr lang="en-US" sz="2000" dirty="0">
                <a:solidFill>
                  <a:schemeClr val="tx1"/>
                </a:solidFill>
              </a:rPr>
              <a:t>Big influencer of public cloud strategy</a:t>
            </a:r>
          </a:p>
          <a:p>
            <a:pPr marL="560241" lvl="2" indent="0">
              <a:buNone/>
            </a:pPr>
            <a:endParaRPr lang="en-US" sz="2000" dirty="0">
              <a:solidFill>
                <a:schemeClr val="tx1"/>
              </a:solidFill>
            </a:endParaRPr>
          </a:p>
          <a:p>
            <a:pPr marL="336145" lvl="1" indent="0">
              <a:buNone/>
            </a:pPr>
            <a:r>
              <a:rPr lang="en-US" sz="2800" dirty="0">
                <a:solidFill>
                  <a:schemeClr val="tx1"/>
                </a:solidFill>
              </a:rPr>
              <a:t>Central IT (VP of IT Operations)</a:t>
            </a:r>
          </a:p>
          <a:p>
            <a:pPr lvl="2"/>
            <a:r>
              <a:rPr lang="en-US" sz="2000" dirty="0">
                <a:solidFill>
                  <a:schemeClr val="tx1"/>
                </a:solidFill>
              </a:rPr>
              <a:t>Reports into CIO and responsible for operating datacenter</a:t>
            </a:r>
          </a:p>
          <a:p>
            <a:pPr lvl="2"/>
            <a:r>
              <a:rPr lang="en-US" sz="2000" dirty="0">
                <a:solidFill>
                  <a:schemeClr val="tx1"/>
                </a:solidFill>
              </a:rPr>
              <a:t>Concerned about shadow IT created issues: security/compliance, server sprawl, and lack of control</a:t>
            </a:r>
          </a:p>
          <a:p>
            <a:pPr marL="336145" lvl="1" indent="0">
              <a:buNone/>
            </a:pPr>
            <a:endParaRPr lang="en-US" sz="2800" dirty="0">
              <a:solidFill>
                <a:schemeClr val="tx1"/>
              </a:solidFill>
              <a:latin typeface="+mj-lt"/>
            </a:endParaRPr>
          </a:p>
          <a:p>
            <a:pPr marL="336145" lvl="1" indent="0">
              <a:buNone/>
            </a:pPr>
            <a:endParaRPr lang="en-US" sz="1200" dirty="0">
              <a:solidFill>
                <a:schemeClr val="tx1"/>
              </a:solidFill>
              <a:latin typeface="+mj-lt"/>
            </a:endParaRPr>
          </a:p>
          <a:p>
            <a:pPr marL="0" indent="0">
              <a:spcAft>
                <a:spcPts val="882"/>
              </a:spcAft>
              <a:buNone/>
            </a:pPr>
            <a:endParaRPr lang="en-US" sz="4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Rectangle 3"/>
          <p:cNvSpPr/>
          <p:nvPr/>
        </p:nvSpPr>
        <p:spPr>
          <a:xfrm>
            <a:off x="454428" y="1504294"/>
            <a:ext cx="11526077" cy="1200329"/>
          </a:xfrm>
          <a:prstGeom prst="rect">
            <a:avLst/>
          </a:prstGeom>
        </p:spPr>
        <p:txBody>
          <a:bodyPr wrap="square">
            <a:spAutoFit/>
          </a:bodyPr>
          <a:lstStyle/>
          <a:p>
            <a:pPr marL="285750" indent="-285750">
              <a:buFont typeface="Arial" panose="020B0604020202020204" pitchFamily="34" charset="0"/>
              <a:buChar char="•"/>
            </a:pPr>
            <a:r>
              <a:rPr lang="en-US" sz="3600" dirty="0">
                <a:latin typeface="+mj-lt"/>
              </a:rPr>
              <a:t>Azure VMs – HA in Availability Set and DR across Regions</a:t>
            </a:r>
          </a:p>
          <a:p>
            <a:pPr marL="285750" indent="-285750">
              <a:buFont typeface="Arial" panose="020B0604020202020204" pitchFamily="34" charset="0"/>
              <a:buChar char="•"/>
            </a:pPr>
            <a:r>
              <a:rPr lang="en-US" sz="3600" dirty="0">
                <a:latin typeface="+mj-lt"/>
              </a:rPr>
              <a:t>Azure VMs - HA and DR across Availability Zones</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Rectangle 290">
            <a:extLst>
              <a:ext uri="{FF2B5EF4-FFF2-40B4-BE49-F238E27FC236}">
                <a16:creationId xmlns:a16="http://schemas.microsoft.com/office/drawing/2014/main" id="{B69E6DB7-9808-4254-A131-BFFE98B6055C}"/>
              </a:ext>
            </a:extLst>
          </p:cNvPr>
          <p:cNvSpPr/>
          <p:nvPr/>
        </p:nvSpPr>
        <p:spPr>
          <a:xfrm>
            <a:off x="3051076" y="4624224"/>
            <a:ext cx="7790104" cy="2169031"/>
          </a:xfrm>
          <a:prstGeom prst="rect">
            <a:avLst/>
          </a:prstGeom>
          <a:solidFill>
            <a:srgbClr val="D6E3FF"/>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t>Azure West US 2 Region</a:t>
            </a:r>
            <a:br>
              <a:rPr kumimoji="0" lang="en-US" sz="2000" b="0" i="0" u="none" strike="noStrike" kern="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000" b="0" i="0" u="none" strike="noStrike" kern="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000" b="0" i="0" u="none" strike="noStrike" kern="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202" name="Rectangle 201">
            <a:extLst>
              <a:ext uri="{FF2B5EF4-FFF2-40B4-BE49-F238E27FC236}">
                <a16:creationId xmlns:a16="http://schemas.microsoft.com/office/drawing/2014/main" id="{F5031323-2D9F-453D-9277-E400104F29E1}"/>
              </a:ext>
            </a:extLst>
          </p:cNvPr>
          <p:cNvSpPr/>
          <p:nvPr/>
        </p:nvSpPr>
        <p:spPr>
          <a:xfrm>
            <a:off x="3229700" y="4892777"/>
            <a:ext cx="7475311" cy="1841258"/>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84" name="Rectangle 83"/>
          <p:cNvSpPr/>
          <p:nvPr/>
        </p:nvSpPr>
        <p:spPr>
          <a:xfrm>
            <a:off x="3046983" y="669263"/>
            <a:ext cx="7790104" cy="3771756"/>
          </a:xfrm>
          <a:prstGeom prst="rect">
            <a:avLst/>
          </a:prstGeom>
          <a:solidFill>
            <a:srgbClr val="D6E3FF"/>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t>Azure East US 2 Region</a:t>
            </a:r>
            <a:br>
              <a:rPr kumimoji="0" lang="en-US" sz="2000" b="0" i="0" u="none" strike="noStrike" kern="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000" b="0" i="0" u="none" strike="noStrike" kern="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000" b="0" i="0" u="none" strike="noStrike" kern="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66" name="Rectangle 165">
            <a:extLst>
              <a:ext uri="{FF2B5EF4-FFF2-40B4-BE49-F238E27FC236}">
                <a16:creationId xmlns:a16="http://schemas.microsoft.com/office/drawing/2014/main" id="{2C0BD999-E54F-4D23-99D0-F1FF38848029}"/>
              </a:ext>
            </a:extLst>
          </p:cNvPr>
          <p:cNvSpPr/>
          <p:nvPr/>
        </p:nvSpPr>
        <p:spPr>
          <a:xfrm>
            <a:off x="3218453" y="1109212"/>
            <a:ext cx="7475311" cy="3233422"/>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18" name="Rectangle 117">
            <a:extLst>
              <a:ext uri="{FF2B5EF4-FFF2-40B4-BE49-F238E27FC236}">
                <a16:creationId xmlns:a16="http://schemas.microsoft.com/office/drawing/2014/main" id="{0EC15915-2727-4AAD-AF33-8EE69A8C124D}"/>
              </a:ext>
            </a:extLst>
          </p:cNvPr>
          <p:cNvSpPr/>
          <p:nvPr/>
        </p:nvSpPr>
        <p:spPr>
          <a:xfrm>
            <a:off x="3320437" y="1203859"/>
            <a:ext cx="2260659" cy="269878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Azure VNET (Hub)</a:t>
            </a:r>
          </a:p>
        </p:txBody>
      </p:sp>
      <p:sp>
        <p:nvSpPr>
          <p:cNvPr id="63" name="Rectangle 62"/>
          <p:cNvSpPr/>
          <p:nvPr/>
        </p:nvSpPr>
        <p:spPr>
          <a:xfrm>
            <a:off x="3422370" y="1435811"/>
            <a:ext cx="430473" cy="2363029"/>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GW</a:t>
            </a:r>
            <a:br>
              <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a:t>
            </a:r>
          </a:p>
        </p:txBody>
      </p:sp>
      <p:pic>
        <p:nvPicPr>
          <p:cNvPr id="96" name="Picture 95">
            <a:extLst>
              <a:ext uri="{FF2B5EF4-FFF2-40B4-BE49-F238E27FC236}">
                <a16:creationId xmlns:a16="http://schemas.microsoft.com/office/drawing/2014/main" id="{47431B4B-7497-4D58-B69A-F6523A51836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30256" y="2895819"/>
            <a:ext cx="239412" cy="239412"/>
          </a:xfrm>
          <a:prstGeom prst="rect">
            <a:avLst/>
          </a:prstGeom>
        </p:spPr>
      </p:pic>
      <p:cxnSp>
        <p:nvCxnSpPr>
          <p:cNvPr id="211" name="Connector: Elbow 210">
            <a:extLst>
              <a:ext uri="{FF2B5EF4-FFF2-40B4-BE49-F238E27FC236}">
                <a16:creationId xmlns:a16="http://schemas.microsoft.com/office/drawing/2014/main" id="{7DCE830C-167B-454E-9529-E52142D61A4D}"/>
              </a:ext>
            </a:extLst>
          </p:cNvPr>
          <p:cNvCxnSpPr>
            <a:cxnSpLocks/>
            <a:stCxn id="400" idx="3"/>
            <a:endCxn id="96" idx="1"/>
          </p:cNvCxnSpPr>
          <p:nvPr/>
        </p:nvCxnSpPr>
        <p:spPr>
          <a:xfrm>
            <a:off x="2778352" y="2677088"/>
            <a:ext cx="751904" cy="338437"/>
          </a:xfrm>
          <a:prstGeom prst="bentConnector3">
            <a:avLst>
              <a:gd name="adj1" fmla="val 50000"/>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220" name="TextBox 219">
            <a:extLst>
              <a:ext uri="{FF2B5EF4-FFF2-40B4-BE49-F238E27FC236}">
                <a16:creationId xmlns:a16="http://schemas.microsoft.com/office/drawing/2014/main" id="{E31DE99D-37B4-42E8-9C00-131F5EBC8377}"/>
              </a:ext>
            </a:extLst>
          </p:cNvPr>
          <p:cNvSpPr txBox="1"/>
          <p:nvPr/>
        </p:nvSpPr>
        <p:spPr>
          <a:xfrm>
            <a:off x="3362397" y="3235240"/>
            <a:ext cx="55851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Express</a:t>
            </a:r>
            <a:br>
              <a:rPr kumimoji="0" lang="en-US" sz="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Route</a:t>
            </a:r>
            <a:br>
              <a:rPr kumimoji="0" lang="en-US" sz="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Gateway</a:t>
            </a:r>
          </a:p>
        </p:txBody>
      </p:sp>
      <p:sp>
        <p:nvSpPr>
          <p:cNvPr id="218" name="Rectangle 217">
            <a:extLst>
              <a:ext uri="{FF2B5EF4-FFF2-40B4-BE49-F238E27FC236}">
                <a16:creationId xmlns:a16="http://schemas.microsoft.com/office/drawing/2014/main" id="{BCA0AB0A-4A1C-4E7C-8AE3-724E5AEBF974}"/>
              </a:ext>
            </a:extLst>
          </p:cNvPr>
          <p:cNvSpPr/>
          <p:nvPr/>
        </p:nvSpPr>
        <p:spPr>
          <a:xfrm>
            <a:off x="5857194" y="1210770"/>
            <a:ext cx="4703385" cy="250992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Azure VNET (Spoke – Prod)</a:t>
            </a:r>
          </a:p>
        </p:txBody>
      </p:sp>
      <p:sp>
        <p:nvSpPr>
          <p:cNvPr id="242" name="Rectangle 241">
            <a:extLst>
              <a:ext uri="{FF2B5EF4-FFF2-40B4-BE49-F238E27FC236}">
                <a16:creationId xmlns:a16="http://schemas.microsoft.com/office/drawing/2014/main" id="{297A7D8A-2A16-48C6-9CE0-2A3851FDC294}"/>
              </a:ext>
            </a:extLst>
          </p:cNvPr>
          <p:cNvSpPr/>
          <p:nvPr/>
        </p:nvSpPr>
        <p:spPr>
          <a:xfrm>
            <a:off x="2397445" y="664076"/>
            <a:ext cx="441941" cy="6129180"/>
          </a:xfrm>
          <a:prstGeom prst="rect">
            <a:avLst/>
          </a:prstGeom>
          <a:solidFill>
            <a:schemeClr val="accent5">
              <a:lumMod val="20000"/>
              <a:lumOff val="80000"/>
            </a:schemeClr>
          </a:solidFill>
          <a:ln w="10795" cap="flat" cmpd="sng" algn="ctr">
            <a:solidFill>
              <a:srgbClr val="002060">
                <a:shade val="50000"/>
              </a:srgbClr>
            </a:solidFill>
            <a:prstDash val="solid"/>
          </a:ln>
          <a:effectLst/>
        </p:spPr>
        <p:txBody>
          <a:bodyPr lIns="0" tIns="45708" rIns="0" bIns="0" rtlCol="0" anchor="t" anchorCtr="0"/>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t>Azure Backbone network</a:t>
            </a:r>
          </a:p>
        </p:txBody>
      </p:sp>
      <p:sp>
        <p:nvSpPr>
          <p:cNvPr id="264" name="Rectangle 263">
            <a:extLst>
              <a:ext uri="{FF2B5EF4-FFF2-40B4-BE49-F238E27FC236}">
                <a16:creationId xmlns:a16="http://schemas.microsoft.com/office/drawing/2014/main" id="{7678B065-031C-4BBA-9227-A94C0AD82DBE}"/>
              </a:ext>
            </a:extLst>
          </p:cNvPr>
          <p:cNvSpPr/>
          <p:nvPr/>
        </p:nvSpPr>
        <p:spPr>
          <a:xfrm>
            <a:off x="5857194" y="3819348"/>
            <a:ext cx="4692875" cy="46136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Azure VNET (Spoke - Others)</a:t>
            </a:r>
          </a:p>
        </p:txBody>
      </p:sp>
      <p:sp>
        <p:nvSpPr>
          <p:cNvPr id="275" name="Rectangle 274">
            <a:extLst>
              <a:ext uri="{FF2B5EF4-FFF2-40B4-BE49-F238E27FC236}">
                <a16:creationId xmlns:a16="http://schemas.microsoft.com/office/drawing/2014/main" id="{F7FB6E05-BC2D-4D6C-90A9-3F53DB4721ED}"/>
              </a:ext>
            </a:extLst>
          </p:cNvPr>
          <p:cNvSpPr/>
          <p:nvPr/>
        </p:nvSpPr>
        <p:spPr>
          <a:xfrm>
            <a:off x="5918428" y="1450307"/>
            <a:ext cx="4553999" cy="1054991"/>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Prod AP + DB</a:t>
            </a:r>
          </a:p>
        </p:txBody>
      </p:sp>
      <p:sp>
        <p:nvSpPr>
          <p:cNvPr id="130" name="Rectangle 129">
            <a:extLst>
              <a:ext uri="{FF2B5EF4-FFF2-40B4-BE49-F238E27FC236}">
                <a16:creationId xmlns:a16="http://schemas.microsoft.com/office/drawing/2014/main" id="{2EE383F8-7A78-4E8C-A280-BB5FF6C176F0}"/>
              </a:ext>
            </a:extLst>
          </p:cNvPr>
          <p:cNvSpPr/>
          <p:nvPr/>
        </p:nvSpPr>
        <p:spPr>
          <a:xfrm>
            <a:off x="6866069" y="1647225"/>
            <a:ext cx="750677" cy="7895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err="1">
                <a:ln>
                  <a:noFill/>
                </a:ln>
                <a:solidFill>
                  <a:prstClr val="black"/>
                </a:solidFill>
                <a:effectLst/>
                <a:uLnTx/>
                <a:uFillTx/>
                <a:latin typeface="Segoe UI Light" panose="020B0502040204020203" pitchFamily="34" charset="0"/>
                <a:ea typeface="+mn-ea"/>
                <a:cs typeface="Segoe UI Light" panose="020B0502040204020203" pitchFamily="34" charset="0"/>
              </a:rPr>
              <a:t>AvSet</a:t>
            </a:r>
            <a:r>
              <a:rPr kumimoji="0" lang="en-US" sz="7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ASCS/ERS</a:t>
            </a:r>
          </a:p>
        </p:txBody>
      </p:sp>
      <p:pic>
        <p:nvPicPr>
          <p:cNvPr id="144" name="Picture 143">
            <a:extLst>
              <a:ext uri="{FF2B5EF4-FFF2-40B4-BE49-F238E27FC236}">
                <a16:creationId xmlns:a16="http://schemas.microsoft.com/office/drawing/2014/main" id="{302D1BD8-02C0-4EBE-B494-3D99D7B7F9D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126596" y="1934626"/>
            <a:ext cx="146410" cy="146410"/>
          </a:xfrm>
          <a:prstGeom prst="rect">
            <a:avLst/>
          </a:prstGeom>
        </p:spPr>
      </p:pic>
      <p:sp>
        <p:nvSpPr>
          <p:cNvPr id="282" name="Rectangle 281">
            <a:extLst>
              <a:ext uri="{FF2B5EF4-FFF2-40B4-BE49-F238E27FC236}">
                <a16:creationId xmlns:a16="http://schemas.microsoft.com/office/drawing/2014/main" id="{C1D942DF-0525-4FF2-ABA2-5238A29782CA}"/>
              </a:ext>
            </a:extLst>
          </p:cNvPr>
          <p:cNvSpPr/>
          <p:nvPr/>
        </p:nvSpPr>
        <p:spPr>
          <a:xfrm>
            <a:off x="8642947" y="1646346"/>
            <a:ext cx="1712506" cy="79543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9144" r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err="1">
                <a:ln>
                  <a:noFill/>
                </a:ln>
                <a:solidFill>
                  <a:prstClr val="black"/>
                </a:solidFill>
                <a:effectLst/>
                <a:uLnTx/>
                <a:uFillTx/>
                <a:latin typeface="Segoe UI Light" panose="020B0502040204020203" pitchFamily="34" charset="0"/>
                <a:ea typeface="+mn-ea"/>
                <a:cs typeface="Segoe UI Light" panose="020B0502040204020203" pitchFamily="34" charset="0"/>
              </a:rPr>
              <a:t>AvSet</a:t>
            </a: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HANA System Replication</a:t>
            </a:r>
          </a:p>
        </p:txBody>
      </p:sp>
      <p:pic>
        <p:nvPicPr>
          <p:cNvPr id="283" name="Picture 282">
            <a:extLst>
              <a:ext uri="{FF2B5EF4-FFF2-40B4-BE49-F238E27FC236}">
                <a16:creationId xmlns:a16="http://schemas.microsoft.com/office/drawing/2014/main" id="{616D0037-B1CF-48CE-A93F-F41FB08E363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384264" y="1829560"/>
            <a:ext cx="146410" cy="146410"/>
          </a:xfrm>
          <a:prstGeom prst="rect">
            <a:avLst/>
          </a:prstGeom>
        </p:spPr>
      </p:pic>
      <p:cxnSp>
        <p:nvCxnSpPr>
          <p:cNvPr id="288" name="Connector: Elbow 287">
            <a:extLst>
              <a:ext uri="{FF2B5EF4-FFF2-40B4-BE49-F238E27FC236}">
                <a16:creationId xmlns:a16="http://schemas.microsoft.com/office/drawing/2014/main" id="{8A66D3CF-ED44-45D4-BB21-5DDDEFD5F43D}"/>
              </a:ext>
            </a:extLst>
          </p:cNvPr>
          <p:cNvCxnSpPr>
            <a:cxnSpLocks/>
            <a:stCxn id="286" idx="0"/>
            <a:endCxn id="448" idx="0"/>
          </p:cNvCxnSpPr>
          <p:nvPr/>
        </p:nvCxnSpPr>
        <p:spPr>
          <a:xfrm rot="16200000" flipH="1">
            <a:off x="9439419" y="1556420"/>
            <a:ext cx="19339" cy="744273"/>
          </a:xfrm>
          <a:prstGeom prst="bentConnector3">
            <a:avLst>
              <a:gd name="adj1" fmla="val -47635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Connector: Elbow 288">
            <a:extLst>
              <a:ext uri="{FF2B5EF4-FFF2-40B4-BE49-F238E27FC236}">
                <a16:creationId xmlns:a16="http://schemas.microsoft.com/office/drawing/2014/main" id="{5C120C75-924C-4D72-AA23-D1F392C55D0F}"/>
              </a:ext>
            </a:extLst>
          </p:cNvPr>
          <p:cNvCxnSpPr>
            <a:cxnSpLocks/>
            <a:stCxn id="452" idx="0"/>
            <a:endCxn id="453" idx="0"/>
          </p:cNvCxnSpPr>
          <p:nvPr/>
        </p:nvCxnSpPr>
        <p:spPr>
          <a:xfrm rot="16200000" flipH="1">
            <a:off x="7221460" y="1837265"/>
            <a:ext cx="6976" cy="369401"/>
          </a:xfrm>
          <a:prstGeom prst="bentConnector3">
            <a:avLst>
              <a:gd name="adj1" fmla="val -2210034"/>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7FB0E952-1A63-4D27-B30B-65BBB8C5F8C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238265" y="2306218"/>
            <a:ext cx="234376" cy="234376"/>
          </a:xfrm>
          <a:prstGeom prst="rect">
            <a:avLst/>
          </a:prstGeom>
        </p:spPr>
      </p:pic>
      <p:sp>
        <p:nvSpPr>
          <p:cNvPr id="292" name="Rectangle 291">
            <a:extLst>
              <a:ext uri="{FF2B5EF4-FFF2-40B4-BE49-F238E27FC236}">
                <a16:creationId xmlns:a16="http://schemas.microsoft.com/office/drawing/2014/main" id="{A1A0DE7E-CCEC-4FD4-A7E0-C3C91A2F17B7}"/>
              </a:ext>
            </a:extLst>
          </p:cNvPr>
          <p:cNvSpPr/>
          <p:nvPr/>
        </p:nvSpPr>
        <p:spPr>
          <a:xfrm>
            <a:off x="3374077" y="4985242"/>
            <a:ext cx="2260659" cy="167502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Azure VNET (Hub)</a:t>
            </a:r>
          </a:p>
        </p:txBody>
      </p:sp>
      <p:sp>
        <p:nvSpPr>
          <p:cNvPr id="293" name="Rectangle 292">
            <a:extLst>
              <a:ext uri="{FF2B5EF4-FFF2-40B4-BE49-F238E27FC236}">
                <a16:creationId xmlns:a16="http://schemas.microsoft.com/office/drawing/2014/main" id="{6726C409-3CCD-4772-8707-6DE6DFDDA023}"/>
              </a:ext>
            </a:extLst>
          </p:cNvPr>
          <p:cNvSpPr/>
          <p:nvPr/>
        </p:nvSpPr>
        <p:spPr>
          <a:xfrm>
            <a:off x="3462786" y="5253630"/>
            <a:ext cx="430473" cy="1311842"/>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pic>
        <p:nvPicPr>
          <p:cNvPr id="294" name="Picture 293">
            <a:extLst>
              <a:ext uri="{FF2B5EF4-FFF2-40B4-BE49-F238E27FC236}">
                <a16:creationId xmlns:a16="http://schemas.microsoft.com/office/drawing/2014/main" id="{9B9E5E1A-2E4C-4559-853C-E2A59A101278}"/>
              </a:ext>
            </a:extLst>
          </p:cNvPr>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5348641" y="4990205"/>
            <a:ext cx="260485" cy="260485"/>
          </a:xfrm>
          <a:prstGeom prst="rect">
            <a:avLst/>
          </a:prstGeom>
        </p:spPr>
      </p:pic>
      <p:pic>
        <p:nvPicPr>
          <p:cNvPr id="295" name="Picture 294">
            <a:extLst>
              <a:ext uri="{FF2B5EF4-FFF2-40B4-BE49-F238E27FC236}">
                <a16:creationId xmlns:a16="http://schemas.microsoft.com/office/drawing/2014/main" id="{803327B5-8A03-4D89-83BF-D2BC33E59C7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68445" y="5902017"/>
            <a:ext cx="239412" cy="239412"/>
          </a:xfrm>
          <a:prstGeom prst="rect">
            <a:avLst/>
          </a:prstGeom>
        </p:spPr>
      </p:pic>
      <p:sp>
        <p:nvSpPr>
          <p:cNvPr id="298" name="Rectangle 297">
            <a:extLst>
              <a:ext uri="{FF2B5EF4-FFF2-40B4-BE49-F238E27FC236}">
                <a16:creationId xmlns:a16="http://schemas.microsoft.com/office/drawing/2014/main" id="{71527BB1-2936-4C0F-A329-F39C5B42A80C}"/>
              </a:ext>
            </a:extLst>
          </p:cNvPr>
          <p:cNvSpPr/>
          <p:nvPr/>
        </p:nvSpPr>
        <p:spPr>
          <a:xfrm>
            <a:off x="3980027" y="5250690"/>
            <a:ext cx="719901" cy="1311841"/>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pic>
        <p:nvPicPr>
          <p:cNvPr id="301" name="Picture 300">
            <a:extLst>
              <a:ext uri="{FF2B5EF4-FFF2-40B4-BE49-F238E27FC236}">
                <a16:creationId xmlns:a16="http://schemas.microsoft.com/office/drawing/2014/main" id="{C4D9CFC4-AA25-41C9-8F7A-F421E148F76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455440" y="6298858"/>
            <a:ext cx="234376" cy="234376"/>
          </a:xfrm>
          <a:prstGeom prst="rect">
            <a:avLst/>
          </a:prstGeom>
        </p:spPr>
      </p:pic>
      <p:sp>
        <p:nvSpPr>
          <p:cNvPr id="302" name="Rectangle 301">
            <a:extLst>
              <a:ext uri="{FF2B5EF4-FFF2-40B4-BE49-F238E27FC236}">
                <a16:creationId xmlns:a16="http://schemas.microsoft.com/office/drawing/2014/main" id="{E4E70616-15AD-4348-BA27-E48A6701611C}"/>
              </a:ext>
            </a:extLst>
          </p:cNvPr>
          <p:cNvSpPr/>
          <p:nvPr/>
        </p:nvSpPr>
        <p:spPr>
          <a:xfrm>
            <a:off x="5841927" y="4987978"/>
            <a:ext cx="4719393" cy="16722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Azure VNET (Spoke – DR/QA)</a:t>
            </a:r>
          </a:p>
        </p:txBody>
      </p:sp>
      <p:sp>
        <p:nvSpPr>
          <p:cNvPr id="305" name="Rectangle 304">
            <a:extLst>
              <a:ext uri="{FF2B5EF4-FFF2-40B4-BE49-F238E27FC236}">
                <a16:creationId xmlns:a16="http://schemas.microsoft.com/office/drawing/2014/main" id="{C1736C60-8B71-4300-81CA-0D5189884B82}"/>
              </a:ext>
            </a:extLst>
          </p:cNvPr>
          <p:cNvSpPr/>
          <p:nvPr/>
        </p:nvSpPr>
        <p:spPr>
          <a:xfrm>
            <a:off x="4779498" y="5253198"/>
            <a:ext cx="726926" cy="1321840"/>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sp>
        <p:nvSpPr>
          <p:cNvPr id="316" name="Rectangle 315">
            <a:extLst>
              <a:ext uri="{FF2B5EF4-FFF2-40B4-BE49-F238E27FC236}">
                <a16:creationId xmlns:a16="http://schemas.microsoft.com/office/drawing/2014/main" id="{EFF220A7-3E42-4765-B49D-EF8E200141AA}"/>
              </a:ext>
            </a:extLst>
          </p:cNvPr>
          <p:cNvSpPr/>
          <p:nvPr/>
        </p:nvSpPr>
        <p:spPr>
          <a:xfrm>
            <a:off x="5936521" y="5421662"/>
            <a:ext cx="4556408" cy="1020410"/>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QA/DR AP + DB</a:t>
            </a:r>
          </a:p>
        </p:txBody>
      </p:sp>
      <p:pic>
        <p:nvPicPr>
          <p:cNvPr id="335" name="Picture 334">
            <a:extLst>
              <a:ext uri="{FF2B5EF4-FFF2-40B4-BE49-F238E27FC236}">
                <a16:creationId xmlns:a16="http://schemas.microsoft.com/office/drawing/2014/main" id="{CB5DBAE0-CA0F-4EA1-93D9-B08358CDA56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275480" y="5912944"/>
            <a:ext cx="234376" cy="234376"/>
          </a:xfrm>
          <a:prstGeom prst="rect">
            <a:avLst/>
          </a:prstGeom>
        </p:spPr>
      </p:pic>
      <p:pic>
        <p:nvPicPr>
          <p:cNvPr id="338" name="Picture 337">
            <a:extLst>
              <a:ext uri="{FF2B5EF4-FFF2-40B4-BE49-F238E27FC236}">
                <a16:creationId xmlns:a16="http://schemas.microsoft.com/office/drawing/2014/main" id="{98F50F8E-B0BF-406E-B920-7DD37A88D4E8}"/>
              </a:ext>
            </a:extLst>
          </p:cNvPr>
          <p:cNvPicPr>
            <a:picLocks noChangeAspect="1"/>
          </p:cNvPicPr>
          <p:nvPr/>
        </p:nvPicPr>
        <p:blipFill>
          <a:blip r:embed="rId3" cstate="email">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3523934" y="1955247"/>
            <a:ext cx="239412" cy="239412"/>
          </a:xfrm>
          <a:prstGeom prst="rect">
            <a:avLst/>
          </a:prstGeom>
        </p:spPr>
      </p:pic>
      <p:sp>
        <p:nvSpPr>
          <p:cNvPr id="339" name="TextBox 338">
            <a:extLst>
              <a:ext uri="{FF2B5EF4-FFF2-40B4-BE49-F238E27FC236}">
                <a16:creationId xmlns:a16="http://schemas.microsoft.com/office/drawing/2014/main" id="{486CB7F4-0D75-4D9D-A8AD-A628E4B42F8A}"/>
              </a:ext>
            </a:extLst>
          </p:cNvPr>
          <p:cNvSpPr txBox="1"/>
          <p:nvPr/>
        </p:nvSpPr>
        <p:spPr>
          <a:xfrm>
            <a:off x="3363835" y="2214927"/>
            <a:ext cx="558512"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VNET</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Gateway</a:t>
            </a:r>
          </a:p>
        </p:txBody>
      </p:sp>
      <p:pic>
        <p:nvPicPr>
          <p:cNvPr id="340" name="Picture 339">
            <a:extLst>
              <a:ext uri="{FF2B5EF4-FFF2-40B4-BE49-F238E27FC236}">
                <a16:creationId xmlns:a16="http://schemas.microsoft.com/office/drawing/2014/main" id="{CA5ADC1C-34B7-4EE0-AA7D-0D407CF3A857}"/>
              </a:ext>
            </a:extLst>
          </p:cNvPr>
          <p:cNvPicPr>
            <a:picLocks noChangeAspect="1"/>
          </p:cNvPicPr>
          <p:nvPr/>
        </p:nvPicPr>
        <p:blipFill>
          <a:blip r:embed="rId3" cstate="email">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3557687" y="5307131"/>
            <a:ext cx="239412" cy="239412"/>
          </a:xfrm>
          <a:prstGeom prst="rect">
            <a:avLst/>
          </a:prstGeom>
        </p:spPr>
      </p:pic>
      <p:sp>
        <p:nvSpPr>
          <p:cNvPr id="341" name="TextBox 340">
            <a:extLst>
              <a:ext uri="{FF2B5EF4-FFF2-40B4-BE49-F238E27FC236}">
                <a16:creationId xmlns:a16="http://schemas.microsoft.com/office/drawing/2014/main" id="{AADFD2A9-604F-4815-AA58-C54DA08A9952}"/>
              </a:ext>
            </a:extLst>
          </p:cNvPr>
          <p:cNvSpPr txBox="1"/>
          <p:nvPr/>
        </p:nvSpPr>
        <p:spPr>
          <a:xfrm>
            <a:off x="3397452" y="5540794"/>
            <a:ext cx="558512"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VNET</a:t>
            </a:r>
            <a:br>
              <a:rPr kumimoji="0" lang="en-US" sz="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Gateway</a:t>
            </a:r>
          </a:p>
        </p:txBody>
      </p:sp>
      <p:sp>
        <p:nvSpPr>
          <p:cNvPr id="347" name="Rectangle 346">
            <a:extLst>
              <a:ext uri="{FF2B5EF4-FFF2-40B4-BE49-F238E27FC236}">
                <a16:creationId xmlns:a16="http://schemas.microsoft.com/office/drawing/2014/main" id="{30E6EA4D-2F4B-474C-9DF8-42001F7479A1}"/>
              </a:ext>
            </a:extLst>
          </p:cNvPr>
          <p:cNvSpPr/>
          <p:nvPr/>
        </p:nvSpPr>
        <p:spPr>
          <a:xfrm>
            <a:off x="5913057" y="2596234"/>
            <a:ext cx="4553999" cy="992170"/>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Dev AP + DB</a:t>
            </a:r>
          </a:p>
        </p:txBody>
      </p:sp>
      <p:cxnSp>
        <p:nvCxnSpPr>
          <p:cNvPr id="32" name="Connector: Elbow 31">
            <a:extLst>
              <a:ext uri="{FF2B5EF4-FFF2-40B4-BE49-F238E27FC236}">
                <a16:creationId xmlns:a16="http://schemas.microsoft.com/office/drawing/2014/main" id="{455F8975-0FFF-4C7F-A644-0CAB438FF4D4}"/>
              </a:ext>
            </a:extLst>
          </p:cNvPr>
          <p:cNvCxnSpPr>
            <a:cxnSpLocks/>
            <a:stCxn id="118" idx="3"/>
            <a:endCxn id="218" idx="1"/>
          </p:cNvCxnSpPr>
          <p:nvPr/>
        </p:nvCxnSpPr>
        <p:spPr>
          <a:xfrm flipV="1">
            <a:off x="5581096" y="2465733"/>
            <a:ext cx="276098" cy="87517"/>
          </a:xfrm>
          <a:prstGeom prst="bentConnector3">
            <a:avLst>
              <a:gd name="adj1" fmla="val 50000"/>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8" name="Connector: Elbow 347">
            <a:extLst>
              <a:ext uri="{FF2B5EF4-FFF2-40B4-BE49-F238E27FC236}">
                <a16:creationId xmlns:a16="http://schemas.microsoft.com/office/drawing/2014/main" id="{EA6DBA57-9BB2-49E4-BB38-1A2718F7B706}"/>
              </a:ext>
            </a:extLst>
          </p:cNvPr>
          <p:cNvCxnSpPr>
            <a:cxnSpLocks/>
            <a:stCxn id="118" idx="3"/>
            <a:endCxn id="264" idx="1"/>
          </p:cNvCxnSpPr>
          <p:nvPr/>
        </p:nvCxnSpPr>
        <p:spPr>
          <a:xfrm>
            <a:off x="5581096" y="2553250"/>
            <a:ext cx="276098" cy="1496782"/>
          </a:xfrm>
          <a:prstGeom prst="bentConnector3">
            <a:avLst>
              <a:gd name="adj1" fmla="val 50000"/>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4" name="Connector: Elbow 343">
            <a:extLst>
              <a:ext uri="{FF2B5EF4-FFF2-40B4-BE49-F238E27FC236}">
                <a16:creationId xmlns:a16="http://schemas.microsoft.com/office/drawing/2014/main" id="{AA63C926-577E-4DDF-AF71-03948F4F1A78}"/>
              </a:ext>
            </a:extLst>
          </p:cNvPr>
          <p:cNvCxnSpPr>
            <a:cxnSpLocks/>
            <a:stCxn id="437" idx="3"/>
          </p:cNvCxnSpPr>
          <p:nvPr/>
        </p:nvCxnSpPr>
        <p:spPr>
          <a:xfrm>
            <a:off x="9968862" y="2177250"/>
            <a:ext cx="45421" cy="3888643"/>
          </a:xfrm>
          <a:prstGeom prst="bentConnector3">
            <a:avLst>
              <a:gd name="adj1" fmla="val 60329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2" name="Picture 171">
            <a:extLst>
              <a:ext uri="{FF2B5EF4-FFF2-40B4-BE49-F238E27FC236}">
                <a16:creationId xmlns:a16="http://schemas.microsoft.com/office/drawing/2014/main" id="{4C4B64E3-EB76-4557-9BDC-BB2B30B0B9DE}"/>
              </a:ext>
            </a:extLst>
          </p:cNvPr>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10169683" y="1153706"/>
            <a:ext cx="301737" cy="301737"/>
          </a:xfrm>
          <a:prstGeom prst="rect">
            <a:avLst/>
          </a:prstGeom>
        </p:spPr>
      </p:pic>
      <p:pic>
        <p:nvPicPr>
          <p:cNvPr id="219" name="Picture 218">
            <a:extLst>
              <a:ext uri="{FF2B5EF4-FFF2-40B4-BE49-F238E27FC236}">
                <a16:creationId xmlns:a16="http://schemas.microsoft.com/office/drawing/2014/main" id="{F1EB3979-8764-4653-B42F-DF9EBA2C5F6B}"/>
              </a:ext>
            </a:extLst>
          </p:cNvPr>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10176968" y="4966702"/>
            <a:ext cx="301737" cy="301737"/>
          </a:xfrm>
          <a:prstGeom prst="rect">
            <a:avLst/>
          </a:prstGeom>
        </p:spPr>
      </p:pic>
      <p:sp>
        <p:nvSpPr>
          <p:cNvPr id="222" name="TextBox 221">
            <a:extLst>
              <a:ext uri="{FF2B5EF4-FFF2-40B4-BE49-F238E27FC236}">
                <a16:creationId xmlns:a16="http://schemas.microsoft.com/office/drawing/2014/main" id="{2013ABE6-9213-4885-B7EF-A35B2CD20DC9}"/>
              </a:ext>
            </a:extLst>
          </p:cNvPr>
          <p:cNvSpPr txBox="1"/>
          <p:nvPr/>
        </p:nvSpPr>
        <p:spPr>
          <a:xfrm>
            <a:off x="3520171" y="3966026"/>
            <a:ext cx="163754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53535"/>
                </a:solidFill>
                <a:effectLst/>
                <a:uLnTx/>
                <a:uFillTx/>
                <a:latin typeface="Segoe UI Light" panose="020B0502040204020203" pitchFamily="34" charset="0"/>
                <a:ea typeface="+mn-ea"/>
                <a:cs typeface="Segoe UI Light" panose="020B0502040204020203" pitchFamily="34" charset="0"/>
              </a:rPr>
              <a:t>Subscription </a:t>
            </a:r>
          </a:p>
        </p:txBody>
      </p:sp>
      <p:sp>
        <p:nvSpPr>
          <p:cNvPr id="280" name="Rectangle 279">
            <a:extLst>
              <a:ext uri="{FF2B5EF4-FFF2-40B4-BE49-F238E27FC236}">
                <a16:creationId xmlns:a16="http://schemas.microsoft.com/office/drawing/2014/main" id="{1D559BFF-1A27-46FB-8E33-073BEEB2E8CD}"/>
              </a:ext>
            </a:extLst>
          </p:cNvPr>
          <p:cNvSpPr/>
          <p:nvPr/>
        </p:nvSpPr>
        <p:spPr>
          <a:xfrm>
            <a:off x="6027461" y="1639167"/>
            <a:ext cx="750677" cy="7895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err="1">
                <a:ln>
                  <a:noFill/>
                </a:ln>
                <a:solidFill>
                  <a:prstClr val="black"/>
                </a:solidFill>
                <a:effectLst/>
                <a:uLnTx/>
                <a:uFillTx/>
                <a:latin typeface="Segoe UI Light" panose="020B0502040204020203" pitchFamily="34" charset="0"/>
                <a:ea typeface="+mn-ea"/>
                <a:cs typeface="Segoe UI Light" panose="020B0502040204020203" pitchFamily="34" charset="0"/>
              </a:rPr>
              <a:t>AvSet</a:t>
            </a: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SOFS</a:t>
            </a:r>
          </a:p>
        </p:txBody>
      </p:sp>
      <p:cxnSp>
        <p:nvCxnSpPr>
          <p:cNvPr id="311" name="Connector: Elbow 310">
            <a:extLst>
              <a:ext uri="{FF2B5EF4-FFF2-40B4-BE49-F238E27FC236}">
                <a16:creationId xmlns:a16="http://schemas.microsoft.com/office/drawing/2014/main" id="{82079AE8-CB1B-49F1-8317-4AA7500AF099}"/>
              </a:ext>
            </a:extLst>
          </p:cNvPr>
          <p:cNvCxnSpPr>
            <a:cxnSpLocks/>
            <a:stCxn id="432" idx="0"/>
            <a:endCxn id="433" idx="0"/>
          </p:cNvCxnSpPr>
          <p:nvPr/>
        </p:nvCxnSpPr>
        <p:spPr>
          <a:xfrm rot="16200000" flipH="1">
            <a:off x="6341949" y="1962748"/>
            <a:ext cx="5461" cy="350937"/>
          </a:xfrm>
          <a:prstGeom prst="bentConnector3">
            <a:avLst>
              <a:gd name="adj1" fmla="val -4186047"/>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7" name="Rectangle 326">
            <a:extLst>
              <a:ext uri="{FF2B5EF4-FFF2-40B4-BE49-F238E27FC236}">
                <a16:creationId xmlns:a16="http://schemas.microsoft.com/office/drawing/2014/main" id="{16DEDF63-22AF-47D6-B6AA-3615A9D45969}"/>
              </a:ext>
            </a:extLst>
          </p:cNvPr>
          <p:cNvSpPr/>
          <p:nvPr/>
        </p:nvSpPr>
        <p:spPr>
          <a:xfrm>
            <a:off x="7690141" y="1638614"/>
            <a:ext cx="877991" cy="7895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err="1">
                <a:ln>
                  <a:noFill/>
                </a:ln>
                <a:solidFill>
                  <a:prstClr val="black"/>
                </a:solidFill>
                <a:effectLst/>
                <a:uLnTx/>
                <a:uFillTx/>
                <a:latin typeface="Segoe UI Light" panose="020B0502040204020203" pitchFamily="34" charset="0"/>
                <a:ea typeface="+mn-ea"/>
                <a:cs typeface="Segoe UI Light" panose="020B0502040204020203" pitchFamily="34" charset="0"/>
              </a:rPr>
              <a:t>AvSet</a:t>
            </a: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PAS</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Windows</a:t>
            </a:r>
          </a:p>
        </p:txBody>
      </p:sp>
      <p:cxnSp>
        <p:nvCxnSpPr>
          <p:cNvPr id="397" name="Connector: Elbow 396">
            <a:extLst>
              <a:ext uri="{FF2B5EF4-FFF2-40B4-BE49-F238E27FC236}">
                <a16:creationId xmlns:a16="http://schemas.microsoft.com/office/drawing/2014/main" id="{172CC158-0FDC-4284-BC96-3F9B2B5315C1}"/>
              </a:ext>
            </a:extLst>
          </p:cNvPr>
          <p:cNvCxnSpPr>
            <a:cxnSpLocks/>
            <a:stCxn id="292" idx="3"/>
            <a:endCxn id="302" idx="1"/>
          </p:cNvCxnSpPr>
          <p:nvPr/>
        </p:nvCxnSpPr>
        <p:spPr>
          <a:xfrm>
            <a:off x="5634736" y="5822754"/>
            <a:ext cx="207191" cy="1368"/>
          </a:xfrm>
          <a:prstGeom prst="bentConnector3">
            <a:avLst>
              <a:gd name="adj1" fmla="val 50000"/>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00" name="Picture 399">
            <a:extLst>
              <a:ext uri="{FF2B5EF4-FFF2-40B4-BE49-F238E27FC236}">
                <a16:creationId xmlns:a16="http://schemas.microsoft.com/office/drawing/2014/main" id="{1D32B5BE-C4EA-4242-9DC9-A69F13E59F7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496521" y="2536172"/>
            <a:ext cx="281831" cy="281831"/>
          </a:xfrm>
          <a:prstGeom prst="rect">
            <a:avLst/>
          </a:prstGeom>
        </p:spPr>
      </p:pic>
      <p:pic>
        <p:nvPicPr>
          <p:cNvPr id="207" name="Picture 206">
            <a:extLst>
              <a:ext uri="{FF2B5EF4-FFF2-40B4-BE49-F238E27FC236}">
                <a16:creationId xmlns:a16="http://schemas.microsoft.com/office/drawing/2014/main" id="{F905B508-D290-4568-A155-F1A84DD21293}"/>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324086" y="3955609"/>
            <a:ext cx="328110" cy="328110"/>
          </a:xfrm>
          <a:prstGeom prst="rect">
            <a:avLst/>
          </a:prstGeom>
        </p:spPr>
      </p:pic>
      <p:pic>
        <p:nvPicPr>
          <p:cNvPr id="11266" name="Picture 2" descr="Image result for azure managed disks vm">
            <a:extLst>
              <a:ext uri="{FF2B5EF4-FFF2-40B4-BE49-F238E27FC236}">
                <a16:creationId xmlns:a16="http://schemas.microsoft.com/office/drawing/2014/main" id="{226396BB-3910-4E0C-A95A-59C83B805300}"/>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7077731" y="2297634"/>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 descr="Image result for azure managed disks vm">
            <a:extLst>
              <a:ext uri="{FF2B5EF4-FFF2-40B4-BE49-F238E27FC236}">
                <a16:creationId xmlns:a16="http://schemas.microsoft.com/office/drawing/2014/main" id="{B3701F88-0048-4D38-8EF9-27CA16C4DC85}"/>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7413793" y="2292264"/>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 descr="Image result for azure managed disks vm">
            <a:extLst>
              <a:ext uri="{FF2B5EF4-FFF2-40B4-BE49-F238E27FC236}">
                <a16:creationId xmlns:a16="http://schemas.microsoft.com/office/drawing/2014/main" id="{7CBA1389-BEB7-4870-B66B-414E3BD088F6}"/>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6230593" y="2277882"/>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6" name="Picture 2" descr="Image result for azure managed disks vm">
            <a:extLst>
              <a:ext uri="{FF2B5EF4-FFF2-40B4-BE49-F238E27FC236}">
                <a16:creationId xmlns:a16="http://schemas.microsoft.com/office/drawing/2014/main" id="{FE8682D1-D2A2-46DB-86DE-B88A5765ED27}"/>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6566655" y="2272512"/>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7" name="Picture 2" descr="Image result for azure managed disks vm">
            <a:extLst>
              <a:ext uri="{FF2B5EF4-FFF2-40B4-BE49-F238E27FC236}">
                <a16:creationId xmlns:a16="http://schemas.microsoft.com/office/drawing/2014/main" id="{EA7BBB56-FA40-4663-930E-29F4D9680AF8}"/>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7985054" y="2259950"/>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8" name="Picture 2" descr="Image result for azure managed disks vm">
            <a:extLst>
              <a:ext uri="{FF2B5EF4-FFF2-40B4-BE49-F238E27FC236}">
                <a16:creationId xmlns:a16="http://schemas.microsoft.com/office/drawing/2014/main" id="{A1EC66A0-75BD-4251-A580-402FFD63F849}"/>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8390888" y="2258252"/>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9" name="Picture 2" descr="Image result for azure managed disks vm">
            <a:extLst>
              <a:ext uri="{FF2B5EF4-FFF2-40B4-BE49-F238E27FC236}">
                <a16:creationId xmlns:a16="http://schemas.microsoft.com/office/drawing/2014/main" id="{F52679EF-5822-4A77-BE57-3EDCEFD67151}"/>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9200408" y="2214206"/>
            <a:ext cx="315393" cy="165582"/>
          </a:xfrm>
          <a:prstGeom prst="rect">
            <a:avLst/>
          </a:prstGeom>
          <a:noFill/>
          <a:extLst>
            <a:ext uri="{909E8E84-426E-40DD-AFC4-6F175D3DCCD1}">
              <a14:hiddenFill xmlns:a14="http://schemas.microsoft.com/office/drawing/2010/main">
                <a:solidFill>
                  <a:srgbClr val="FFFFFF"/>
                </a:solidFill>
              </a14:hiddenFill>
            </a:ext>
          </a:extLst>
        </p:spPr>
      </p:pic>
      <p:pic>
        <p:nvPicPr>
          <p:cNvPr id="230" name="Picture 2" descr="Image result for azure managed disks vm">
            <a:extLst>
              <a:ext uri="{FF2B5EF4-FFF2-40B4-BE49-F238E27FC236}">
                <a16:creationId xmlns:a16="http://schemas.microsoft.com/office/drawing/2014/main" id="{C10CD030-EC7F-4CD7-86BA-164E35E5809D}"/>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9904296" y="2212642"/>
            <a:ext cx="315393" cy="165582"/>
          </a:xfrm>
          <a:prstGeom prst="rect">
            <a:avLst/>
          </a:prstGeom>
          <a:noFill/>
          <a:extLst>
            <a:ext uri="{909E8E84-426E-40DD-AFC4-6F175D3DCCD1}">
              <a14:hiddenFill xmlns:a14="http://schemas.microsoft.com/office/drawing/2010/main">
                <a:solidFill>
                  <a:srgbClr val="FFFFFF"/>
                </a:solidFill>
              </a14:hiddenFill>
            </a:ext>
          </a:extLst>
        </p:spPr>
      </p:pic>
      <p:pic>
        <p:nvPicPr>
          <p:cNvPr id="300" name="Picture 2" descr="Image result for azure managed disks vm">
            <a:extLst>
              <a:ext uri="{FF2B5EF4-FFF2-40B4-BE49-F238E27FC236}">
                <a16:creationId xmlns:a16="http://schemas.microsoft.com/office/drawing/2014/main" id="{F60F81E5-3A55-4BD7-976D-E9A58E26DAA7}"/>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10134684" y="6175393"/>
            <a:ext cx="315393" cy="165582"/>
          </a:xfrm>
          <a:prstGeom prst="rect">
            <a:avLst/>
          </a:prstGeom>
          <a:noFill/>
          <a:extLst>
            <a:ext uri="{909E8E84-426E-40DD-AFC4-6F175D3DCCD1}">
              <a14:hiddenFill xmlns:a14="http://schemas.microsoft.com/office/drawing/2010/main">
                <a:solidFill>
                  <a:srgbClr val="FFFFFF"/>
                </a:solidFill>
              </a14:hiddenFill>
            </a:ext>
          </a:extLst>
        </p:spPr>
      </p:pic>
      <p:pic>
        <p:nvPicPr>
          <p:cNvPr id="296" name="Picture 295">
            <a:extLst>
              <a:ext uri="{FF2B5EF4-FFF2-40B4-BE49-F238E27FC236}">
                <a16:creationId xmlns:a16="http://schemas.microsoft.com/office/drawing/2014/main" id="{1FB4EF4D-596A-415F-92F4-04281395D9C6}"/>
              </a:ext>
            </a:extLst>
          </p:cNvPr>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5337431" y="1199560"/>
            <a:ext cx="236391" cy="236391"/>
          </a:xfrm>
          <a:prstGeom prst="rect">
            <a:avLst/>
          </a:prstGeom>
        </p:spPr>
      </p:pic>
      <p:sp>
        <p:nvSpPr>
          <p:cNvPr id="334" name="Rectangle 333">
            <a:extLst>
              <a:ext uri="{FF2B5EF4-FFF2-40B4-BE49-F238E27FC236}">
                <a16:creationId xmlns:a16="http://schemas.microsoft.com/office/drawing/2014/main" id="{F2E5D69E-E9D2-41C2-94FF-ED05B61EADBC}"/>
              </a:ext>
            </a:extLst>
          </p:cNvPr>
          <p:cNvSpPr/>
          <p:nvPr/>
        </p:nvSpPr>
        <p:spPr>
          <a:xfrm>
            <a:off x="4739082" y="1452253"/>
            <a:ext cx="750597" cy="2357799"/>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Management</a:t>
            </a:r>
            <a:br>
              <a:rPr kumimoji="0" lang="en-US" sz="7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endParaRPr kumimoji="0" lang="en-US" sz="7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pic>
        <p:nvPicPr>
          <p:cNvPr id="391" name="Picture 390">
            <a:extLst>
              <a:ext uri="{FF2B5EF4-FFF2-40B4-BE49-F238E27FC236}">
                <a16:creationId xmlns:a16="http://schemas.microsoft.com/office/drawing/2014/main" id="{E79281C8-3B80-4FB7-BBEC-E10C007F363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273271" y="3536576"/>
            <a:ext cx="234376" cy="234376"/>
          </a:xfrm>
          <a:prstGeom prst="rect">
            <a:avLst/>
          </a:prstGeom>
        </p:spPr>
      </p:pic>
      <p:sp>
        <p:nvSpPr>
          <p:cNvPr id="394" name="Rectangle 393">
            <a:extLst>
              <a:ext uri="{FF2B5EF4-FFF2-40B4-BE49-F238E27FC236}">
                <a16:creationId xmlns:a16="http://schemas.microsoft.com/office/drawing/2014/main" id="{9ACFBB5B-3A05-4852-9E9B-25CF61C2B42D}"/>
              </a:ext>
            </a:extLst>
          </p:cNvPr>
          <p:cNvSpPr/>
          <p:nvPr/>
        </p:nvSpPr>
        <p:spPr>
          <a:xfrm>
            <a:off x="3942585" y="1435812"/>
            <a:ext cx="719901" cy="2371854"/>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a:t>
            </a: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Perimeter network</a:t>
            </a:r>
            <a:endParaRPr kumimoji="0" lang="en-US" sz="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pic>
        <p:nvPicPr>
          <p:cNvPr id="404" name="Picture 403">
            <a:extLst>
              <a:ext uri="{FF2B5EF4-FFF2-40B4-BE49-F238E27FC236}">
                <a16:creationId xmlns:a16="http://schemas.microsoft.com/office/drawing/2014/main" id="{9EBE7E78-FBFF-4206-8567-D126DBEC0E94}"/>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421898" y="3549222"/>
            <a:ext cx="234376" cy="234376"/>
          </a:xfrm>
          <a:prstGeom prst="rect">
            <a:avLst/>
          </a:prstGeom>
        </p:spPr>
      </p:pic>
      <p:cxnSp>
        <p:nvCxnSpPr>
          <p:cNvPr id="412" name="Connector: Elbow 411">
            <a:extLst>
              <a:ext uri="{FF2B5EF4-FFF2-40B4-BE49-F238E27FC236}">
                <a16:creationId xmlns:a16="http://schemas.microsoft.com/office/drawing/2014/main" id="{AFC826D9-4A6C-4798-AF34-FCA73C46E41A}"/>
              </a:ext>
            </a:extLst>
          </p:cNvPr>
          <p:cNvCxnSpPr>
            <a:cxnSpLocks/>
            <a:stCxn id="400" idx="3"/>
            <a:endCxn id="295" idx="1"/>
          </p:cNvCxnSpPr>
          <p:nvPr/>
        </p:nvCxnSpPr>
        <p:spPr>
          <a:xfrm>
            <a:off x="2778352" y="2677088"/>
            <a:ext cx="790093" cy="3344635"/>
          </a:xfrm>
          <a:prstGeom prst="bentConnector3">
            <a:avLst>
              <a:gd name="adj1" fmla="val 22413"/>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413" name="Thought Bubble: Cloud 412">
            <a:extLst>
              <a:ext uri="{FF2B5EF4-FFF2-40B4-BE49-F238E27FC236}">
                <a16:creationId xmlns:a16="http://schemas.microsoft.com/office/drawing/2014/main" id="{FA49D67E-B9A9-4292-833A-7A4883217000}"/>
              </a:ext>
            </a:extLst>
          </p:cNvPr>
          <p:cNvSpPr/>
          <p:nvPr/>
        </p:nvSpPr>
        <p:spPr>
          <a:xfrm>
            <a:off x="1696806" y="3272453"/>
            <a:ext cx="331297" cy="2645353"/>
          </a:xfrm>
          <a:prstGeom prst="cloudCallout">
            <a:avLst>
              <a:gd name="adj1" fmla="val -13147"/>
              <a:gd name="adj2" fmla="val 21447"/>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414" name="Rectangle 413">
            <a:extLst>
              <a:ext uri="{FF2B5EF4-FFF2-40B4-BE49-F238E27FC236}">
                <a16:creationId xmlns:a16="http://schemas.microsoft.com/office/drawing/2014/main" id="{17A8F08E-BB54-41C8-8310-0BCE009E13B7}"/>
              </a:ext>
            </a:extLst>
          </p:cNvPr>
          <p:cNvSpPr/>
          <p:nvPr/>
        </p:nvSpPr>
        <p:spPr>
          <a:xfrm>
            <a:off x="302350" y="3388481"/>
            <a:ext cx="1161157" cy="2594757"/>
          </a:xfrm>
          <a:prstGeom prst="rect">
            <a:avLst/>
          </a:prstGeom>
          <a:solidFill>
            <a:srgbClr val="FFFFFF">
              <a:lumMod val="95000"/>
            </a:srgbClr>
          </a:solidFill>
          <a:ln w="10795" cap="flat" cmpd="sng" algn="ctr">
            <a:solidFill>
              <a:srgbClr val="002060">
                <a:shade val="50000"/>
              </a:srgbClr>
            </a:solidFill>
            <a:prstDash val="solid"/>
          </a:ln>
          <a:effectLst/>
        </p:spPr>
        <p:txBody>
          <a:bodyPr rtlCol="0" anchor="t" anchorCtr="0"/>
          <a:lstStyle/>
          <a:p>
            <a:pPr marL="0" marR="0" lvl="0" indent="0" algn="ctr" defTabSz="914093" rtl="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Customer Corporate Network</a:t>
            </a:r>
            <a:br>
              <a:rPr kumimoji="0" lang="en-US" altLang="ja-JP" sz="1600" b="0" i="0" u="none" strike="noStrike" kern="0" cap="none" spc="0" normalizeH="0" baseline="0" noProof="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799" b="0" i="0" u="none" strike="noStrike" kern="0" cap="none" spc="0" normalizeH="0" baseline="0" noProof="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799" b="0" i="0" u="none" strike="noStrike" kern="0" cap="none" spc="0" normalizeH="0" baseline="0" noProof="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799" b="0" i="0" u="none" strike="noStrike" kern="0" cap="none" spc="0" normalizeH="0" baseline="0" noProof="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799" b="0" i="0" u="none" strike="noStrike" kern="0" cap="none" spc="0" normalizeH="0" baseline="0" noProof="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799" b="0" i="0" u="none" strike="noStrike" kern="0" cap="none" spc="0" normalizeH="0" baseline="0" noProof="0">
                <a:ln>
                  <a:noFill/>
                </a:ln>
                <a:solidFill>
                  <a:srgbClr val="353535"/>
                </a:solidFill>
                <a:effectLst/>
                <a:uLnTx/>
                <a:uFillTx/>
                <a:latin typeface="Calibri" panose="020F0502020204030204"/>
                <a:ea typeface="ＭＳ Ｐゴシック" panose="020B0600070205080204" pitchFamily="34" charset="-128"/>
                <a:cs typeface="+mn-cs"/>
              </a:rPr>
            </a:br>
            <a:endParaRPr kumimoji="0" lang="en-US" sz="1799" b="0" i="0" u="none" strike="noStrike" kern="0" cap="none" spc="0" normalizeH="0" baseline="0" noProof="0">
              <a:ln>
                <a:noFill/>
              </a:ln>
              <a:solidFill>
                <a:srgbClr val="353535"/>
              </a:solidFill>
              <a:effectLst/>
              <a:uLnTx/>
              <a:uFillTx/>
              <a:latin typeface="Calibri" panose="020F0502020204030204"/>
              <a:ea typeface="+mn-ea"/>
              <a:cs typeface="+mn-cs"/>
            </a:endParaRPr>
          </a:p>
        </p:txBody>
      </p:sp>
      <p:pic>
        <p:nvPicPr>
          <p:cNvPr id="421" name="Picture 420">
            <a:extLst>
              <a:ext uri="{FF2B5EF4-FFF2-40B4-BE49-F238E27FC236}">
                <a16:creationId xmlns:a16="http://schemas.microsoft.com/office/drawing/2014/main" id="{DEE3601F-65DF-4A25-8044-B6B607A5A33D}"/>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494019" y="5531575"/>
            <a:ext cx="281831" cy="281831"/>
          </a:xfrm>
          <a:prstGeom prst="rect">
            <a:avLst/>
          </a:prstGeom>
        </p:spPr>
      </p:pic>
      <p:cxnSp>
        <p:nvCxnSpPr>
          <p:cNvPr id="13" name="Straight Connector 12">
            <a:extLst>
              <a:ext uri="{FF2B5EF4-FFF2-40B4-BE49-F238E27FC236}">
                <a16:creationId xmlns:a16="http://schemas.microsoft.com/office/drawing/2014/main" id="{73C15CEA-2E09-4C22-9A94-60AA21706511}"/>
              </a:ext>
            </a:extLst>
          </p:cNvPr>
          <p:cNvCxnSpPr>
            <a:cxnSpLocks/>
            <a:stCxn id="414" idx="3"/>
            <a:endCxn id="400" idx="1"/>
          </p:cNvCxnSpPr>
          <p:nvPr/>
        </p:nvCxnSpPr>
        <p:spPr>
          <a:xfrm flipV="1">
            <a:off x="1463507" y="2677088"/>
            <a:ext cx="1033014" cy="200877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35AE8C57-B638-45F8-BA73-721FEF0FF34E}"/>
              </a:ext>
            </a:extLst>
          </p:cNvPr>
          <p:cNvCxnSpPr>
            <a:cxnSpLocks/>
            <a:stCxn id="414" idx="3"/>
            <a:endCxn id="421" idx="1"/>
          </p:cNvCxnSpPr>
          <p:nvPr/>
        </p:nvCxnSpPr>
        <p:spPr>
          <a:xfrm>
            <a:off x="1463507" y="4685860"/>
            <a:ext cx="1030512" cy="98663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3" name="TextBox 422">
            <a:extLst>
              <a:ext uri="{FF2B5EF4-FFF2-40B4-BE49-F238E27FC236}">
                <a16:creationId xmlns:a16="http://schemas.microsoft.com/office/drawing/2014/main" id="{D80CB0AF-6AD3-4790-9D6E-466414C13773}"/>
              </a:ext>
            </a:extLst>
          </p:cNvPr>
          <p:cNvSpPr txBox="1"/>
          <p:nvPr/>
        </p:nvSpPr>
        <p:spPr>
          <a:xfrm>
            <a:off x="1569140" y="4280715"/>
            <a:ext cx="549522" cy="507831"/>
          </a:xfrm>
          <a:prstGeom prst="rect">
            <a:avLst/>
          </a:prstGeom>
          <a:noFill/>
        </p:spPr>
        <p:txBody>
          <a:bodyPr wrap="square" lIns="0" tIns="0" rIns="0" bIns="0" rtlCol="0">
            <a:spAutoFit/>
          </a:bodyPr>
          <a:lstStyle/>
          <a:p>
            <a:pPr marL="0" marR="0" lvl="0" indent="0" algn="ctr" defTabSz="1088449" rtl="0" eaLnBrk="1" fontAlgn="base" latinLnBrk="0" hangingPunct="1">
              <a:lnSpc>
                <a:spcPct val="100000"/>
              </a:lnSpc>
              <a:spcBef>
                <a:spcPct val="50000"/>
              </a:spcBef>
              <a:spcAft>
                <a:spcPct val="0"/>
              </a:spcAft>
              <a:buClr>
                <a:srgbClr val="F0AB00"/>
              </a:buClr>
              <a:buSzPct val="80000"/>
              <a:buFontTx/>
              <a:buNone/>
              <a:tabLst/>
              <a:defRPr/>
            </a:pPr>
            <a:r>
              <a:rPr kumimoji="0" lang="en-US" sz="1100" b="0" i="0" u="none" strike="noStrike" kern="0" cap="none" spc="0" normalizeH="0" baseline="0" noProof="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MPLS+</a:t>
            </a:r>
            <a:br>
              <a:rPr kumimoji="0" lang="en-US" sz="1100" b="0" i="0" u="none" strike="noStrike" kern="0" cap="none" spc="0" normalizeH="0" baseline="0" noProof="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Express</a:t>
            </a:r>
            <a:br>
              <a:rPr kumimoji="0" lang="en-US" sz="1100" b="0" i="0" u="none" strike="noStrike" kern="0" cap="none" spc="0" normalizeH="0" baseline="0" noProof="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Route</a:t>
            </a:r>
          </a:p>
        </p:txBody>
      </p:sp>
      <p:sp>
        <p:nvSpPr>
          <p:cNvPr id="243" name="Rectangle 242">
            <a:extLst>
              <a:ext uri="{FF2B5EF4-FFF2-40B4-BE49-F238E27FC236}">
                <a16:creationId xmlns:a16="http://schemas.microsoft.com/office/drawing/2014/main" id="{8DD6DDB2-FF8E-41F2-A0DB-5FCF49D6E7CB}"/>
              </a:ext>
            </a:extLst>
          </p:cNvPr>
          <p:cNvSpPr/>
          <p:nvPr/>
        </p:nvSpPr>
        <p:spPr>
          <a:xfrm>
            <a:off x="10998708" y="669263"/>
            <a:ext cx="1026530" cy="6129180"/>
          </a:xfrm>
          <a:prstGeom prst="rect">
            <a:avLst/>
          </a:prstGeom>
          <a:solidFill>
            <a:schemeClr val="accent5">
              <a:lumMod val="20000"/>
              <a:lumOff val="80000"/>
            </a:schemeClr>
          </a:solidFill>
          <a:ln w="10795" cap="flat" cmpd="sng" algn="ctr">
            <a:solidFill>
              <a:srgbClr val="002060">
                <a:shade val="50000"/>
              </a:srgbClr>
            </a:solidFill>
            <a:prstDash val="solid"/>
          </a:ln>
          <a:effectLst/>
        </p:spPr>
        <p:txBody>
          <a:bodyPr rtlCol="0" anchor="t" anchorCtr="0"/>
          <a:lstStyle/>
          <a:p>
            <a:pPr marL="0" marR="0" lvl="0" indent="0" algn="ctr" defTabSz="914126" rtl="0" eaLnBrk="1" fontAlgn="auto" latinLnBrk="0" hangingPunct="1">
              <a:lnSpc>
                <a:spcPct val="100000"/>
              </a:lnSpc>
              <a:spcBef>
                <a:spcPts val="0"/>
              </a:spcBef>
              <a:spcAft>
                <a:spcPts val="0"/>
              </a:spcAft>
              <a:buClrTx/>
              <a:buSzTx/>
              <a:buFontTx/>
              <a:buNone/>
              <a:tabLst/>
              <a:defRPr/>
            </a:pPr>
            <a:br>
              <a:rPr kumimoji="0" lang="en-US" sz="9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br>
              <a:rPr kumimoji="0" lang="en-US" sz="9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endParaRPr kumimoji="0" lang="en-US" sz="9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pic>
        <p:nvPicPr>
          <p:cNvPr id="246" name="Picture 245">
            <a:extLst>
              <a:ext uri="{FF2B5EF4-FFF2-40B4-BE49-F238E27FC236}">
                <a16:creationId xmlns:a16="http://schemas.microsoft.com/office/drawing/2014/main" id="{DEF2E8F5-EC76-4159-A4C2-68B3DA442DCB}"/>
              </a:ext>
            </a:extLst>
          </p:cNvPr>
          <p:cNvPicPr>
            <a:picLocks noChangeAspect="1"/>
          </p:cNvPicPr>
          <p:nvPr/>
        </p:nvPicPr>
        <p:blipFill>
          <a:blip r:embed="rId11" cstate="email">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1373972" y="1995038"/>
            <a:ext cx="271305" cy="271305"/>
          </a:xfrm>
          <a:prstGeom prst="rect">
            <a:avLst/>
          </a:prstGeom>
        </p:spPr>
      </p:pic>
      <p:sp>
        <p:nvSpPr>
          <p:cNvPr id="247" name="TextBox 246">
            <a:extLst>
              <a:ext uri="{FF2B5EF4-FFF2-40B4-BE49-F238E27FC236}">
                <a16:creationId xmlns:a16="http://schemas.microsoft.com/office/drawing/2014/main" id="{20E2EBF1-3FE9-434C-BD0F-EE13D9BD6146}"/>
              </a:ext>
            </a:extLst>
          </p:cNvPr>
          <p:cNvSpPr txBox="1"/>
          <p:nvPr/>
        </p:nvSpPr>
        <p:spPr>
          <a:xfrm>
            <a:off x="11226217" y="2268079"/>
            <a:ext cx="611639" cy="230772"/>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Backup</a:t>
            </a:r>
          </a:p>
        </p:txBody>
      </p:sp>
      <p:pic>
        <p:nvPicPr>
          <p:cNvPr id="248" name="Picture 247">
            <a:extLst>
              <a:ext uri="{FF2B5EF4-FFF2-40B4-BE49-F238E27FC236}">
                <a16:creationId xmlns:a16="http://schemas.microsoft.com/office/drawing/2014/main" id="{3A8F94B0-5A0B-4A87-BD80-6C6BBCFECD81}"/>
              </a:ext>
            </a:extLst>
          </p:cNvPr>
          <p:cNvPicPr>
            <a:picLocks noChangeAspect="1"/>
          </p:cNvPicPr>
          <p:nvPr/>
        </p:nvPicPr>
        <p:blipFill>
          <a:blip r:embed="rId12" cstate="email">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1359525" y="2560095"/>
            <a:ext cx="295118" cy="295118"/>
          </a:xfrm>
          <a:prstGeom prst="rect">
            <a:avLst/>
          </a:prstGeom>
        </p:spPr>
      </p:pic>
      <p:sp>
        <p:nvSpPr>
          <p:cNvPr id="249" name="TextBox 248">
            <a:extLst>
              <a:ext uri="{FF2B5EF4-FFF2-40B4-BE49-F238E27FC236}">
                <a16:creationId xmlns:a16="http://schemas.microsoft.com/office/drawing/2014/main" id="{3D308296-F750-416F-95D2-15A6BD7F9D82}"/>
              </a:ext>
            </a:extLst>
          </p:cNvPr>
          <p:cNvSpPr txBox="1"/>
          <p:nvPr/>
        </p:nvSpPr>
        <p:spPr>
          <a:xfrm>
            <a:off x="11035489" y="2849837"/>
            <a:ext cx="966351" cy="230832"/>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Site Recovery</a:t>
            </a:r>
          </a:p>
        </p:txBody>
      </p:sp>
      <p:pic>
        <p:nvPicPr>
          <p:cNvPr id="252" name="Picture 251">
            <a:extLst>
              <a:ext uri="{FF2B5EF4-FFF2-40B4-BE49-F238E27FC236}">
                <a16:creationId xmlns:a16="http://schemas.microsoft.com/office/drawing/2014/main" id="{A6970463-7CF4-40ED-99A1-150E1E49A31A}"/>
              </a:ext>
            </a:extLst>
          </p:cNvPr>
          <p:cNvPicPr>
            <a:picLocks noChangeAspect="1"/>
          </p:cNvPicPr>
          <p:nvPr/>
        </p:nvPicPr>
        <p:blipFill>
          <a:blip r:embed="rId13" cstate="email">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1383703" y="1440919"/>
            <a:ext cx="298396" cy="298396"/>
          </a:xfrm>
          <a:prstGeom prst="rect">
            <a:avLst/>
          </a:prstGeom>
        </p:spPr>
      </p:pic>
      <p:sp>
        <p:nvSpPr>
          <p:cNvPr id="254" name="TextBox 253">
            <a:extLst>
              <a:ext uri="{FF2B5EF4-FFF2-40B4-BE49-F238E27FC236}">
                <a16:creationId xmlns:a16="http://schemas.microsoft.com/office/drawing/2014/main" id="{8DD3E97A-9AE1-4D2D-894D-5091099E658B}"/>
              </a:ext>
            </a:extLst>
          </p:cNvPr>
          <p:cNvSpPr txBox="1"/>
          <p:nvPr/>
        </p:nvSpPr>
        <p:spPr>
          <a:xfrm>
            <a:off x="11224015" y="1716593"/>
            <a:ext cx="611639" cy="230772"/>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Storage</a:t>
            </a:r>
          </a:p>
        </p:txBody>
      </p:sp>
      <p:sp>
        <p:nvSpPr>
          <p:cNvPr id="255" name="TextBox 254">
            <a:extLst>
              <a:ext uri="{FF2B5EF4-FFF2-40B4-BE49-F238E27FC236}">
                <a16:creationId xmlns:a16="http://schemas.microsoft.com/office/drawing/2014/main" id="{825C037A-BD76-435D-8BC2-5172C8C7E5E9}"/>
              </a:ext>
            </a:extLst>
          </p:cNvPr>
          <p:cNvSpPr txBox="1"/>
          <p:nvPr/>
        </p:nvSpPr>
        <p:spPr>
          <a:xfrm>
            <a:off x="11189046" y="5979200"/>
            <a:ext cx="611732" cy="230832"/>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Power BI</a:t>
            </a:r>
          </a:p>
        </p:txBody>
      </p:sp>
      <p:sp>
        <p:nvSpPr>
          <p:cNvPr id="265" name="TextBox 264">
            <a:extLst>
              <a:ext uri="{FF2B5EF4-FFF2-40B4-BE49-F238E27FC236}">
                <a16:creationId xmlns:a16="http://schemas.microsoft.com/office/drawing/2014/main" id="{4EE66414-3C47-4681-BD50-41071E15ECBF}"/>
              </a:ext>
            </a:extLst>
          </p:cNvPr>
          <p:cNvSpPr txBox="1"/>
          <p:nvPr/>
        </p:nvSpPr>
        <p:spPr>
          <a:xfrm>
            <a:off x="11091097" y="4762322"/>
            <a:ext cx="821498" cy="230832"/>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Log Analytics</a:t>
            </a:r>
          </a:p>
        </p:txBody>
      </p:sp>
      <p:pic>
        <p:nvPicPr>
          <p:cNvPr id="266" name="Picture 265">
            <a:extLst>
              <a:ext uri="{FF2B5EF4-FFF2-40B4-BE49-F238E27FC236}">
                <a16:creationId xmlns:a16="http://schemas.microsoft.com/office/drawing/2014/main" id="{9B6CC0DB-2EBC-436B-83CC-A83481BC1555}"/>
              </a:ext>
            </a:extLst>
          </p:cNvPr>
          <p:cNvPicPr>
            <a:picLocks noChangeAspect="1"/>
          </p:cNvPicPr>
          <p:nvPr/>
        </p:nvPicPr>
        <p:blipFill>
          <a:blip r:embed="rId14" cstate="email">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1342217" y="4454114"/>
            <a:ext cx="281037" cy="281037"/>
          </a:xfrm>
          <a:prstGeom prst="rect">
            <a:avLst/>
          </a:prstGeom>
        </p:spPr>
      </p:pic>
      <p:pic>
        <p:nvPicPr>
          <p:cNvPr id="267" name="Picture 2" descr="Image result for azure active directory">
            <a:extLst>
              <a:ext uri="{FF2B5EF4-FFF2-40B4-BE49-F238E27FC236}">
                <a16:creationId xmlns:a16="http://schemas.microsoft.com/office/drawing/2014/main" id="{07BB5F2D-7027-4A82-ABF4-AE6E8527C1B1}"/>
              </a:ext>
            </a:extLst>
          </p:cNvPr>
          <p:cNvPicPr>
            <a:picLocks noChangeAspect="1" noChangeArrowheads="1"/>
          </p:cNvPicPr>
          <p:nvPr/>
        </p:nvPicPr>
        <p:blipFill>
          <a:blip r:embed="rId15" cstate="email">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11362376" y="777218"/>
            <a:ext cx="291205" cy="291205"/>
          </a:xfrm>
          <a:prstGeom prst="rect">
            <a:avLst/>
          </a:prstGeom>
          <a:noFill/>
          <a:extLst>
            <a:ext uri="{909E8E84-426E-40DD-AFC4-6F175D3DCCD1}">
              <a14:hiddenFill xmlns:a14="http://schemas.microsoft.com/office/drawing/2010/main">
                <a:solidFill>
                  <a:srgbClr val="FFFFFF"/>
                </a:solidFill>
              </a14:hiddenFill>
            </a:ext>
          </a:extLst>
        </p:spPr>
      </p:pic>
      <p:sp>
        <p:nvSpPr>
          <p:cNvPr id="268" name="TextBox 267">
            <a:extLst>
              <a:ext uri="{FF2B5EF4-FFF2-40B4-BE49-F238E27FC236}">
                <a16:creationId xmlns:a16="http://schemas.microsoft.com/office/drawing/2014/main" id="{B119F182-F4A3-472B-80B0-D2EEC8ADB9FE}"/>
              </a:ext>
            </a:extLst>
          </p:cNvPr>
          <p:cNvSpPr txBox="1"/>
          <p:nvPr/>
        </p:nvSpPr>
        <p:spPr>
          <a:xfrm>
            <a:off x="11032395" y="994422"/>
            <a:ext cx="975922" cy="420038"/>
          </a:xfrm>
          <a:prstGeom prst="rect">
            <a:avLst/>
          </a:prstGeom>
          <a:noFill/>
        </p:spPr>
        <p:txBody>
          <a:bodyPr wrap="square" lIns="182832" tIns="146266" rIns="182832" bIns="146266" rtlCol="0">
            <a:spAutoFit/>
          </a:bodyPr>
          <a:lstStyle/>
          <a:p>
            <a:pPr marL="0" marR="0" lvl="0" indent="0" algn="ctr" defTabSz="914126"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Azure AD</a:t>
            </a:r>
          </a:p>
        </p:txBody>
      </p:sp>
      <p:sp>
        <p:nvSpPr>
          <p:cNvPr id="269" name="TextBox 268">
            <a:extLst>
              <a:ext uri="{FF2B5EF4-FFF2-40B4-BE49-F238E27FC236}">
                <a16:creationId xmlns:a16="http://schemas.microsoft.com/office/drawing/2014/main" id="{DBD087F9-9D78-46C0-A9DA-B7BA4C1C914A}"/>
              </a:ext>
            </a:extLst>
          </p:cNvPr>
          <p:cNvSpPr txBox="1"/>
          <p:nvPr/>
        </p:nvSpPr>
        <p:spPr>
          <a:xfrm>
            <a:off x="10848850" y="5268683"/>
            <a:ext cx="1294955" cy="42011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353535"/>
                    </a:gs>
                    <a:gs pos="30000">
                      <a:srgbClr val="353535"/>
                    </a:gs>
                  </a:gsLst>
                  <a:lin ang="5400000" scaled="0"/>
                </a:gradFill>
                <a:effectLst/>
                <a:uLnTx/>
                <a:uFillTx/>
                <a:latin typeface="Segoe UI Light"/>
                <a:ea typeface="+mn-ea"/>
                <a:cs typeface="Segoe UI Light" panose="020B0502040204020203" pitchFamily="34" charset="0"/>
              </a:rPr>
              <a:t>Key Vault</a:t>
            </a:r>
          </a:p>
        </p:txBody>
      </p:sp>
      <p:pic>
        <p:nvPicPr>
          <p:cNvPr id="270" name="Picture 2" descr="Image result for azure key vault icon">
            <a:extLst>
              <a:ext uri="{FF2B5EF4-FFF2-40B4-BE49-F238E27FC236}">
                <a16:creationId xmlns:a16="http://schemas.microsoft.com/office/drawing/2014/main" id="{B10C9EF1-5D8C-4540-846D-FA777B34B549}"/>
              </a:ext>
            </a:extLst>
          </p:cNvPr>
          <p:cNvPicPr>
            <a:picLocks noChangeAspect="1" noChangeArrowheads="1"/>
          </p:cNvPicPr>
          <p:nvPr/>
        </p:nvPicPr>
        <p:blipFill>
          <a:blip r:embed="rId16"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1189216" y="5057389"/>
            <a:ext cx="587471" cy="308422"/>
          </a:xfrm>
          <a:prstGeom prst="rect">
            <a:avLst/>
          </a:prstGeom>
          <a:noFill/>
          <a:extLst>
            <a:ext uri="{909E8E84-426E-40DD-AFC4-6F175D3DCCD1}">
              <a14:hiddenFill xmlns:a14="http://schemas.microsoft.com/office/drawing/2010/main">
                <a:solidFill>
                  <a:srgbClr val="FFFFFF"/>
                </a:solidFill>
              </a14:hiddenFill>
            </a:ext>
          </a:extLst>
        </p:spPr>
      </p:pic>
      <p:pic>
        <p:nvPicPr>
          <p:cNvPr id="271" name="Picture 2" descr="Image result for azure netapp files icon">
            <a:extLst>
              <a:ext uri="{FF2B5EF4-FFF2-40B4-BE49-F238E27FC236}">
                <a16:creationId xmlns:a16="http://schemas.microsoft.com/office/drawing/2014/main" id="{6C661705-B25D-47AF-9B66-14CEB9ED36BA}"/>
              </a:ext>
            </a:extLst>
          </p:cNvPr>
          <p:cNvPicPr>
            <a:picLocks noChangeAspect="1" noChangeArrowheads="1"/>
          </p:cNvPicPr>
          <p:nvPr/>
        </p:nvPicPr>
        <p:blipFill>
          <a:blip r:embed="rId17"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1343839" y="3109335"/>
            <a:ext cx="320889" cy="320889"/>
          </a:xfrm>
          <a:prstGeom prst="rect">
            <a:avLst/>
          </a:prstGeom>
          <a:noFill/>
          <a:extLst>
            <a:ext uri="{909E8E84-426E-40DD-AFC4-6F175D3DCCD1}">
              <a14:hiddenFill xmlns:a14="http://schemas.microsoft.com/office/drawing/2010/main">
                <a:solidFill>
                  <a:srgbClr val="FFFFFF"/>
                </a:solidFill>
              </a14:hiddenFill>
            </a:ext>
          </a:extLst>
        </p:spPr>
      </p:pic>
      <p:sp>
        <p:nvSpPr>
          <p:cNvPr id="272" name="TextBox 271">
            <a:extLst>
              <a:ext uri="{FF2B5EF4-FFF2-40B4-BE49-F238E27FC236}">
                <a16:creationId xmlns:a16="http://schemas.microsoft.com/office/drawing/2014/main" id="{60B40FAF-322B-47D0-B771-48FD161C9EAD}"/>
              </a:ext>
            </a:extLst>
          </p:cNvPr>
          <p:cNvSpPr txBox="1"/>
          <p:nvPr/>
        </p:nvSpPr>
        <p:spPr>
          <a:xfrm>
            <a:off x="11015029" y="3410030"/>
            <a:ext cx="975921" cy="369332"/>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Azure </a:t>
            </a:r>
            <a:br>
              <a:rPr kumimoji="0" lang="en-US" sz="9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9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NetApp Files</a:t>
            </a:r>
          </a:p>
        </p:txBody>
      </p:sp>
      <p:pic>
        <p:nvPicPr>
          <p:cNvPr id="273" name="Picture 4" descr="Image result for azure files">
            <a:extLst>
              <a:ext uri="{FF2B5EF4-FFF2-40B4-BE49-F238E27FC236}">
                <a16:creationId xmlns:a16="http://schemas.microsoft.com/office/drawing/2014/main" id="{A36B9465-754A-4256-8012-53C21FA835FE}"/>
              </a:ext>
            </a:extLst>
          </p:cNvPr>
          <p:cNvPicPr>
            <a:picLocks noChangeAspect="1" noChangeArrowheads="1"/>
          </p:cNvPicPr>
          <p:nvPr/>
        </p:nvPicPr>
        <p:blipFill>
          <a:blip r:embed="rId18"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1344732" y="3855645"/>
            <a:ext cx="327069" cy="327069"/>
          </a:xfrm>
          <a:prstGeom prst="rect">
            <a:avLst/>
          </a:prstGeom>
          <a:noFill/>
          <a:extLst>
            <a:ext uri="{909E8E84-426E-40DD-AFC4-6F175D3DCCD1}">
              <a14:hiddenFill xmlns:a14="http://schemas.microsoft.com/office/drawing/2010/main">
                <a:solidFill>
                  <a:srgbClr val="FFFFFF"/>
                </a:solidFill>
              </a14:hiddenFill>
            </a:ext>
          </a:extLst>
        </p:spPr>
      </p:pic>
      <p:sp>
        <p:nvSpPr>
          <p:cNvPr id="274" name="TextBox 273">
            <a:extLst>
              <a:ext uri="{FF2B5EF4-FFF2-40B4-BE49-F238E27FC236}">
                <a16:creationId xmlns:a16="http://schemas.microsoft.com/office/drawing/2014/main" id="{CC53D9B5-EA18-44E4-86EE-034568F3802B}"/>
              </a:ext>
            </a:extLst>
          </p:cNvPr>
          <p:cNvSpPr txBox="1"/>
          <p:nvPr/>
        </p:nvSpPr>
        <p:spPr>
          <a:xfrm>
            <a:off x="11003018" y="4146603"/>
            <a:ext cx="975921" cy="230832"/>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Azure Files</a:t>
            </a:r>
          </a:p>
        </p:txBody>
      </p:sp>
      <p:pic>
        <p:nvPicPr>
          <p:cNvPr id="320" name="Picture 6" descr="Image result for Power BI icon">
            <a:extLst>
              <a:ext uri="{FF2B5EF4-FFF2-40B4-BE49-F238E27FC236}">
                <a16:creationId xmlns:a16="http://schemas.microsoft.com/office/drawing/2014/main" id="{F733F8BE-E271-4387-9687-CA19DB1318E4}"/>
              </a:ext>
            </a:extLst>
          </p:cNvPr>
          <p:cNvPicPr>
            <a:picLocks noChangeAspect="1" noChangeArrowheads="1"/>
          </p:cNvPicPr>
          <p:nvPr/>
        </p:nvPicPr>
        <p:blipFill>
          <a:blip r:embed="rId19"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1348216" y="5695099"/>
            <a:ext cx="316087" cy="316087"/>
          </a:xfrm>
          <a:prstGeom prst="rect">
            <a:avLst/>
          </a:prstGeom>
          <a:noFill/>
          <a:extLst>
            <a:ext uri="{909E8E84-426E-40DD-AFC4-6F175D3DCCD1}">
              <a14:hiddenFill xmlns:a14="http://schemas.microsoft.com/office/drawing/2010/main">
                <a:solidFill>
                  <a:srgbClr val="FFFFFF"/>
                </a:solidFill>
              </a14:hiddenFill>
            </a:ext>
          </a:extLst>
        </p:spPr>
      </p:pic>
      <p:pic>
        <p:nvPicPr>
          <p:cNvPr id="321" name="Picture 8" descr="Related image">
            <a:extLst>
              <a:ext uri="{FF2B5EF4-FFF2-40B4-BE49-F238E27FC236}">
                <a16:creationId xmlns:a16="http://schemas.microsoft.com/office/drawing/2014/main" id="{D8A90D51-0D43-40CF-B9F7-5E35D20186A7}"/>
              </a:ext>
            </a:extLst>
          </p:cNvPr>
          <p:cNvPicPr>
            <a:picLocks noChangeAspect="1" noChangeArrowheads="1"/>
          </p:cNvPicPr>
          <p:nvPr/>
        </p:nvPicPr>
        <p:blipFill>
          <a:blip r:embed="rId20"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1262478" y="6340975"/>
            <a:ext cx="477851" cy="250872"/>
          </a:xfrm>
          <a:prstGeom prst="rect">
            <a:avLst/>
          </a:prstGeom>
          <a:noFill/>
          <a:extLst>
            <a:ext uri="{909E8E84-426E-40DD-AFC4-6F175D3DCCD1}">
              <a14:hiddenFill xmlns:a14="http://schemas.microsoft.com/office/drawing/2010/main">
                <a:solidFill>
                  <a:srgbClr val="FFFFFF"/>
                </a:solidFill>
              </a14:hiddenFill>
            </a:ext>
          </a:extLst>
        </p:spPr>
      </p:pic>
      <p:sp>
        <p:nvSpPr>
          <p:cNvPr id="323" name="TextBox 322">
            <a:extLst>
              <a:ext uri="{FF2B5EF4-FFF2-40B4-BE49-F238E27FC236}">
                <a16:creationId xmlns:a16="http://schemas.microsoft.com/office/drawing/2014/main" id="{037E2D46-B98E-4EE4-8136-6A3ABB29FBAF}"/>
              </a:ext>
            </a:extLst>
          </p:cNvPr>
          <p:cNvSpPr txBox="1"/>
          <p:nvPr/>
        </p:nvSpPr>
        <p:spPr>
          <a:xfrm>
            <a:off x="11129486" y="6573697"/>
            <a:ext cx="767440" cy="230832"/>
          </a:xfrm>
          <a:prstGeom prst="rect">
            <a:avLst/>
          </a:prstGeom>
          <a:noFill/>
        </p:spPr>
        <p:txBody>
          <a:bodyPr wrap="square" rtlCol="0">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Logic Apps</a:t>
            </a:r>
          </a:p>
        </p:txBody>
      </p:sp>
      <p:pic>
        <p:nvPicPr>
          <p:cNvPr id="336" name="Picture 335">
            <a:extLst>
              <a:ext uri="{FF2B5EF4-FFF2-40B4-BE49-F238E27FC236}">
                <a16:creationId xmlns:a16="http://schemas.microsoft.com/office/drawing/2014/main" id="{F5920672-8C68-40C3-B853-8B33F9CF3AAE}"/>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0556669" y="6313640"/>
            <a:ext cx="328110" cy="328110"/>
          </a:xfrm>
          <a:prstGeom prst="rect">
            <a:avLst/>
          </a:prstGeom>
        </p:spPr>
      </p:pic>
      <p:pic>
        <p:nvPicPr>
          <p:cNvPr id="430" name="Picture 2" descr="Image result for Virtual machines azure icon">
            <a:extLst>
              <a:ext uri="{FF2B5EF4-FFF2-40B4-BE49-F238E27FC236}">
                <a16:creationId xmlns:a16="http://schemas.microsoft.com/office/drawing/2014/main" id="{6911EA65-614F-4D89-9FA6-B9FB044B97B6}"/>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926401" y="2143350"/>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31" name="Picture 2" descr="Image result for Virtual machines azure icon">
            <a:extLst>
              <a:ext uri="{FF2B5EF4-FFF2-40B4-BE49-F238E27FC236}">
                <a16:creationId xmlns:a16="http://schemas.microsoft.com/office/drawing/2014/main" id="{13B02F7C-7BD1-4DAB-AA0D-17B106DFDB4D}"/>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277338" y="2148811"/>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32" name="Picture 2" descr="Image result for Virtual machines azure icon">
            <a:extLst>
              <a:ext uri="{FF2B5EF4-FFF2-40B4-BE49-F238E27FC236}">
                <a16:creationId xmlns:a16="http://schemas.microsoft.com/office/drawing/2014/main" id="{2D9CC975-FD1E-4643-A407-30A7AB3A2917}"/>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079478" y="2135486"/>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33" name="Picture 2" descr="Image result for Virtual machines azure icon">
            <a:extLst>
              <a:ext uri="{FF2B5EF4-FFF2-40B4-BE49-F238E27FC236}">
                <a16:creationId xmlns:a16="http://schemas.microsoft.com/office/drawing/2014/main" id="{71628A4E-A270-4DB6-9239-0EB44FA5ECBB}"/>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430415" y="2140947"/>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34" name="Picture 2" descr="Image result for Virtual machines azure icon">
            <a:extLst>
              <a:ext uri="{FF2B5EF4-FFF2-40B4-BE49-F238E27FC236}">
                <a16:creationId xmlns:a16="http://schemas.microsoft.com/office/drawing/2014/main" id="{9BBEFD0F-120E-4DDC-8938-8C97AC12DBD2}"/>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809064" y="2065698"/>
            <a:ext cx="225802" cy="225802"/>
          </a:xfrm>
          <a:prstGeom prst="rect">
            <a:avLst/>
          </a:prstGeom>
          <a:noFill/>
          <a:extLst>
            <a:ext uri="{909E8E84-426E-40DD-AFC4-6F175D3DCCD1}">
              <a14:hiddenFill xmlns:a14="http://schemas.microsoft.com/office/drawing/2010/main">
                <a:solidFill>
                  <a:srgbClr val="FFFFFF"/>
                </a:solidFill>
              </a14:hiddenFill>
            </a:ext>
          </a:extLst>
        </p:spPr>
      </p:pic>
      <p:pic>
        <p:nvPicPr>
          <p:cNvPr id="435" name="Picture 2" descr="Image result for Virtual machines azure icon">
            <a:extLst>
              <a:ext uri="{FF2B5EF4-FFF2-40B4-BE49-F238E27FC236}">
                <a16:creationId xmlns:a16="http://schemas.microsoft.com/office/drawing/2014/main" id="{934A03BF-052C-4B67-8510-CBF24A2E7E57}"/>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206179" y="2066445"/>
            <a:ext cx="225802" cy="225802"/>
          </a:xfrm>
          <a:prstGeom prst="rect">
            <a:avLst/>
          </a:prstGeom>
          <a:noFill/>
          <a:extLst>
            <a:ext uri="{909E8E84-426E-40DD-AFC4-6F175D3DCCD1}">
              <a14:hiddenFill xmlns:a14="http://schemas.microsoft.com/office/drawing/2010/main">
                <a:solidFill>
                  <a:srgbClr val="FFFFFF"/>
                </a:solidFill>
              </a14:hiddenFill>
            </a:ext>
          </a:extLst>
        </p:spPr>
      </p:pic>
      <p:pic>
        <p:nvPicPr>
          <p:cNvPr id="436" name="Picture 2" descr="Image result for Virtual machines azure icon">
            <a:extLst>
              <a:ext uri="{FF2B5EF4-FFF2-40B4-BE49-F238E27FC236}">
                <a16:creationId xmlns:a16="http://schemas.microsoft.com/office/drawing/2014/main" id="{229C5068-01CC-4CBC-88E1-6C9D8105FC80}"/>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963947" y="2023139"/>
            <a:ext cx="310407" cy="310407"/>
          </a:xfrm>
          <a:prstGeom prst="rect">
            <a:avLst/>
          </a:prstGeom>
          <a:noFill/>
          <a:extLst>
            <a:ext uri="{909E8E84-426E-40DD-AFC4-6F175D3DCCD1}">
              <a14:hiddenFill xmlns:a14="http://schemas.microsoft.com/office/drawing/2010/main">
                <a:solidFill>
                  <a:srgbClr val="FFFFFF"/>
                </a:solidFill>
              </a14:hiddenFill>
            </a:ext>
          </a:extLst>
        </p:spPr>
      </p:pic>
      <p:pic>
        <p:nvPicPr>
          <p:cNvPr id="437" name="Picture 2" descr="Image result for Virtual machines azure icon">
            <a:extLst>
              <a:ext uri="{FF2B5EF4-FFF2-40B4-BE49-F238E27FC236}">
                <a16:creationId xmlns:a16="http://schemas.microsoft.com/office/drawing/2014/main" id="{097FDEAA-1B5F-4D73-987E-5234647F0200}"/>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658455" y="2022046"/>
            <a:ext cx="310407" cy="310407"/>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3">
            <a:extLst>
              <a:ext uri="{FF2B5EF4-FFF2-40B4-BE49-F238E27FC236}">
                <a16:creationId xmlns:a16="http://schemas.microsoft.com/office/drawing/2014/main" id="{3EC3728D-87C7-46B9-96DA-1438B55E3DE6}"/>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7821555" y="1912161"/>
            <a:ext cx="287377" cy="146561"/>
          </a:xfrm>
          <a:prstGeom prst="rect">
            <a:avLst/>
          </a:prstGeom>
        </p:spPr>
      </p:pic>
      <p:pic>
        <p:nvPicPr>
          <p:cNvPr id="152" name="Picture 3">
            <a:extLst>
              <a:ext uri="{FF2B5EF4-FFF2-40B4-BE49-F238E27FC236}">
                <a16:creationId xmlns:a16="http://schemas.microsoft.com/office/drawing/2014/main" id="{4A9BAFA5-4EA9-4A83-81F9-1FB113ED877E}"/>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8190956" y="1919137"/>
            <a:ext cx="287377" cy="146561"/>
          </a:xfrm>
          <a:prstGeom prst="rect">
            <a:avLst/>
          </a:prstGeom>
        </p:spPr>
      </p:pic>
      <p:pic>
        <p:nvPicPr>
          <p:cNvPr id="286" name="Picture 285">
            <a:extLst>
              <a:ext uri="{FF2B5EF4-FFF2-40B4-BE49-F238E27FC236}">
                <a16:creationId xmlns:a16="http://schemas.microsoft.com/office/drawing/2014/main" id="{59AADEE8-C494-47E7-B302-20E938009AD0}"/>
              </a:ext>
            </a:extLst>
          </p:cNvPr>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8818828" y="1918887"/>
            <a:ext cx="516250" cy="107676"/>
          </a:xfrm>
          <a:prstGeom prst="rect">
            <a:avLst/>
          </a:prstGeom>
        </p:spPr>
      </p:pic>
      <p:pic>
        <p:nvPicPr>
          <p:cNvPr id="448" name="Picture 447">
            <a:extLst>
              <a:ext uri="{FF2B5EF4-FFF2-40B4-BE49-F238E27FC236}">
                <a16:creationId xmlns:a16="http://schemas.microsoft.com/office/drawing/2014/main" id="{9B6BBFD3-8C1A-4F1D-ABE3-5B040A6AA5B0}"/>
              </a:ext>
            </a:extLst>
          </p:cNvPr>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9563101" y="1938226"/>
            <a:ext cx="516250" cy="107676"/>
          </a:xfrm>
          <a:prstGeom prst="rect">
            <a:avLst/>
          </a:prstGeom>
        </p:spPr>
      </p:pic>
      <p:pic>
        <p:nvPicPr>
          <p:cNvPr id="452" name="Picture 3">
            <a:extLst>
              <a:ext uri="{FF2B5EF4-FFF2-40B4-BE49-F238E27FC236}">
                <a16:creationId xmlns:a16="http://schemas.microsoft.com/office/drawing/2014/main" id="{8A44C655-67C1-4F48-9E17-9E95400C4A8A}"/>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6924183" y="2018477"/>
            <a:ext cx="232129" cy="118385"/>
          </a:xfrm>
          <a:prstGeom prst="rect">
            <a:avLst/>
          </a:prstGeom>
        </p:spPr>
      </p:pic>
      <p:pic>
        <p:nvPicPr>
          <p:cNvPr id="453" name="Picture 3">
            <a:extLst>
              <a:ext uri="{FF2B5EF4-FFF2-40B4-BE49-F238E27FC236}">
                <a16:creationId xmlns:a16="http://schemas.microsoft.com/office/drawing/2014/main" id="{8C750F46-C8F1-4059-BD4E-613DA45EFA57}"/>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7293584" y="2025453"/>
            <a:ext cx="232129" cy="118385"/>
          </a:xfrm>
          <a:prstGeom prst="rect">
            <a:avLst/>
          </a:prstGeom>
        </p:spPr>
      </p:pic>
      <p:sp>
        <p:nvSpPr>
          <p:cNvPr id="297" name="TextBox 296">
            <a:extLst>
              <a:ext uri="{FF2B5EF4-FFF2-40B4-BE49-F238E27FC236}">
                <a16:creationId xmlns:a16="http://schemas.microsoft.com/office/drawing/2014/main" id="{0C8B0C1D-8328-4142-A753-3215AA3B31B3}"/>
              </a:ext>
            </a:extLst>
          </p:cNvPr>
          <p:cNvSpPr txBox="1"/>
          <p:nvPr/>
        </p:nvSpPr>
        <p:spPr>
          <a:xfrm>
            <a:off x="3404047" y="6142017"/>
            <a:ext cx="55851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Express</a:t>
            </a:r>
            <a:br>
              <a:rPr kumimoji="0" lang="en-US" sz="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Route</a:t>
            </a:r>
            <a:br>
              <a:rPr kumimoji="0" lang="en-US" sz="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Gateway</a:t>
            </a:r>
          </a:p>
        </p:txBody>
      </p:sp>
      <p:pic>
        <p:nvPicPr>
          <p:cNvPr id="513" name="Picture 2" descr="Image result for Virtual machines azure icon">
            <a:extLst>
              <a:ext uri="{FF2B5EF4-FFF2-40B4-BE49-F238E27FC236}">
                <a16:creationId xmlns:a16="http://schemas.microsoft.com/office/drawing/2014/main" id="{D6AEDEF1-F43A-4EA6-8E17-02FE4BBBF715}"/>
              </a:ext>
            </a:extLst>
          </p:cNvPr>
          <p:cNvPicPr>
            <a:picLocks noChangeAspect="1" noChangeArrowheads="1"/>
          </p:cNvPicPr>
          <p:nvPr/>
        </p:nvPicPr>
        <p:blipFill>
          <a:blip r:embed="rId2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44532" y="5748016"/>
            <a:ext cx="179467" cy="179467"/>
          </a:xfrm>
          <a:prstGeom prst="rect">
            <a:avLst/>
          </a:prstGeom>
          <a:noFill/>
          <a:extLst>
            <a:ext uri="{909E8E84-426E-40DD-AFC4-6F175D3DCCD1}">
              <a14:hiddenFill xmlns:a14="http://schemas.microsoft.com/office/drawing/2010/main">
                <a:solidFill>
                  <a:srgbClr val="FFFFFF"/>
                </a:solidFill>
              </a14:hiddenFill>
            </a:ext>
          </a:extLst>
        </p:spPr>
      </p:pic>
      <p:sp>
        <p:nvSpPr>
          <p:cNvPr id="240" name="Rectangle 239">
            <a:extLst>
              <a:ext uri="{FF2B5EF4-FFF2-40B4-BE49-F238E27FC236}">
                <a16:creationId xmlns:a16="http://schemas.microsoft.com/office/drawing/2014/main" id="{F4A4E78E-DFC9-4929-87CB-1783977298F4}"/>
              </a:ext>
            </a:extLst>
          </p:cNvPr>
          <p:cNvSpPr/>
          <p:nvPr/>
        </p:nvSpPr>
        <p:spPr>
          <a:xfrm>
            <a:off x="3920810" y="2404996"/>
            <a:ext cx="761795" cy="21544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SAP Router</a:t>
            </a:r>
            <a:endParaRPr kumimoji="0" lang="en-US" b="0" i="0" u="none" strike="noStrike" kern="1200" cap="none" spc="0" normalizeH="0" baseline="0" noProof="0" dirty="0">
              <a:ln>
                <a:noFill/>
              </a:ln>
              <a:solidFill>
                <a:srgbClr val="353535"/>
              </a:solidFill>
              <a:effectLst/>
              <a:uLnTx/>
              <a:uFillTx/>
              <a:latin typeface="Segoe UI Semilight"/>
              <a:ea typeface="+mn-ea"/>
              <a:cs typeface="+mn-cs"/>
            </a:endParaRPr>
          </a:p>
        </p:txBody>
      </p:sp>
      <p:pic>
        <p:nvPicPr>
          <p:cNvPr id="241" name="Picture 2" descr="Image result for Virtual machines azure icon">
            <a:extLst>
              <a:ext uri="{FF2B5EF4-FFF2-40B4-BE49-F238E27FC236}">
                <a16:creationId xmlns:a16="http://schemas.microsoft.com/office/drawing/2014/main" id="{8E515A36-3C27-4F5D-B2A6-A724E6470F8D}"/>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207888" y="2585025"/>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262" name="Picture 261" descr="A picture containing vector graphics&#10;&#10;Description automatically generated">
            <a:extLst>
              <a:ext uri="{FF2B5EF4-FFF2-40B4-BE49-F238E27FC236}">
                <a16:creationId xmlns:a16="http://schemas.microsoft.com/office/drawing/2014/main" id="{0C7C3734-DDD0-43FD-90A8-6C194D6D113A}"/>
              </a:ext>
            </a:extLst>
          </p:cNvPr>
          <p:cNvPicPr>
            <a:picLocks noChangeAspect="1"/>
          </p:cNvPicPr>
          <p:nvPr/>
        </p:nvPicPr>
        <p:blipFill>
          <a:blip r:embed="rId24" cstate="print">
            <a:grayscl/>
            <a:extLst>
              <a:ext uri="{28A0092B-C50C-407E-A947-70E740481C1C}">
                <a14:useLocalDpi xmlns:a14="http://schemas.microsoft.com/office/drawing/2010/main" val="0"/>
              </a:ext>
            </a:extLst>
          </a:blip>
          <a:stretch>
            <a:fillRect/>
          </a:stretch>
        </p:blipFill>
        <p:spPr>
          <a:xfrm>
            <a:off x="433032" y="4207087"/>
            <a:ext cx="267518" cy="267518"/>
          </a:xfrm>
          <a:prstGeom prst="rect">
            <a:avLst/>
          </a:prstGeom>
        </p:spPr>
      </p:pic>
      <p:pic>
        <p:nvPicPr>
          <p:cNvPr id="263" name="Picture 262" descr="A picture containing vector graphics&#10;&#10;Description automatically generated">
            <a:extLst>
              <a:ext uri="{FF2B5EF4-FFF2-40B4-BE49-F238E27FC236}">
                <a16:creationId xmlns:a16="http://schemas.microsoft.com/office/drawing/2014/main" id="{A0DFD2B1-ECB2-4119-AEC1-11FD0C99BA38}"/>
              </a:ext>
            </a:extLst>
          </p:cNvPr>
          <p:cNvPicPr>
            <a:picLocks noChangeAspect="1"/>
          </p:cNvPicPr>
          <p:nvPr/>
        </p:nvPicPr>
        <p:blipFill>
          <a:blip r:embed="rId24" cstate="print">
            <a:grayscl/>
            <a:extLst>
              <a:ext uri="{28A0092B-C50C-407E-A947-70E740481C1C}">
                <a14:useLocalDpi xmlns:a14="http://schemas.microsoft.com/office/drawing/2010/main" val="0"/>
              </a:ext>
            </a:extLst>
          </a:blip>
          <a:stretch>
            <a:fillRect/>
          </a:stretch>
        </p:blipFill>
        <p:spPr>
          <a:xfrm>
            <a:off x="723292" y="4198784"/>
            <a:ext cx="267518" cy="267518"/>
          </a:xfrm>
          <a:prstGeom prst="rect">
            <a:avLst/>
          </a:prstGeom>
        </p:spPr>
      </p:pic>
      <p:pic>
        <p:nvPicPr>
          <p:cNvPr id="276" name="Picture 275" descr="A picture containing vector graphics&#10;&#10;Description automatically generated">
            <a:extLst>
              <a:ext uri="{FF2B5EF4-FFF2-40B4-BE49-F238E27FC236}">
                <a16:creationId xmlns:a16="http://schemas.microsoft.com/office/drawing/2014/main" id="{F13C5A8D-49A6-44E8-B6EE-DE399F674DE8}"/>
              </a:ext>
            </a:extLst>
          </p:cNvPr>
          <p:cNvPicPr>
            <a:picLocks noChangeAspect="1"/>
          </p:cNvPicPr>
          <p:nvPr/>
        </p:nvPicPr>
        <p:blipFill>
          <a:blip r:embed="rId24" cstate="print">
            <a:grayscl/>
            <a:extLst>
              <a:ext uri="{28A0092B-C50C-407E-A947-70E740481C1C}">
                <a14:useLocalDpi xmlns:a14="http://schemas.microsoft.com/office/drawing/2010/main" val="0"/>
              </a:ext>
            </a:extLst>
          </a:blip>
          <a:stretch>
            <a:fillRect/>
          </a:stretch>
        </p:blipFill>
        <p:spPr>
          <a:xfrm>
            <a:off x="1013080" y="4204016"/>
            <a:ext cx="267518" cy="267518"/>
          </a:xfrm>
          <a:prstGeom prst="rect">
            <a:avLst/>
          </a:prstGeom>
        </p:spPr>
      </p:pic>
      <p:pic>
        <p:nvPicPr>
          <p:cNvPr id="277" name="Picture 276">
            <a:extLst>
              <a:ext uri="{FF2B5EF4-FFF2-40B4-BE49-F238E27FC236}">
                <a16:creationId xmlns:a16="http://schemas.microsoft.com/office/drawing/2014/main" id="{7517936A-45DB-47BA-ACD4-BBF22E1F9AA4}"/>
              </a:ext>
            </a:extLst>
          </p:cNvPr>
          <p:cNvPicPr>
            <a:picLocks noChangeAspect="1"/>
          </p:cNvPicPr>
          <p:nvPr/>
        </p:nvPicPr>
        <p:blipFill>
          <a:blip r:embed="rId25" cstate="print">
            <a:grayscl/>
            <a:extLst>
              <a:ext uri="{28A0092B-C50C-407E-A947-70E740481C1C}">
                <a14:useLocalDpi xmlns:a14="http://schemas.microsoft.com/office/drawing/2010/main" val="0"/>
              </a:ext>
            </a:extLst>
          </a:blip>
          <a:stretch>
            <a:fillRect/>
          </a:stretch>
        </p:blipFill>
        <p:spPr>
          <a:xfrm>
            <a:off x="491726" y="4481478"/>
            <a:ext cx="362334" cy="362334"/>
          </a:xfrm>
          <a:prstGeom prst="rect">
            <a:avLst/>
          </a:prstGeom>
        </p:spPr>
      </p:pic>
      <p:pic>
        <p:nvPicPr>
          <p:cNvPr id="278" name="Picture 277">
            <a:extLst>
              <a:ext uri="{FF2B5EF4-FFF2-40B4-BE49-F238E27FC236}">
                <a16:creationId xmlns:a16="http://schemas.microsoft.com/office/drawing/2014/main" id="{3D6B41A2-534D-453E-A954-360E0EB19932}"/>
              </a:ext>
            </a:extLst>
          </p:cNvPr>
          <p:cNvPicPr>
            <a:picLocks noChangeAspect="1"/>
          </p:cNvPicPr>
          <p:nvPr/>
        </p:nvPicPr>
        <p:blipFill>
          <a:blip r:embed="rId25" cstate="print">
            <a:grayscl/>
            <a:extLst>
              <a:ext uri="{28A0092B-C50C-407E-A947-70E740481C1C}">
                <a14:useLocalDpi xmlns:a14="http://schemas.microsoft.com/office/drawing/2010/main" val="0"/>
              </a:ext>
            </a:extLst>
          </a:blip>
          <a:stretch>
            <a:fillRect/>
          </a:stretch>
        </p:blipFill>
        <p:spPr>
          <a:xfrm>
            <a:off x="904014" y="4480351"/>
            <a:ext cx="362334" cy="362334"/>
          </a:xfrm>
          <a:prstGeom prst="rect">
            <a:avLst/>
          </a:prstGeom>
        </p:spPr>
      </p:pic>
      <p:pic>
        <p:nvPicPr>
          <p:cNvPr id="281" name="Picture 280">
            <a:extLst>
              <a:ext uri="{FF2B5EF4-FFF2-40B4-BE49-F238E27FC236}">
                <a16:creationId xmlns:a16="http://schemas.microsoft.com/office/drawing/2014/main" id="{4B2F70C1-A035-460E-BCE0-86BA5C936E10}"/>
              </a:ext>
            </a:extLst>
          </p:cNvPr>
          <p:cNvPicPr>
            <a:picLocks noChangeAspect="1"/>
          </p:cNvPicPr>
          <p:nvPr/>
        </p:nvPicPr>
        <p:blipFill>
          <a:blip r:embed="rId26" cstate="print">
            <a:grayscl/>
            <a:extLst>
              <a:ext uri="{28A0092B-C50C-407E-A947-70E740481C1C}">
                <a14:useLocalDpi xmlns:a14="http://schemas.microsoft.com/office/drawing/2010/main" val="0"/>
              </a:ext>
            </a:extLst>
          </a:blip>
          <a:stretch>
            <a:fillRect/>
          </a:stretch>
        </p:blipFill>
        <p:spPr>
          <a:xfrm>
            <a:off x="483531" y="4968895"/>
            <a:ext cx="765550" cy="765550"/>
          </a:xfrm>
          <a:prstGeom prst="rect">
            <a:avLst/>
          </a:prstGeom>
        </p:spPr>
      </p:pic>
      <p:sp>
        <p:nvSpPr>
          <p:cNvPr id="284" name="Rectangle 283">
            <a:extLst>
              <a:ext uri="{FF2B5EF4-FFF2-40B4-BE49-F238E27FC236}">
                <a16:creationId xmlns:a16="http://schemas.microsoft.com/office/drawing/2014/main" id="{D925521C-F2BA-4F64-B9EB-BA166FB9546B}"/>
              </a:ext>
            </a:extLst>
          </p:cNvPr>
          <p:cNvSpPr/>
          <p:nvPr/>
        </p:nvSpPr>
        <p:spPr>
          <a:xfrm>
            <a:off x="314258" y="1405366"/>
            <a:ext cx="1141933" cy="820175"/>
          </a:xfrm>
          <a:prstGeom prst="rect">
            <a:avLst/>
          </a:prstGeom>
          <a:solidFill>
            <a:srgbClr val="FFFFFF">
              <a:lumMod val="95000"/>
            </a:srgbClr>
          </a:solidFill>
          <a:ln w="10795" cap="flat" cmpd="sng" algn="ctr">
            <a:solidFill>
              <a:srgbClr val="002060">
                <a:shade val="50000"/>
              </a:srgbClr>
            </a:solidFill>
            <a:prstDash val="solid"/>
          </a:ln>
          <a:effectLst/>
        </p:spPr>
        <p:txBody>
          <a:bodyPr lIns="0" tIns="0" rIns="0" bIns="0" rtlCol="0" anchor="t" anchorCtr="0"/>
          <a:lstStyle/>
          <a:p>
            <a:pPr marL="0" marR="0" lvl="0" indent="0" algn="ctr" defTabSz="914093" rtl="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Partner</a:t>
            </a:r>
            <a:br>
              <a:rPr kumimoji="0" lang="en-US" altLang="ja-JP" sz="1100" b="0" i="0" u="none" strike="noStrike" kern="0" cap="none" spc="0" normalizeH="0" baseline="0" noProof="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br>
            <a:r>
              <a:rPr kumimoji="0" lang="en-US" altLang="ja-JP" sz="1100" b="0" i="0" u="none" strike="noStrike" kern="0" cap="none" spc="0" normalizeH="0" baseline="0" noProof="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Admin Network</a:t>
            </a:r>
            <a:br>
              <a:rPr kumimoji="0" lang="en-US" altLang="ja-JP" sz="1600" b="0" i="0" u="none" strike="noStrike" kern="0" cap="none" spc="0" normalizeH="0" baseline="0" noProof="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a:ln>
                  <a:noFill/>
                </a:ln>
                <a:solidFill>
                  <a:srgbClr val="353535"/>
                </a:solidFill>
                <a:effectLst/>
                <a:uLnTx/>
                <a:uFillTx/>
                <a:latin typeface="Calibri" panose="020F0502020204030204"/>
                <a:ea typeface="ＭＳ Ｐゴシック" panose="020B0600070205080204" pitchFamily="34" charset="-128"/>
                <a:cs typeface="+mn-cs"/>
              </a:rPr>
            </a:br>
            <a:endParaRPr kumimoji="0" lang="en-US" sz="1600" b="0" i="0" u="none" strike="noStrike" kern="0" cap="none" spc="0" normalizeH="0" baseline="0" noProof="0">
              <a:ln>
                <a:noFill/>
              </a:ln>
              <a:solidFill>
                <a:srgbClr val="353535"/>
              </a:solidFill>
              <a:effectLst/>
              <a:uLnTx/>
              <a:uFillTx/>
              <a:latin typeface="Calibri" panose="020F0502020204030204"/>
              <a:ea typeface="+mn-ea"/>
              <a:cs typeface="+mn-cs"/>
            </a:endParaRPr>
          </a:p>
        </p:txBody>
      </p:sp>
      <p:sp>
        <p:nvSpPr>
          <p:cNvPr id="285" name="Freeform 78">
            <a:extLst>
              <a:ext uri="{FF2B5EF4-FFF2-40B4-BE49-F238E27FC236}">
                <a16:creationId xmlns:a16="http://schemas.microsoft.com/office/drawing/2014/main" id="{72BBC990-4A8F-4451-AC24-C090C9FDDD6D}"/>
              </a:ext>
            </a:extLst>
          </p:cNvPr>
          <p:cNvSpPr>
            <a:spLocks noEditPoints="1"/>
          </p:cNvSpPr>
          <p:nvPr/>
        </p:nvSpPr>
        <p:spPr bwMode="black">
          <a:xfrm>
            <a:off x="675871" y="1791304"/>
            <a:ext cx="380258" cy="338651"/>
          </a:xfrm>
          <a:custGeom>
            <a:avLst/>
            <a:gdLst>
              <a:gd name="T0" fmla="*/ 2147483646 w 2291"/>
              <a:gd name="T1" fmla="*/ 2147483646 h 2197"/>
              <a:gd name="T2" fmla="*/ 2147483646 w 2291"/>
              <a:gd name="T3" fmla="*/ 2147483646 h 2197"/>
              <a:gd name="T4" fmla="*/ 2147483646 w 2291"/>
              <a:gd name="T5" fmla="*/ 2147483646 h 2197"/>
              <a:gd name="T6" fmla="*/ 2147483646 w 2291"/>
              <a:gd name="T7" fmla="*/ 2147483646 h 2197"/>
              <a:gd name="T8" fmla="*/ 2147483646 w 2291"/>
              <a:gd name="T9" fmla="*/ 2147483646 h 2197"/>
              <a:gd name="T10" fmla="*/ 2147483646 w 2291"/>
              <a:gd name="T11" fmla="*/ 2147483646 h 2197"/>
              <a:gd name="T12" fmla="*/ 2147483646 w 2291"/>
              <a:gd name="T13" fmla="*/ 2147483646 h 2197"/>
              <a:gd name="T14" fmla="*/ 2147483646 w 2291"/>
              <a:gd name="T15" fmla="*/ 2147483646 h 2197"/>
              <a:gd name="T16" fmla="*/ 2147483646 w 2291"/>
              <a:gd name="T17" fmla="*/ 2147483646 h 2197"/>
              <a:gd name="T18" fmla="*/ 2147483646 w 2291"/>
              <a:gd name="T19" fmla="*/ 2147483646 h 2197"/>
              <a:gd name="T20" fmla="*/ 2147483646 w 2291"/>
              <a:gd name="T21" fmla="*/ 2147483646 h 2197"/>
              <a:gd name="T22" fmla="*/ 2147483646 w 2291"/>
              <a:gd name="T23" fmla="*/ 2147483646 h 2197"/>
              <a:gd name="T24" fmla="*/ 2147483646 w 2291"/>
              <a:gd name="T25" fmla="*/ 0 h 2197"/>
              <a:gd name="T26" fmla="*/ 2147483646 w 2291"/>
              <a:gd name="T27" fmla="*/ 2147483646 h 2197"/>
              <a:gd name="T28" fmla="*/ 2147483646 w 2291"/>
              <a:gd name="T29" fmla="*/ 2147483646 h 2197"/>
              <a:gd name="T30" fmla="*/ 2147483646 w 2291"/>
              <a:gd name="T31" fmla="*/ 2066960149 h 2197"/>
              <a:gd name="T32" fmla="*/ 2147483646 w 2291"/>
              <a:gd name="T33" fmla="*/ 2147483646 h 2197"/>
              <a:gd name="T34" fmla="*/ 2147483646 w 2291"/>
              <a:gd name="T35" fmla="*/ 2147483646 h 2197"/>
              <a:gd name="T36" fmla="*/ 2147483646 w 2291"/>
              <a:gd name="T37" fmla="*/ 2147483646 h 2197"/>
              <a:gd name="T38" fmla="*/ 2147483646 w 2291"/>
              <a:gd name="T39" fmla="*/ 2147483646 h 2197"/>
              <a:gd name="T40" fmla="*/ 2147483646 w 2291"/>
              <a:gd name="T41" fmla="*/ 2147483646 h 2197"/>
              <a:gd name="T42" fmla="*/ 2147483646 w 2291"/>
              <a:gd name="T43" fmla="*/ 2147483646 h 2197"/>
              <a:gd name="T44" fmla="*/ 2147483646 w 2291"/>
              <a:gd name="T45" fmla="*/ 2147483646 h 2197"/>
              <a:gd name="T46" fmla="*/ 2147483646 w 2291"/>
              <a:gd name="T47" fmla="*/ 2147483646 h 2197"/>
              <a:gd name="T48" fmla="*/ 2147483646 w 2291"/>
              <a:gd name="T49" fmla="*/ 2147483646 h 2197"/>
              <a:gd name="T50" fmla="*/ 2147483646 w 2291"/>
              <a:gd name="T51" fmla="*/ 2147483646 h 2197"/>
              <a:gd name="T52" fmla="*/ 2147483646 w 2291"/>
              <a:gd name="T53" fmla="*/ 2147483646 h 2197"/>
              <a:gd name="T54" fmla="*/ 2147483646 w 2291"/>
              <a:gd name="T55" fmla="*/ 2147483646 h 2197"/>
              <a:gd name="T56" fmla="*/ 2147483646 w 2291"/>
              <a:gd name="T57" fmla="*/ 2147483646 h 2197"/>
              <a:gd name="T58" fmla="*/ 2147483646 w 2291"/>
              <a:gd name="T59" fmla="*/ 2147483646 h 2197"/>
              <a:gd name="T60" fmla="*/ 2147483646 w 2291"/>
              <a:gd name="T61" fmla="*/ 2147483646 h 2197"/>
              <a:gd name="T62" fmla="*/ 2147483646 w 2291"/>
              <a:gd name="T63" fmla="*/ 2147483646 h 2197"/>
              <a:gd name="T64" fmla="*/ 2147483646 w 2291"/>
              <a:gd name="T65" fmla="*/ 2147483646 h 2197"/>
              <a:gd name="T66" fmla="*/ 2147483646 w 2291"/>
              <a:gd name="T67" fmla="*/ 2147483646 h 2197"/>
              <a:gd name="T68" fmla="*/ 2147483646 w 2291"/>
              <a:gd name="T69" fmla="*/ 2147483646 h 2197"/>
              <a:gd name="T70" fmla="*/ 2147483646 w 2291"/>
              <a:gd name="T71" fmla="*/ 2147483646 h 2197"/>
              <a:gd name="T72" fmla="*/ 2147483646 w 2291"/>
              <a:gd name="T73" fmla="*/ 2147483646 h 2197"/>
              <a:gd name="T74" fmla="*/ 2147483646 w 2291"/>
              <a:gd name="T75" fmla="*/ 2147483646 h 2197"/>
              <a:gd name="T76" fmla="*/ 2147483646 w 2291"/>
              <a:gd name="T77" fmla="*/ 2147483646 h 2197"/>
              <a:gd name="T78" fmla="*/ 2147483646 w 2291"/>
              <a:gd name="T79" fmla="*/ 2147483646 h 2197"/>
              <a:gd name="T80" fmla="*/ 2147483646 w 2291"/>
              <a:gd name="T81" fmla="*/ 2147483646 h 2197"/>
              <a:gd name="T82" fmla="*/ 2147483646 w 2291"/>
              <a:gd name="T83" fmla="*/ 2147483646 h 2197"/>
              <a:gd name="T84" fmla="*/ 2147483646 w 2291"/>
              <a:gd name="T85" fmla="*/ 2147483646 h 2197"/>
              <a:gd name="T86" fmla="*/ 2147483646 w 2291"/>
              <a:gd name="T87" fmla="*/ 2147483646 h 2197"/>
              <a:gd name="T88" fmla="*/ 2147483646 w 2291"/>
              <a:gd name="T89" fmla="*/ 2147483646 h 2197"/>
              <a:gd name="T90" fmla="*/ 2147483646 w 2291"/>
              <a:gd name="T91" fmla="*/ 2147483646 h 2197"/>
              <a:gd name="T92" fmla="*/ 2147483646 w 2291"/>
              <a:gd name="T93" fmla="*/ 2147483646 h 2197"/>
              <a:gd name="T94" fmla="*/ 2147483646 w 2291"/>
              <a:gd name="T95" fmla="*/ 2147483646 h 2197"/>
              <a:gd name="T96" fmla="*/ 2147483646 w 2291"/>
              <a:gd name="T97" fmla="*/ 2147483646 h 2197"/>
              <a:gd name="T98" fmla="*/ 2147483646 w 2291"/>
              <a:gd name="T99" fmla="*/ 2147483646 h 2197"/>
              <a:gd name="T100" fmla="*/ 2147483646 w 2291"/>
              <a:gd name="T101" fmla="*/ 2147483646 h 2197"/>
              <a:gd name="T102" fmla="*/ 2147483646 w 2291"/>
              <a:gd name="T103" fmla="*/ 2147483646 h 2197"/>
              <a:gd name="T104" fmla="*/ 0 w 2291"/>
              <a:gd name="T105" fmla="*/ 2147483646 h 2197"/>
              <a:gd name="T106" fmla="*/ 797531940 w 2291"/>
              <a:gd name="T107" fmla="*/ 2147483646 h 2197"/>
              <a:gd name="T108" fmla="*/ 2147483646 w 2291"/>
              <a:gd name="T109" fmla="*/ 2147483646 h 2197"/>
              <a:gd name="T110" fmla="*/ 2147483646 w 2291"/>
              <a:gd name="T111" fmla="*/ 2147483646 h 2197"/>
              <a:gd name="T112" fmla="*/ 2147483646 w 2291"/>
              <a:gd name="T113" fmla="*/ 2147483646 h 2197"/>
              <a:gd name="T114" fmla="*/ 2147483646 w 2291"/>
              <a:gd name="T115" fmla="*/ 2147483646 h 2197"/>
              <a:gd name="T116" fmla="*/ 2147483646 w 2291"/>
              <a:gd name="T117" fmla="*/ 2147483646 h 2197"/>
              <a:gd name="T118" fmla="*/ 2147483646 w 2291"/>
              <a:gd name="T119" fmla="*/ 2147483646 h 2197"/>
              <a:gd name="T120" fmla="*/ 2147483646 w 2291"/>
              <a:gd name="T121" fmla="*/ 2147483646 h 21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chemeClr val="accent2"/>
          </a:solidFill>
          <a:ln>
            <a:noFill/>
          </a:ln>
        </p:spPr>
        <p:txBody>
          <a:bodyPr lIns="60469" tIns="30235" rIns="60469" bIns="30235"/>
          <a:lstStyle/>
          <a:p>
            <a:pPr marL="0" marR="0" lvl="0" indent="0" algn="l" defTabSz="913226" rtl="0" eaLnBrk="0" fontAlgn="base" latinLnBrk="0" hangingPunct="0">
              <a:lnSpc>
                <a:spcPct val="100000"/>
              </a:lnSpc>
              <a:spcBef>
                <a:spcPct val="0"/>
              </a:spcBef>
              <a:spcAft>
                <a:spcPct val="0"/>
              </a:spcAft>
              <a:buClrTx/>
              <a:buSzTx/>
              <a:buFontTx/>
              <a:buNone/>
              <a:tabLst/>
              <a:defRPr/>
            </a:pPr>
            <a:endParaRPr kumimoji="0" lang="en-US" sz="1764" b="0" i="0" u="none" strike="noStrike" kern="0" cap="none" spc="0" normalizeH="0" baseline="0" noProof="0">
              <a:ln>
                <a:noFill/>
              </a:ln>
              <a:gradFill>
                <a:gsLst>
                  <a:gs pos="0">
                    <a:srgbClr val="FFFFFF"/>
                  </a:gs>
                  <a:gs pos="59000">
                    <a:srgbClr val="FFFFFF"/>
                  </a:gs>
                </a:gsLst>
                <a:lin ang="0" scaled="0"/>
              </a:gradFill>
              <a:effectLst/>
              <a:uLnTx/>
              <a:uFillTx/>
              <a:latin typeface="Segoe UI"/>
              <a:ea typeface="MS PGothic" pitchFamily="34" charset="-128"/>
              <a:cs typeface="+mn-cs"/>
            </a:endParaRPr>
          </a:p>
        </p:txBody>
      </p:sp>
      <p:sp>
        <p:nvSpPr>
          <p:cNvPr id="287" name="Rectangle 286">
            <a:extLst>
              <a:ext uri="{FF2B5EF4-FFF2-40B4-BE49-F238E27FC236}">
                <a16:creationId xmlns:a16="http://schemas.microsoft.com/office/drawing/2014/main" id="{0BDD2492-1C93-4782-A75B-74E94825BC82}"/>
              </a:ext>
            </a:extLst>
          </p:cNvPr>
          <p:cNvSpPr/>
          <p:nvPr/>
        </p:nvSpPr>
        <p:spPr>
          <a:xfrm>
            <a:off x="295034" y="2417588"/>
            <a:ext cx="1141933" cy="820175"/>
          </a:xfrm>
          <a:prstGeom prst="rect">
            <a:avLst/>
          </a:prstGeom>
          <a:solidFill>
            <a:srgbClr val="FFFFFF">
              <a:lumMod val="95000"/>
            </a:srgbClr>
          </a:solidFill>
          <a:ln w="10795" cap="flat" cmpd="sng" algn="ctr">
            <a:solidFill>
              <a:srgbClr val="002060">
                <a:shade val="50000"/>
              </a:srgbClr>
            </a:solidFill>
            <a:prstDash val="solid"/>
          </a:ln>
          <a:effectLst/>
        </p:spPr>
        <p:txBody>
          <a:bodyPr lIns="0" tIns="0" rIns="0" bIns="0" rtlCol="0" anchor="t" anchorCtr="0"/>
          <a:lstStyle/>
          <a:p>
            <a:pPr marL="0" marR="0" lvl="0" indent="0" algn="ctr" defTabSz="914093" rtl="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SAP Support</a:t>
            </a:r>
            <a:br>
              <a:rPr kumimoji="0" lang="en-US" altLang="ja-JP" sz="1600" b="0" i="0" u="none" strike="noStrike" kern="0" cap="none" spc="0" normalizeH="0" baseline="0" noProof="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a:ln>
                  <a:noFill/>
                </a:ln>
                <a:solidFill>
                  <a:srgbClr val="353535"/>
                </a:solidFill>
                <a:effectLst/>
                <a:uLnTx/>
                <a:uFillTx/>
                <a:latin typeface="Calibri" panose="020F0502020204030204"/>
                <a:ea typeface="ＭＳ Ｐゴシック" panose="020B0600070205080204" pitchFamily="34" charset="-128"/>
                <a:cs typeface="+mn-cs"/>
              </a:rPr>
            </a:br>
            <a:endParaRPr kumimoji="0" lang="en-US" sz="1600" b="0" i="0" u="none" strike="noStrike" kern="0" cap="none" spc="0" normalizeH="0" baseline="0" noProof="0">
              <a:ln>
                <a:noFill/>
              </a:ln>
              <a:solidFill>
                <a:srgbClr val="353535"/>
              </a:solidFill>
              <a:effectLst/>
              <a:uLnTx/>
              <a:uFillTx/>
              <a:latin typeface="Calibri" panose="020F0502020204030204"/>
              <a:ea typeface="+mn-ea"/>
              <a:cs typeface="+mn-cs"/>
            </a:endParaRPr>
          </a:p>
        </p:txBody>
      </p:sp>
      <p:sp>
        <p:nvSpPr>
          <p:cNvPr id="299" name="Freeform 78">
            <a:extLst>
              <a:ext uri="{FF2B5EF4-FFF2-40B4-BE49-F238E27FC236}">
                <a16:creationId xmlns:a16="http://schemas.microsoft.com/office/drawing/2014/main" id="{EF8605EF-F5D0-4FB5-8066-6C77D3E444CC}"/>
              </a:ext>
            </a:extLst>
          </p:cNvPr>
          <p:cNvSpPr>
            <a:spLocks noEditPoints="1"/>
          </p:cNvSpPr>
          <p:nvPr/>
        </p:nvSpPr>
        <p:spPr bwMode="black">
          <a:xfrm>
            <a:off x="679975" y="2744506"/>
            <a:ext cx="380258" cy="338651"/>
          </a:xfrm>
          <a:custGeom>
            <a:avLst/>
            <a:gdLst>
              <a:gd name="T0" fmla="*/ 2147483646 w 2291"/>
              <a:gd name="T1" fmla="*/ 2147483646 h 2197"/>
              <a:gd name="T2" fmla="*/ 2147483646 w 2291"/>
              <a:gd name="T3" fmla="*/ 2147483646 h 2197"/>
              <a:gd name="T4" fmla="*/ 2147483646 w 2291"/>
              <a:gd name="T5" fmla="*/ 2147483646 h 2197"/>
              <a:gd name="T6" fmla="*/ 2147483646 w 2291"/>
              <a:gd name="T7" fmla="*/ 2147483646 h 2197"/>
              <a:gd name="T8" fmla="*/ 2147483646 w 2291"/>
              <a:gd name="T9" fmla="*/ 2147483646 h 2197"/>
              <a:gd name="T10" fmla="*/ 2147483646 w 2291"/>
              <a:gd name="T11" fmla="*/ 2147483646 h 2197"/>
              <a:gd name="T12" fmla="*/ 2147483646 w 2291"/>
              <a:gd name="T13" fmla="*/ 2147483646 h 2197"/>
              <a:gd name="T14" fmla="*/ 2147483646 w 2291"/>
              <a:gd name="T15" fmla="*/ 2147483646 h 2197"/>
              <a:gd name="T16" fmla="*/ 2147483646 w 2291"/>
              <a:gd name="T17" fmla="*/ 2147483646 h 2197"/>
              <a:gd name="T18" fmla="*/ 2147483646 w 2291"/>
              <a:gd name="T19" fmla="*/ 2147483646 h 2197"/>
              <a:gd name="T20" fmla="*/ 2147483646 w 2291"/>
              <a:gd name="T21" fmla="*/ 2147483646 h 2197"/>
              <a:gd name="T22" fmla="*/ 2147483646 w 2291"/>
              <a:gd name="T23" fmla="*/ 2147483646 h 2197"/>
              <a:gd name="T24" fmla="*/ 2147483646 w 2291"/>
              <a:gd name="T25" fmla="*/ 0 h 2197"/>
              <a:gd name="T26" fmla="*/ 2147483646 w 2291"/>
              <a:gd name="T27" fmla="*/ 2147483646 h 2197"/>
              <a:gd name="T28" fmla="*/ 2147483646 w 2291"/>
              <a:gd name="T29" fmla="*/ 2147483646 h 2197"/>
              <a:gd name="T30" fmla="*/ 2147483646 w 2291"/>
              <a:gd name="T31" fmla="*/ 2066960149 h 2197"/>
              <a:gd name="T32" fmla="*/ 2147483646 w 2291"/>
              <a:gd name="T33" fmla="*/ 2147483646 h 2197"/>
              <a:gd name="T34" fmla="*/ 2147483646 w 2291"/>
              <a:gd name="T35" fmla="*/ 2147483646 h 2197"/>
              <a:gd name="T36" fmla="*/ 2147483646 w 2291"/>
              <a:gd name="T37" fmla="*/ 2147483646 h 2197"/>
              <a:gd name="T38" fmla="*/ 2147483646 w 2291"/>
              <a:gd name="T39" fmla="*/ 2147483646 h 2197"/>
              <a:gd name="T40" fmla="*/ 2147483646 w 2291"/>
              <a:gd name="T41" fmla="*/ 2147483646 h 2197"/>
              <a:gd name="T42" fmla="*/ 2147483646 w 2291"/>
              <a:gd name="T43" fmla="*/ 2147483646 h 2197"/>
              <a:gd name="T44" fmla="*/ 2147483646 w 2291"/>
              <a:gd name="T45" fmla="*/ 2147483646 h 2197"/>
              <a:gd name="T46" fmla="*/ 2147483646 w 2291"/>
              <a:gd name="T47" fmla="*/ 2147483646 h 2197"/>
              <a:gd name="T48" fmla="*/ 2147483646 w 2291"/>
              <a:gd name="T49" fmla="*/ 2147483646 h 2197"/>
              <a:gd name="T50" fmla="*/ 2147483646 w 2291"/>
              <a:gd name="T51" fmla="*/ 2147483646 h 2197"/>
              <a:gd name="T52" fmla="*/ 2147483646 w 2291"/>
              <a:gd name="T53" fmla="*/ 2147483646 h 2197"/>
              <a:gd name="T54" fmla="*/ 2147483646 w 2291"/>
              <a:gd name="T55" fmla="*/ 2147483646 h 2197"/>
              <a:gd name="T56" fmla="*/ 2147483646 w 2291"/>
              <a:gd name="T57" fmla="*/ 2147483646 h 2197"/>
              <a:gd name="T58" fmla="*/ 2147483646 w 2291"/>
              <a:gd name="T59" fmla="*/ 2147483646 h 2197"/>
              <a:gd name="T60" fmla="*/ 2147483646 w 2291"/>
              <a:gd name="T61" fmla="*/ 2147483646 h 2197"/>
              <a:gd name="T62" fmla="*/ 2147483646 w 2291"/>
              <a:gd name="T63" fmla="*/ 2147483646 h 2197"/>
              <a:gd name="T64" fmla="*/ 2147483646 w 2291"/>
              <a:gd name="T65" fmla="*/ 2147483646 h 2197"/>
              <a:gd name="T66" fmla="*/ 2147483646 w 2291"/>
              <a:gd name="T67" fmla="*/ 2147483646 h 2197"/>
              <a:gd name="T68" fmla="*/ 2147483646 w 2291"/>
              <a:gd name="T69" fmla="*/ 2147483646 h 2197"/>
              <a:gd name="T70" fmla="*/ 2147483646 w 2291"/>
              <a:gd name="T71" fmla="*/ 2147483646 h 2197"/>
              <a:gd name="T72" fmla="*/ 2147483646 w 2291"/>
              <a:gd name="T73" fmla="*/ 2147483646 h 2197"/>
              <a:gd name="T74" fmla="*/ 2147483646 w 2291"/>
              <a:gd name="T75" fmla="*/ 2147483646 h 2197"/>
              <a:gd name="T76" fmla="*/ 2147483646 w 2291"/>
              <a:gd name="T77" fmla="*/ 2147483646 h 2197"/>
              <a:gd name="T78" fmla="*/ 2147483646 w 2291"/>
              <a:gd name="T79" fmla="*/ 2147483646 h 2197"/>
              <a:gd name="T80" fmla="*/ 2147483646 w 2291"/>
              <a:gd name="T81" fmla="*/ 2147483646 h 2197"/>
              <a:gd name="T82" fmla="*/ 2147483646 w 2291"/>
              <a:gd name="T83" fmla="*/ 2147483646 h 2197"/>
              <a:gd name="T84" fmla="*/ 2147483646 w 2291"/>
              <a:gd name="T85" fmla="*/ 2147483646 h 2197"/>
              <a:gd name="T86" fmla="*/ 2147483646 w 2291"/>
              <a:gd name="T87" fmla="*/ 2147483646 h 2197"/>
              <a:gd name="T88" fmla="*/ 2147483646 w 2291"/>
              <a:gd name="T89" fmla="*/ 2147483646 h 2197"/>
              <a:gd name="T90" fmla="*/ 2147483646 w 2291"/>
              <a:gd name="T91" fmla="*/ 2147483646 h 2197"/>
              <a:gd name="T92" fmla="*/ 2147483646 w 2291"/>
              <a:gd name="T93" fmla="*/ 2147483646 h 2197"/>
              <a:gd name="T94" fmla="*/ 2147483646 w 2291"/>
              <a:gd name="T95" fmla="*/ 2147483646 h 2197"/>
              <a:gd name="T96" fmla="*/ 2147483646 w 2291"/>
              <a:gd name="T97" fmla="*/ 2147483646 h 2197"/>
              <a:gd name="T98" fmla="*/ 2147483646 w 2291"/>
              <a:gd name="T99" fmla="*/ 2147483646 h 2197"/>
              <a:gd name="T100" fmla="*/ 2147483646 w 2291"/>
              <a:gd name="T101" fmla="*/ 2147483646 h 2197"/>
              <a:gd name="T102" fmla="*/ 2147483646 w 2291"/>
              <a:gd name="T103" fmla="*/ 2147483646 h 2197"/>
              <a:gd name="T104" fmla="*/ 0 w 2291"/>
              <a:gd name="T105" fmla="*/ 2147483646 h 2197"/>
              <a:gd name="T106" fmla="*/ 797531940 w 2291"/>
              <a:gd name="T107" fmla="*/ 2147483646 h 2197"/>
              <a:gd name="T108" fmla="*/ 2147483646 w 2291"/>
              <a:gd name="T109" fmla="*/ 2147483646 h 2197"/>
              <a:gd name="T110" fmla="*/ 2147483646 w 2291"/>
              <a:gd name="T111" fmla="*/ 2147483646 h 2197"/>
              <a:gd name="T112" fmla="*/ 2147483646 w 2291"/>
              <a:gd name="T113" fmla="*/ 2147483646 h 2197"/>
              <a:gd name="T114" fmla="*/ 2147483646 w 2291"/>
              <a:gd name="T115" fmla="*/ 2147483646 h 2197"/>
              <a:gd name="T116" fmla="*/ 2147483646 w 2291"/>
              <a:gd name="T117" fmla="*/ 2147483646 h 2197"/>
              <a:gd name="T118" fmla="*/ 2147483646 w 2291"/>
              <a:gd name="T119" fmla="*/ 2147483646 h 2197"/>
              <a:gd name="T120" fmla="*/ 2147483646 w 2291"/>
              <a:gd name="T121" fmla="*/ 2147483646 h 21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2B4D91"/>
          </a:solidFill>
          <a:ln>
            <a:noFill/>
          </a:ln>
          <a:extLst>
            <a:ext uri="{91240B29-F687-4F45-9708-019B960494DF}">
              <a14:hiddenLine xmlns:a14="http://schemas.microsoft.com/office/drawing/2010/main" w="9525">
                <a:solidFill>
                  <a:srgbClr val="000000"/>
                </a:solidFill>
                <a:round/>
                <a:headEnd/>
                <a:tailEnd/>
              </a14:hiddenLine>
            </a:ext>
          </a:extLst>
        </p:spPr>
        <p:txBody>
          <a:bodyPr lIns="60469" tIns="30235" rIns="60469" bIns="30235"/>
          <a:lstStyle/>
          <a:p>
            <a:pPr marL="0" marR="0" lvl="0" indent="0" algn="l" defTabSz="913226" rtl="0" eaLnBrk="0" fontAlgn="base" latinLnBrk="0" hangingPunct="0">
              <a:lnSpc>
                <a:spcPct val="100000"/>
              </a:lnSpc>
              <a:spcBef>
                <a:spcPct val="0"/>
              </a:spcBef>
              <a:spcAft>
                <a:spcPct val="0"/>
              </a:spcAft>
              <a:buClrTx/>
              <a:buSzTx/>
              <a:buFontTx/>
              <a:buNone/>
              <a:tabLst/>
              <a:defRPr/>
            </a:pPr>
            <a:endParaRPr kumimoji="0" lang="en-US" sz="1764" b="0" i="0" u="none" strike="noStrike" kern="0" cap="none" spc="0" normalizeH="0" baseline="0" noProof="0">
              <a:ln>
                <a:noFill/>
              </a:ln>
              <a:gradFill>
                <a:gsLst>
                  <a:gs pos="0">
                    <a:srgbClr val="FFFFFF"/>
                  </a:gs>
                  <a:gs pos="59000">
                    <a:srgbClr val="FFFFFF"/>
                  </a:gs>
                </a:gsLst>
                <a:lin ang="0" scaled="0"/>
              </a:gradFill>
              <a:effectLst/>
              <a:uLnTx/>
              <a:uFillTx/>
              <a:latin typeface="Segoe UI"/>
              <a:ea typeface="MS PGothic" pitchFamily="34" charset="-128"/>
              <a:cs typeface="+mn-cs"/>
            </a:endParaRPr>
          </a:p>
        </p:txBody>
      </p:sp>
      <p:sp>
        <p:nvSpPr>
          <p:cNvPr id="303" name="Thought Bubble: Cloud 302">
            <a:extLst>
              <a:ext uri="{FF2B5EF4-FFF2-40B4-BE49-F238E27FC236}">
                <a16:creationId xmlns:a16="http://schemas.microsoft.com/office/drawing/2014/main" id="{9512F566-44C6-4F6A-947A-BA6BE74D98FB}"/>
              </a:ext>
            </a:extLst>
          </p:cNvPr>
          <p:cNvSpPr/>
          <p:nvPr/>
        </p:nvSpPr>
        <p:spPr>
          <a:xfrm>
            <a:off x="1690057" y="1405366"/>
            <a:ext cx="355136" cy="1677675"/>
          </a:xfrm>
          <a:prstGeom prst="cloudCallout">
            <a:avLst>
              <a:gd name="adj1" fmla="val -13147"/>
              <a:gd name="adj2" fmla="val 21447"/>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304" name="TextBox 303">
            <a:extLst>
              <a:ext uri="{FF2B5EF4-FFF2-40B4-BE49-F238E27FC236}">
                <a16:creationId xmlns:a16="http://schemas.microsoft.com/office/drawing/2014/main" id="{8DA09752-2D67-4341-A0D7-5ACDFC0D74CF}"/>
              </a:ext>
            </a:extLst>
          </p:cNvPr>
          <p:cNvSpPr txBox="1"/>
          <p:nvPr/>
        </p:nvSpPr>
        <p:spPr>
          <a:xfrm>
            <a:off x="1698301" y="2410219"/>
            <a:ext cx="344094" cy="169277"/>
          </a:xfrm>
          <a:prstGeom prst="rect">
            <a:avLst/>
          </a:prstGeom>
          <a:noFill/>
        </p:spPr>
        <p:txBody>
          <a:bodyPr wrap="square" lIns="0" tIns="0" rIns="0" bIns="0" rtlCol="0">
            <a:spAutoFit/>
          </a:bodyPr>
          <a:lstStyle/>
          <a:p>
            <a:pPr marL="0" marR="0" lvl="0" indent="0" algn="ctr" defTabSz="1088449" rtl="0" eaLnBrk="1" fontAlgn="base" latinLnBrk="0" hangingPunct="1">
              <a:lnSpc>
                <a:spcPct val="100000"/>
              </a:lnSpc>
              <a:spcBef>
                <a:spcPct val="50000"/>
              </a:spcBef>
              <a:spcAft>
                <a:spcPct val="0"/>
              </a:spcAft>
              <a:buClr>
                <a:srgbClr val="F0AB00"/>
              </a:buClr>
              <a:buSzPct val="80000"/>
              <a:buFontTx/>
              <a:buNone/>
              <a:tabLst/>
              <a:defRPr/>
            </a:pPr>
            <a:r>
              <a:rPr kumimoji="0" lang="en-US" sz="1100" b="0" i="0" u="none" strike="noStrike" kern="0" cap="none" spc="0" normalizeH="0" baseline="0" noProof="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Web</a:t>
            </a:r>
          </a:p>
        </p:txBody>
      </p:sp>
      <p:cxnSp>
        <p:nvCxnSpPr>
          <p:cNvPr id="306" name="Straight Arrow Connector 305">
            <a:extLst>
              <a:ext uri="{FF2B5EF4-FFF2-40B4-BE49-F238E27FC236}">
                <a16:creationId xmlns:a16="http://schemas.microsoft.com/office/drawing/2014/main" id="{203C8D18-FE9A-40C0-8A37-E5E3F36D91CF}"/>
              </a:ext>
            </a:extLst>
          </p:cNvPr>
          <p:cNvCxnSpPr>
            <a:cxnSpLocks/>
            <a:stCxn id="284" idx="3"/>
            <a:endCxn id="338" idx="1"/>
          </p:cNvCxnSpPr>
          <p:nvPr/>
        </p:nvCxnSpPr>
        <p:spPr>
          <a:xfrm>
            <a:off x="1456191" y="1815454"/>
            <a:ext cx="2067743" cy="259499"/>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9EB72591-10E6-40D1-B10F-15D1E8AEA9AC}"/>
              </a:ext>
            </a:extLst>
          </p:cNvPr>
          <p:cNvCxnSpPr>
            <a:cxnSpLocks/>
            <a:stCxn id="287" idx="3"/>
            <a:endCxn id="241" idx="1"/>
          </p:cNvCxnSpPr>
          <p:nvPr/>
        </p:nvCxnSpPr>
        <p:spPr>
          <a:xfrm flipV="1">
            <a:off x="1436967" y="2674759"/>
            <a:ext cx="2770921" cy="152917"/>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8" name="TextBox 307">
            <a:extLst>
              <a:ext uri="{FF2B5EF4-FFF2-40B4-BE49-F238E27FC236}">
                <a16:creationId xmlns:a16="http://schemas.microsoft.com/office/drawing/2014/main" id="{4CD9E790-BFFC-4021-8D4B-FC7F0E38221B}"/>
              </a:ext>
            </a:extLst>
          </p:cNvPr>
          <p:cNvSpPr txBox="1"/>
          <p:nvPr/>
        </p:nvSpPr>
        <p:spPr>
          <a:xfrm>
            <a:off x="1714520" y="1870702"/>
            <a:ext cx="344094" cy="338554"/>
          </a:xfrm>
          <a:prstGeom prst="rect">
            <a:avLst/>
          </a:prstGeom>
          <a:noFill/>
        </p:spPr>
        <p:txBody>
          <a:bodyPr wrap="square" lIns="0" tIns="0" rIns="0" bIns="0" rtlCol="0">
            <a:spAutoFit/>
          </a:bodyPr>
          <a:lstStyle/>
          <a:p>
            <a:pPr marL="0" marR="0" lvl="0" indent="0" algn="ctr" defTabSz="1088449" rtl="0" eaLnBrk="1" fontAlgn="base" latinLnBrk="0" hangingPunct="1">
              <a:lnSpc>
                <a:spcPct val="100000"/>
              </a:lnSpc>
              <a:spcBef>
                <a:spcPct val="50000"/>
              </a:spcBef>
              <a:spcAft>
                <a:spcPct val="0"/>
              </a:spcAft>
              <a:buClr>
                <a:srgbClr val="F0AB00"/>
              </a:buClr>
              <a:buSzPct val="80000"/>
              <a:buFontTx/>
              <a:buNone/>
              <a:tabLst/>
              <a:defRPr/>
            </a:pPr>
            <a:r>
              <a:rPr kumimoji="0" lang="en-US" sz="1100" b="0" i="0" u="none" strike="noStrike" kern="0" cap="none" spc="0" normalizeH="0" baseline="0" noProof="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S2S</a:t>
            </a:r>
            <a:br>
              <a:rPr kumimoji="0" lang="en-US" sz="1100" b="0" i="0" u="none" strike="noStrike" kern="0" cap="none" spc="0" normalizeH="0" baseline="0" noProof="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VPN</a:t>
            </a:r>
          </a:p>
        </p:txBody>
      </p:sp>
      <p:sp>
        <p:nvSpPr>
          <p:cNvPr id="310" name="Title 1">
            <a:extLst>
              <a:ext uri="{FF2B5EF4-FFF2-40B4-BE49-F238E27FC236}">
                <a16:creationId xmlns:a16="http://schemas.microsoft.com/office/drawing/2014/main" id="{8AC23CF2-3D1F-48DD-8717-21DA32C5FF30}"/>
              </a:ext>
            </a:extLst>
          </p:cNvPr>
          <p:cNvSpPr txBox="1">
            <a:spLocks/>
          </p:cNvSpPr>
          <p:nvPr/>
        </p:nvSpPr>
        <p:spPr>
          <a:xfrm>
            <a:off x="536575" y="91530"/>
            <a:ext cx="11655425" cy="565570"/>
          </a:xfrm>
          <a:prstGeom prst="rect">
            <a:avLst/>
          </a:prstGeom>
        </p:spPr>
        <p:txBody>
          <a:bodyPr vert="horz" wrap="square" lIns="146304" tIns="91440" rIns="146304" bIns="91440" rtlCol="0" anchor="ctr" anchorCtr="0">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t>S/4HANA (1) : HA in Availability Set and DR across Regions</a:t>
            </a:r>
          </a:p>
        </p:txBody>
      </p:sp>
      <p:sp>
        <p:nvSpPr>
          <p:cNvPr id="221" name="Rectangle 220">
            <a:extLst>
              <a:ext uri="{FF2B5EF4-FFF2-40B4-BE49-F238E27FC236}">
                <a16:creationId xmlns:a16="http://schemas.microsoft.com/office/drawing/2014/main" id="{A62527EF-9637-4ED9-838A-52D4F4C98B53}"/>
              </a:ext>
            </a:extLst>
          </p:cNvPr>
          <p:cNvSpPr/>
          <p:nvPr/>
        </p:nvSpPr>
        <p:spPr>
          <a:xfrm>
            <a:off x="4710203" y="2597209"/>
            <a:ext cx="813699" cy="95410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Domain Controller,</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DNS,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Patch Server,</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Monitoring,</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Backup</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err="1">
                <a:ln>
                  <a:noFill/>
                </a:ln>
                <a:solidFill>
                  <a:prstClr val="black"/>
                </a:solidFill>
                <a:effectLst/>
                <a:uLnTx/>
                <a:uFillTx/>
                <a:latin typeface="Segoe UI Light" panose="020B0502040204020203" pitchFamily="34" charset="0"/>
                <a:ea typeface="+mn-ea"/>
                <a:cs typeface="Segoe UI Light" panose="020B0502040204020203" pitchFamily="34" charset="0"/>
              </a:rPr>
              <a:t>Jumpbox</a:t>
            </a:r>
            <a:endParaRPr kumimoji="0" lang="en-US" b="0" i="0" u="none" strike="noStrike" kern="1200" cap="none" spc="0" normalizeH="0" baseline="0" noProof="0" dirty="0">
              <a:ln>
                <a:noFill/>
              </a:ln>
              <a:solidFill>
                <a:srgbClr val="353535"/>
              </a:solidFill>
              <a:effectLst/>
              <a:uLnTx/>
              <a:uFillTx/>
              <a:latin typeface="Segoe UI Semilight"/>
              <a:ea typeface="+mn-ea"/>
              <a:cs typeface="+mn-cs"/>
            </a:endParaRPr>
          </a:p>
        </p:txBody>
      </p:sp>
      <p:pic>
        <p:nvPicPr>
          <p:cNvPr id="223" name="Picture 2" descr="Image result for Virtual machines azure icon">
            <a:extLst>
              <a:ext uri="{FF2B5EF4-FFF2-40B4-BE49-F238E27FC236}">
                <a16:creationId xmlns:a16="http://schemas.microsoft.com/office/drawing/2014/main" id="{3254C533-C585-4320-A129-69563E5EC995}"/>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870672" y="2394365"/>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231" name="Picture 2" descr="Image result for Virtual machines azure icon">
            <a:extLst>
              <a:ext uri="{FF2B5EF4-FFF2-40B4-BE49-F238E27FC236}">
                <a16:creationId xmlns:a16="http://schemas.microsoft.com/office/drawing/2014/main" id="{B1AABFE6-99A5-4EEC-BE45-B67960D4342A}"/>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135128" y="2394203"/>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232" name="Picture 2" descr="Image result for Virtual machines azure icon">
            <a:extLst>
              <a:ext uri="{FF2B5EF4-FFF2-40B4-BE49-F238E27FC236}">
                <a16:creationId xmlns:a16="http://schemas.microsoft.com/office/drawing/2014/main" id="{EAE61481-9DDF-49D0-88B7-E2D55482EEA8}"/>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872964" y="2212891"/>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233" name="Picture 2" descr="Image result for Virtual machines azure icon">
            <a:extLst>
              <a:ext uri="{FF2B5EF4-FFF2-40B4-BE49-F238E27FC236}">
                <a16:creationId xmlns:a16="http://schemas.microsoft.com/office/drawing/2014/main" id="{B7A16091-3B33-4F61-8568-5DD58AF8D547}"/>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137420" y="2212729"/>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234" name="Picture 2" descr="Image result for Virtual machines azure icon">
            <a:extLst>
              <a:ext uri="{FF2B5EF4-FFF2-40B4-BE49-F238E27FC236}">
                <a16:creationId xmlns:a16="http://schemas.microsoft.com/office/drawing/2014/main" id="{935415DD-F98C-4039-B9D6-2B3995B43A7D}"/>
              </a:ext>
            </a:extLst>
          </p:cNvPr>
          <p:cNvPicPr>
            <a:picLocks noChangeAspect="1" noChangeArrowheads="1"/>
          </p:cNvPicPr>
          <p:nvPr/>
        </p:nvPicPr>
        <p:blipFill>
          <a:blip r:embed="rId2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18720" y="5531475"/>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235" name="Picture 2" descr="Image result for Virtual machines azure icon">
            <a:extLst>
              <a:ext uri="{FF2B5EF4-FFF2-40B4-BE49-F238E27FC236}">
                <a16:creationId xmlns:a16="http://schemas.microsoft.com/office/drawing/2014/main" id="{7548C5FF-8909-4A81-974B-DD2221BECC0A}"/>
              </a:ext>
            </a:extLst>
          </p:cNvPr>
          <p:cNvPicPr>
            <a:picLocks noChangeAspect="1" noChangeArrowheads="1"/>
          </p:cNvPicPr>
          <p:nvPr/>
        </p:nvPicPr>
        <p:blipFill>
          <a:blip r:embed="rId2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13672" y="5738501"/>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244" name="Picture 2" descr="Image result for Virtual machines azure icon">
            <a:extLst>
              <a:ext uri="{FF2B5EF4-FFF2-40B4-BE49-F238E27FC236}">
                <a16:creationId xmlns:a16="http://schemas.microsoft.com/office/drawing/2014/main" id="{6A9DE4BC-E7EE-4D9E-B102-278D4904190A}"/>
              </a:ext>
            </a:extLst>
          </p:cNvPr>
          <p:cNvPicPr>
            <a:picLocks noChangeAspect="1" noChangeArrowheads="1"/>
          </p:cNvPicPr>
          <p:nvPr/>
        </p:nvPicPr>
        <p:blipFill>
          <a:blip r:embed="rId2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78128" y="5738339"/>
            <a:ext cx="179467" cy="179467"/>
          </a:xfrm>
          <a:prstGeom prst="rect">
            <a:avLst/>
          </a:prstGeom>
          <a:noFill/>
          <a:extLst>
            <a:ext uri="{909E8E84-426E-40DD-AFC4-6F175D3DCCD1}">
              <a14:hiddenFill xmlns:a14="http://schemas.microsoft.com/office/drawing/2010/main">
                <a:solidFill>
                  <a:srgbClr val="FFFFFF"/>
                </a:solidFill>
              </a14:hiddenFill>
            </a:ext>
          </a:extLst>
        </p:spPr>
      </p:pic>
      <p:sp>
        <p:nvSpPr>
          <p:cNvPr id="245" name="Rectangle 244">
            <a:extLst>
              <a:ext uri="{FF2B5EF4-FFF2-40B4-BE49-F238E27FC236}">
                <a16:creationId xmlns:a16="http://schemas.microsoft.com/office/drawing/2014/main" id="{5362EBEF-C423-420C-B821-1EADCC225219}"/>
              </a:ext>
            </a:extLst>
          </p:cNvPr>
          <p:cNvSpPr/>
          <p:nvPr/>
        </p:nvSpPr>
        <p:spPr>
          <a:xfrm>
            <a:off x="4784200" y="5911184"/>
            <a:ext cx="729859" cy="58477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DC, Patch Server,</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Monitoring,</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Backup </a:t>
            </a:r>
            <a:r>
              <a:rPr kumimoji="0" lang="en-US" sz="800" b="0" i="0" u="none" strike="noStrike" kern="1200" cap="none" spc="0" normalizeH="0" baseline="0" noProof="0" dirty="0" err="1">
                <a:ln>
                  <a:noFill/>
                </a:ln>
                <a:solidFill>
                  <a:prstClr val="black"/>
                </a:solidFill>
                <a:effectLst/>
                <a:uLnTx/>
                <a:uFillTx/>
                <a:latin typeface="Segoe UI Light" panose="020B0502040204020203" pitchFamily="34" charset="0"/>
                <a:ea typeface="+mn-ea"/>
                <a:cs typeface="Segoe UI Light" panose="020B0502040204020203" pitchFamily="34" charset="0"/>
              </a:rPr>
              <a:t>etc</a:t>
            </a:r>
            <a:endParaRPr kumimoji="0" lang="en-US" b="0" i="0" u="none" strike="noStrike" kern="1200" cap="none" spc="0" normalizeH="0" baseline="0" noProof="0" dirty="0">
              <a:ln>
                <a:noFill/>
              </a:ln>
              <a:solidFill>
                <a:srgbClr val="353535"/>
              </a:solidFill>
              <a:effectLst/>
              <a:uLnTx/>
              <a:uFillTx/>
              <a:latin typeface="Segoe UI Semilight"/>
              <a:ea typeface="+mn-ea"/>
              <a:cs typeface="+mn-cs"/>
            </a:endParaRPr>
          </a:p>
        </p:txBody>
      </p:sp>
      <p:pic>
        <p:nvPicPr>
          <p:cNvPr id="250" name="Picture 2" descr="Image result for Virtual machines azure icon">
            <a:extLst>
              <a:ext uri="{FF2B5EF4-FFF2-40B4-BE49-F238E27FC236}">
                <a16:creationId xmlns:a16="http://schemas.microsoft.com/office/drawing/2014/main" id="{E601A2C8-F1C0-4217-9C7A-D8BF38ECFB8A}"/>
              </a:ext>
            </a:extLst>
          </p:cNvPr>
          <p:cNvPicPr>
            <a:picLocks noChangeAspect="1" noChangeArrowheads="1"/>
          </p:cNvPicPr>
          <p:nvPr/>
        </p:nvPicPr>
        <p:blipFill>
          <a:blip r:embed="rId2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74350" y="5521987"/>
            <a:ext cx="179467" cy="179467"/>
          </a:xfrm>
          <a:prstGeom prst="rect">
            <a:avLst/>
          </a:prstGeom>
          <a:noFill/>
          <a:extLst>
            <a:ext uri="{909E8E84-426E-40DD-AFC4-6F175D3DCCD1}">
              <a14:hiddenFill xmlns:a14="http://schemas.microsoft.com/office/drawing/2010/main">
                <a:solidFill>
                  <a:srgbClr val="FFFFFF"/>
                </a:solidFill>
              </a14:hiddenFill>
            </a:ext>
          </a:extLst>
        </p:spPr>
      </p:pic>
      <p:sp>
        <p:nvSpPr>
          <p:cNvPr id="257" name="Rectangle 256">
            <a:extLst>
              <a:ext uri="{FF2B5EF4-FFF2-40B4-BE49-F238E27FC236}">
                <a16:creationId xmlns:a16="http://schemas.microsoft.com/office/drawing/2014/main" id="{F6612AA5-7207-466D-8651-332419618BC3}"/>
              </a:ext>
            </a:extLst>
          </p:cNvPr>
          <p:cNvSpPr/>
          <p:nvPr/>
        </p:nvSpPr>
        <p:spPr>
          <a:xfrm>
            <a:off x="3943045" y="5972026"/>
            <a:ext cx="761795" cy="21544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SAP Router</a:t>
            </a:r>
            <a:endParaRPr kumimoji="0" lang="en-US" b="0" i="0" u="none" strike="noStrike" kern="1200" cap="none" spc="0" normalizeH="0" baseline="0" noProof="0" dirty="0">
              <a:ln>
                <a:noFill/>
              </a:ln>
              <a:solidFill>
                <a:srgbClr val="353535"/>
              </a:solidFill>
              <a:effectLst/>
              <a:uLnTx/>
              <a:uFillTx/>
              <a:latin typeface="Segoe UI Semilight"/>
              <a:ea typeface="+mn-ea"/>
              <a:cs typeface="+mn-cs"/>
            </a:endParaRPr>
          </a:p>
        </p:txBody>
      </p:sp>
      <p:pic>
        <p:nvPicPr>
          <p:cNvPr id="206" name="Picture 2" descr="Image result for Virtual machines azure icon">
            <a:extLst>
              <a:ext uri="{FF2B5EF4-FFF2-40B4-BE49-F238E27FC236}">
                <a16:creationId xmlns:a16="http://schemas.microsoft.com/office/drawing/2014/main" id="{11D2E6EB-6802-4F28-912E-A2F03E7B06A1}"/>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004955" y="1994761"/>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2" descr="Image result for Virtual machines azure icon">
            <a:extLst>
              <a:ext uri="{FF2B5EF4-FFF2-40B4-BE49-F238E27FC236}">
                <a16:creationId xmlns:a16="http://schemas.microsoft.com/office/drawing/2014/main" id="{1F2F0709-2D05-4EE0-93FE-4F5480554AF5}"/>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5039707" y="5328304"/>
            <a:ext cx="179467" cy="179467"/>
          </a:xfrm>
          <a:prstGeom prst="rect">
            <a:avLst/>
          </a:prstGeom>
          <a:noFill/>
          <a:extLst>
            <a:ext uri="{909E8E84-426E-40DD-AFC4-6F175D3DCCD1}">
              <a14:hiddenFill xmlns:a14="http://schemas.microsoft.com/office/drawing/2010/main">
                <a:solidFill>
                  <a:srgbClr val="FFFFFF"/>
                </a:solidFill>
              </a14:hiddenFill>
            </a:ext>
          </a:extLst>
        </p:spPr>
      </p:pic>
      <p:sp>
        <p:nvSpPr>
          <p:cNvPr id="209" name="Rectangle 208">
            <a:extLst>
              <a:ext uri="{FF2B5EF4-FFF2-40B4-BE49-F238E27FC236}">
                <a16:creationId xmlns:a16="http://schemas.microsoft.com/office/drawing/2014/main" id="{F27608AE-B974-446B-8FDE-445DE8F2B151}"/>
              </a:ext>
            </a:extLst>
          </p:cNvPr>
          <p:cNvSpPr/>
          <p:nvPr/>
        </p:nvSpPr>
        <p:spPr>
          <a:xfrm>
            <a:off x="6885172" y="5604379"/>
            <a:ext cx="750677" cy="7895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err="1">
                <a:ln>
                  <a:noFill/>
                </a:ln>
                <a:solidFill>
                  <a:prstClr val="black"/>
                </a:solidFill>
                <a:effectLst/>
                <a:uLnTx/>
                <a:uFillTx/>
                <a:latin typeface="Segoe UI Light" panose="020B0502040204020203" pitchFamily="34" charset="0"/>
                <a:ea typeface="+mn-ea"/>
                <a:cs typeface="Segoe UI Light" panose="020B0502040204020203" pitchFamily="34" charset="0"/>
              </a:rPr>
              <a:t>AvSet</a:t>
            </a: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ASCS/ERS</a:t>
            </a:r>
          </a:p>
        </p:txBody>
      </p:sp>
      <p:pic>
        <p:nvPicPr>
          <p:cNvPr id="210" name="Picture 209">
            <a:extLst>
              <a:ext uri="{FF2B5EF4-FFF2-40B4-BE49-F238E27FC236}">
                <a16:creationId xmlns:a16="http://schemas.microsoft.com/office/drawing/2014/main" id="{F0E8FF85-740D-4C2D-8BDB-43A399EF141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145699" y="5891780"/>
            <a:ext cx="146410" cy="146410"/>
          </a:xfrm>
          <a:prstGeom prst="rect">
            <a:avLst/>
          </a:prstGeom>
        </p:spPr>
      </p:pic>
      <p:sp>
        <p:nvSpPr>
          <p:cNvPr id="212" name="Rectangle 211">
            <a:extLst>
              <a:ext uri="{FF2B5EF4-FFF2-40B4-BE49-F238E27FC236}">
                <a16:creationId xmlns:a16="http://schemas.microsoft.com/office/drawing/2014/main" id="{4FC8CAC6-A926-48F2-8081-0E9C9B87F781}"/>
              </a:ext>
            </a:extLst>
          </p:cNvPr>
          <p:cNvSpPr/>
          <p:nvPr/>
        </p:nvSpPr>
        <p:spPr>
          <a:xfrm>
            <a:off x="8662050" y="5603500"/>
            <a:ext cx="1712506" cy="79543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9144" r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err="1">
                <a:ln>
                  <a:noFill/>
                </a:ln>
                <a:solidFill>
                  <a:prstClr val="black"/>
                </a:solidFill>
                <a:effectLst/>
                <a:uLnTx/>
                <a:uFillTx/>
                <a:latin typeface="Segoe UI Light" panose="020B0502040204020203" pitchFamily="34" charset="0"/>
                <a:ea typeface="+mn-ea"/>
                <a:cs typeface="Segoe UI Light" panose="020B0502040204020203" pitchFamily="34" charset="0"/>
              </a:rPr>
              <a:t>AvSet</a:t>
            </a: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HANA System Replication</a:t>
            </a:r>
          </a:p>
        </p:txBody>
      </p:sp>
      <p:pic>
        <p:nvPicPr>
          <p:cNvPr id="213" name="Picture 212">
            <a:extLst>
              <a:ext uri="{FF2B5EF4-FFF2-40B4-BE49-F238E27FC236}">
                <a16:creationId xmlns:a16="http://schemas.microsoft.com/office/drawing/2014/main" id="{8790F642-D314-4CD6-B542-C55ED7C0088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403367" y="5786714"/>
            <a:ext cx="146410" cy="146410"/>
          </a:xfrm>
          <a:prstGeom prst="rect">
            <a:avLst/>
          </a:prstGeom>
        </p:spPr>
      </p:pic>
      <p:cxnSp>
        <p:nvCxnSpPr>
          <p:cNvPr id="214" name="Connector: Elbow 213">
            <a:extLst>
              <a:ext uri="{FF2B5EF4-FFF2-40B4-BE49-F238E27FC236}">
                <a16:creationId xmlns:a16="http://schemas.microsoft.com/office/drawing/2014/main" id="{9E74A483-0F9B-4CC0-A610-CEE538A63F80}"/>
              </a:ext>
            </a:extLst>
          </p:cNvPr>
          <p:cNvCxnSpPr>
            <a:cxnSpLocks/>
            <a:stCxn id="349" idx="0"/>
            <a:endCxn id="350" idx="0"/>
          </p:cNvCxnSpPr>
          <p:nvPr/>
        </p:nvCxnSpPr>
        <p:spPr>
          <a:xfrm rot="16200000" flipH="1">
            <a:off x="9458522" y="5513574"/>
            <a:ext cx="19339" cy="744273"/>
          </a:xfrm>
          <a:prstGeom prst="bentConnector3">
            <a:avLst>
              <a:gd name="adj1" fmla="val -47635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Connector: Elbow 215">
            <a:extLst>
              <a:ext uri="{FF2B5EF4-FFF2-40B4-BE49-F238E27FC236}">
                <a16:creationId xmlns:a16="http://schemas.microsoft.com/office/drawing/2014/main" id="{5AEF9C2C-D607-42F2-88AE-CBF709BDFC50}"/>
              </a:ext>
            </a:extLst>
          </p:cNvPr>
          <p:cNvCxnSpPr>
            <a:cxnSpLocks/>
            <a:stCxn id="351" idx="0"/>
            <a:endCxn id="352" idx="0"/>
          </p:cNvCxnSpPr>
          <p:nvPr/>
        </p:nvCxnSpPr>
        <p:spPr>
          <a:xfrm rot="16200000" flipH="1">
            <a:off x="7240563" y="5794419"/>
            <a:ext cx="6976" cy="369401"/>
          </a:xfrm>
          <a:prstGeom prst="bentConnector3">
            <a:avLst>
              <a:gd name="adj1" fmla="val -2210034"/>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7" name="Rectangle 216">
            <a:extLst>
              <a:ext uri="{FF2B5EF4-FFF2-40B4-BE49-F238E27FC236}">
                <a16:creationId xmlns:a16="http://schemas.microsoft.com/office/drawing/2014/main" id="{09E8020C-6C0B-488E-943C-6AD0176DEFE6}"/>
              </a:ext>
            </a:extLst>
          </p:cNvPr>
          <p:cNvSpPr/>
          <p:nvPr/>
        </p:nvSpPr>
        <p:spPr>
          <a:xfrm>
            <a:off x="6046564" y="5596321"/>
            <a:ext cx="750677" cy="7895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err="1">
                <a:ln>
                  <a:noFill/>
                </a:ln>
                <a:solidFill>
                  <a:prstClr val="black"/>
                </a:solidFill>
                <a:effectLst/>
                <a:uLnTx/>
                <a:uFillTx/>
                <a:latin typeface="Segoe UI Light" panose="020B0502040204020203" pitchFamily="34" charset="0"/>
                <a:ea typeface="+mn-ea"/>
                <a:cs typeface="Segoe UI Light" panose="020B0502040204020203" pitchFamily="34" charset="0"/>
              </a:rPr>
              <a:t>AvSet</a:t>
            </a:r>
            <a:r>
              <a:rPr kumimoji="0" lang="en-US" sz="5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t> SOFS</a:t>
            </a:r>
          </a:p>
        </p:txBody>
      </p:sp>
      <p:cxnSp>
        <p:nvCxnSpPr>
          <p:cNvPr id="313" name="Connector: Elbow 312">
            <a:extLst>
              <a:ext uri="{FF2B5EF4-FFF2-40B4-BE49-F238E27FC236}">
                <a16:creationId xmlns:a16="http://schemas.microsoft.com/office/drawing/2014/main" id="{2DD6F865-042F-4556-A45E-CC05302267B4}"/>
              </a:ext>
            </a:extLst>
          </p:cNvPr>
          <p:cNvCxnSpPr>
            <a:cxnSpLocks/>
            <a:stCxn id="331" idx="0"/>
            <a:endCxn id="332" idx="0"/>
          </p:cNvCxnSpPr>
          <p:nvPr/>
        </p:nvCxnSpPr>
        <p:spPr>
          <a:xfrm rot="16200000" flipH="1">
            <a:off x="6361052" y="5919902"/>
            <a:ext cx="5461" cy="350937"/>
          </a:xfrm>
          <a:prstGeom prst="bentConnector3">
            <a:avLst>
              <a:gd name="adj1" fmla="val -4186047"/>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4" name="Rectangle 313">
            <a:extLst>
              <a:ext uri="{FF2B5EF4-FFF2-40B4-BE49-F238E27FC236}">
                <a16:creationId xmlns:a16="http://schemas.microsoft.com/office/drawing/2014/main" id="{7E52D88F-BB42-44B1-AC90-9EEC0D24E203}"/>
              </a:ext>
            </a:extLst>
          </p:cNvPr>
          <p:cNvSpPr/>
          <p:nvPr/>
        </p:nvSpPr>
        <p:spPr>
          <a:xfrm>
            <a:off x="7709244" y="5595768"/>
            <a:ext cx="877991" cy="7895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err="1">
                <a:ln>
                  <a:noFill/>
                </a:ln>
                <a:solidFill>
                  <a:prstClr val="black"/>
                </a:solidFill>
                <a:effectLst/>
                <a:uLnTx/>
                <a:uFillTx/>
                <a:latin typeface="Segoe UI Light" panose="020B0502040204020203" pitchFamily="34" charset="0"/>
                <a:ea typeface="+mn-ea"/>
                <a:cs typeface="Segoe UI Light" panose="020B0502040204020203" pitchFamily="34" charset="0"/>
              </a:rPr>
              <a:t>AvSet</a:t>
            </a: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PAS</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Windows</a:t>
            </a:r>
          </a:p>
        </p:txBody>
      </p:sp>
      <p:pic>
        <p:nvPicPr>
          <p:cNvPr id="315" name="Picture 2" descr="Image result for azure managed disks vm">
            <a:extLst>
              <a:ext uri="{FF2B5EF4-FFF2-40B4-BE49-F238E27FC236}">
                <a16:creationId xmlns:a16="http://schemas.microsoft.com/office/drawing/2014/main" id="{38B1AF48-4AFB-488D-A958-B18505B2169D}"/>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7096834" y="6254788"/>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317" name="Picture 2" descr="Image result for azure managed disks vm">
            <a:extLst>
              <a:ext uri="{FF2B5EF4-FFF2-40B4-BE49-F238E27FC236}">
                <a16:creationId xmlns:a16="http://schemas.microsoft.com/office/drawing/2014/main" id="{6042F5E0-6918-4B1A-9E57-A52BCC8E54EE}"/>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7432896" y="6249418"/>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318" name="Picture 2" descr="Image result for azure managed disks vm">
            <a:extLst>
              <a:ext uri="{FF2B5EF4-FFF2-40B4-BE49-F238E27FC236}">
                <a16:creationId xmlns:a16="http://schemas.microsoft.com/office/drawing/2014/main" id="{AFC40D54-A235-4D6F-ABC2-04A5B657C187}"/>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6249696" y="6235036"/>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319" name="Picture 2" descr="Image result for azure managed disks vm">
            <a:extLst>
              <a:ext uri="{FF2B5EF4-FFF2-40B4-BE49-F238E27FC236}">
                <a16:creationId xmlns:a16="http://schemas.microsoft.com/office/drawing/2014/main" id="{C4EDF795-B473-4E47-82DC-4C4C924D3205}"/>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6585758" y="6229666"/>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324" name="Picture 2" descr="Image result for azure managed disks vm">
            <a:extLst>
              <a:ext uri="{FF2B5EF4-FFF2-40B4-BE49-F238E27FC236}">
                <a16:creationId xmlns:a16="http://schemas.microsoft.com/office/drawing/2014/main" id="{BC3F55FA-4256-477B-B4FD-EC4F15C081C1}"/>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8004157" y="6217104"/>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325" name="Picture 2" descr="Image result for azure managed disks vm">
            <a:extLst>
              <a:ext uri="{FF2B5EF4-FFF2-40B4-BE49-F238E27FC236}">
                <a16:creationId xmlns:a16="http://schemas.microsoft.com/office/drawing/2014/main" id="{BBB7CAA9-BB15-45E6-A60A-EA85A8531CD0}"/>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8409991" y="6215406"/>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326" name="Picture 2" descr="Image result for azure managed disks vm">
            <a:extLst>
              <a:ext uri="{FF2B5EF4-FFF2-40B4-BE49-F238E27FC236}">
                <a16:creationId xmlns:a16="http://schemas.microsoft.com/office/drawing/2014/main" id="{85C1EEE0-0ABB-41E5-AE87-DED57A98B2ED}"/>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9219511" y="6171360"/>
            <a:ext cx="315393" cy="165582"/>
          </a:xfrm>
          <a:prstGeom prst="rect">
            <a:avLst/>
          </a:prstGeom>
          <a:noFill/>
          <a:extLst>
            <a:ext uri="{909E8E84-426E-40DD-AFC4-6F175D3DCCD1}">
              <a14:hiddenFill xmlns:a14="http://schemas.microsoft.com/office/drawing/2010/main">
                <a:solidFill>
                  <a:srgbClr val="FFFFFF"/>
                </a:solidFill>
              </a14:hiddenFill>
            </a:ext>
          </a:extLst>
        </p:spPr>
      </p:pic>
      <p:pic>
        <p:nvPicPr>
          <p:cNvPr id="328" name="Picture 2" descr="Image result for azure managed disks vm">
            <a:extLst>
              <a:ext uri="{FF2B5EF4-FFF2-40B4-BE49-F238E27FC236}">
                <a16:creationId xmlns:a16="http://schemas.microsoft.com/office/drawing/2014/main" id="{32DE919C-7A2C-49F6-BF29-B1D071DA5FCB}"/>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9923399" y="6169796"/>
            <a:ext cx="315393" cy="165582"/>
          </a:xfrm>
          <a:prstGeom prst="rect">
            <a:avLst/>
          </a:prstGeom>
          <a:noFill/>
          <a:extLst>
            <a:ext uri="{909E8E84-426E-40DD-AFC4-6F175D3DCCD1}">
              <a14:hiddenFill xmlns:a14="http://schemas.microsoft.com/office/drawing/2010/main">
                <a:solidFill>
                  <a:srgbClr val="FFFFFF"/>
                </a:solidFill>
              </a14:hiddenFill>
            </a:ext>
          </a:extLst>
        </p:spPr>
      </p:pic>
      <p:pic>
        <p:nvPicPr>
          <p:cNvPr id="329" name="Picture 2" descr="Image result for Virtual machines azure icon">
            <a:extLst>
              <a:ext uri="{FF2B5EF4-FFF2-40B4-BE49-F238E27FC236}">
                <a16:creationId xmlns:a16="http://schemas.microsoft.com/office/drawing/2014/main" id="{FF8BFD60-5DEB-419C-94F3-8D2367A48EA1}"/>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945504" y="6100504"/>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330" name="Picture 2" descr="Image result for Virtual machines azure icon">
            <a:extLst>
              <a:ext uri="{FF2B5EF4-FFF2-40B4-BE49-F238E27FC236}">
                <a16:creationId xmlns:a16="http://schemas.microsoft.com/office/drawing/2014/main" id="{73952ACC-99FA-4436-9A7A-F9CF65AFB160}"/>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296441" y="6105965"/>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331" name="Picture 2" descr="Image result for Virtual machines azure icon">
            <a:extLst>
              <a:ext uri="{FF2B5EF4-FFF2-40B4-BE49-F238E27FC236}">
                <a16:creationId xmlns:a16="http://schemas.microsoft.com/office/drawing/2014/main" id="{0068C88F-3E20-4765-8E7C-9AE7BDD76F87}"/>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098581" y="6092640"/>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332" name="Picture 2" descr="Image result for Virtual machines azure icon">
            <a:extLst>
              <a:ext uri="{FF2B5EF4-FFF2-40B4-BE49-F238E27FC236}">
                <a16:creationId xmlns:a16="http://schemas.microsoft.com/office/drawing/2014/main" id="{40AF614B-263D-49FD-84C5-2B5F1AADA1D0}"/>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449518" y="6098101"/>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333" name="Picture 2" descr="Image result for Virtual machines azure icon">
            <a:extLst>
              <a:ext uri="{FF2B5EF4-FFF2-40B4-BE49-F238E27FC236}">
                <a16:creationId xmlns:a16="http://schemas.microsoft.com/office/drawing/2014/main" id="{0C04797A-68FD-48FE-98C6-43E42068E53D}"/>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828167" y="6022852"/>
            <a:ext cx="225802" cy="225802"/>
          </a:xfrm>
          <a:prstGeom prst="rect">
            <a:avLst/>
          </a:prstGeom>
          <a:noFill/>
          <a:extLst>
            <a:ext uri="{909E8E84-426E-40DD-AFC4-6F175D3DCCD1}">
              <a14:hiddenFill xmlns:a14="http://schemas.microsoft.com/office/drawing/2010/main">
                <a:solidFill>
                  <a:srgbClr val="FFFFFF"/>
                </a:solidFill>
              </a14:hiddenFill>
            </a:ext>
          </a:extLst>
        </p:spPr>
      </p:pic>
      <p:pic>
        <p:nvPicPr>
          <p:cNvPr id="337" name="Picture 2" descr="Image result for Virtual machines azure icon">
            <a:extLst>
              <a:ext uri="{FF2B5EF4-FFF2-40B4-BE49-F238E27FC236}">
                <a16:creationId xmlns:a16="http://schemas.microsoft.com/office/drawing/2014/main" id="{06F5C26A-93E7-4E67-BB36-4CC70EEE788B}"/>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225282" y="6023599"/>
            <a:ext cx="225802" cy="225802"/>
          </a:xfrm>
          <a:prstGeom prst="rect">
            <a:avLst/>
          </a:prstGeom>
          <a:noFill/>
          <a:extLst>
            <a:ext uri="{909E8E84-426E-40DD-AFC4-6F175D3DCCD1}">
              <a14:hiddenFill xmlns:a14="http://schemas.microsoft.com/office/drawing/2010/main">
                <a:solidFill>
                  <a:srgbClr val="FFFFFF"/>
                </a:solidFill>
              </a14:hiddenFill>
            </a:ext>
          </a:extLst>
        </p:spPr>
      </p:pic>
      <p:pic>
        <p:nvPicPr>
          <p:cNvPr id="342" name="Picture 2" descr="Image result for Virtual machines azure icon">
            <a:extLst>
              <a:ext uri="{FF2B5EF4-FFF2-40B4-BE49-F238E27FC236}">
                <a16:creationId xmlns:a16="http://schemas.microsoft.com/office/drawing/2014/main" id="{A3A5F624-7C65-48A7-A08D-D4FBFC8E9243}"/>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983050" y="5980293"/>
            <a:ext cx="310407" cy="310407"/>
          </a:xfrm>
          <a:prstGeom prst="rect">
            <a:avLst/>
          </a:prstGeom>
          <a:noFill/>
          <a:extLst>
            <a:ext uri="{909E8E84-426E-40DD-AFC4-6F175D3DCCD1}">
              <a14:hiddenFill xmlns:a14="http://schemas.microsoft.com/office/drawing/2010/main">
                <a:solidFill>
                  <a:srgbClr val="FFFFFF"/>
                </a:solidFill>
              </a14:hiddenFill>
            </a:ext>
          </a:extLst>
        </p:spPr>
      </p:pic>
      <p:pic>
        <p:nvPicPr>
          <p:cNvPr id="343" name="Picture 2" descr="Image result for Virtual machines azure icon">
            <a:extLst>
              <a:ext uri="{FF2B5EF4-FFF2-40B4-BE49-F238E27FC236}">
                <a16:creationId xmlns:a16="http://schemas.microsoft.com/office/drawing/2014/main" id="{08FDA7D1-20C9-4FE2-BBEF-8A366B4FEB81}"/>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677558" y="5979200"/>
            <a:ext cx="310407" cy="310407"/>
          </a:xfrm>
          <a:prstGeom prst="rect">
            <a:avLst/>
          </a:prstGeom>
          <a:noFill/>
          <a:extLst>
            <a:ext uri="{909E8E84-426E-40DD-AFC4-6F175D3DCCD1}">
              <a14:hiddenFill xmlns:a14="http://schemas.microsoft.com/office/drawing/2010/main">
                <a:solidFill>
                  <a:srgbClr val="FFFFFF"/>
                </a:solidFill>
              </a14:hiddenFill>
            </a:ext>
          </a:extLst>
        </p:spPr>
      </p:pic>
      <p:pic>
        <p:nvPicPr>
          <p:cNvPr id="345" name="Picture 3">
            <a:extLst>
              <a:ext uri="{FF2B5EF4-FFF2-40B4-BE49-F238E27FC236}">
                <a16:creationId xmlns:a16="http://schemas.microsoft.com/office/drawing/2014/main" id="{B9CB828B-D187-4493-B487-1498AC4F13B4}"/>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7840658" y="5869315"/>
            <a:ext cx="287377" cy="146561"/>
          </a:xfrm>
          <a:prstGeom prst="rect">
            <a:avLst/>
          </a:prstGeom>
        </p:spPr>
      </p:pic>
      <p:pic>
        <p:nvPicPr>
          <p:cNvPr id="346" name="Picture 3">
            <a:extLst>
              <a:ext uri="{FF2B5EF4-FFF2-40B4-BE49-F238E27FC236}">
                <a16:creationId xmlns:a16="http://schemas.microsoft.com/office/drawing/2014/main" id="{5E0D9A34-1684-4DA2-A19E-D8DC869C24DF}"/>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8210059" y="5876291"/>
            <a:ext cx="287377" cy="146561"/>
          </a:xfrm>
          <a:prstGeom prst="rect">
            <a:avLst/>
          </a:prstGeom>
        </p:spPr>
      </p:pic>
      <p:pic>
        <p:nvPicPr>
          <p:cNvPr id="349" name="Picture 348">
            <a:extLst>
              <a:ext uri="{FF2B5EF4-FFF2-40B4-BE49-F238E27FC236}">
                <a16:creationId xmlns:a16="http://schemas.microsoft.com/office/drawing/2014/main" id="{3D1D62F6-FDC7-4A2E-AFDB-BD4C764003EC}"/>
              </a:ext>
            </a:extLst>
          </p:cNvPr>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8837931" y="5876041"/>
            <a:ext cx="516250" cy="107676"/>
          </a:xfrm>
          <a:prstGeom prst="rect">
            <a:avLst/>
          </a:prstGeom>
        </p:spPr>
      </p:pic>
      <p:pic>
        <p:nvPicPr>
          <p:cNvPr id="350" name="Picture 349">
            <a:extLst>
              <a:ext uri="{FF2B5EF4-FFF2-40B4-BE49-F238E27FC236}">
                <a16:creationId xmlns:a16="http://schemas.microsoft.com/office/drawing/2014/main" id="{6238B42A-94F6-460F-A9E6-61B8CC41D9C6}"/>
              </a:ext>
            </a:extLst>
          </p:cNvPr>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9582204" y="5895380"/>
            <a:ext cx="516250" cy="107676"/>
          </a:xfrm>
          <a:prstGeom prst="rect">
            <a:avLst/>
          </a:prstGeom>
        </p:spPr>
      </p:pic>
      <p:pic>
        <p:nvPicPr>
          <p:cNvPr id="351" name="Picture 3">
            <a:extLst>
              <a:ext uri="{FF2B5EF4-FFF2-40B4-BE49-F238E27FC236}">
                <a16:creationId xmlns:a16="http://schemas.microsoft.com/office/drawing/2014/main" id="{7418CE78-6B7B-48D2-A2E2-93924EC93AB4}"/>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6943286" y="5975631"/>
            <a:ext cx="232129" cy="118385"/>
          </a:xfrm>
          <a:prstGeom prst="rect">
            <a:avLst/>
          </a:prstGeom>
        </p:spPr>
      </p:pic>
      <p:pic>
        <p:nvPicPr>
          <p:cNvPr id="352" name="Picture 3">
            <a:extLst>
              <a:ext uri="{FF2B5EF4-FFF2-40B4-BE49-F238E27FC236}">
                <a16:creationId xmlns:a16="http://schemas.microsoft.com/office/drawing/2014/main" id="{E111E682-46C8-4FEB-83BB-B0E5978C2F73}"/>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7312687" y="5982607"/>
            <a:ext cx="232129" cy="118385"/>
          </a:xfrm>
          <a:prstGeom prst="rect">
            <a:avLst/>
          </a:prstGeom>
        </p:spPr>
      </p:pic>
      <p:pic>
        <p:nvPicPr>
          <p:cNvPr id="353" name="Picture 2" descr="Image result for azure managed disks vm">
            <a:extLst>
              <a:ext uri="{FF2B5EF4-FFF2-40B4-BE49-F238E27FC236}">
                <a16:creationId xmlns:a16="http://schemas.microsoft.com/office/drawing/2014/main" id="{F5B485E9-91CC-4B0D-85E6-BBE266AB70E4}"/>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8245962" y="3242866"/>
            <a:ext cx="315393" cy="165582"/>
          </a:xfrm>
          <a:prstGeom prst="rect">
            <a:avLst/>
          </a:prstGeom>
          <a:noFill/>
          <a:extLst>
            <a:ext uri="{909E8E84-426E-40DD-AFC4-6F175D3DCCD1}">
              <a14:hiddenFill xmlns:a14="http://schemas.microsoft.com/office/drawing/2010/main">
                <a:solidFill>
                  <a:srgbClr val="FFFFFF"/>
                </a:solidFill>
              </a14:hiddenFill>
            </a:ext>
          </a:extLst>
        </p:spPr>
      </p:pic>
      <p:pic>
        <p:nvPicPr>
          <p:cNvPr id="354" name="Picture 2" descr="Image result for Virtual machines azure icon">
            <a:extLst>
              <a:ext uri="{FF2B5EF4-FFF2-40B4-BE49-F238E27FC236}">
                <a16:creationId xmlns:a16="http://schemas.microsoft.com/office/drawing/2014/main" id="{F841EC50-2162-4128-8830-AEAD79462E70}"/>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009501" y="3051799"/>
            <a:ext cx="310407" cy="310407"/>
          </a:xfrm>
          <a:prstGeom prst="rect">
            <a:avLst/>
          </a:prstGeom>
          <a:noFill/>
          <a:extLst>
            <a:ext uri="{909E8E84-426E-40DD-AFC4-6F175D3DCCD1}">
              <a14:hiddenFill xmlns:a14="http://schemas.microsoft.com/office/drawing/2010/main">
                <a:solidFill>
                  <a:srgbClr val="FFFFFF"/>
                </a:solidFill>
              </a14:hiddenFill>
            </a:ext>
          </a:extLst>
        </p:spPr>
      </p:pic>
      <p:pic>
        <p:nvPicPr>
          <p:cNvPr id="355" name="Picture 354">
            <a:extLst>
              <a:ext uri="{FF2B5EF4-FFF2-40B4-BE49-F238E27FC236}">
                <a16:creationId xmlns:a16="http://schemas.microsoft.com/office/drawing/2014/main" id="{4786995F-8D46-45F9-939B-ABD8498E6949}"/>
              </a:ext>
            </a:extLst>
          </p:cNvPr>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7864382" y="2947547"/>
            <a:ext cx="516250" cy="107676"/>
          </a:xfrm>
          <a:prstGeom prst="rect">
            <a:avLst/>
          </a:prstGeom>
        </p:spPr>
      </p:pic>
      <p:pic>
        <p:nvPicPr>
          <p:cNvPr id="173" name="Picture 172" descr="A picture containing outdoor&#10;&#10;Description automatically generated">
            <a:extLst>
              <a:ext uri="{FF2B5EF4-FFF2-40B4-BE49-F238E27FC236}">
                <a16:creationId xmlns:a16="http://schemas.microsoft.com/office/drawing/2014/main" id="{5C242A1E-2C72-499F-96C9-0293CFFD5F3E}"/>
              </a:ext>
            </a:extLst>
          </p:cNvPr>
          <p:cNvPicPr>
            <a:picLocks noChangeAspect="1"/>
          </p:cNvPicPr>
          <p:nvPr/>
        </p:nvPicPr>
        <p:blipFill rotWithShape="1">
          <a:blip r:embed="rId18" cstate="print">
            <a:duotone>
              <a:prstClr val="black"/>
              <a:srgbClr val="D9C3A5">
                <a:tint val="50000"/>
                <a:satMod val="180000"/>
              </a:srgbClr>
            </a:duotone>
            <a:extLst>
              <a:ext uri="{28A0092B-C50C-407E-A947-70E740481C1C}">
                <a14:useLocalDpi xmlns:a14="http://schemas.microsoft.com/office/drawing/2010/main" val="0"/>
              </a:ext>
            </a:extLst>
          </a:blip>
          <a:srcRect l="-803" t="2905" r="-2032" b="661"/>
          <a:stretch/>
        </p:blipFill>
        <p:spPr>
          <a:xfrm>
            <a:off x="10266371" y="1476759"/>
            <a:ext cx="152490" cy="142998"/>
          </a:xfrm>
          <a:prstGeom prst="rect">
            <a:avLst/>
          </a:prstGeom>
        </p:spPr>
      </p:pic>
      <p:sp>
        <p:nvSpPr>
          <p:cNvPr id="174" name="Rectangle 173">
            <a:extLst>
              <a:ext uri="{FF2B5EF4-FFF2-40B4-BE49-F238E27FC236}">
                <a16:creationId xmlns:a16="http://schemas.microsoft.com/office/drawing/2014/main" id="{C15E2554-E9B6-4731-B50B-7DD82BB17233}"/>
              </a:ext>
            </a:extLst>
          </p:cNvPr>
          <p:cNvSpPr/>
          <p:nvPr/>
        </p:nvSpPr>
        <p:spPr>
          <a:xfrm>
            <a:off x="9480135" y="1450637"/>
            <a:ext cx="850779" cy="215444"/>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Cloud Witness </a:t>
            </a:r>
            <a:endParaRPr kumimoji="0" lang="en-US" b="0" i="0" u="none" strike="noStrike" kern="1200" cap="none" spc="0" normalizeH="0" baseline="0" noProof="0" dirty="0">
              <a:ln>
                <a:noFill/>
              </a:ln>
              <a:solidFill>
                <a:srgbClr val="353535"/>
              </a:solidFill>
              <a:effectLst/>
              <a:uLnTx/>
              <a:uFillTx/>
              <a:latin typeface="Segoe UI Semilight"/>
              <a:ea typeface="+mn-ea"/>
              <a:cs typeface="+mn-cs"/>
            </a:endParaRPr>
          </a:p>
        </p:txBody>
      </p:sp>
    </p:spTree>
    <p:extLst>
      <p:ext uri="{BB962C8B-B14F-4D97-AF65-F5344CB8AC3E}">
        <p14:creationId xmlns:p14="http://schemas.microsoft.com/office/powerpoint/2010/main" val="176486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p:cNvSpPr/>
          <p:nvPr/>
        </p:nvSpPr>
        <p:spPr>
          <a:xfrm>
            <a:off x="3046983" y="664074"/>
            <a:ext cx="7790104" cy="6129181"/>
          </a:xfrm>
          <a:prstGeom prst="rect">
            <a:avLst/>
          </a:prstGeom>
          <a:solidFill>
            <a:srgbClr val="D6E3FF"/>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East US 2 Region</a:t>
            </a:r>
            <a:br>
              <a:rPr kumimoji="0" lang="en-US" sz="20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br>
              <a:rPr kumimoji="0" lang="en-US" sz="20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endParaRPr kumimoji="0" lang="en-US" sz="20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166" name="Rectangle 165">
            <a:extLst>
              <a:ext uri="{FF2B5EF4-FFF2-40B4-BE49-F238E27FC236}">
                <a16:creationId xmlns:a16="http://schemas.microsoft.com/office/drawing/2014/main" id="{2C0BD999-E54F-4D23-99D0-F1FF38848029}"/>
              </a:ext>
            </a:extLst>
          </p:cNvPr>
          <p:cNvSpPr/>
          <p:nvPr/>
        </p:nvSpPr>
        <p:spPr>
          <a:xfrm>
            <a:off x="3218774" y="1249925"/>
            <a:ext cx="7475311" cy="540057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18" name="Rectangle 117">
            <a:extLst>
              <a:ext uri="{FF2B5EF4-FFF2-40B4-BE49-F238E27FC236}">
                <a16:creationId xmlns:a16="http://schemas.microsoft.com/office/drawing/2014/main" id="{0EC15915-2727-4AAD-AF33-8EE69A8C124D}"/>
              </a:ext>
            </a:extLst>
          </p:cNvPr>
          <p:cNvSpPr/>
          <p:nvPr/>
        </p:nvSpPr>
        <p:spPr>
          <a:xfrm>
            <a:off x="3315480" y="1399327"/>
            <a:ext cx="2260659" cy="49014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Azure VNET (Hub)</a:t>
            </a:r>
          </a:p>
        </p:txBody>
      </p:sp>
      <p:sp>
        <p:nvSpPr>
          <p:cNvPr id="63" name="Rectangle 62"/>
          <p:cNvSpPr/>
          <p:nvPr/>
        </p:nvSpPr>
        <p:spPr>
          <a:xfrm>
            <a:off x="3417412" y="1617293"/>
            <a:ext cx="788621" cy="4613387"/>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GW</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a:t>
            </a:r>
          </a:p>
        </p:txBody>
      </p:sp>
      <p:pic>
        <p:nvPicPr>
          <p:cNvPr id="96" name="Picture 95">
            <a:extLst>
              <a:ext uri="{FF2B5EF4-FFF2-40B4-BE49-F238E27FC236}">
                <a16:creationId xmlns:a16="http://schemas.microsoft.com/office/drawing/2014/main" id="{47431B4B-7497-4D58-B69A-F6523A51836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25299" y="3328073"/>
            <a:ext cx="203517" cy="203517"/>
          </a:xfrm>
          <a:prstGeom prst="rect">
            <a:avLst/>
          </a:prstGeom>
        </p:spPr>
      </p:pic>
      <p:sp>
        <p:nvSpPr>
          <p:cNvPr id="218" name="Rectangle 217">
            <a:extLst>
              <a:ext uri="{FF2B5EF4-FFF2-40B4-BE49-F238E27FC236}">
                <a16:creationId xmlns:a16="http://schemas.microsoft.com/office/drawing/2014/main" id="{BCA0AB0A-4A1C-4E7C-8AE3-724E5AEBF974}"/>
              </a:ext>
            </a:extLst>
          </p:cNvPr>
          <p:cNvSpPr/>
          <p:nvPr/>
        </p:nvSpPr>
        <p:spPr>
          <a:xfrm>
            <a:off x="5852237" y="1399326"/>
            <a:ext cx="4703385" cy="490148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Azure VNET (Spoke – Prod)</a:t>
            </a:r>
          </a:p>
        </p:txBody>
      </p:sp>
      <p:sp>
        <p:nvSpPr>
          <p:cNvPr id="242" name="Rectangle 241">
            <a:extLst>
              <a:ext uri="{FF2B5EF4-FFF2-40B4-BE49-F238E27FC236}">
                <a16:creationId xmlns:a16="http://schemas.microsoft.com/office/drawing/2014/main" id="{297A7D8A-2A16-48C6-9CE0-2A3851FDC294}"/>
              </a:ext>
            </a:extLst>
          </p:cNvPr>
          <p:cNvSpPr/>
          <p:nvPr/>
        </p:nvSpPr>
        <p:spPr>
          <a:xfrm>
            <a:off x="2397445" y="664075"/>
            <a:ext cx="441941" cy="6129181"/>
          </a:xfrm>
          <a:prstGeom prst="rect">
            <a:avLst/>
          </a:prstGeom>
          <a:solidFill>
            <a:schemeClr val="accent5">
              <a:lumMod val="20000"/>
              <a:lumOff val="80000"/>
            </a:schemeClr>
          </a:solidFill>
          <a:ln w="10795" cap="flat" cmpd="sng" algn="ctr">
            <a:solidFill>
              <a:srgbClr val="002060">
                <a:shade val="50000"/>
              </a:srgbClr>
            </a:solidFill>
            <a:prstDash val="solid"/>
          </a:ln>
          <a:effectLst/>
        </p:spPr>
        <p:txBody>
          <a:bodyPr lIns="0" tIns="45708" rIns="0" bIns="0" rtlCol="0" anchor="t" anchorCtr="0"/>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Azure Backbone network</a:t>
            </a:r>
          </a:p>
        </p:txBody>
      </p:sp>
      <p:sp>
        <p:nvSpPr>
          <p:cNvPr id="275" name="Rectangle 274">
            <a:extLst>
              <a:ext uri="{FF2B5EF4-FFF2-40B4-BE49-F238E27FC236}">
                <a16:creationId xmlns:a16="http://schemas.microsoft.com/office/drawing/2014/main" id="{F7FB6E05-BC2D-4D6C-90A9-3F53DB4721ED}"/>
              </a:ext>
            </a:extLst>
          </p:cNvPr>
          <p:cNvSpPr/>
          <p:nvPr/>
        </p:nvSpPr>
        <p:spPr>
          <a:xfrm>
            <a:off x="5924028" y="1617293"/>
            <a:ext cx="4553999" cy="4613387"/>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Prod and QA </a:t>
            </a:r>
          </a:p>
        </p:txBody>
      </p:sp>
      <p:pic>
        <p:nvPicPr>
          <p:cNvPr id="172" name="Picture 171">
            <a:extLst>
              <a:ext uri="{FF2B5EF4-FFF2-40B4-BE49-F238E27FC236}">
                <a16:creationId xmlns:a16="http://schemas.microsoft.com/office/drawing/2014/main" id="{4C4B64E3-EB76-4557-9BDC-BB2B30B0B9DE}"/>
              </a:ext>
            </a:extLst>
          </p:cNvPr>
          <p:cNvPicPr>
            <a:picLocks noChangeAspect="1"/>
          </p:cNvPicPr>
          <p:nvPr/>
        </p:nvPicPr>
        <p:blipFill>
          <a:blip r:embed="rId4" cstate="email">
            <a:biLevel thresh="25000"/>
            <a:extLst>
              <a:ext uri="{28A0092B-C50C-407E-A947-70E740481C1C}">
                <a14:useLocalDpi xmlns:a14="http://schemas.microsoft.com/office/drawing/2010/main"/>
              </a:ext>
            </a:extLst>
          </a:blip>
          <a:stretch>
            <a:fillRect/>
          </a:stretch>
        </p:blipFill>
        <p:spPr>
          <a:xfrm>
            <a:off x="10176290" y="1375213"/>
            <a:ext cx="301737" cy="301737"/>
          </a:xfrm>
          <a:prstGeom prst="rect">
            <a:avLst/>
          </a:prstGeom>
        </p:spPr>
      </p:pic>
      <p:sp>
        <p:nvSpPr>
          <p:cNvPr id="222" name="TextBox 221">
            <a:extLst>
              <a:ext uri="{FF2B5EF4-FFF2-40B4-BE49-F238E27FC236}">
                <a16:creationId xmlns:a16="http://schemas.microsoft.com/office/drawing/2014/main" id="{2013ABE6-9213-4885-B7EF-A35B2CD20DC9}"/>
              </a:ext>
            </a:extLst>
          </p:cNvPr>
          <p:cNvSpPr txBox="1"/>
          <p:nvPr/>
        </p:nvSpPr>
        <p:spPr>
          <a:xfrm>
            <a:off x="3522804" y="6311941"/>
            <a:ext cx="163754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53535"/>
                </a:solidFill>
                <a:effectLst/>
                <a:uLnTx/>
                <a:uFillTx/>
                <a:latin typeface="Segoe UI Light" panose="020B0502040204020203" pitchFamily="34" charset="0"/>
                <a:ea typeface="+mn-ea"/>
                <a:cs typeface="Segoe UI Light" panose="020B0502040204020203" pitchFamily="34" charset="0"/>
              </a:rPr>
              <a:t>Subscription</a:t>
            </a:r>
          </a:p>
        </p:txBody>
      </p:sp>
      <p:pic>
        <p:nvPicPr>
          <p:cNvPr id="400" name="Picture 399">
            <a:extLst>
              <a:ext uri="{FF2B5EF4-FFF2-40B4-BE49-F238E27FC236}">
                <a16:creationId xmlns:a16="http://schemas.microsoft.com/office/drawing/2014/main" id="{1D32B5BE-C4EA-4242-9DC9-A69F13E59F7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491564" y="3288084"/>
            <a:ext cx="281831" cy="281831"/>
          </a:xfrm>
          <a:prstGeom prst="rect">
            <a:avLst/>
          </a:prstGeom>
        </p:spPr>
      </p:pic>
      <p:pic>
        <p:nvPicPr>
          <p:cNvPr id="207" name="Picture 206">
            <a:extLst>
              <a:ext uri="{FF2B5EF4-FFF2-40B4-BE49-F238E27FC236}">
                <a16:creationId xmlns:a16="http://schemas.microsoft.com/office/drawing/2014/main" id="{F905B508-D290-4568-A155-F1A84DD21293}"/>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326719" y="6301524"/>
            <a:ext cx="328110" cy="328110"/>
          </a:xfrm>
          <a:prstGeom prst="rect">
            <a:avLst/>
          </a:prstGeom>
        </p:spPr>
      </p:pic>
      <p:sp>
        <p:nvSpPr>
          <p:cNvPr id="334" name="Rectangle 333">
            <a:extLst>
              <a:ext uri="{FF2B5EF4-FFF2-40B4-BE49-F238E27FC236}">
                <a16:creationId xmlns:a16="http://schemas.microsoft.com/office/drawing/2014/main" id="{F2E5D69E-E9D2-41C2-94FF-ED05B61EADBC}"/>
              </a:ext>
            </a:extLst>
          </p:cNvPr>
          <p:cNvSpPr/>
          <p:nvPr/>
        </p:nvSpPr>
        <p:spPr>
          <a:xfrm>
            <a:off x="4734125" y="1617293"/>
            <a:ext cx="750597" cy="4613387"/>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Management</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endPar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pic>
        <p:nvPicPr>
          <p:cNvPr id="404" name="Picture 403">
            <a:extLst>
              <a:ext uri="{FF2B5EF4-FFF2-40B4-BE49-F238E27FC236}">
                <a16:creationId xmlns:a16="http://schemas.microsoft.com/office/drawing/2014/main" id="{9EBE7E78-FBFF-4206-8567-D126DBEC0E94}"/>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416941" y="4301134"/>
            <a:ext cx="234376" cy="234376"/>
          </a:xfrm>
          <a:prstGeom prst="rect">
            <a:avLst/>
          </a:prstGeom>
        </p:spPr>
      </p:pic>
      <p:sp>
        <p:nvSpPr>
          <p:cNvPr id="413" name="Thought Bubble: Cloud 412">
            <a:extLst>
              <a:ext uri="{FF2B5EF4-FFF2-40B4-BE49-F238E27FC236}">
                <a16:creationId xmlns:a16="http://schemas.microsoft.com/office/drawing/2014/main" id="{FA49D67E-B9A9-4292-833A-7A4883217000}"/>
              </a:ext>
            </a:extLst>
          </p:cNvPr>
          <p:cNvSpPr/>
          <p:nvPr/>
        </p:nvSpPr>
        <p:spPr>
          <a:xfrm>
            <a:off x="1755009" y="3266413"/>
            <a:ext cx="331297" cy="2645353"/>
          </a:xfrm>
          <a:prstGeom prst="cloudCallout">
            <a:avLst>
              <a:gd name="adj1" fmla="val -13147"/>
              <a:gd name="adj2" fmla="val 21447"/>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414" name="Rectangle 413">
            <a:extLst>
              <a:ext uri="{FF2B5EF4-FFF2-40B4-BE49-F238E27FC236}">
                <a16:creationId xmlns:a16="http://schemas.microsoft.com/office/drawing/2014/main" id="{17A8F08E-BB54-41C8-8310-0BCE009E13B7}"/>
              </a:ext>
            </a:extLst>
          </p:cNvPr>
          <p:cNvSpPr/>
          <p:nvPr/>
        </p:nvSpPr>
        <p:spPr>
          <a:xfrm>
            <a:off x="360553" y="3382441"/>
            <a:ext cx="1161157" cy="2594757"/>
          </a:xfrm>
          <a:prstGeom prst="rect">
            <a:avLst/>
          </a:prstGeom>
          <a:solidFill>
            <a:srgbClr val="FFFFFF">
              <a:lumMod val="95000"/>
            </a:srgbClr>
          </a:solidFill>
          <a:ln w="10795" cap="flat" cmpd="sng" algn="ctr">
            <a:solidFill>
              <a:srgbClr val="002060">
                <a:shade val="50000"/>
              </a:srgbClr>
            </a:solidFill>
            <a:prstDash val="solid"/>
          </a:ln>
          <a:effectLst/>
        </p:spPr>
        <p:txBody>
          <a:bodyPr rtlCol="0" anchor="t" anchorCtr="0"/>
          <a:lstStyle/>
          <a:p>
            <a:pPr marL="0" marR="0" lvl="0" indent="0" algn="ctr" defTabSz="914093" rtl="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Customer Corporate Network</a:t>
            </a: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799"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799"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799"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799"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799"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endParaRPr kumimoji="0" lang="en-US" sz="1799" b="0" i="0" u="none" strike="noStrike" kern="0" cap="none" spc="0" normalizeH="0" baseline="0" noProof="0" dirty="0">
              <a:ln>
                <a:noFill/>
              </a:ln>
              <a:solidFill>
                <a:srgbClr val="353535"/>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73C15CEA-2E09-4C22-9A94-60AA21706511}"/>
              </a:ext>
            </a:extLst>
          </p:cNvPr>
          <p:cNvCxnSpPr>
            <a:cxnSpLocks/>
            <a:stCxn id="414" idx="3"/>
            <a:endCxn id="400" idx="1"/>
          </p:cNvCxnSpPr>
          <p:nvPr/>
        </p:nvCxnSpPr>
        <p:spPr>
          <a:xfrm flipV="1">
            <a:off x="1521710" y="3429000"/>
            <a:ext cx="969854" cy="12508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3" name="TextBox 422">
            <a:extLst>
              <a:ext uri="{FF2B5EF4-FFF2-40B4-BE49-F238E27FC236}">
                <a16:creationId xmlns:a16="http://schemas.microsoft.com/office/drawing/2014/main" id="{D80CB0AF-6AD3-4790-9D6E-466414C13773}"/>
              </a:ext>
            </a:extLst>
          </p:cNvPr>
          <p:cNvSpPr txBox="1"/>
          <p:nvPr/>
        </p:nvSpPr>
        <p:spPr>
          <a:xfrm>
            <a:off x="1632797" y="4008008"/>
            <a:ext cx="549522" cy="507831"/>
          </a:xfrm>
          <a:prstGeom prst="rect">
            <a:avLst/>
          </a:prstGeom>
          <a:noFill/>
        </p:spPr>
        <p:txBody>
          <a:bodyPr wrap="square" lIns="0" tIns="0" rIns="0" bIns="0" rtlCol="0">
            <a:spAutoFit/>
          </a:bodyPr>
          <a:lstStyle/>
          <a:p>
            <a:pPr marL="0" marR="0" lvl="0" indent="0" algn="ctr" defTabSz="1088449" rtl="0" eaLnBrk="1" fontAlgn="base" latinLnBrk="0" hangingPunct="1">
              <a:lnSpc>
                <a:spcPct val="100000"/>
              </a:lnSpc>
              <a:spcBef>
                <a:spcPct val="50000"/>
              </a:spcBef>
              <a:spcAft>
                <a:spcPct val="0"/>
              </a:spcAft>
              <a:buClr>
                <a:srgbClr val="F0AB00"/>
              </a:buClr>
              <a:buSzPct val="80000"/>
              <a:buFontTx/>
              <a:buNone/>
              <a:tabLst/>
              <a:defRPr/>
            </a:pPr>
            <a: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MPLS+</a:t>
            </a:r>
            <a:b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Express</a:t>
            </a:r>
            <a:b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Route</a:t>
            </a:r>
          </a:p>
        </p:txBody>
      </p:sp>
      <p:pic>
        <p:nvPicPr>
          <p:cNvPr id="163" name="Picture 162" descr="A picture containing vector graphics&#10;&#10;Description automatically generated">
            <a:extLst>
              <a:ext uri="{FF2B5EF4-FFF2-40B4-BE49-F238E27FC236}">
                <a16:creationId xmlns:a16="http://schemas.microsoft.com/office/drawing/2014/main" id="{A9F743AA-F17B-4B4D-A670-F7120DB95A73}"/>
              </a:ext>
            </a:extLst>
          </p:cNvPr>
          <p:cNvPicPr>
            <a:picLocks noChangeAspect="1"/>
          </p:cNvPicPr>
          <p:nvPr/>
        </p:nvPicPr>
        <p:blipFill>
          <a:blip r:embed="rId8" cstate="print">
            <a:grayscl/>
            <a:extLst>
              <a:ext uri="{28A0092B-C50C-407E-A947-70E740481C1C}">
                <a14:useLocalDpi xmlns:a14="http://schemas.microsoft.com/office/drawing/2010/main" val="0"/>
              </a:ext>
            </a:extLst>
          </a:blip>
          <a:stretch>
            <a:fillRect/>
          </a:stretch>
        </p:blipFill>
        <p:spPr>
          <a:xfrm>
            <a:off x="491235" y="4201047"/>
            <a:ext cx="267518" cy="267518"/>
          </a:xfrm>
          <a:prstGeom prst="rect">
            <a:avLst/>
          </a:prstGeom>
        </p:spPr>
      </p:pic>
      <p:pic>
        <p:nvPicPr>
          <p:cNvPr id="164" name="Picture 163" descr="A picture containing vector graphics&#10;&#10;Description automatically generated">
            <a:extLst>
              <a:ext uri="{FF2B5EF4-FFF2-40B4-BE49-F238E27FC236}">
                <a16:creationId xmlns:a16="http://schemas.microsoft.com/office/drawing/2014/main" id="{165F7782-B4AB-4838-B223-A2E0C0AB7AC1}"/>
              </a:ext>
            </a:extLst>
          </p:cNvPr>
          <p:cNvPicPr>
            <a:picLocks noChangeAspect="1"/>
          </p:cNvPicPr>
          <p:nvPr/>
        </p:nvPicPr>
        <p:blipFill>
          <a:blip r:embed="rId8" cstate="print">
            <a:grayscl/>
            <a:extLst>
              <a:ext uri="{28A0092B-C50C-407E-A947-70E740481C1C}">
                <a14:useLocalDpi xmlns:a14="http://schemas.microsoft.com/office/drawing/2010/main" val="0"/>
              </a:ext>
            </a:extLst>
          </a:blip>
          <a:stretch>
            <a:fillRect/>
          </a:stretch>
        </p:blipFill>
        <p:spPr>
          <a:xfrm>
            <a:off x="781495" y="4192744"/>
            <a:ext cx="267518" cy="267518"/>
          </a:xfrm>
          <a:prstGeom prst="rect">
            <a:avLst/>
          </a:prstGeom>
        </p:spPr>
      </p:pic>
      <p:pic>
        <p:nvPicPr>
          <p:cNvPr id="169" name="Picture 168" descr="A picture containing vector graphics&#10;&#10;Description automatically generated">
            <a:extLst>
              <a:ext uri="{FF2B5EF4-FFF2-40B4-BE49-F238E27FC236}">
                <a16:creationId xmlns:a16="http://schemas.microsoft.com/office/drawing/2014/main" id="{D5206C50-F25A-4123-98DA-17573694B656}"/>
              </a:ext>
            </a:extLst>
          </p:cNvPr>
          <p:cNvPicPr>
            <a:picLocks noChangeAspect="1"/>
          </p:cNvPicPr>
          <p:nvPr/>
        </p:nvPicPr>
        <p:blipFill>
          <a:blip r:embed="rId8" cstate="print">
            <a:grayscl/>
            <a:extLst>
              <a:ext uri="{28A0092B-C50C-407E-A947-70E740481C1C}">
                <a14:useLocalDpi xmlns:a14="http://schemas.microsoft.com/office/drawing/2010/main" val="0"/>
              </a:ext>
            </a:extLst>
          </a:blip>
          <a:stretch>
            <a:fillRect/>
          </a:stretch>
        </p:blipFill>
        <p:spPr>
          <a:xfrm>
            <a:off x="1071283" y="4197976"/>
            <a:ext cx="267518" cy="267518"/>
          </a:xfrm>
          <a:prstGeom prst="rect">
            <a:avLst/>
          </a:prstGeom>
        </p:spPr>
      </p:pic>
      <p:pic>
        <p:nvPicPr>
          <p:cNvPr id="170" name="Picture 169">
            <a:extLst>
              <a:ext uri="{FF2B5EF4-FFF2-40B4-BE49-F238E27FC236}">
                <a16:creationId xmlns:a16="http://schemas.microsoft.com/office/drawing/2014/main" id="{8CD1AA94-FEB6-4549-9F1F-9DBD71FE110B}"/>
              </a:ext>
            </a:extLst>
          </p:cNvPr>
          <p:cNvPicPr>
            <a:picLocks noChangeAspect="1"/>
          </p:cNvPicPr>
          <p:nvPr/>
        </p:nvPicPr>
        <p:blipFill>
          <a:blip r:embed="rId9" cstate="print">
            <a:grayscl/>
            <a:extLst>
              <a:ext uri="{28A0092B-C50C-407E-A947-70E740481C1C}">
                <a14:useLocalDpi xmlns:a14="http://schemas.microsoft.com/office/drawing/2010/main" val="0"/>
              </a:ext>
            </a:extLst>
          </a:blip>
          <a:stretch>
            <a:fillRect/>
          </a:stretch>
        </p:blipFill>
        <p:spPr>
          <a:xfrm>
            <a:off x="549929" y="4475438"/>
            <a:ext cx="362334" cy="362334"/>
          </a:xfrm>
          <a:prstGeom prst="rect">
            <a:avLst/>
          </a:prstGeom>
        </p:spPr>
      </p:pic>
      <p:pic>
        <p:nvPicPr>
          <p:cNvPr id="175" name="Picture 174">
            <a:extLst>
              <a:ext uri="{FF2B5EF4-FFF2-40B4-BE49-F238E27FC236}">
                <a16:creationId xmlns:a16="http://schemas.microsoft.com/office/drawing/2014/main" id="{EC6C3256-44B0-4700-9063-2E1A7958763E}"/>
              </a:ext>
            </a:extLst>
          </p:cNvPr>
          <p:cNvPicPr>
            <a:picLocks noChangeAspect="1"/>
          </p:cNvPicPr>
          <p:nvPr/>
        </p:nvPicPr>
        <p:blipFill>
          <a:blip r:embed="rId9" cstate="print">
            <a:grayscl/>
            <a:extLst>
              <a:ext uri="{28A0092B-C50C-407E-A947-70E740481C1C}">
                <a14:useLocalDpi xmlns:a14="http://schemas.microsoft.com/office/drawing/2010/main" val="0"/>
              </a:ext>
            </a:extLst>
          </a:blip>
          <a:stretch>
            <a:fillRect/>
          </a:stretch>
        </p:blipFill>
        <p:spPr>
          <a:xfrm>
            <a:off x="962217" y="4474311"/>
            <a:ext cx="362334" cy="362334"/>
          </a:xfrm>
          <a:prstGeom prst="rect">
            <a:avLst/>
          </a:prstGeom>
        </p:spPr>
      </p:pic>
      <p:pic>
        <p:nvPicPr>
          <p:cNvPr id="176" name="Picture 175">
            <a:extLst>
              <a:ext uri="{FF2B5EF4-FFF2-40B4-BE49-F238E27FC236}">
                <a16:creationId xmlns:a16="http://schemas.microsoft.com/office/drawing/2014/main" id="{DA16AACA-0E93-464A-B174-6CBEF4EB0A36}"/>
              </a:ext>
            </a:extLst>
          </p:cNvPr>
          <p:cNvPicPr>
            <a:picLocks noChangeAspect="1"/>
          </p:cNvPicPr>
          <p:nvPr/>
        </p:nvPicPr>
        <p:blipFill>
          <a:blip r:embed="rId10" cstate="print">
            <a:grayscl/>
            <a:extLst>
              <a:ext uri="{28A0092B-C50C-407E-A947-70E740481C1C}">
                <a14:useLocalDpi xmlns:a14="http://schemas.microsoft.com/office/drawing/2010/main" val="0"/>
              </a:ext>
            </a:extLst>
          </a:blip>
          <a:stretch>
            <a:fillRect/>
          </a:stretch>
        </p:blipFill>
        <p:spPr>
          <a:xfrm>
            <a:off x="541734" y="4962855"/>
            <a:ext cx="765550" cy="765550"/>
          </a:xfrm>
          <a:prstGeom prst="rect">
            <a:avLst/>
          </a:prstGeom>
        </p:spPr>
      </p:pic>
      <p:cxnSp>
        <p:nvCxnSpPr>
          <p:cNvPr id="211" name="Connector: Elbow 210">
            <a:extLst>
              <a:ext uri="{FF2B5EF4-FFF2-40B4-BE49-F238E27FC236}">
                <a16:creationId xmlns:a16="http://schemas.microsoft.com/office/drawing/2014/main" id="{7DCE830C-167B-454E-9529-E52142D61A4D}"/>
              </a:ext>
            </a:extLst>
          </p:cNvPr>
          <p:cNvCxnSpPr>
            <a:cxnSpLocks/>
            <a:stCxn id="400" idx="3"/>
            <a:endCxn id="96" idx="1"/>
          </p:cNvCxnSpPr>
          <p:nvPr/>
        </p:nvCxnSpPr>
        <p:spPr>
          <a:xfrm>
            <a:off x="2773395" y="3429000"/>
            <a:ext cx="751904" cy="832"/>
          </a:xfrm>
          <a:prstGeom prst="bentConnector3">
            <a:avLst>
              <a:gd name="adj1" fmla="val 50000"/>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295" name="Rectangle 294">
            <a:extLst>
              <a:ext uri="{FF2B5EF4-FFF2-40B4-BE49-F238E27FC236}">
                <a16:creationId xmlns:a16="http://schemas.microsoft.com/office/drawing/2014/main" id="{E0A41DD8-24B5-4F4A-9F22-D3C1729A4E49}"/>
              </a:ext>
            </a:extLst>
          </p:cNvPr>
          <p:cNvSpPr/>
          <p:nvPr/>
        </p:nvSpPr>
        <p:spPr>
          <a:xfrm>
            <a:off x="4266090" y="1616035"/>
            <a:ext cx="403283" cy="4613387"/>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Subnet </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Peri-meter network</a:t>
            </a:r>
          </a:p>
        </p:txBody>
      </p:sp>
      <p:sp>
        <p:nvSpPr>
          <p:cNvPr id="232" name="Rectangle 231">
            <a:extLst>
              <a:ext uri="{FF2B5EF4-FFF2-40B4-BE49-F238E27FC236}">
                <a16:creationId xmlns:a16="http://schemas.microsoft.com/office/drawing/2014/main" id="{9A990386-1948-4F9E-BC7E-079B6DB2E980}"/>
              </a:ext>
            </a:extLst>
          </p:cNvPr>
          <p:cNvSpPr/>
          <p:nvPr/>
        </p:nvSpPr>
        <p:spPr bwMode="auto">
          <a:xfrm>
            <a:off x="3062288" y="2155958"/>
            <a:ext cx="9129712" cy="1103587"/>
          </a:xfrm>
          <a:prstGeom prst="rect">
            <a:avLst/>
          </a:prstGeom>
          <a:solidFill>
            <a:srgbClr val="FFFF00">
              <a:alpha val="25000"/>
            </a:srgbClr>
          </a:solidFill>
          <a:ln w="6350" cap="flat" cmpd="sng" algn="ctr">
            <a:solidFill>
              <a:srgbClr val="FFFF00"/>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auto"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dirty="0" err="1">
              <a:ln>
                <a:noFill/>
              </a:ln>
              <a:solidFill>
                <a:srgbClr val="353535"/>
              </a:solidFill>
              <a:effectLst/>
              <a:uLnTx/>
              <a:uFillTx/>
              <a:latin typeface="Segoe UI Semilight"/>
              <a:ea typeface="Segoe UI" pitchFamily="34" charset="0"/>
              <a:cs typeface="Segoe UI" pitchFamily="34" charset="0"/>
            </a:endParaRPr>
          </a:p>
        </p:txBody>
      </p:sp>
      <p:sp>
        <p:nvSpPr>
          <p:cNvPr id="233" name="Rectangle 232">
            <a:extLst>
              <a:ext uri="{FF2B5EF4-FFF2-40B4-BE49-F238E27FC236}">
                <a16:creationId xmlns:a16="http://schemas.microsoft.com/office/drawing/2014/main" id="{0CC53890-FE99-43D0-8CCF-C5F5268FB776}"/>
              </a:ext>
            </a:extLst>
          </p:cNvPr>
          <p:cNvSpPr/>
          <p:nvPr/>
        </p:nvSpPr>
        <p:spPr bwMode="auto">
          <a:xfrm>
            <a:off x="3042212" y="3827280"/>
            <a:ext cx="9129712" cy="997743"/>
          </a:xfrm>
          <a:prstGeom prst="rect">
            <a:avLst/>
          </a:prstGeom>
          <a:solidFill>
            <a:srgbClr val="FFFF00">
              <a:alpha val="25000"/>
            </a:srgbClr>
          </a:solidFill>
          <a:ln w="6350" cap="flat" cmpd="sng" algn="ctr">
            <a:solidFill>
              <a:srgbClr val="FFFF00"/>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auto"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dirty="0" err="1">
              <a:ln>
                <a:noFill/>
              </a:ln>
              <a:solidFill>
                <a:srgbClr val="353535"/>
              </a:solidFill>
              <a:effectLst/>
              <a:uLnTx/>
              <a:uFillTx/>
              <a:latin typeface="Segoe UI Semilight"/>
              <a:ea typeface="Segoe UI" pitchFamily="34" charset="0"/>
              <a:cs typeface="Segoe UI" pitchFamily="34" charset="0"/>
            </a:endParaRPr>
          </a:p>
        </p:txBody>
      </p:sp>
      <p:sp>
        <p:nvSpPr>
          <p:cNvPr id="293" name="Rectangle 292">
            <a:extLst>
              <a:ext uri="{FF2B5EF4-FFF2-40B4-BE49-F238E27FC236}">
                <a16:creationId xmlns:a16="http://schemas.microsoft.com/office/drawing/2014/main" id="{14CD3FCF-65B6-4B35-8BBF-332F36749704}"/>
              </a:ext>
            </a:extLst>
          </p:cNvPr>
          <p:cNvSpPr/>
          <p:nvPr/>
        </p:nvSpPr>
        <p:spPr bwMode="auto">
          <a:xfrm>
            <a:off x="3062288" y="5026280"/>
            <a:ext cx="9129712" cy="835868"/>
          </a:xfrm>
          <a:prstGeom prst="rect">
            <a:avLst/>
          </a:prstGeom>
          <a:solidFill>
            <a:srgbClr val="FFFF00">
              <a:alpha val="25000"/>
            </a:srgbClr>
          </a:solidFill>
          <a:ln w="6350" cap="flat" cmpd="sng" algn="ctr">
            <a:solidFill>
              <a:srgbClr val="FFFF00"/>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auto" latinLnBrk="0" hangingPunct="1">
              <a:lnSpc>
                <a:spcPct val="90000"/>
              </a:lnSpc>
              <a:spcBef>
                <a:spcPts val="0"/>
              </a:spcBef>
              <a:spcAft>
                <a:spcPts val="0"/>
              </a:spcAft>
              <a:buClrTx/>
              <a:buSzTx/>
              <a:buFontTx/>
              <a:buNone/>
              <a:tabLst/>
              <a:defRPr/>
            </a:pPr>
            <a:endParaRPr kumimoji="0" lang="en-US" sz="2353" b="0" i="0" u="none" strike="noStrike" kern="0" cap="none" spc="0" normalizeH="0" baseline="0" noProof="0" dirty="0" err="1">
              <a:ln>
                <a:noFill/>
              </a:ln>
              <a:solidFill>
                <a:srgbClr val="353535"/>
              </a:solidFill>
              <a:effectLst/>
              <a:uLnTx/>
              <a:uFillTx/>
              <a:latin typeface="Segoe UI Semilight"/>
              <a:ea typeface="Segoe UI" pitchFamily="34" charset="0"/>
              <a:cs typeface="Segoe UI" pitchFamily="34" charset="0"/>
            </a:endParaRPr>
          </a:p>
        </p:txBody>
      </p:sp>
      <p:pic>
        <p:nvPicPr>
          <p:cNvPr id="296" name="Picture 295">
            <a:extLst>
              <a:ext uri="{FF2B5EF4-FFF2-40B4-BE49-F238E27FC236}">
                <a16:creationId xmlns:a16="http://schemas.microsoft.com/office/drawing/2014/main" id="{1FB4EF4D-596A-415F-92F4-04281395D9C6}"/>
              </a:ext>
            </a:extLst>
          </p:cNvPr>
          <p:cNvPicPr>
            <a:picLocks noChangeAspect="1"/>
          </p:cNvPicPr>
          <p:nvPr/>
        </p:nvPicPr>
        <p:blipFill>
          <a:blip r:embed="rId4" cstate="email">
            <a:biLevel thresh="25000"/>
            <a:extLst>
              <a:ext uri="{28A0092B-C50C-407E-A947-70E740481C1C}">
                <a14:useLocalDpi xmlns:a14="http://schemas.microsoft.com/office/drawing/2010/main"/>
              </a:ext>
            </a:extLst>
          </a:blip>
          <a:stretch>
            <a:fillRect/>
          </a:stretch>
        </p:blipFill>
        <p:spPr>
          <a:xfrm>
            <a:off x="5316008" y="1405412"/>
            <a:ext cx="236391" cy="236391"/>
          </a:xfrm>
          <a:prstGeom prst="rect">
            <a:avLst/>
          </a:prstGeom>
        </p:spPr>
      </p:pic>
      <p:sp>
        <p:nvSpPr>
          <p:cNvPr id="393" name="Rectangle 392">
            <a:extLst>
              <a:ext uri="{FF2B5EF4-FFF2-40B4-BE49-F238E27FC236}">
                <a16:creationId xmlns:a16="http://schemas.microsoft.com/office/drawing/2014/main" id="{2A1A2F92-5E93-42E6-A9A5-9B7F7AB9B564}"/>
              </a:ext>
            </a:extLst>
          </p:cNvPr>
          <p:cNvSpPr/>
          <p:nvPr/>
        </p:nvSpPr>
        <p:spPr>
          <a:xfrm>
            <a:off x="4697898" y="2643814"/>
            <a:ext cx="810132" cy="58477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Patch Server,</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Monitoring,</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Backup</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err="1">
                <a:ln>
                  <a:noFill/>
                </a:ln>
                <a:solidFill>
                  <a:prstClr val="black"/>
                </a:solidFill>
                <a:effectLst/>
                <a:uLnTx/>
                <a:uFillTx/>
                <a:latin typeface="Segoe UI Light" panose="020B0502040204020203" pitchFamily="34" charset="0"/>
                <a:ea typeface="+mn-ea"/>
                <a:cs typeface="Segoe UI Light" panose="020B0502040204020203" pitchFamily="34" charset="0"/>
              </a:rPr>
              <a:t>Jumpbox</a:t>
            </a:r>
            <a:endParaRPr kumimoji="0" lang="en-US" b="0" i="0" u="none" strike="noStrike" kern="1200" cap="none" spc="0" normalizeH="0" baseline="0" noProof="0" dirty="0">
              <a:ln>
                <a:noFill/>
              </a:ln>
              <a:solidFill>
                <a:srgbClr val="353535"/>
              </a:solidFill>
              <a:effectLst/>
              <a:uLnTx/>
              <a:uFillTx/>
              <a:latin typeface="Segoe UI Semilight"/>
              <a:ea typeface="+mn-ea"/>
              <a:cs typeface="+mn-cs"/>
            </a:endParaRPr>
          </a:p>
        </p:txBody>
      </p:sp>
      <p:pic>
        <p:nvPicPr>
          <p:cNvPr id="279" name="Picture 278">
            <a:extLst>
              <a:ext uri="{FF2B5EF4-FFF2-40B4-BE49-F238E27FC236}">
                <a16:creationId xmlns:a16="http://schemas.microsoft.com/office/drawing/2014/main" id="{0D9F200C-E16D-4A68-B7FC-52D2F3A0C906}"/>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214689" y="5925874"/>
            <a:ext cx="234376" cy="234376"/>
          </a:xfrm>
          <a:prstGeom prst="rect">
            <a:avLst/>
          </a:prstGeom>
        </p:spPr>
      </p:pic>
      <p:pic>
        <p:nvPicPr>
          <p:cNvPr id="424" name="Picture 2" descr="Image result for Virtual machines azure icon">
            <a:extLst>
              <a:ext uri="{FF2B5EF4-FFF2-40B4-BE49-F238E27FC236}">
                <a16:creationId xmlns:a16="http://schemas.microsoft.com/office/drawing/2014/main" id="{CBC90164-5BEA-4DAB-A560-13EAEB09CA2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874982" y="2466829"/>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90" name="Picture 2" descr="Image result for Virtual machines azure icon">
            <a:extLst>
              <a:ext uri="{FF2B5EF4-FFF2-40B4-BE49-F238E27FC236}">
                <a16:creationId xmlns:a16="http://schemas.microsoft.com/office/drawing/2014/main" id="{F15A54A5-E6CB-4973-9FAF-FB57B7B7FB9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877274" y="2285355"/>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91" name="Picture 2" descr="Image result for Virtual machines azure icon">
            <a:extLst>
              <a:ext uri="{FF2B5EF4-FFF2-40B4-BE49-F238E27FC236}">
                <a16:creationId xmlns:a16="http://schemas.microsoft.com/office/drawing/2014/main" id="{086965AE-512B-46A4-9014-DC5F26ED89B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141730" y="2285193"/>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359" name="Picture 2" descr="Image result for Virtual machines azure icon">
            <a:extLst>
              <a:ext uri="{FF2B5EF4-FFF2-40B4-BE49-F238E27FC236}">
                <a16:creationId xmlns:a16="http://schemas.microsoft.com/office/drawing/2014/main" id="{CEB46C1A-E77F-45D2-B5BF-A994817B48E5}"/>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141729" y="2463797"/>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298" name="Picture 297">
            <a:extLst>
              <a:ext uri="{FF2B5EF4-FFF2-40B4-BE49-F238E27FC236}">
                <a16:creationId xmlns:a16="http://schemas.microsoft.com/office/drawing/2014/main" id="{75AF4697-BF4A-4049-BF9E-D8BA1B5CCDFA}"/>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436553" y="5924616"/>
            <a:ext cx="234376" cy="234376"/>
          </a:xfrm>
          <a:prstGeom prst="rect">
            <a:avLst/>
          </a:prstGeom>
        </p:spPr>
      </p:pic>
      <p:pic>
        <p:nvPicPr>
          <p:cNvPr id="300" name="Picture 2" descr="Image result for Virtual machines azure icon">
            <a:extLst>
              <a:ext uri="{FF2B5EF4-FFF2-40B4-BE49-F238E27FC236}">
                <a16:creationId xmlns:a16="http://schemas.microsoft.com/office/drawing/2014/main" id="{6815D00B-5D5C-4E08-A6AA-8568C58116B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359311" y="2692482"/>
            <a:ext cx="179467" cy="179467"/>
          </a:xfrm>
          <a:prstGeom prst="rect">
            <a:avLst/>
          </a:prstGeom>
          <a:noFill/>
          <a:extLst>
            <a:ext uri="{909E8E84-426E-40DD-AFC4-6F175D3DCCD1}">
              <a14:hiddenFill xmlns:a14="http://schemas.microsoft.com/office/drawing/2010/main">
                <a:solidFill>
                  <a:srgbClr val="FFFFFF"/>
                </a:solidFill>
              </a14:hiddenFill>
            </a:ext>
          </a:extLst>
        </p:spPr>
      </p:pic>
      <p:sp>
        <p:nvSpPr>
          <p:cNvPr id="297" name="Rectangle 296">
            <a:extLst>
              <a:ext uri="{FF2B5EF4-FFF2-40B4-BE49-F238E27FC236}">
                <a16:creationId xmlns:a16="http://schemas.microsoft.com/office/drawing/2014/main" id="{423F51E8-B0F3-48BB-A047-68518D6D9BAB}"/>
              </a:ext>
            </a:extLst>
          </p:cNvPr>
          <p:cNvSpPr/>
          <p:nvPr/>
        </p:nvSpPr>
        <p:spPr>
          <a:xfrm>
            <a:off x="4091521" y="2885583"/>
            <a:ext cx="729859"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SAP</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Router</a:t>
            </a:r>
            <a:endParaRPr kumimoji="0" lang="en-US" b="0" i="0" u="none" strike="noStrike" kern="1200" cap="none" spc="0" normalizeH="0" baseline="0" noProof="0" dirty="0">
              <a:ln>
                <a:noFill/>
              </a:ln>
              <a:solidFill>
                <a:srgbClr val="353535"/>
              </a:solidFill>
              <a:effectLst/>
              <a:uLnTx/>
              <a:uFillTx/>
              <a:latin typeface="Segoe UI Semilight"/>
              <a:ea typeface="+mn-ea"/>
              <a:cs typeface="+mn-cs"/>
            </a:endParaRPr>
          </a:p>
        </p:txBody>
      </p:sp>
      <p:pic>
        <p:nvPicPr>
          <p:cNvPr id="379" name="Picture 378">
            <a:extLst>
              <a:ext uri="{FF2B5EF4-FFF2-40B4-BE49-F238E27FC236}">
                <a16:creationId xmlns:a16="http://schemas.microsoft.com/office/drawing/2014/main" id="{09501080-B09E-4F98-A140-6A76F01807CD}"/>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195320" y="1667281"/>
            <a:ext cx="234376" cy="234376"/>
          </a:xfrm>
          <a:prstGeom prst="rect">
            <a:avLst/>
          </a:prstGeom>
        </p:spPr>
      </p:pic>
      <p:pic>
        <p:nvPicPr>
          <p:cNvPr id="11266" name="Picture 2" descr="Image result for azure managed disks vm">
            <a:extLst>
              <a:ext uri="{FF2B5EF4-FFF2-40B4-BE49-F238E27FC236}">
                <a16:creationId xmlns:a16="http://schemas.microsoft.com/office/drawing/2014/main" id="{226396BB-3910-4E0C-A95A-59C83B805300}"/>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7082407" y="2953672"/>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 descr="Image result for azure managed disks vm">
            <a:extLst>
              <a:ext uri="{FF2B5EF4-FFF2-40B4-BE49-F238E27FC236}">
                <a16:creationId xmlns:a16="http://schemas.microsoft.com/office/drawing/2014/main" id="{B3701F88-0048-4D38-8EF9-27CA16C4DC85}"/>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7418469" y="2948302"/>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 descr="Image result for azure managed disks vm">
            <a:extLst>
              <a:ext uri="{FF2B5EF4-FFF2-40B4-BE49-F238E27FC236}">
                <a16:creationId xmlns:a16="http://schemas.microsoft.com/office/drawing/2014/main" id="{7CBA1389-BEB7-4870-B66B-414E3BD088F6}"/>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6237672" y="2933920"/>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6" name="Picture 2" descr="Image result for azure managed disks vm">
            <a:extLst>
              <a:ext uri="{FF2B5EF4-FFF2-40B4-BE49-F238E27FC236}">
                <a16:creationId xmlns:a16="http://schemas.microsoft.com/office/drawing/2014/main" id="{FE8682D1-D2A2-46DB-86DE-B88A5765ED27}"/>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6569758" y="2928550"/>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7" name="Picture 2" descr="Image result for azure managed disks vm">
            <a:extLst>
              <a:ext uri="{FF2B5EF4-FFF2-40B4-BE49-F238E27FC236}">
                <a16:creationId xmlns:a16="http://schemas.microsoft.com/office/drawing/2014/main" id="{EA7BBB56-FA40-4663-930E-29F4D9680AF8}"/>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7990654" y="2979291"/>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8" name="Picture 2" descr="Image result for azure managed disks vm">
            <a:extLst>
              <a:ext uri="{FF2B5EF4-FFF2-40B4-BE49-F238E27FC236}">
                <a16:creationId xmlns:a16="http://schemas.microsoft.com/office/drawing/2014/main" id="{A1EC66A0-75BD-4251-A580-402FFD63F849}"/>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8396488" y="2977593"/>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29" name="Picture 2" descr="Image result for azure managed disks vm">
            <a:extLst>
              <a:ext uri="{FF2B5EF4-FFF2-40B4-BE49-F238E27FC236}">
                <a16:creationId xmlns:a16="http://schemas.microsoft.com/office/drawing/2014/main" id="{F52679EF-5822-4A77-BE57-3EDCEFD67151}"/>
              </a:ext>
            </a:extLst>
          </p:cNvPr>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9206008" y="2933547"/>
            <a:ext cx="315393" cy="165582"/>
          </a:xfrm>
          <a:prstGeom prst="rect">
            <a:avLst/>
          </a:prstGeom>
          <a:noFill/>
          <a:extLst>
            <a:ext uri="{909E8E84-426E-40DD-AFC4-6F175D3DCCD1}">
              <a14:hiddenFill xmlns:a14="http://schemas.microsoft.com/office/drawing/2010/main">
                <a:solidFill>
                  <a:srgbClr val="FFFFFF"/>
                </a:solidFill>
              </a14:hiddenFill>
            </a:ext>
          </a:extLst>
        </p:spPr>
      </p:pic>
      <p:pic>
        <p:nvPicPr>
          <p:cNvPr id="230" name="Picture 2" descr="Image result for azure managed disks vm">
            <a:extLst>
              <a:ext uri="{FF2B5EF4-FFF2-40B4-BE49-F238E27FC236}">
                <a16:creationId xmlns:a16="http://schemas.microsoft.com/office/drawing/2014/main" id="{C10CD030-EC7F-4CD7-86BA-164E35E5809D}"/>
              </a:ext>
            </a:extLst>
          </p:cNvPr>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9909896" y="2931983"/>
            <a:ext cx="315393" cy="165582"/>
          </a:xfrm>
          <a:prstGeom prst="rect">
            <a:avLst/>
          </a:prstGeom>
          <a:noFill/>
          <a:extLst>
            <a:ext uri="{909E8E84-426E-40DD-AFC4-6F175D3DCCD1}">
              <a14:hiddenFill xmlns:a14="http://schemas.microsoft.com/office/drawing/2010/main">
                <a:solidFill>
                  <a:srgbClr val="FFFFFF"/>
                </a:solidFill>
              </a14:hiddenFill>
            </a:ext>
          </a:extLst>
        </p:spPr>
      </p:pic>
      <p:pic>
        <p:nvPicPr>
          <p:cNvPr id="430" name="Picture 2" descr="Image result for Virtual machines azure icon">
            <a:extLst>
              <a:ext uri="{FF2B5EF4-FFF2-40B4-BE49-F238E27FC236}">
                <a16:creationId xmlns:a16="http://schemas.microsoft.com/office/drawing/2014/main" id="{6911EA65-614F-4D89-9FA6-B9FB044B97B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31077" y="2799388"/>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31" name="Picture 2" descr="Image result for Virtual machines azure icon">
            <a:extLst>
              <a:ext uri="{FF2B5EF4-FFF2-40B4-BE49-F238E27FC236}">
                <a16:creationId xmlns:a16="http://schemas.microsoft.com/office/drawing/2014/main" id="{13B02F7C-7BD1-4DAB-AA0D-17B106DFDB4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282014" y="2804849"/>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32" name="Picture 2" descr="Image result for Virtual machines azure icon">
            <a:extLst>
              <a:ext uri="{FF2B5EF4-FFF2-40B4-BE49-F238E27FC236}">
                <a16:creationId xmlns:a16="http://schemas.microsoft.com/office/drawing/2014/main" id="{2D9CC975-FD1E-4643-A407-30A7AB3A291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91637" y="2796840"/>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33" name="Picture 2" descr="Image result for Virtual machines azure icon">
            <a:extLst>
              <a:ext uri="{FF2B5EF4-FFF2-40B4-BE49-F238E27FC236}">
                <a16:creationId xmlns:a16="http://schemas.microsoft.com/office/drawing/2014/main" id="{71628A4E-A270-4DB6-9239-0EB44FA5ECBB}"/>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436693" y="2796985"/>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34" name="Picture 2" descr="Image result for Virtual machines azure icon">
            <a:extLst>
              <a:ext uri="{FF2B5EF4-FFF2-40B4-BE49-F238E27FC236}">
                <a16:creationId xmlns:a16="http://schemas.microsoft.com/office/drawing/2014/main" id="{9BBEFD0F-120E-4DDC-8938-8C97AC12DBD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814664" y="2785039"/>
            <a:ext cx="225802" cy="225802"/>
          </a:xfrm>
          <a:prstGeom prst="rect">
            <a:avLst/>
          </a:prstGeom>
          <a:noFill/>
          <a:extLst>
            <a:ext uri="{909E8E84-426E-40DD-AFC4-6F175D3DCCD1}">
              <a14:hiddenFill xmlns:a14="http://schemas.microsoft.com/office/drawing/2010/main">
                <a:solidFill>
                  <a:srgbClr val="FFFFFF"/>
                </a:solidFill>
              </a14:hiddenFill>
            </a:ext>
          </a:extLst>
        </p:spPr>
      </p:pic>
      <p:pic>
        <p:nvPicPr>
          <p:cNvPr id="435" name="Picture 2" descr="Image result for Virtual machines azure icon">
            <a:extLst>
              <a:ext uri="{FF2B5EF4-FFF2-40B4-BE49-F238E27FC236}">
                <a16:creationId xmlns:a16="http://schemas.microsoft.com/office/drawing/2014/main" id="{934A03BF-052C-4B67-8510-CBF24A2E7E5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11779" y="2785786"/>
            <a:ext cx="225802" cy="225802"/>
          </a:xfrm>
          <a:prstGeom prst="rect">
            <a:avLst/>
          </a:prstGeom>
          <a:noFill/>
          <a:extLst>
            <a:ext uri="{909E8E84-426E-40DD-AFC4-6F175D3DCCD1}">
              <a14:hiddenFill xmlns:a14="http://schemas.microsoft.com/office/drawing/2010/main">
                <a:solidFill>
                  <a:srgbClr val="FFFFFF"/>
                </a:solidFill>
              </a14:hiddenFill>
            </a:ext>
          </a:extLst>
        </p:spPr>
      </p:pic>
      <p:pic>
        <p:nvPicPr>
          <p:cNvPr id="436" name="Picture 2" descr="Image result for Virtual machines azure icon">
            <a:extLst>
              <a:ext uri="{FF2B5EF4-FFF2-40B4-BE49-F238E27FC236}">
                <a16:creationId xmlns:a16="http://schemas.microsoft.com/office/drawing/2014/main" id="{229C5068-01CC-4CBC-88E1-6C9D8105FC8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969547" y="2742480"/>
            <a:ext cx="310407" cy="310407"/>
          </a:xfrm>
          <a:prstGeom prst="rect">
            <a:avLst/>
          </a:prstGeom>
          <a:noFill/>
          <a:extLst>
            <a:ext uri="{909E8E84-426E-40DD-AFC4-6F175D3DCCD1}">
              <a14:hiddenFill xmlns:a14="http://schemas.microsoft.com/office/drawing/2010/main">
                <a:solidFill>
                  <a:srgbClr val="FFFFFF"/>
                </a:solidFill>
              </a14:hiddenFill>
            </a:ext>
          </a:extLst>
        </p:spPr>
      </p:pic>
      <p:pic>
        <p:nvPicPr>
          <p:cNvPr id="437" name="Picture 2" descr="Image result for Virtual machines azure icon">
            <a:extLst>
              <a:ext uri="{FF2B5EF4-FFF2-40B4-BE49-F238E27FC236}">
                <a16:creationId xmlns:a16="http://schemas.microsoft.com/office/drawing/2014/main" id="{097FDEAA-1B5F-4D73-987E-5234647F020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664055" y="2741387"/>
            <a:ext cx="310407" cy="310407"/>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3">
            <a:extLst>
              <a:ext uri="{FF2B5EF4-FFF2-40B4-BE49-F238E27FC236}">
                <a16:creationId xmlns:a16="http://schemas.microsoft.com/office/drawing/2014/main" id="{3EC3728D-87C7-46B9-96DA-1438B55E3DE6}"/>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7827155" y="2631502"/>
            <a:ext cx="287377" cy="146561"/>
          </a:xfrm>
          <a:prstGeom prst="rect">
            <a:avLst/>
          </a:prstGeom>
        </p:spPr>
      </p:pic>
      <p:pic>
        <p:nvPicPr>
          <p:cNvPr id="152" name="Picture 3">
            <a:extLst>
              <a:ext uri="{FF2B5EF4-FFF2-40B4-BE49-F238E27FC236}">
                <a16:creationId xmlns:a16="http://schemas.microsoft.com/office/drawing/2014/main" id="{4A9BAFA5-4EA9-4A83-81F9-1FB113ED877E}"/>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8196556" y="2638478"/>
            <a:ext cx="287377" cy="146561"/>
          </a:xfrm>
          <a:prstGeom prst="rect">
            <a:avLst/>
          </a:prstGeom>
        </p:spPr>
      </p:pic>
      <p:pic>
        <p:nvPicPr>
          <p:cNvPr id="286" name="Picture 285">
            <a:extLst>
              <a:ext uri="{FF2B5EF4-FFF2-40B4-BE49-F238E27FC236}">
                <a16:creationId xmlns:a16="http://schemas.microsoft.com/office/drawing/2014/main" id="{59AADEE8-C494-47E7-B302-20E938009AD0}"/>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8824428" y="2638228"/>
            <a:ext cx="516250" cy="107676"/>
          </a:xfrm>
          <a:prstGeom prst="rect">
            <a:avLst/>
          </a:prstGeom>
        </p:spPr>
      </p:pic>
      <p:pic>
        <p:nvPicPr>
          <p:cNvPr id="452" name="Picture 3">
            <a:extLst>
              <a:ext uri="{FF2B5EF4-FFF2-40B4-BE49-F238E27FC236}">
                <a16:creationId xmlns:a16="http://schemas.microsoft.com/office/drawing/2014/main" id="{8A44C655-67C1-4F48-9E17-9E95400C4A8A}"/>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6928859" y="2674515"/>
            <a:ext cx="232129" cy="118385"/>
          </a:xfrm>
          <a:prstGeom prst="rect">
            <a:avLst/>
          </a:prstGeom>
        </p:spPr>
      </p:pic>
      <p:pic>
        <p:nvPicPr>
          <p:cNvPr id="453" name="Picture 3">
            <a:extLst>
              <a:ext uri="{FF2B5EF4-FFF2-40B4-BE49-F238E27FC236}">
                <a16:creationId xmlns:a16="http://schemas.microsoft.com/office/drawing/2014/main" id="{8C750F46-C8F1-4059-BD4E-613DA45EFA57}"/>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7298260" y="2681491"/>
            <a:ext cx="232129" cy="118385"/>
          </a:xfrm>
          <a:prstGeom prst="rect">
            <a:avLst/>
          </a:prstGeom>
        </p:spPr>
      </p:pic>
      <p:pic>
        <p:nvPicPr>
          <p:cNvPr id="144" name="Picture 143">
            <a:extLst>
              <a:ext uri="{FF2B5EF4-FFF2-40B4-BE49-F238E27FC236}">
                <a16:creationId xmlns:a16="http://schemas.microsoft.com/office/drawing/2014/main" id="{302D1BD8-02C0-4EBE-B494-3D99D7B7F9D9}"/>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6464854" y="3382441"/>
            <a:ext cx="146410" cy="146410"/>
          </a:xfrm>
          <a:prstGeom prst="rect">
            <a:avLst/>
          </a:prstGeom>
        </p:spPr>
      </p:pic>
      <p:pic>
        <p:nvPicPr>
          <p:cNvPr id="309" name="Picture 308">
            <a:extLst>
              <a:ext uri="{FF2B5EF4-FFF2-40B4-BE49-F238E27FC236}">
                <a16:creationId xmlns:a16="http://schemas.microsoft.com/office/drawing/2014/main" id="{60EF3E9A-8AFC-4CBB-979B-D17AD17B608E}"/>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6109632" y="3383978"/>
            <a:ext cx="146410" cy="146410"/>
          </a:xfrm>
          <a:prstGeom prst="rect">
            <a:avLst/>
          </a:prstGeom>
        </p:spPr>
      </p:pic>
      <p:pic>
        <p:nvPicPr>
          <p:cNvPr id="283" name="Picture 282">
            <a:extLst>
              <a:ext uri="{FF2B5EF4-FFF2-40B4-BE49-F238E27FC236}">
                <a16:creationId xmlns:a16="http://schemas.microsoft.com/office/drawing/2014/main" id="{616D0037-B1CF-48CE-A93F-F41FB08E363C}"/>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9057278" y="3384372"/>
            <a:ext cx="146410" cy="146410"/>
          </a:xfrm>
          <a:prstGeom prst="rect">
            <a:avLst/>
          </a:prstGeom>
        </p:spPr>
      </p:pic>
      <p:pic>
        <p:nvPicPr>
          <p:cNvPr id="371" name="Picture 370">
            <a:extLst>
              <a:ext uri="{FF2B5EF4-FFF2-40B4-BE49-F238E27FC236}">
                <a16:creationId xmlns:a16="http://schemas.microsoft.com/office/drawing/2014/main" id="{58A1E9DC-C9C0-4126-A75B-CF03727EC9AC}"/>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9758365" y="3384372"/>
            <a:ext cx="146410" cy="146410"/>
          </a:xfrm>
          <a:prstGeom prst="rect">
            <a:avLst/>
          </a:prstGeom>
        </p:spPr>
      </p:pic>
      <p:pic>
        <p:nvPicPr>
          <p:cNvPr id="191" name="Picture 190">
            <a:extLst>
              <a:ext uri="{FF2B5EF4-FFF2-40B4-BE49-F238E27FC236}">
                <a16:creationId xmlns:a16="http://schemas.microsoft.com/office/drawing/2014/main" id="{EC6B3A8D-1DDF-47EE-B6E8-73979754C5FE}"/>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6956430" y="3375679"/>
            <a:ext cx="146410" cy="146410"/>
          </a:xfrm>
          <a:prstGeom prst="rect">
            <a:avLst/>
          </a:prstGeom>
        </p:spPr>
      </p:pic>
      <p:pic>
        <p:nvPicPr>
          <p:cNvPr id="193" name="Picture 192">
            <a:extLst>
              <a:ext uri="{FF2B5EF4-FFF2-40B4-BE49-F238E27FC236}">
                <a16:creationId xmlns:a16="http://schemas.microsoft.com/office/drawing/2014/main" id="{96FB6DE8-C7DC-48BA-918D-CFD57D91C14C}"/>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7305949" y="3377911"/>
            <a:ext cx="146410" cy="146410"/>
          </a:xfrm>
          <a:prstGeom prst="rect">
            <a:avLst/>
          </a:prstGeom>
        </p:spPr>
      </p:pic>
      <p:sp>
        <p:nvSpPr>
          <p:cNvPr id="49" name="TextBox 48">
            <a:extLst>
              <a:ext uri="{FF2B5EF4-FFF2-40B4-BE49-F238E27FC236}">
                <a16:creationId xmlns:a16="http://schemas.microsoft.com/office/drawing/2014/main" id="{98DCEAA9-E671-4395-A62A-5FB5C428D4FC}"/>
              </a:ext>
            </a:extLst>
          </p:cNvPr>
          <p:cNvSpPr txBox="1"/>
          <p:nvPr/>
        </p:nvSpPr>
        <p:spPr>
          <a:xfrm>
            <a:off x="5970864" y="2280764"/>
            <a:ext cx="769810" cy="429348"/>
          </a:xfrm>
          <a:prstGeom prst="rect">
            <a:avLst/>
          </a:prstGeom>
          <a:noFill/>
        </p:spPr>
        <p:txBody>
          <a:bodyPr wrap="square" lIns="27432" tIns="27432" rIns="27432" bIns="27432" rtlCol="0" anchor="ctr" anchorCtr="0">
            <a:spAutoFit/>
          </a:bodyPr>
          <a:lstStyle/>
          <a:p>
            <a:pPr algn="ctr">
              <a:lnSpc>
                <a:spcPct val="90000"/>
              </a:lnSpc>
              <a:spcAft>
                <a:spcPts val="600"/>
              </a:spcAft>
            </a:pPr>
            <a:r>
              <a:rPr lang="en-US" sz="900" dirty="0">
                <a:solidFill>
                  <a:schemeClr val="bg1"/>
                </a:solidFill>
              </a:rPr>
              <a:t>NFS share</a:t>
            </a:r>
            <a:br>
              <a:rPr lang="en-US" sz="900" dirty="0">
                <a:solidFill>
                  <a:schemeClr val="bg1"/>
                </a:solidFill>
              </a:rPr>
            </a:br>
            <a:r>
              <a:rPr lang="en-US" sz="900" dirty="0">
                <a:solidFill>
                  <a:schemeClr val="bg1"/>
                </a:solidFill>
              </a:rPr>
              <a:t>(Primary)</a:t>
            </a:r>
            <a:br>
              <a:rPr lang="en-US" sz="900" dirty="0">
                <a:solidFill>
                  <a:schemeClr val="bg1"/>
                </a:solidFill>
              </a:rPr>
            </a:br>
            <a:r>
              <a:rPr lang="en-US" sz="900" dirty="0">
                <a:solidFill>
                  <a:schemeClr val="bg1"/>
                </a:solidFill>
              </a:rPr>
              <a:t>Prod and QA</a:t>
            </a:r>
          </a:p>
        </p:txBody>
      </p:sp>
      <p:sp>
        <p:nvSpPr>
          <p:cNvPr id="281" name="TextBox 280">
            <a:extLst>
              <a:ext uri="{FF2B5EF4-FFF2-40B4-BE49-F238E27FC236}">
                <a16:creationId xmlns:a16="http://schemas.microsoft.com/office/drawing/2014/main" id="{B30931B8-B7AA-464C-B794-DA0EE075A6C4}"/>
              </a:ext>
            </a:extLst>
          </p:cNvPr>
          <p:cNvSpPr txBox="1"/>
          <p:nvPr/>
        </p:nvSpPr>
        <p:spPr>
          <a:xfrm>
            <a:off x="6747689" y="2211715"/>
            <a:ext cx="937094" cy="429348"/>
          </a:xfrm>
          <a:prstGeom prst="rect">
            <a:avLst/>
          </a:prstGeom>
          <a:noFill/>
        </p:spPr>
        <p:txBody>
          <a:bodyPr wrap="square" lIns="27432" tIns="27432" rIns="27432" bIns="27432" rtlCol="0" anchor="ctr" anchorCtr="0">
            <a:spAutoFit/>
          </a:bodyPr>
          <a:lstStyle/>
          <a:p>
            <a:pPr algn="ctr">
              <a:lnSpc>
                <a:spcPct val="90000"/>
              </a:lnSpc>
              <a:spcAft>
                <a:spcPts val="600"/>
              </a:spcAft>
            </a:pPr>
            <a:r>
              <a:rPr lang="en-US" sz="900" dirty="0">
                <a:solidFill>
                  <a:schemeClr val="bg1"/>
                </a:solidFill>
              </a:rPr>
              <a:t>ASCS/ERS</a:t>
            </a:r>
            <a:br>
              <a:rPr lang="en-US" sz="900" dirty="0">
                <a:solidFill>
                  <a:schemeClr val="bg1"/>
                </a:solidFill>
              </a:rPr>
            </a:br>
            <a:r>
              <a:rPr lang="en-US" sz="900" dirty="0">
                <a:solidFill>
                  <a:schemeClr val="bg1"/>
                </a:solidFill>
              </a:rPr>
              <a:t>(Primary)</a:t>
            </a:r>
            <a:br>
              <a:rPr lang="en-US" sz="900" dirty="0">
                <a:solidFill>
                  <a:schemeClr val="bg1"/>
                </a:solidFill>
              </a:rPr>
            </a:br>
            <a:r>
              <a:rPr lang="en-US" sz="900" dirty="0">
                <a:solidFill>
                  <a:schemeClr val="bg1"/>
                </a:solidFill>
              </a:rPr>
              <a:t>Prod and QA</a:t>
            </a:r>
          </a:p>
        </p:txBody>
      </p:sp>
      <p:sp>
        <p:nvSpPr>
          <p:cNvPr id="284" name="TextBox 283">
            <a:extLst>
              <a:ext uri="{FF2B5EF4-FFF2-40B4-BE49-F238E27FC236}">
                <a16:creationId xmlns:a16="http://schemas.microsoft.com/office/drawing/2014/main" id="{6B9C07F4-98C1-4DF0-9F30-A2E585CD463B}"/>
              </a:ext>
            </a:extLst>
          </p:cNvPr>
          <p:cNvSpPr txBox="1"/>
          <p:nvPr/>
        </p:nvSpPr>
        <p:spPr>
          <a:xfrm>
            <a:off x="7715597" y="2289265"/>
            <a:ext cx="815732" cy="304699"/>
          </a:xfrm>
          <a:prstGeom prst="rect">
            <a:avLst/>
          </a:prstGeom>
          <a:noFill/>
        </p:spPr>
        <p:txBody>
          <a:bodyPr wrap="square" lIns="27432" tIns="27432" rIns="27432" bIns="27432" rtlCol="0" anchor="ctr" anchorCtr="0">
            <a:spAutoFit/>
          </a:bodyPr>
          <a:lstStyle/>
          <a:p>
            <a:pPr algn="ctr">
              <a:lnSpc>
                <a:spcPct val="90000"/>
              </a:lnSpc>
              <a:spcAft>
                <a:spcPts val="600"/>
              </a:spcAft>
            </a:pPr>
            <a:r>
              <a:rPr lang="en-US" sz="900" dirty="0">
                <a:solidFill>
                  <a:schemeClr val="bg1"/>
                </a:solidFill>
              </a:rPr>
              <a:t>Application</a:t>
            </a:r>
            <a:br>
              <a:rPr lang="en-US" sz="900" dirty="0">
                <a:solidFill>
                  <a:schemeClr val="bg1"/>
                </a:solidFill>
              </a:rPr>
            </a:br>
            <a:r>
              <a:rPr lang="en-US" sz="900" dirty="0">
                <a:solidFill>
                  <a:schemeClr val="bg1"/>
                </a:solidFill>
              </a:rPr>
              <a:t>Prod and QA</a:t>
            </a:r>
          </a:p>
        </p:txBody>
      </p:sp>
      <p:sp>
        <p:nvSpPr>
          <p:cNvPr id="285" name="TextBox 284">
            <a:extLst>
              <a:ext uri="{FF2B5EF4-FFF2-40B4-BE49-F238E27FC236}">
                <a16:creationId xmlns:a16="http://schemas.microsoft.com/office/drawing/2014/main" id="{CF2DD69A-BE2C-4E10-8621-8D61BAF0D294}"/>
              </a:ext>
            </a:extLst>
          </p:cNvPr>
          <p:cNvSpPr txBox="1"/>
          <p:nvPr/>
        </p:nvSpPr>
        <p:spPr>
          <a:xfrm>
            <a:off x="8846444" y="2357619"/>
            <a:ext cx="1281068" cy="304699"/>
          </a:xfrm>
          <a:prstGeom prst="rect">
            <a:avLst/>
          </a:prstGeom>
          <a:noFill/>
        </p:spPr>
        <p:txBody>
          <a:bodyPr wrap="square" lIns="27432" tIns="27432" rIns="27432" bIns="27432" rtlCol="0" anchor="ctr" anchorCtr="0">
            <a:spAutoFit/>
          </a:bodyPr>
          <a:lstStyle/>
          <a:p>
            <a:pPr algn="ctr">
              <a:lnSpc>
                <a:spcPct val="90000"/>
              </a:lnSpc>
              <a:spcAft>
                <a:spcPts val="600"/>
              </a:spcAft>
            </a:pPr>
            <a:r>
              <a:rPr lang="en-US" sz="900" dirty="0">
                <a:solidFill>
                  <a:schemeClr val="bg1"/>
                </a:solidFill>
              </a:rPr>
              <a:t>HANA (HSR Primary)</a:t>
            </a:r>
            <a:br>
              <a:rPr lang="en-US" sz="900" dirty="0">
                <a:solidFill>
                  <a:schemeClr val="bg1"/>
                </a:solidFill>
              </a:rPr>
            </a:br>
            <a:r>
              <a:rPr lang="en-US" sz="900" dirty="0">
                <a:solidFill>
                  <a:schemeClr val="bg1"/>
                </a:solidFill>
              </a:rPr>
              <a:t>Prod and QA</a:t>
            </a:r>
          </a:p>
        </p:txBody>
      </p:sp>
      <p:pic>
        <p:nvPicPr>
          <p:cNvPr id="236" name="Picture 2" descr="Image result for azure managed disks vm">
            <a:extLst>
              <a:ext uri="{FF2B5EF4-FFF2-40B4-BE49-F238E27FC236}">
                <a16:creationId xmlns:a16="http://schemas.microsoft.com/office/drawing/2014/main" id="{C0304692-858D-40FA-AB34-3468FCD0737A}"/>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7070478" y="4109101"/>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37" name="Picture 2" descr="Image result for azure managed disks vm">
            <a:extLst>
              <a:ext uri="{FF2B5EF4-FFF2-40B4-BE49-F238E27FC236}">
                <a16:creationId xmlns:a16="http://schemas.microsoft.com/office/drawing/2014/main" id="{6976D5FE-F168-476D-9320-BAF26EF982DE}"/>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7406540" y="4103731"/>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2" descr="Image result for azure managed disks vm">
            <a:extLst>
              <a:ext uri="{FF2B5EF4-FFF2-40B4-BE49-F238E27FC236}">
                <a16:creationId xmlns:a16="http://schemas.microsoft.com/office/drawing/2014/main" id="{970589A2-DF15-4CE3-97B8-B26D6EDFCDAA}"/>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6223340" y="4089349"/>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39" name="Picture 2" descr="Image result for azure managed disks vm">
            <a:extLst>
              <a:ext uri="{FF2B5EF4-FFF2-40B4-BE49-F238E27FC236}">
                <a16:creationId xmlns:a16="http://schemas.microsoft.com/office/drawing/2014/main" id="{CE379F1A-F21E-4263-93DD-52A28C56A865}"/>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6559402" y="4083979"/>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53" name="Picture 2" descr="Image result for azure managed disks vm">
            <a:extLst>
              <a:ext uri="{FF2B5EF4-FFF2-40B4-BE49-F238E27FC236}">
                <a16:creationId xmlns:a16="http://schemas.microsoft.com/office/drawing/2014/main" id="{B04770F7-C8DE-4173-AB19-AB2FC8281128}"/>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7988334" y="4123215"/>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56" name="Picture 2" descr="Image result for azure managed disks vm">
            <a:extLst>
              <a:ext uri="{FF2B5EF4-FFF2-40B4-BE49-F238E27FC236}">
                <a16:creationId xmlns:a16="http://schemas.microsoft.com/office/drawing/2014/main" id="{343F8138-803D-4D6F-BFB4-829550DBBA2E}"/>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8394168" y="4121517"/>
            <a:ext cx="188599" cy="99015"/>
          </a:xfrm>
          <a:prstGeom prst="rect">
            <a:avLst/>
          </a:prstGeom>
          <a:noFill/>
          <a:extLst>
            <a:ext uri="{909E8E84-426E-40DD-AFC4-6F175D3DCCD1}">
              <a14:hiddenFill xmlns:a14="http://schemas.microsoft.com/office/drawing/2010/main">
                <a:solidFill>
                  <a:srgbClr val="FFFFFF"/>
                </a:solidFill>
              </a14:hiddenFill>
            </a:ext>
          </a:extLst>
        </p:spPr>
      </p:pic>
      <p:pic>
        <p:nvPicPr>
          <p:cNvPr id="258" name="Picture 2" descr="Image result for azure managed disks vm">
            <a:extLst>
              <a:ext uri="{FF2B5EF4-FFF2-40B4-BE49-F238E27FC236}">
                <a16:creationId xmlns:a16="http://schemas.microsoft.com/office/drawing/2014/main" id="{FD730450-E685-4D9B-A804-D1A2C21A9510}"/>
              </a:ext>
            </a:extLst>
          </p:cNvPr>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9203688" y="4077471"/>
            <a:ext cx="315393" cy="165582"/>
          </a:xfrm>
          <a:prstGeom prst="rect">
            <a:avLst/>
          </a:prstGeom>
          <a:noFill/>
          <a:extLst>
            <a:ext uri="{909E8E84-426E-40DD-AFC4-6F175D3DCCD1}">
              <a14:hiddenFill xmlns:a14="http://schemas.microsoft.com/office/drawing/2010/main">
                <a:solidFill>
                  <a:srgbClr val="FFFFFF"/>
                </a:solidFill>
              </a14:hiddenFill>
            </a:ext>
          </a:extLst>
        </p:spPr>
      </p:pic>
      <p:pic>
        <p:nvPicPr>
          <p:cNvPr id="259" name="Picture 2" descr="Image result for azure managed disks vm">
            <a:extLst>
              <a:ext uri="{FF2B5EF4-FFF2-40B4-BE49-F238E27FC236}">
                <a16:creationId xmlns:a16="http://schemas.microsoft.com/office/drawing/2014/main" id="{CBC23EBA-1ABA-4526-A772-8219FC86C571}"/>
              </a:ext>
            </a:extLst>
          </p:cNvPr>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9907576" y="4075907"/>
            <a:ext cx="315393" cy="165582"/>
          </a:xfrm>
          <a:prstGeom prst="rect">
            <a:avLst/>
          </a:prstGeom>
          <a:noFill/>
          <a:extLst>
            <a:ext uri="{909E8E84-426E-40DD-AFC4-6F175D3DCCD1}">
              <a14:hiddenFill xmlns:a14="http://schemas.microsoft.com/office/drawing/2010/main">
                <a:solidFill>
                  <a:srgbClr val="FFFFFF"/>
                </a:solidFill>
              </a14:hiddenFill>
            </a:ext>
          </a:extLst>
        </p:spPr>
      </p:pic>
      <p:pic>
        <p:nvPicPr>
          <p:cNvPr id="438" name="Picture 2" descr="Image result for Virtual machines azure icon">
            <a:extLst>
              <a:ext uri="{FF2B5EF4-FFF2-40B4-BE49-F238E27FC236}">
                <a16:creationId xmlns:a16="http://schemas.microsoft.com/office/drawing/2014/main" id="{47C8A5FA-3AFA-41E9-A408-13C14A01C4F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32439" y="3953622"/>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39" name="Picture 2" descr="Image result for Virtual machines azure icon">
            <a:extLst>
              <a:ext uri="{FF2B5EF4-FFF2-40B4-BE49-F238E27FC236}">
                <a16:creationId xmlns:a16="http://schemas.microsoft.com/office/drawing/2014/main" id="{EA71331B-E7F3-46EC-9B5B-EF22369A0859}"/>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283376" y="3959083"/>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40" name="Picture 2" descr="Image result for Virtual machines azure icon">
            <a:extLst>
              <a:ext uri="{FF2B5EF4-FFF2-40B4-BE49-F238E27FC236}">
                <a16:creationId xmlns:a16="http://schemas.microsoft.com/office/drawing/2014/main" id="{655D8749-7F52-4AD2-A81A-BB7B1AC32419}"/>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85516" y="3951074"/>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41" name="Picture 2" descr="Image result for Virtual machines azure icon">
            <a:extLst>
              <a:ext uri="{FF2B5EF4-FFF2-40B4-BE49-F238E27FC236}">
                <a16:creationId xmlns:a16="http://schemas.microsoft.com/office/drawing/2014/main" id="{1EDE8B50-5E61-429F-AE64-1F50237E758B}"/>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436453" y="3951219"/>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442" name="Picture 2" descr="Image result for Virtual machines azure icon">
            <a:extLst>
              <a:ext uri="{FF2B5EF4-FFF2-40B4-BE49-F238E27FC236}">
                <a16:creationId xmlns:a16="http://schemas.microsoft.com/office/drawing/2014/main" id="{C49B241E-247F-40AC-BFFA-CD8BB195601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825635" y="3927768"/>
            <a:ext cx="225802" cy="225802"/>
          </a:xfrm>
          <a:prstGeom prst="rect">
            <a:avLst/>
          </a:prstGeom>
          <a:noFill/>
          <a:extLst>
            <a:ext uri="{909E8E84-426E-40DD-AFC4-6F175D3DCCD1}">
              <a14:hiddenFill xmlns:a14="http://schemas.microsoft.com/office/drawing/2010/main">
                <a:solidFill>
                  <a:srgbClr val="FFFFFF"/>
                </a:solidFill>
              </a14:hiddenFill>
            </a:ext>
          </a:extLst>
        </p:spPr>
      </p:pic>
      <p:pic>
        <p:nvPicPr>
          <p:cNvPr id="443" name="Picture 2" descr="Image result for Virtual machines azure icon">
            <a:extLst>
              <a:ext uri="{FF2B5EF4-FFF2-40B4-BE49-F238E27FC236}">
                <a16:creationId xmlns:a16="http://schemas.microsoft.com/office/drawing/2014/main" id="{3AF279E3-AF38-4FE0-B762-C7939AEAE8C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22750" y="3928515"/>
            <a:ext cx="225802" cy="225802"/>
          </a:xfrm>
          <a:prstGeom prst="rect">
            <a:avLst/>
          </a:prstGeom>
          <a:noFill/>
          <a:extLst>
            <a:ext uri="{909E8E84-426E-40DD-AFC4-6F175D3DCCD1}">
              <a14:hiddenFill xmlns:a14="http://schemas.microsoft.com/office/drawing/2010/main">
                <a:solidFill>
                  <a:srgbClr val="FFFFFF"/>
                </a:solidFill>
              </a14:hiddenFill>
            </a:ext>
          </a:extLst>
        </p:spPr>
      </p:pic>
      <p:pic>
        <p:nvPicPr>
          <p:cNvPr id="444" name="Picture 2" descr="Image result for Virtual machines azure icon">
            <a:extLst>
              <a:ext uri="{FF2B5EF4-FFF2-40B4-BE49-F238E27FC236}">
                <a16:creationId xmlns:a16="http://schemas.microsoft.com/office/drawing/2014/main" id="{74670971-ABCD-4A5E-8319-C6D544CC7B0E}"/>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974003" y="3890721"/>
            <a:ext cx="310407" cy="310407"/>
          </a:xfrm>
          <a:prstGeom prst="rect">
            <a:avLst/>
          </a:prstGeom>
          <a:noFill/>
          <a:extLst>
            <a:ext uri="{909E8E84-426E-40DD-AFC4-6F175D3DCCD1}">
              <a14:hiddenFill xmlns:a14="http://schemas.microsoft.com/office/drawing/2010/main">
                <a:solidFill>
                  <a:srgbClr val="FFFFFF"/>
                </a:solidFill>
              </a14:hiddenFill>
            </a:ext>
          </a:extLst>
        </p:spPr>
      </p:pic>
      <p:pic>
        <p:nvPicPr>
          <p:cNvPr id="445" name="Picture 2" descr="Image result for Virtual machines azure icon">
            <a:extLst>
              <a:ext uri="{FF2B5EF4-FFF2-40B4-BE49-F238E27FC236}">
                <a16:creationId xmlns:a16="http://schemas.microsoft.com/office/drawing/2014/main" id="{030303A5-4C61-4A2B-B719-D70AB5C55924}"/>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673591" y="3889807"/>
            <a:ext cx="310407" cy="310407"/>
          </a:xfrm>
          <a:prstGeom prst="rect">
            <a:avLst/>
          </a:prstGeom>
          <a:noFill/>
          <a:extLst>
            <a:ext uri="{909E8E84-426E-40DD-AFC4-6F175D3DCCD1}">
              <a14:hiddenFill xmlns:a14="http://schemas.microsoft.com/office/drawing/2010/main">
                <a:solidFill>
                  <a:srgbClr val="FFFFFF"/>
                </a:solidFill>
              </a14:hiddenFill>
            </a:ext>
          </a:extLst>
        </p:spPr>
      </p:pic>
      <p:pic>
        <p:nvPicPr>
          <p:cNvPr id="446" name="Picture 3">
            <a:extLst>
              <a:ext uri="{FF2B5EF4-FFF2-40B4-BE49-F238E27FC236}">
                <a16:creationId xmlns:a16="http://schemas.microsoft.com/office/drawing/2014/main" id="{D554C885-8788-41B1-973A-A124F74A2673}"/>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7844645" y="4247100"/>
            <a:ext cx="287377" cy="146561"/>
          </a:xfrm>
          <a:prstGeom prst="rect">
            <a:avLst/>
          </a:prstGeom>
        </p:spPr>
      </p:pic>
      <p:pic>
        <p:nvPicPr>
          <p:cNvPr id="447" name="Picture 3">
            <a:extLst>
              <a:ext uri="{FF2B5EF4-FFF2-40B4-BE49-F238E27FC236}">
                <a16:creationId xmlns:a16="http://schemas.microsoft.com/office/drawing/2014/main" id="{2ECE261A-8C4A-465B-9091-1C9DBE8574B3}"/>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8214046" y="4249313"/>
            <a:ext cx="287377" cy="146561"/>
          </a:xfrm>
          <a:prstGeom prst="rect">
            <a:avLst/>
          </a:prstGeom>
        </p:spPr>
      </p:pic>
      <p:pic>
        <p:nvPicPr>
          <p:cNvPr id="448" name="Picture 447">
            <a:extLst>
              <a:ext uri="{FF2B5EF4-FFF2-40B4-BE49-F238E27FC236}">
                <a16:creationId xmlns:a16="http://schemas.microsoft.com/office/drawing/2014/main" id="{9B6BBFD3-8C1A-4F1D-ABE3-5B040A6AA5B0}"/>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8890297" y="4267678"/>
            <a:ext cx="516250" cy="107676"/>
          </a:xfrm>
          <a:prstGeom prst="rect">
            <a:avLst/>
          </a:prstGeom>
        </p:spPr>
      </p:pic>
      <p:pic>
        <p:nvPicPr>
          <p:cNvPr id="454" name="Picture 3">
            <a:extLst>
              <a:ext uri="{FF2B5EF4-FFF2-40B4-BE49-F238E27FC236}">
                <a16:creationId xmlns:a16="http://schemas.microsoft.com/office/drawing/2014/main" id="{B15CE26A-431F-4561-895C-B8D0C3A31D90}"/>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6923997" y="4207688"/>
            <a:ext cx="232129" cy="118385"/>
          </a:xfrm>
          <a:prstGeom prst="rect">
            <a:avLst/>
          </a:prstGeom>
        </p:spPr>
      </p:pic>
      <p:pic>
        <p:nvPicPr>
          <p:cNvPr id="455" name="Picture 3">
            <a:extLst>
              <a:ext uri="{FF2B5EF4-FFF2-40B4-BE49-F238E27FC236}">
                <a16:creationId xmlns:a16="http://schemas.microsoft.com/office/drawing/2014/main" id="{06308AA0-4D03-49D1-956B-19E52FA53546}"/>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7293398" y="4214664"/>
            <a:ext cx="232129" cy="118385"/>
          </a:xfrm>
          <a:prstGeom prst="rect">
            <a:avLst/>
          </a:prstGeom>
        </p:spPr>
      </p:pic>
      <p:sp>
        <p:nvSpPr>
          <p:cNvPr id="290" name="TextBox 289">
            <a:extLst>
              <a:ext uri="{FF2B5EF4-FFF2-40B4-BE49-F238E27FC236}">
                <a16:creationId xmlns:a16="http://schemas.microsoft.com/office/drawing/2014/main" id="{8313CB6B-20BC-4309-ADEA-ADB72BC59DD0}"/>
              </a:ext>
            </a:extLst>
          </p:cNvPr>
          <p:cNvSpPr txBox="1"/>
          <p:nvPr/>
        </p:nvSpPr>
        <p:spPr>
          <a:xfrm>
            <a:off x="6802853" y="4382600"/>
            <a:ext cx="796367" cy="429348"/>
          </a:xfrm>
          <a:prstGeom prst="rect">
            <a:avLst/>
          </a:prstGeom>
          <a:noFill/>
        </p:spPr>
        <p:txBody>
          <a:bodyPr wrap="square" lIns="27432" tIns="27432" rIns="27432" bIns="27432" rtlCol="0" anchor="ctr" anchorCtr="0">
            <a:spAutoFit/>
          </a:bodyPr>
          <a:lstStyle/>
          <a:p>
            <a:pPr algn="ctr">
              <a:lnSpc>
                <a:spcPct val="90000"/>
              </a:lnSpc>
              <a:spcAft>
                <a:spcPts val="600"/>
              </a:spcAft>
            </a:pPr>
            <a:r>
              <a:rPr lang="en-US" sz="900" dirty="0">
                <a:solidFill>
                  <a:schemeClr val="bg1"/>
                </a:solidFill>
              </a:rPr>
              <a:t>ASCS/ERS</a:t>
            </a:r>
            <a:br>
              <a:rPr lang="en-US" sz="900" dirty="0">
                <a:solidFill>
                  <a:schemeClr val="bg1"/>
                </a:solidFill>
              </a:rPr>
            </a:br>
            <a:r>
              <a:rPr lang="en-US" sz="900" dirty="0">
                <a:solidFill>
                  <a:schemeClr val="bg1"/>
                </a:solidFill>
              </a:rPr>
              <a:t>(Standby)</a:t>
            </a:r>
            <a:br>
              <a:rPr lang="en-US" sz="900" dirty="0">
                <a:solidFill>
                  <a:schemeClr val="bg1"/>
                </a:solidFill>
              </a:rPr>
            </a:br>
            <a:r>
              <a:rPr lang="en-US" sz="900" dirty="0">
                <a:solidFill>
                  <a:schemeClr val="bg1"/>
                </a:solidFill>
              </a:rPr>
              <a:t>Prod and QA</a:t>
            </a:r>
          </a:p>
        </p:txBody>
      </p:sp>
      <p:sp>
        <p:nvSpPr>
          <p:cNvPr id="292" name="TextBox 291">
            <a:extLst>
              <a:ext uri="{FF2B5EF4-FFF2-40B4-BE49-F238E27FC236}">
                <a16:creationId xmlns:a16="http://schemas.microsoft.com/office/drawing/2014/main" id="{30002755-9089-4897-9122-1718BB732277}"/>
              </a:ext>
            </a:extLst>
          </p:cNvPr>
          <p:cNvSpPr txBox="1"/>
          <p:nvPr/>
        </p:nvSpPr>
        <p:spPr>
          <a:xfrm>
            <a:off x="8860092" y="4375960"/>
            <a:ext cx="1281068" cy="304699"/>
          </a:xfrm>
          <a:prstGeom prst="rect">
            <a:avLst/>
          </a:prstGeom>
          <a:noFill/>
        </p:spPr>
        <p:txBody>
          <a:bodyPr wrap="square" lIns="27432" tIns="27432" rIns="27432" bIns="27432" rtlCol="0" anchor="ctr" anchorCtr="0">
            <a:spAutoFit/>
          </a:bodyPr>
          <a:lstStyle/>
          <a:p>
            <a:pPr algn="ctr">
              <a:lnSpc>
                <a:spcPct val="90000"/>
              </a:lnSpc>
              <a:spcAft>
                <a:spcPts val="600"/>
              </a:spcAft>
            </a:pPr>
            <a:r>
              <a:rPr lang="en-US" sz="900" dirty="0">
                <a:solidFill>
                  <a:schemeClr val="bg1"/>
                </a:solidFill>
              </a:rPr>
              <a:t>HANA (HSR Standby)</a:t>
            </a:r>
            <a:br>
              <a:rPr lang="en-US" sz="900" dirty="0">
                <a:solidFill>
                  <a:schemeClr val="bg1"/>
                </a:solidFill>
              </a:rPr>
            </a:br>
            <a:r>
              <a:rPr lang="en-US" sz="900" dirty="0">
                <a:solidFill>
                  <a:schemeClr val="bg1"/>
                </a:solidFill>
              </a:rPr>
              <a:t>Prod and QA</a:t>
            </a:r>
          </a:p>
        </p:txBody>
      </p:sp>
      <p:grpSp>
        <p:nvGrpSpPr>
          <p:cNvPr id="235" name="Group 234">
            <a:extLst>
              <a:ext uri="{FF2B5EF4-FFF2-40B4-BE49-F238E27FC236}">
                <a16:creationId xmlns:a16="http://schemas.microsoft.com/office/drawing/2014/main" id="{3AC68261-FC51-4433-A184-9ADC59D3C5AC}"/>
              </a:ext>
            </a:extLst>
          </p:cNvPr>
          <p:cNvGrpSpPr/>
          <p:nvPr/>
        </p:nvGrpSpPr>
        <p:grpSpPr>
          <a:xfrm>
            <a:off x="10974801" y="2289011"/>
            <a:ext cx="1001151" cy="874273"/>
            <a:chOff x="10602582" y="2497918"/>
            <a:chExt cx="1021226" cy="891804"/>
          </a:xfrm>
        </p:grpSpPr>
        <p:sp>
          <p:nvSpPr>
            <p:cNvPr id="240" name="TextBox 239">
              <a:extLst>
                <a:ext uri="{FF2B5EF4-FFF2-40B4-BE49-F238E27FC236}">
                  <a16:creationId xmlns:a16="http://schemas.microsoft.com/office/drawing/2014/main" id="{7239295A-60B5-404C-93BF-70DC0EA581D1}"/>
                </a:ext>
              </a:extLst>
            </p:cNvPr>
            <p:cNvSpPr txBox="1"/>
            <p:nvPr/>
          </p:nvSpPr>
          <p:spPr>
            <a:xfrm>
              <a:off x="10602582" y="2497918"/>
              <a:ext cx="1021226" cy="600164"/>
            </a:xfrm>
            <a:prstGeom prst="rect">
              <a:avLst/>
            </a:prstGeom>
            <a:noFill/>
          </p:spPr>
          <p:txBody>
            <a:bodyPr wrap="square" lIns="179285" tIns="143428" rIns="179285" bIns="143428" rtlCol="0">
              <a:spAutoFit/>
            </a:bodyPr>
            <a:lstStyle/>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1078" b="0" i="0" u="none" strike="noStrike" kern="1200" cap="none" spc="0" normalizeH="0" baseline="0" noProof="0" dirty="0">
                  <a:ln>
                    <a:noFill/>
                  </a:ln>
                  <a:effectLst/>
                  <a:uLnTx/>
                  <a:uFillTx/>
                  <a:latin typeface="Segoe UI Semilight"/>
                  <a:ea typeface="MS PGothic" panose="020B0600070205080204" pitchFamily="34" charset="-128"/>
                  <a:cs typeface="+mn-cs"/>
                </a:rPr>
                <a:t>Availability Zone 1</a:t>
              </a:r>
            </a:p>
          </p:txBody>
        </p:sp>
        <p:pic>
          <p:nvPicPr>
            <p:cNvPr id="241" name="Picture 240">
              <a:extLst>
                <a:ext uri="{FF2B5EF4-FFF2-40B4-BE49-F238E27FC236}">
                  <a16:creationId xmlns:a16="http://schemas.microsoft.com/office/drawing/2014/main" id="{7568F983-A10A-40CB-8C7F-AB633998DB6A}"/>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911841" y="3048000"/>
              <a:ext cx="392429" cy="341722"/>
            </a:xfrm>
            <a:prstGeom prst="rect">
              <a:avLst/>
            </a:prstGeom>
          </p:spPr>
        </p:pic>
      </p:grpSp>
      <p:sp>
        <p:nvSpPr>
          <p:cNvPr id="251" name="Rectangle: Rounded Corners 250">
            <a:extLst>
              <a:ext uri="{FF2B5EF4-FFF2-40B4-BE49-F238E27FC236}">
                <a16:creationId xmlns:a16="http://schemas.microsoft.com/office/drawing/2014/main" id="{F0724CD3-A2DA-4E62-B0A7-D36C5AFEA2DF}"/>
              </a:ext>
            </a:extLst>
          </p:cNvPr>
          <p:cNvSpPr/>
          <p:nvPr/>
        </p:nvSpPr>
        <p:spPr bwMode="auto">
          <a:xfrm>
            <a:off x="10956249" y="2178326"/>
            <a:ext cx="1001151" cy="239716"/>
          </a:xfrm>
          <a:prstGeom prst="round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102" rtl="0" eaLnBrk="0" fontAlgn="base" latinLnBrk="0" hangingPunct="0">
              <a:lnSpc>
                <a:spcPct val="90000"/>
              </a:lnSpc>
              <a:spcBef>
                <a:spcPct val="0"/>
              </a:spcBef>
              <a:spcAft>
                <a:spcPct val="0"/>
              </a:spcAft>
              <a:buClrTx/>
              <a:buSzTx/>
              <a:buFontTx/>
              <a:buNone/>
              <a:tabLst/>
              <a:defRPr/>
            </a:pPr>
            <a:r>
              <a:rPr kumimoji="0" lang="en-US" sz="1176" b="0" i="0" u="none" strike="noStrike" kern="1200" cap="none" spc="0" normalizeH="0" baseline="0" noProof="0" dirty="0">
                <a:ln>
                  <a:noFill/>
                </a:ln>
                <a:solidFill>
                  <a:srgbClr val="353535"/>
                </a:solidFill>
                <a:effectLst/>
                <a:uLnTx/>
                <a:uFillTx/>
                <a:latin typeface="Calibri" panose="020F0502020204030204"/>
                <a:ea typeface="Segoe UI" pitchFamily="34" charset="0"/>
                <a:cs typeface="Segoe UI" pitchFamily="34" charset="0"/>
              </a:rPr>
              <a:t>Active Zone</a:t>
            </a:r>
          </a:p>
        </p:txBody>
      </p:sp>
      <p:grpSp>
        <p:nvGrpSpPr>
          <p:cNvPr id="260" name="Group 259">
            <a:extLst>
              <a:ext uri="{FF2B5EF4-FFF2-40B4-BE49-F238E27FC236}">
                <a16:creationId xmlns:a16="http://schemas.microsoft.com/office/drawing/2014/main" id="{B2A1D855-CEA4-46ED-865B-E2B3BAB893B8}"/>
              </a:ext>
            </a:extLst>
          </p:cNvPr>
          <p:cNvGrpSpPr/>
          <p:nvPr/>
        </p:nvGrpSpPr>
        <p:grpSpPr>
          <a:xfrm>
            <a:off x="10957715" y="3716433"/>
            <a:ext cx="1001151" cy="874273"/>
            <a:chOff x="10602582" y="2497918"/>
            <a:chExt cx="1021226" cy="891804"/>
          </a:xfrm>
        </p:grpSpPr>
        <p:sp>
          <p:nvSpPr>
            <p:cNvPr id="261" name="TextBox 260">
              <a:extLst>
                <a:ext uri="{FF2B5EF4-FFF2-40B4-BE49-F238E27FC236}">
                  <a16:creationId xmlns:a16="http://schemas.microsoft.com/office/drawing/2014/main" id="{EB8CA173-9527-4910-88AE-F1EAD02266F9}"/>
                </a:ext>
              </a:extLst>
            </p:cNvPr>
            <p:cNvSpPr txBox="1"/>
            <p:nvPr/>
          </p:nvSpPr>
          <p:spPr>
            <a:xfrm>
              <a:off x="10602582" y="2497918"/>
              <a:ext cx="1021226" cy="600164"/>
            </a:xfrm>
            <a:prstGeom prst="rect">
              <a:avLst/>
            </a:prstGeom>
            <a:noFill/>
          </p:spPr>
          <p:txBody>
            <a:bodyPr wrap="square" lIns="179285" tIns="143428" rIns="179285" bIns="143428" rtlCol="0">
              <a:spAutoFit/>
            </a:bodyPr>
            <a:lstStyle/>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1078" b="0" i="0" u="none" strike="noStrike" kern="1200" cap="none" spc="0" normalizeH="0" baseline="0" noProof="0" dirty="0">
                  <a:ln>
                    <a:noFill/>
                  </a:ln>
                  <a:effectLst/>
                  <a:uLnTx/>
                  <a:uFillTx/>
                  <a:latin typeface="Segoe UI Semilight"/>
                  <a:ea typeface="MS PGothic" panose="020B0600070205080204" pitchFamily="34" charset="-128"/>
                  <a:cs typeface="+mn-cs"/>
                </a:rPr>
                <a:t>Availability Zone 2</a:t>
              </a:r>
            </a:p>
          </p:txBody>
        </p:sp>
        <p:pic>
          <p:nvPicPr>
            <p:cNvPr id="262" name="Picture 261">
              <a:extLst>
                <a:ext uri="{FF2B5EF4-FFF2-40B4-BE49-F238E27FC236}">
                  <a16:creationId xmlns:a16="http://schemas.microsoft.com/office/drawing/2014/main" id="{4B44921A-7495-4058-832C-47C5C8FB0E94}"/>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911841" y="3048000"/>
              <a:ext cx="392429" cy="341722"/>
            </a:xfrm>
            <a:prstGeom prst="rect">
              <a:avLst/>
            </a:prstGeom>
          </p:spPr>
        </p:pic>
      </p:grpSp>
      <p:grpSp>
        <p:nvGrpSpPr>
          <p:cNvPr id="276" name="Group 275">
            <a:extLst>
              <a:ext uri="{FF2B5EF4-FFF2-40B4-BE49-F238E27FC236}">
                <a16:creationId xmlns:a16="http://schemas.microsoft.com/office/drawing/2014/main" id="{D5B07672-0E1C-4AE7-B020-84EB6BF7D3D2}"/>
              </a:ext>
            </a:extLst>
          </p:cNvPr>
          <p:cNvGrpSpPr/>
          <p:nvPr/>
        </p:nvGrpSpPr>
        <p:grpSpPr>
          <a:xfrm>
            <a:off x="10965364" y="4940117"/>
            <a:ext cx="1001151" cy="874273"/>
            <a:chOff x="10602582" y="2497918"/>
            <a:chExt cx="1021226" cy="891804"/>
          </a:xfrm>
        </p:grpSpPr>
        <p:sp>
          <p:nvSpPr>
            <p:cNvPr id="277" name="TextBox 276">
              <a:extLst>
                <a:ext uri="{FF2B5EF4-FFF2-40B4-BE49-F238E27FC236}">
                  <a16:creationId xmlns:a16="http://schemas.microsoft.com/office/drawing/2014/main" id="{F3E7F94C-5AF3-4339-ACA0-6D9C5083FB84}"/>
                </a:ext>
              </a:extLst>
            </p:cNvPr>
            <p:cNvSpPr txBox="1"/>
            <p:nvPr/>
          </p:nvSpPr>
          <p:spPr>
            <a:xfrm>
              <a:off x="10602582" y="2497918"/>
              <a:ext cx="1021226" cy="600164"/>
            </a:xfrm>
            <a:prstGeom prst="rect">
              <a:avLst/>
            </a:prstGeom>
            <a:noFill/>
          </p:spPr>
          <p:txBody>
            <a:bodyPr wrap="square" lIns="179285" tIns="143428" rIns="179285" bIns="143428" rtlCol="0">
              <a:spAutoFit/>
            </a:bodyPr>
            <a:lstStyle/>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1078" b="0" i="0" u="none" strike="noStrike" kern="1200" cap="none" spc="0" normalizeH="0" baseline="0" noProof="0" dirty="0">
                  <a:ln>
                    <a:noFill/>
                  </a:ln>
                  <a:effectLst/>
                  <a:uLnTx/>
                  <a:uFillTx/>
                  <a:latin typeface="Segoe UI Semilight"/>
                  <a:ea typeface="MS PGothic" panose="020B0600070205080204" pitchFamily="34" charset="-128"/>
                  <a:cs typeface="+mn-cs"/>
                </a:rPr>
                <a:t>Availability Zone 3</a:t>
              </a:r>
            </a:p>
          </p:txBody>
        </p:sp>
        <p:pic>
          <p:nvPicPr>
            <p:cNvPr id="278" name="Picture 277">
              <a:extLst>
                <a:ext uri="{FF2B5EF4-FFF2-40B4-BE49-F238E27FC236}">
                  <a16:creationId xmlns:a16="http://schemas.microsoft.com/office/drawing/2014/main" id="{572A6590-F64C-404F-A694-DFE881F49229}"/>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911841" y="3048000"/>
              <a:ext cx="392429" cy="341722"/>
            </a:xfrm>
            <a:prstGeom prst="rect">
              <a:avLst/>
            </a:prstGeom>
          </p:spPr>
        </p:pic>
      </p:grpSp>
      <p:cxnSp>
        <p:nvCxnSpPr>
          <p:cNvPr id="12" name="Straight Arrow Connector 11">
            <a:extLst>
              <a:ext uri="{FF2B5EF4-FFF2-40B4-BE49-F238E27FC236}">
                <a16:creationId xmlns:a16="http://schemas.microsoft.com/office/drawing/2014/main" id="{ED3F0B8D-178B-4224-9855-79F3083F1696}"/>
              </a:ext>
            </a:extLst>
          </p:cNvPr>
          <p:cNvCxnSpPr>
            <a:cxnSpLocks/>
            <a:stCxn id="436" idx="2"/>
            <a:endCxn id="444" idx="0"/>
          </p:cNvCxnSpPr>
          <p:nvPr/>
        </p:nvCxnSpPr>
        <p:spPr>
          <a:xfrm>
            <a:off x="9124751" y="3052887"/>
            <a:ext cx="4456" cy="837834"/>
          </a:xfrm>
          <a:prstGeom prst="straightConnector1">
            <a:avLst/>
          </a:prstGeom>
          <a:ln>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36EAC20A-2F52-4E5A-8961-45669AAA44D0}"/>
              </a:ext>
            </a:extLst>
          </p:cNvPr>
          <p:cNvCxnSpPr>
            <a:cxnSpLocks/>
            <a:stCxn id="437" idx="2"/>
            <a:endCxn id="445" idx="0"/>
          </p:cNvCxnSpPr>
          <p:nvPr/>
        </p:nvCxnSpPr>
        <p:spPr>
          <a:xfrm>
            <a:off x="9819259" y="3051794"/>
            <a:ext cx="9536" cy="838013"/>
          </a:xfrm>
          <a:prstGeom prst="straightConnector1">
            <a:avLst/>
          </a:prstGeom>
          <a:ln>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54BB0BCF-873B-48B8-9DB2-187990F1192F}"/>
              </a:ext>
            </a:extLst>
          </p:cNvPr>
          <p:cNvCxnSpPr>
            <a:cxnSpLocks/>
            <a:stCxn id="432" idx="2"/>
            <a:endCxn id="440" idx="0"/>
          </p:cNvCxnSpPr>
          <p:nvPr/>
        </p:nvCxnSpPr>
        <p:spPr>
          <a:xfrm flipH="1">
            <a:off x="6175250" y="2976307"/>
            <a:ext cx="6121" cy="974767"/>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39F91486-8433-41B0-A157-9AC412B4BA4A}"/>
              </a:ext>
            </a:extLst>
          </p:cNvPr>
          <p:cNvCxnSpPr>
            <a:cxnSpLocks/>
            <a:stCxn id="433" idx="2"/>
            <a:endCxn id="441" idx="0"/>
          </p:cNvCxnSpPr>
          <p:nvPr/>
        </p:nvCxnSpPr>
        <p:spPr>
          <a:xfrm flipH="1">
            <a:off x="6526187" y="2976452"/>
            <a:ext cx="240" cy="974767"/>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34E2F102-53E8-47BF-BC17-BAECAE42BCBC}"/>
              </a:ext>
            </a:extLst>
          </p:cNvPr>
          <p:cNvCxnSpPr>
            <a:cxnSpLocks/>
            <a:stCxn id="430" idx="2"/>
            <a:endCxn id="438" idx="0"/>
          </p:cNvCxnSpPr>
          <p:nvPr/>
        </p:nvCxnSpPr>
        <p:spPr>
          <a:xfrm>
            <a:off x="7020811" y="2978855"/>
            <a:ext cx="1362" cy="974767"/>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01B60201-4E3C-43AC-9AEC-8A35C05FAD82}"/>
              </a:ext>
            </a:extLst>
          </p:cNvPr>
          <p:cNvCxnSpPr>
            <a:cxnSpLocks/>
            <a:stCxn id="431" idx="2"/>
            <a:endCxn id="439" idx="0"/>
          </p:cNvCxnSpPr>
          <p:nvPr/>
        </p:nvCxnSpPr>
        <p:spPr>
          <a:xfrm>
            <a:off x="7371748" y="2984316"/>
            <a:ext cx="1362" cy="974767"/>
          </a:xfrm>
          <a:prstGeom prst="straightConnector1">
            <a:avLst/>
          </a:prstGeom>
          <a:ln>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25" name="Picture 2" descr="Image result for Virtual machines azure icon">
            <a:extLst>
              <a:ext uri="{FF2B5EF4-FFF2-40B4-BE49-F238E27FC236}">
                <a16:creationId xmlns:a16="http://schemas.microsoft.com/office/drawing/2014/main" id="{5526761D-BFC2-488F-B68B-3B89C7540599}"/>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977556" y="5218937"/>
            <a:ext cx="179467" cy="179467"/>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164" descr="A picture containing outdoor&#10;&#10;Description automatically generated">
            <a:extLst>
              <a:ext uri="{FF2B5EF4-FFF2-40B4-BE49-F238E27FC236}">
                <a16:creationId xmlns:a16="http://schemas.microsoft.com/office/drawing/2014/main" id="{D2E5D8E7-CE6C-42F0-BB5B-E5ADF820C0C6}"/>
              </a:ext>
            </a:extLst>
          </p:cNvPr>
          <p:cNvPicPr>
            <a:picLocks noChangeAspect="1"/>
          </p:cNvPicPr>
          <p:nvPr/>
        </p:nvPicPr>
        <p:blipFill rotWithShape="1">
          <a:blip r:embed="rId18" cstate="print">
            <a:duotone>
              <a:prstClr val="black"/>
              <a:srgbClr val="D9C3A5">
                <a:tint val="50000"/>
                <a:satMod val="180000"/>
              </a:srgbClr>
            </a:duotone>
            <a:extLst>
              <a:ext uri="{28A0092B-C50C-407E-A947-70E740481C1C}">
                <a14:useLocalDpi xmlns:a14="http://schemas.microsoft.com/office/drawing/2010/main" val="0"/>
              </a:ext>
            </a:extLst>
          </a:blip>
          <a:srcRect l="19080" t="20461" r="20278" b="18709"/>
          <a:stretch/>
        </p:blipFill>
        <p:spPr>
          <a:xfrm>
            <a:off x="5099388" y="5290688"/>
            <a:ext cx="132611" cy="133022"/>
          </a:xfrm>
          <a:prstGeom prst="rect">
            <a:avLst/>
          </a:prstGeom>
        </p:spPr>
      </p:pic>
      <p:sp>
        <p:nvSpPr>
          <p:cNvPr id="305" name="Rectangle 304">
            <a:extLst>
              <a:ext uri="{FF2B5EF4-FFF2-40B4-BE49-F238E27FC236}">
                <a16:creationId xmlns:a16="http://schemas.microsoft.com/office/drawing/2014/main" id="{50C6F8C9-1B7F-4097-9B2C-0B9518281464}"/>
              </a:ext>
            </a:extLst>
          </p:cNvPr>
          <p:cNvSpPr/>
          <p:nvPr/>
        </p:nvSpPr>
        <p:spPr>
          <a:xfrm>
            <a:off x="372461" y="1399326"/>
            <a:ext cx="1141933" cy="820175"/>
          </a:xfrm>
          <a:prstGeom prst="rect">
            <a:avLst/>
          </a:prstGeom>
          <a:solidFill>
            <a:srgbClr val="FFFFFF">
              <a:lumMod val="95000"/>
            </a:srgbClr>
          </a:solidFill>
          <a:ln w="10795" cap="flat" cmpd="sng" algn="ctr">
            <a:solidFill>
              <a:srgbClr val="002060">
                <a:shade val="50000"/>
              </a:srgbClr>
            </a:solidFill>
            <a:prstDash val="solid"/>
          </a:ln>
          <a:effectLst/>
        </p:spPr>
        <p:txBody>
          <a:bodyPr lIns="0" tIns="0" rIns="0" bIns="0" rtlCol="0" anchor="t" anchorCtr="0"/>
          <a:lstStyle/>
          <a:p>
            <a:pPr marL="0" marR="0" lvl="0" indent="0" algn="ctr" defTabSz="914093" rtl="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Partner</a:t>
            </a:r>
            <a:br>
              <a:rPr kumimoji="0" lang="en-US" altLang="ja-JP" sz="1100" b="0" i="0" u="none" strike="noStrike" kern="0" cap="none" spc="0" normalizeH="0" baseline="0" noProof="0" dirty="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br>
            <a:r>
              <a:rPr kumimoji="0" lang="en-US" altLang="ja-JP" sz="1100" b="0" i="0" u="none" strike="noStrike" kern="0" cap="none" spc="0" normalizeH="0" baseline="0" noProof="0" dirty="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Admin Network</a:t>
            </a: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endParaRPr kumimoji="0" lang="en-US" sz="1600" b="0" i="0" u="none" strike="noStrike" kern="0" cap="none" spc="0" normalizeH="0" baseline="0" noProof="0" dirty="0">
              <a:ln>
                <a:noFill/>
              </a:ln>
              <a:solidFill>
                <a:srgbClr val="353535"/>
              </a:solidFill>
              <a:effectLst/>
              <a:uLnTx/>
              <a:uFillTx/>
              <a:latin typeface="Calibri" panose="020F0502020204030204"/>
              <a:ea typeface="+mn-ea"/>
              <a:cs typeface="+mn-cs"/>
            </a:endParaRPr>
          </a:p>
        </p:txBody>
      </p:sp>
      <p:sp>
        <p:nvSpPr>
          <p:cNvPr id="306" name="Freeform 78">
            <a:extLst>
              <a:ext uri="{FF2B5EF4-FFF2-40B4-BE49-F238E27FC236}">
                <a16:creationId xmlns:a16="http://schemas.microsoft.com/office/drawing/2014/main" id="{1D0AC23C-C9BC-4A4C-A175-06FE258E3BEC}"/>
              </a:ext>
            </a:extLst>
          </p:cNvPr>
          <p:cNvSpPr>
            <a:spLocks noEditPoints="1"/>
          </p:cNvSpPr>
          <p:nvPr/>
        </p:nvSpPr>
        <p:spPr bwMode="black">
          <a:xfrm>
            <a:off x="734074" y="1785264"/>
            <a:ext cx="380258" cy="338651"/>
          </a:xfrm>
          <a:custGeom>
            <a:avLst/>
            <a:gdLst>
              <a:gd name="T0" fmla="*/ 2147483646 w 2291"/>
              <a:gd name="T1" fmla="*/ 2147483646 h 2197"/>
              <a:gd name="T2" fmla="*/ 2147483646 w 2291"/>
              <a:gd name="T3" fmla="*/ 2147483646 h 2197"/>
              <a:gd name="T4" fmla="*/ 2147483646 w 2291"/>
              <a:gd name="T5" fmla="*/ 2147483646 h 2197"/>
              <a:gd name="T6" fmla="*/ 2147483646 w 2291"/>
              <a:gd name="T7" fmla="*/ 2147483646 h 2197"/>
              <a:gd name="T8" fmla="*/ 2147483646 w 2291"/>
              <a:gd name="T9" fmla="*/ 2147483646 h 2197"/>
              <a:gd name="T10" fmla="*/ 2147483646 w 2291"/>
              <a:gd name="T11" fmla="*/ 2147483646 h 2197"/>
              <a:gd name="T12" fmla="*/ 2147483646 w 2291"/>
              <a:gd name="T13" fmla="*/ 2147483646 h 2197"/>
              <a:gd name="T14" fmla="*/ 2147483646 w 2291"/>
              <a:gd name="T15" fmla="*/ 2147483646 h 2197"/>
              <a:gd name="T16" fmla="*/ 2147483646 w 2291"/>
              <a:gd name="T17" fmla="*/ 2147483646 h 2197"/>
              <a:gd name="T18" fmla="*/ 2147483646 w 2291"/>
              <a:gd name="T19" fmla="*/ 2147483646 h 2197"/>
              <a:gd name="T20" fmla="*/ 2147483646 w 2291"/>
              <a:gd name="T21" fmla="*/ 2147483646 h 2197"/>
              <a:gd name="T22" fmla="*/ 2147483646 w 2291"/>
              <a:gd name="T23" fmla="*/ 2147483646 h 2197"/>
              <a:gd name="T24" fmla="*/ 2147483646 w 2291"/>
              <a:gd name="T25" fmla="*/ 0 h 2197"/>
              <a:gd name="T26" fmla="*/ 2147483646 w 2291"/>
              <a:gd name="T27" fmla="*/ 2147483646 h 2197"/>
              <a:gd name="T28" fmla="*/ 2147483646 w 2291"/>
              <a:gd name="T29" fmla="*/ 2147483646 h 2197"/>
              <a:gd name="T30" fmla="*/ 2147483646 w 2291"/>
              <a:gd name="T31" fmla="*/ 2066960149 h 2197"/>
              <a:gd name="T32" fmla="*/ 2147483646 w 2291"/>
              <a:gd name="T33" fmla="*/ 2147483646 h 2197"/>
              <a:gd name="T34" fmla="*/ 2147483646 w 2291"/>
              <a:gd name="T35" fmla="*/ 2147483646 h 2197"/>
              <a:gd name="T36" fmla="*/ 2147483646 w 2291"/>
              <a:gd name="T37" fmla="*/ 2147483646 h 2197"/>
              <a:gd name="T38" fmla="*/ 2147483646 w 2291"/>
              <a:gd name="T39" fmla="*/ 2147483646 h 2197"/>
              <a:gd name="T40" fmla="*/ 2147483646 w 2291"/>
              <a:gd name="T41" fmla="*/ 2147483646 h 2197"/>
              <a:gd name="T42" fmla="*/ 2147483646 w 2291"/>
              <a:gd name="T43" fmla="*/ 2147483646 h 2197"/>
              <a:gd name="T44" fmla="*/ 2147483646 w 2291"/>
              <a:gd name="T45" fmla="*/ 2147483646 h 2197"/>
              <a:gd name="T46" fmla="*/ 2147483646 w 2291"/>
              <a:gd name="T47" fmla="*/ 2147483646 h 2197"/>
              <a:gd name="T48" fmla="*/ 2147483646 w 2291"/>
              <a:gd name="T49" fmla="*/ 2147483646 h 2197"/>
              <a:gd name="T50" fmla="*/ 2147483646 w 2291"/>
              <a:gd name="T51" fmla="*/ 2147483646 h 2197"/>
              <a:gd name="T52" fmla="*/ 2147483646 w 2291"/>
              <a:gd name="T53" fmla="*/ 2147483646 h 2197"/>
              <a:gd name="T54" fmla="*/ 2147483646 w 2291"/>
              <a:gd name="T55" fmla="*/ 2147483646 h 2197"/>
              <a:gd name="T56" fmla="*/ 2147483646 w 2291"/>
              <a:gd name="T57" fmla="*/ 2147483646 h 2197"/>
              <a:gd name="T58" fmla="*/ 2147483646 w 2291"/>
              <a:gd name="T59" fmla="*/ 2147483646 h 2197"/>
              <a:gd name="T60" fmla="*/ 2147483646 w 2291"/>
              <a:gd name="T61" fmla="*/ 2147483646 h 2197"/>
              <a:gd name="T62" fmla="*/ 2147483646 w 2291"/>
              <a:gd name="T63" fmla="*/ 2147483646 h 2197"/>
              <a:gd name="T64" fmla="*/ 2147483646 w 2291"/>
              <a:gd name="T65" fmla="*/ 2147483646 h 2197"/>
              <a:gd name="T66" fmla="*/ 2147483646 w 2291"/>
              <a:gd name="T67" fmla="*/ 2147483646 h 2197"/>
              <a:gd name="T68" fmla="*/ 2147483646 w 2291"/>
              <a:gd name="T69" fmla="*/ 2147483646 h 2197"/>
              <a:gd name="T70" fmla="*/ 2147483646 w 2291"/>
              <a:gd name="T71" fmla="*/ 2147483646 h 2197"/>
              <a:gd name="T72" fmla="*/ 2147483646 w 2291"/>
              <a:gd name="T73" fmla="*/ 2147483646 h 2197"/>
              <a:gd name="T74" fmla="*/ 2147483646 w 2291"/>
              <a:gd name="T75" fmla="*/ 2147483646 h 2197"/>
              <a:gd name="T76" fmla="*/ 2147483646 w 2291"/>
              <a:gd name="T77" fmla="*/ 2147483646 h 2197"/>
              <a:gd name="T78" fmla="*/ 2147483646 w 2291"/>
              <a:gd name="T79" fmla="*/ 2147483646 h 2197"/>
              <a:gd name="T80" fmla="*/ 2147483646 w 2291"/>
              <a:gd name="T81" fmla="*/ 2147483646 h 2197"/>
              <a:gd name="T82" fmla="*/ 2147483646 w 2291"/>
              <a:gd name="T83" fmla="*/ 2147483646 h 2197"/>
              <a:gd name="T84" fmla="*/ 2147483646 w 2291"/>
              <a:gd name="T85" fmla="*/ 2147483646 h 2197"/>
              <a:gd name="T86" fmla="*/ 2147483646 w 2291"/>
              <a:gd name="T87" fmla="*/ 2147483646 h 2197"/>
              <a:gd name="T88" fmla="*/ 2147483646 w 2291"/>
              <a:gd name="T89" fmla="*/ 2147483646 h 2197"/>
              <a:gd name="T90" fmla="*/ 2147483646 w 2291"/>
              <a:gd name="T91" fmla="*/ 2147483646 h 2197"/>
              <a:gd name="T92" fmla="*/ 2147483646 w 2291"/>
              <a:gd name="T93" fmla="*/ 2147483646 h 2197"/>
              <a:gd name="T94" fmla="*/ 2147483646 w 2291"/>
              <a:gd name="T95" fmla="*/ 2147483646 h 2197"/>
              <a:gd name="T96" fmla="*/ 2147483646 w 2291"/>
              <a:gd name="T97" fmla="*/ 2147483646 h 2197"/>
              <a:gd name="T98" fmla="*/ 2147483646 w 2291"/>
              <a:gd name="T99" fmla="*/ 2147483646 h 2197"/>
              <a:gd name="T100" fmla="*/ 2147483646 w 2291"/>
              <a:gd name="T101" fmla="*/ 2147483646 h 2197"/>
              <a:gd name="T102" fmla="*/ 2147483646 w 2291"/>
              <a:gd name="T103" fmla="*/ 2147483646 h 2197"/>
              <a:gd name="T104" fmla="*/ 0 w 2291"/>
              <a:gd name="T105" fmla="*/ 2147483646 h 2197"/>
              <a:gd name="T106" fmla="*/ 797531940 w 2291"/>
              <a:gd name="T107" fmla="*/ 2147483646 h 2197"/>
              <a:gd name="T108" fmla="*/ 2147483646 w 2291"/>
              <a:gd name="T109" fmla="*/ 2147483646 h 2197"/>
              <a:gd name="T110" fmla="*/ 2147483646 w 2291"/>
              <a:gd name="T111" fmla="*/ 2147483646 h 2197"/>
              <a:gd name="T112" fmla="*/ 2147483646 w 2291"/>
              <a:gd name="T113" fmla="*/ 2147483646 h 2197"/>
              <a:gd name="T114" fmla="*/ 2147483646 w 2291"/>
              <a:gd name="T115" fmla="*/ 2147483646 h 2197"/>
              <a:gd name="T116" fmla="*/ 2147483646 w 2291"/>
              <a:gd name="T117" fmla="*/ 2147483646 h 2197"/>
              <a:gd name="T118" fmla="*/ 2147483646 w 2291"/>
              <a:gd name="T119" fmla="*/ 2147483646 h 2197"/>
              <a:gd name="T120" fmla="*/ 2147483646 w 2291"/>
              <a:gd name="T121" fmla="*/ 2147483646 h 21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chemeClr val="accent2"/>
          </a:solidFill>
          <a:ln>
            <a:noFill/>
          </a:ln>
        </p:spPr>
        <p:txBody>
          <a:bodyPr lIns="60469" tIns="30235" rIns="60469" bIns="30235"/>
          <a:lstStyle/>
          <a:p>
            <a:pPr marL="0" marR="0" lvl="0" indent="0" algn="l" defTabSz="913226" rtl="0" eaLnBrk="0" fontAlgn="base" latinLnBrk="0" hangingPunct="0">
              <a:lnSpc>
                <a:spcPct val="100000"/>
              </a:lnSpc>
              <a:spcBef>
                <a:spcPct val="0"/>
              </a:spcBef>
              <a:spcAft>
                <a:spcPct val="0"/>
              </a:spcAft>
              <a:buClrTx/>
              <a:buSzTx/>
              <a:buFontTx/>
              <a:buNone/>
              <a:tabLst/>
              <a:defRPr/>
            </a:pPr>
            <a:endParaRPr kumimoji="0" lang="en-US" sz="1764" b="0" i="0" u="none" strike="noStrike" kern="0" cap="none" spc="0" normalizeH="0" baseline="0" noProof="0">
              <a:ln>
                <a:noFill/>
              </a:ln>
              <a:gradFill>
                <a:gsLst>
                  <a:gs pos="0">
                    <a:srgbClr val="FFFFFF"/>
                  </a:gs>
                  <a:gs pos="59000">
                    <a:srgbClr val="FFFFFF"/>
                  </a:gs>
                </a:gsLst>
                <a:lin ang="0" scaled="0"/>
              </a:gradFill>
              <a:effectLst/>
              <a:uLnTx/>
              <a:uFillTx/>
              <a:latin typeface="Segoe UI"/>
              <a:ea typeface="MS PGothic" pitchFamily="34" charset="-128"/>
              <a:cs typeface="+mn-cs"/>
            </a:endParaRPr>
          </a:p>
        </p:txBody>
      </p:sp>
      <p:sp>
        <p:nvSpPr>
          <p:cNvPr id="307" name="Rectangle 306">
            <a:extLst>
              <a:ext uri="{FF2B5EF4-FFF2-40B4-BE49-F238E27FC236}">
                <a16:creationId xmlns:a16="http://schemas.microsoft.com/office/drawing/2014/main" id="{EA326430-116E-4743-91E6-B6D34D1A84B0}"/>
              </a:ext>
            </a:extLst>
          </p:cNvPr>
          <p:cNvSpPr/>
          <p:nvPr/>
        </p:nvSpPr>
        <p:spPr>
          <a:xfrm>
            <a:off x="353237" y="2411548"/>
            <a:ext cx="1141933" cy="820175"/>
          </a:xfrm>
          <a:prstGeom prst="rect">
            <a:avLst/>
          </a:prstGeom>
          <a:solidFill>
            <a:srgbClr val="FFFFFF">
              <a:lumMod val="95000"/>
            </a:srgbClr>
          </a:solidFill>
          <a:ln w="10795" cap="flat" cmpd="sng" algn="ctr">
            <a:solidFill>
              <a:srgbClr val="002060">
                <a:shade val="50000"/>
              </a:srgbClr>
            </a:solidFill>
            <a:prstDash val="solid"/>
          </a:ln>
          <a:effectLst/>
        </p:spPr>
        <p:txBody>
          <a:bodyPr lIns="0" tIns="0" rIns="0" bIns="0" rtlCol="0" anchor="t" anchorCtr="0"/>
          <a:lstStyle/>
          <a:p>
            <a:pPr marL="0" marR="0" lvl="0" indent="0" algn="ctr" defTabSz="914093" rtl="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353535"/>
                </a:solidFill>
                <a:effectLst/>
                <a:uLnTx/>
                <a:uFillTx/>
                <a:latin typeface="Segoe UI Light" panose="020B0502040204020203" pitchFamily="34" charset="0"/>
                <a:ea typeface="ＭＳ Ｐゴシック" panose="020B0600070205080204" pitchFamily="34" charset="-128"/>
                <a:cs typeface="Segoe UI Light" panose="020B0502040204020203" pitchFamily="34" charset="0"/>
              </a:rPr>
              <a:t>SAP Support</a:t>
            </a: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br>
              <a:rPr kumimoji="0" lang="en-US" altLang="ja-JP" sz="1600" b="0" i="0" u="none" strike="noStrike" kern="0" cap="none" spc="0" normalizeH="0" baseline="0" noProof="0" dirty="0">
                <a:ln>
                  <a:noFill/>
                </a:ln>
                <a:solidFill>
                  <a:srgbClr val="353535"/>
                </a:solidFill>
                <a:effectLst/>
                <a:uLnTx/>
                <a:uFillTx/>
                <a:latin typeface="Calibri" panose="020F0502020204030204"/>
                <a:ea typeface="ＭＳ Ｐゴシック" panose="020B0600070205080204" pitchFamily="34" charset="-128"/>
                <a:cs typeface="+mn-cs"/>
              </a:rPr>
            </a:br>
            <a:endParaRPr kumimoji="0" lang="en-US" sz="1600" b="0" i="0" u="none" strike="noStrike" kern="0" cap="none" spc="0" normalizeH="0" baseline="0" noProof="0" dirty="0">
              <a:ln>
                <a:noFill/>
              </a:ln>
              <a:solidFill>
                <a:srgbClr val="353535"/>
              </a:solidFill>
              <a:effectLst/>
              <a:uLnTx/>
              <a:uFillTx/>
              <a:latin typeface="Calibri" panose="020F0502020204030204"/>
              <a:ea typeface="+mn-ea"/>
              <a:cs typeface="+mn-cs"/>
            </a:endParaRPr>
          </a:p>
        </p:txBody>
      </p:sp>
      <p:sp>
        <p:nvSpPr>
          <p:cNvPr id="308" name="Freeform 78">
            <a:extLst>
              <a:ext uri="{FF2B5EF4-FFF2-40B4-BE49-F238E27FC236}">
                <a16:creationId xmlns:a16="http://schemas.microsoft.com/office/drawing/2014/main" id="{794E143F-5FD3-4520-A9B9-F32D64B2CBF6}"/>
              </a:ext>
            </a:extLst>
          </p:cNvPr>
          <p:cNvSpPr>
            <a:spLocks noEditPoints="1"/>
          </p:cNvSpPr>
          <p:nvPr/>
        </p:nvSpPr>
        <p:spPr bwMode="black">
          <a:xfrm>
            <a:off x="738178" y="2738466"/>
            <a:ext cx="380258" cy="338651"/>
          </a:xfrm>
          <a:custGeom>
            <a:avLst/>
            <a:gdLst>
              <a:gd name="T0" fmla="*/ 2147483646 w 2291"/>
              <a:gd name="T1" fmla="*/ 2147483646 h 2197"/>
              <a:gd name="T2" fmla="*/ 2147483646 w 2291"/>
              <a:gd name="T3" fmla="*/ 2147483646 h 2197"/>
              <a:gd name="T4" fmla="*/ 2147483646 w 2291"/>
              <a:gd name="T5" fmla="*/ 2147483646 h 2197"/>
              <a:gd name="T6" fmla="*/ 2147483646 w 2291"/>
              <a:gd name="T7" fmla="*/ 2147483646 h 2197"/>
              <a:gd name="T8" fmla="*/ 2147483646 w 2291"/>
              <a:gd name="T9" fmla="*/ 2147483646 h 2197"/>
              <a:gd name="T10" fmla="*/ 2147483646 w 2291"/>
              <a:gd name="T11" fmla="*/ 2147483646 h 2197"/>
              <a:gd name="T12" fmla="*/ 2147483646 w 2291"/>
              <a:gd name="T13" fmla="*/ 2147483646 h 2197"/>
              <a:gd name="T14" fmla="*/ 2147483646 w 2291"/>
              <a:gd name="T15" fmla="*/ 2147483646 h 2197"/>
              <a:gd name="T16" fmla="*/ 2147483646 w 2291"/>
              <a:gd name="T17" fmla="*/ 2147483646 h 2197"/>
              <a:gd name="T18" fmla="*/ 2147483646 w 2291"/>
              <a:gd name="T19" fmla="*/ 2147483646 h 2197"/>
              <a:gd name="T20" fmla="*/ 2147483646 w 2291"/>
              <a:gd name="T21" fmla="*/ 2147483646 h 2197"/>
              <a:gd name="T22" fmla="*/ 2147483646 w 2291"/>
              <a:gd name="T23" fmla="*/ 2147483646 h 2197"/>
              <a:gd name="T24" fmla="*/ 2147483646 w 2291"/>
              <a:gd name="T25" fmla="*/ 0 h 2197"/>
              <a:gd name="T26" fmla="*/ 2147483646 w 2291"/>
              <a:gd name="T27" fmla="*/ 2147483646 h 2197"/>
              <a:gd name="T28" fmla="*/ 2147483646 w 2291"/>
              <a:gd name="T29" fmla="*/ 2147483646 h 2197"/>
              <a:gd name="T30" fmla="*/ 2147483646 w 2291"/>
              <a:gd name="T31" fmla="*/ 2066960149 h 2197"/>
              <a:gd name="T32" fmla="*/ 2147483646 w 2291"/>
              <a:gd name="T33" fmla="*/ 2147483646 h 2197"/>
              <a:gd name="T34" fmla="*/ 2147483646 w 2291"/>
              <a:gd name="T35" fmla="*/ 2147483646 h 2197"/>
              <a:gd name="T36" fmla="*/ 2147483646 w 2291"/>
              <a:gd name="T37" fmla="*/ 2147483646 h 2197"/>
              <a:gd name="T38" fmla="*/ 2147483646 w 2291"/>
              <a:gd name="T39" fmla="*/ 2147483646 h 2197"/>
              <a:gd name="T40" fmla="*/ 2147483646 w 2291"/>
              <a:gd name="T41" fmla="*/ 2147483646 h 2197"/>
              <a:gd name="T42" fmla="*/ 2147483646 w 2291"/>
              <a:gd name="T43" fmla="*/ 2147483646 h 2197"/>
              <a:gd name="T44" fmla="*/ 2147483646 w 2291"/>
              <a:gd name="T45" fmla="*/ 2147483646 h 2197"/>
              <a:gd name="T46" fmla="*/ 2147483646 w 2291"/>
              <a:gd name="T47" fmla="*/ 2147483646 h 2197"/>
              <a:gd name="T48" fmla="*/ 2147483646 w 2291"/>
              <a:gd name="T49" fmla="*/ 2147483646 h 2197"/>
              <a:gd name="T50" fmla="*/ 2147483646 w 2291"/>
              <a:gd name="T51" fmla="*/ 2147483646 h 2197"/>
              <a:gd name="T52" fmla="*/ 2147483646 w 2291"/>
              <a:gd name="T53" fmla="*/ 2147483646 h 2197"/>
              <a:gd name="T54" fmla="*/ 2147483646 w 2291"/>
              <a:gd name="T55" fmla="*/ 2147483646 h 2197"/>
              <a:gd name="T56" fmla="*/ 2147483646 w 2291"/>
              <a:gd name="T57" fmla="*/ 2147483646 h 2197"/>
              <a:gd name="T58" fmla="*/ 2147483646 w 2291"/>
              <a:gd name="T59" fmla="*/ 2147483646 h 2197"/>
              <a:gd name="T60" fmla="*/ 2147483646 w 2291"/>
              <a:gd name="T61" fmla="*/ 2147483646 h 2197"/>
              <a:gd name="T62" fmla="*/ 2147483646 w 2291"/>
              <a:gd name="T63" fmla="*/ 2147483646 h 2197"/>
              <a:gd name="T64" fmla="*/ 2147483646 w 2291"/>
              <a:gd name="T65" fmla="*/ 2147483646 h 2197"/>
              <a:gd name="T66" fmla="*/ 2147483646 w 2291"/>
              <a:gd name="T67" fmla="*/ 2147483646 h 2197"/>
              <a:gd name="T68" fmla="*/ 2147483646 w 2291"/>
              <a:gd name="T69" fmla="*/ 2147483646 h 2197"/>
              <a:gd name="T70" fmla="*/ 2147483646 w 2291"/>
              <a:gd name="T71" fmla="*/ 2147483646 h 2197"/>
              <a:gd name="T72" fmla="*/ 2147483646 w 2291"/>
              <a:gd name="T73" fmla="*/ 2147483646 h 2197"/>
              <a:gd name="T74" fmla="*/ 2147483646 w 2291"/>
              <a:gd name="T75" fmla="*/ 2147483646 h 2197"/>
              <a:gd name="T76" fmla="*/ 2147483646 w 2291"/>
              <a:gd name="T77" fmla="*/ 2147483646 h 2197"/>
              <a:gd name="T78" fmla="*/ 2147483646 w 2291"/>
              <a:gd name="T79" fmla="*/ 2147483646 h 2197"/>
              <a:gd name="T80" fmla="*/ 2147483646 w 2291"/>
              <a:gd name="T81" fmla="*/ 2147483646 h 2197"/>
              <a:gd name="T82" fmla="*/ 2147483646 w 2291"/>
              <a:gd name="T83" fmla="*/ 2147483646 h 2197"/>
              <a:gd name="T84" fmla="*/ 2147483646 w 2291"/>
              <a:gd name="T85" fmla="*/ 2147483646 h 2197"/>
              <a:gd name="T86" fmla="*/ 2147483646 w 2291"/>
              <a:gd name="T87" fmla="*/ 2147483646 h 2197"/>
              <a:gd name="T88" fmla="*/ 2147483646 w 2291"/>
              <a:gd name="T89" fmla="*/ 2147483646 h 2197"/>
              <a:gd name="T90" fmla="*/ 2147483646 w 2291"/>
              <a:gd name="T91" fmla="*/ 2147483646 h 2197"/>
              <a:gd name="T92" fmla="*/ 2147483646 w 2291"/>
              <a:gd name="T93" fmla="*/ 2147483646 h 2197"/>
              <a:gd name="T94" fmla="*/ 2147483646 w 2291"/>
              <a:gd name="T95" fmla="*/ 2147483646 h 2197"/>
              <a:gd name="T96" fmla="*/ 2147483646 w 2291"/>
              <a:gd name="T97" fmla="*/ 2147483646 h 2197"/>
              <a:gd name="T98" fmla="*/ 2147483646 w 2291"/>
              <a:gd name="T99" fmla="*/ 2147483646 h 2197"/>
              <a:gd name="T100" fmla="*/ 2147483646 w 2291"/>
              <a:gd name="T101" fmla="*/ 2147483646 h 2197"/>
              <a:gd name="T102" fmla="*/ 2147483646 w 2291"/>
              <a:gd name="T103" fmla="*/ 2147483646 h 2197"/>
              <a:gd name="T104" fmla="*/ 0 w 2291"/>
              <a:gd name="T105" fmla="*/ 2147483646 h 2197"/>
              <a:gd name="T106" fmla="*/ 797531940 w 2291"/>
              <a:gd name="T107" fmla="*/ 2147483646 h 2197"/>
              <a:gd name="T108" fmla="*/ 2147483646 w 2291"/>
              <a:gd name="T109" fmla="*/ 2147483646 h 2197"/>
              <a:gd name="T110" fmla="*/ 2147483646 w 2291"/>
              <a:gd name="T111" fmla="*/ 2147483646 h 2197"/>
              <a:gd name="T112" fmla="*/ 2147483646 w 2291"/>
              <a:gd name="T113" fmla="*/ 2147483646 h 2197"/>
              <a:gd name="T114" fmla="*/ 2147483646 w 2291"/>
              <a:gd name="T115" fmla="*/ 2147483646 h 2197"/>
              <a:gd name="T116" fmla="*/ 2147483646 w 2291"/>
              <a:gd name="T117" fmla="*/ 2147483646 h 2197"/>
              <a:gd name="T118" fmla="*/ 2147483646 w 2291"/>
              <a:gd name="T119" fmla="*/ 2147483646 h 2197"/>
              <a:gd name="T120" fmla="*/ 2147483646 w 2291"/>
              <a:gd name="T121" fmla="*/ 2147483646 h 21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2B4D91"/>
          </a:solidFill>
          <a:ln>
            <a:noFill/>
          </a:ln>
          <a:extLst>
            <a:ext uri="{91240B29-F687-4F45-9708-019B960494DF}">
              <a14:hiddenLine xmlns:a14="http://schemas.microsoft.com/office/drawing/2010/main" w="9525">
                <a:solidFill>
                  <a:srgbClr val="000000"/>
                </a:solidFill>
                <a:round/>
                <a:headEnd/>
                <a:tailEnd/>
              </a14:hiddenLine>
            </a:ext>
          </a:extLst>
        </p:spPr>
        <p:txBody>
          <a:bodyPr lIns="60469" tIns="30235" rIns="60469" bIns="30235"/>
          <a:lstStyle/>
          <a:p>
            <a:pPr marL="0" marR="0" lvl="0" indent="0" algn="l" defTabSz="913226" rtl="0" eaLnBrk="0" fontAlgn="base" latinLnBrk="0" hangingPunct="0">
              <a:lnSpc>
                <a:spcPct val="100000"/>
              </a:lnSpc>
              <a:spcBef>
                <a:spcPct val="0"/>
              </a:spcBef>
              <a:spcAft>
                <a:spcPct val="0"/>
              </a:spcAft>
              <a:buClrTx/>
              <a:buSzTx/>
              <a:buFontTx/>
              <a:buNone/>
              <a:tabLst/>
              <a:defRPr/>
            </a:pPr>
            <a:endParaRPr kumimoji="0" lang="en-US" sz="1764" b="0" i="0" u="none" strike="noStrike" kern="0" cap="none" spc="0" normalizeH="0" baseline="0" noProof="0">
              <a:ln>
                <a:noFill/>
              </a:ln>
              <a:gradFill>
                <a:gsLst>
                  <a:gs pos="0">
                    <a:srgbClr val="FFFFFF"/>
                  </a:gs>
                  <a:gs pos="59000">
                    <a:srgbClr val="FFFFFF"/>
                  </a:gs>
                </a:gsLst>
                <a:lin ang="0" scaled="0"/>
              </a:gradFill>
              <a:effectLst/>
              <a:uLnTx/>
              <a:uFillTx/>
              <a:latin typeface="Segoe UI"/>
              <a:ea typeface="MS PGothic" pitchFamily="34" charset="-128"/>
              <a:cs typeface="+mn-cs"/>
            </a:endParaRPr>
          </a:p>
        </p:txBody>
      </p:sp>
      <p:sp>
        <p:nvSpPr>
          <p:cNvPr id="310" name="Thought Bubble: Cloud 309">
            <a:extLst>
              <a:ext uri="{FF2B5EF4-FFF2-40B4-BE49-F238E27FC236}">
                <a16:creationId xmlns:a16="http://schemas.microsoft.com/office/drawing/2014/main" id="{927F5217-1712-4BA4-9E05-975B962B1013}"/>
              </a:ext>
            </a:extLst>
          </p:cNvPr>
          <p:cNvSpPr/>
          <p:nvPr/>
        </p:nvSpPr>
        <p:spPr>
          <a:xfrm>
            <a:off x="1748260" y="1399326"/>
            <a:ext cx="355136" cy="1677675"/>
          </a:xfrm>
          <a:prstGeom prst="cloudCallout">
            <a:avLst>
              <a:gd name="adj1" fmla="val -13147"/>
              <a:gd name="adj2" fmla="val 21447"/>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313" name="TextBox 312">
            <a:extLst>
              <a:ext uri="{FF2B5EF4-FFF2-40B4-BE49-F238E27FC236}">
                <a16:creationId xmlns:a16="http://schemas.microsoft.com/office/drawing/2014/main" id="{AC3EE7C0-CA8F-450C-9DFA-36C7DD80E7DA}"/>
              </a:ext>
            </a:extLst>
          </p:cNvPr>
          <p:cNvSpPr txBox="1"/>
          <p:nvPr/>
        </p:nvSpPr>
        <p:spPr>
          <a:xfrm>
            <a:off x="1754273" y="2291105"/>
            <a:ext cx="344094" cy="169277"/>
          </a:xfrm>
          <a:prstGeom prst="rect">
            <a:avLst/>
          </a:prstGeom>
          <a:noFill/>
        </p:spPr>
        <p:txBody>
          <a:bodyPr wrap="square" lIns="0" tIns="0" rIns="0" bIns="0" rtlCol="0">
            <a:spAutoFit/>
          </a:bodyPr>
          <a:lstStyle/>
          <a:p>
            <a:pPr marL="0" marR="0" lvl="0" indent="0" algn="ctr" defTabSz="1088449" rtl="0" eaLnBrk="1" fontAlgn="base" latinLnBrk="0" hangingPunct="1">
              <a:lnSpc>
                <a:spcPct val="100000"/>
              </a:lnSpc>
              <a:spcBef>
                <a:spcPct val="50000"/>
              </a:spcBef>
              <a:spcAft>
                <a:spcPct val="0"/>
              </a:spcAft>
              <a:buClr>
                <a:srgbClr val="F0AB00"/>
              </a:buClr>
              <a:buSzPct val="80000"/>
              <a:buFontTx/>
              <a:buNone/>
              <a:tabLst/>
              <a:defRPr/>
            </a:pPr>
            <a: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Web</a:t>
            </a:r>
          </a:p>
        </p:txBody>
      </p:sp>
      <p:cxnSp>
        <p:nvCxnSpPr>
          <p:cNvPr id="314" name="Straight Arrow Connector 313">
            <a:extLst>
              <a:ext uri="{FF2B5EF4-FFF2-40B4-BE49-F238E27FC236}">
                <a16:creationId xmlns:a16="http://schemas.microsoft.com/office/drawing/2014/main" id="{E2D548C9-3820-4269-ACA5-B34A1E09FABA}"/>
              </a:ext>
            </a:extLst>
          </p:cNvPr>
          <p:cNvCxnSpPr>
            <a:cxnSpLocks/>
            <a:stCxn id="305" idx="3"/>
            <a:endCxn id="318" idx="0"/>
          </p:cNvCxnSpPr>
          <p:nvPr/>
        </p:nvCxnSpPr>
        <p:spPr>
          <a:xfrm>
            <a:off x="1514394" y="1809414"/>
            <a:ext cx="2439641" cy="1510154"/>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15D8DD81-EBAC-4D9A-8B58-25570646EE1D}"/>
              </a:ext>
            </a:extLst>
          </p:cNvPr>
          <p:cNvCxnSpPr>
            <a:cxnSpLocks/>
            <a:stCxn id="307" idx="3"/>
            <a:endCxn id="300" idx="1"/>
          </p:cNvCxnSpPr>
          <p:nvPr/>
        </p:nvCxnSpPr>
        <p:spPr>
          <a:xfrm flipV="1">
            <a:off x="1495170" y="2782216"/>
            <a:ext cx="2864141" cy="39420"/>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16" name="TextBox 315">
            <a:extLst>
              <a:ext uri="{FF2B5EF4-FFF2-40B4-BE49-F238E27FC236}">
                <a16:creationId xmlns:a16="http://schemas.microsoft.com/office/drawing/2014/main" id="{3A2F2756-3A1C-4742-918D-B78C583FD34B}"/>
              </a:ext>
            </a:extLst>
          </p:cNvPr>
          <p:cNvSpPr txBox="1"/>
          <p:nvPr/>
        </p:nvSpPr>
        <p:spPr>
          <a:xfrm>
            <a:off x="1773083" y="1616035"/>
            <a:ext cx="344094" cy="338554"/>
          </a:xfrm>
          <a:prstGeom prst="rect">
            <a:avLst/>
          </a:prstGeom>
          <a:noFill/>
        </p:spPr>
        <p:txBody>
          <a:bodyPr wrap="square" lIns="0" tIns="0" rIns="0" bIns="0" rtlCol="0">
            <a:spAutoFit/>
          </a:bodyPr>
          <a:lstStyle/>
          <a:p>
            <a:pPr marL="0" marR="0" lvl="0" indent="0" algn="ctr" defTabSz="1088449" rtl="0" eaLnBrk="1" fontAlgn="base" latinLnBrk="0" hangingPunct="1">
              <a:lnSpc>
                <a:spcPct val="100000"/>
              </a:lnSpc>
              <a:spcBef>
                <a:spcPct val="50000"/>
              </a:spcBef>
              <a:spcAft>
                <a:spcPct val="0"/>
              </a:spcAft>
              <a:buClr>
                <a:srgbClr val="F0AB00"/>
              </a:buClr>
              <a:buSzPct val="80000"/>
              <a:buFontTx/>
              <a:buNone/>
              <a:tabLst/>
              <a:defRPr/>
            </a:pPr>
            <a: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S2S</a:t>
            </a:r>
            <a:b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Segoe UI Light" panose="020B0502040204020203" pitchFamily="34" charset="0"/>
                <a:ea typeface="Arial Unicode MS" pitchFamily="34" charset="-128"/>
                <a:cs typeface="Segoe UI Light" panose="020B0502040204020203" pitchFamily="34" charset="0"/>
              </a:rPr>
              <a:t>VPN</a:t>
            </a:r>
          </a:p>
        </p:txBody>
      </p:sp>
      <p:sp>
        <p:nvSpPr>
          <p:cNvPr id="317" name="Rectangle 316">
            <a:extLst>
              <a:ext uri="{FF2B5EF4-FFF2-40B4-BE49-F238E27FC236}">
                <a16:creationId xmlns:a16="http://schemas.microsoft.com/office/drawing/2014/main" id="{7C637853-3C9B-47C7-8492-E91F275D29EE}"/>
              </a:ext>
            </a:extLst>
          </p:cNvPr>
          <p:cNvSpPr/>
          <p:nvPr/>
        </p:nvSpPr>
        <p:spPr>
          <a:xfrm>
            <a:off x="4737802" y="5452267"/>
            <a:ext cx="729859"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iSCSI</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Target</a:t>
            </a:r>
            <a:b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(SBD Device)</a:t>
            </a:r>
            <a:endParaRPr kumimoji="0" lang="en-US"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220" name="TextBox 219">
            <a:extLst>
              <a:ext uri="{FF2B5EF4-FFF2-40B4-BE49-F238E27FC236}">
                <a16:creationId xmlns:a16="http://schemas.microsoft.com/office/drawing/2014/main" id="{E31DE99D-37B4-42E8-9C00-131F5EBC8377}"/>
              </a:ext>
            </a:extLst>
          </p:cNvPr>
          <p:cNvSpPr txBox="1"/>
          <p:nvPr/>
        </p:nvSpPr>
        <p:spPr>
          <a:xfrm>
            <a:off x="3385456" y="3553960"/>
            <a:ext cx="451203" cy="24622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ZR ER </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Gateway</a:t>
            </a:r>
          </a:p>
        </p:txBody>
      </p:sp>
      <p:pic>
        <p:nvPicPr>
          <p:cNvPr id="318" name="Picture 317">
            <a:extLst>
              <a:ext uri="{FF2B5EF4-FFF2-40B4-BE49-F238E27FC236}">
                <a16:creationId xmlns:a16="http://schemas.microsoft.com/office/drawing/2014/main" id="{3975720E-847B-44E7-ACB4-EB95BEDD6193}"/>
              </a:ext>
            </a:extLst>
          </p:cNvPr>
          <p:cNvPicPr>
            <a:picLocks noChangeAspect="1"/>
          </p:cNvPicPr>
          <p:nvPr/>
        </p:nvPicPr>
        <p:blipFill>
          <a:blip r:embed="rId3" cstate="email">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3846697" y="3319568"/>
            <a:ext cx="214676" cy="214676"/>
          </a:xfrm>
          <a:prstGeom prst="rect">
            <a:avLst/>
          </a:prstGeom>
        </p:spPr>
      </p:pic>
      <p:sp>
        <p:nvSpPr>
          <p:cNvPr id="319" name="TextBox 318">
            <a:extLst>
              <a:ext uri="{FF2B5EF4-FFF2-40B4-BE49-F238E27FC236}">
                <a16:creationId xmlns:a16="http://schemas.microsoft.com/office/drawing/2014/main" id="{4635F58F-FB22-4C1A-91F9-CD98369865B7}"/>
              </a:ext>
            </a:extLst>
          </p:cNvPr>
          <p:cNvSpPr txBox="1"/>
          <p:nvPr/>
        </p:nvSpPr>
        <p:spPr>
          <a:xfrm>
            <a:off x="3783136" y="3556946"/>
            <a:ext cx="451203" cy="24622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ZR VPN </a:t>
            </a:r>
            <a:b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br>
            <a:r>
              <a:rPr kumimoji="0" lang="en-US" sz="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Gateway</a:t>
            </a:r>
          </a:p>
        </p:txBody>
      </p:sp>
      <p:sp>
        <p:nvSpPr>
          <p:cNvPr id="324" name="Title 1">
            <a:extLst>
              <a:ext uri="{FF2B5EF4-FFF2-40B4-BE49-F238E27FC236}">
                <a16:creationId xmlns:a16="http://schemas.microsoft.com/office/drawing/2014/main" id="{280E2CEC-D0D8-4D74-BA42-4B626DBDF958}"/>
              </a:ext>
            </a:extLst>
          </p:cNvPr>
          <p:cNvSpPr txBox="1">
            <a:spLocks/>
          </p:cNvSpPr>
          <p:nvPr/>
        </p:nvSpPr>
        <p:spPr>
          <a:xfrm>
            <a:off x="536575" y="91530"/>
            <a:ext cx="11655425" cy="565570"/>
          </a:xfrm>
          <a:prstGeom prst="rect">
            <a:avLst/>
          </a:prstGeom>
        </p:spPr>
        <p:txBody>
          <a:bodyPr vert="horz" wrap="square" lIns="146304" tIns="91440" rIns="146304" bIns="91440" rtlCol="0" anchor="ctr" anchorCtr="0">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000" dirty="0"/>
              <a:t>S/4HANA (2) : HA and DR across Availability Zones </a:t>
            </a:r>
          </a:p>
        </p:txBody>
      </p:sp>
      <p:pic>
        <p:nvPicPr>
          <p:cNvPr id="136" name="Picture 135">
            <a:extLst>
              <a:ext uri="{FF2B5EF4-FFF2-40B4-BE49-F238E27FC236}">
                <a16:creationId xmlns:a16="http://schemas.microsoft.com/office/drawing/2014/main" id="{A434DEDE-0323-44C2-B5D5-10ACD2CAA391}"/>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9504232" y="2639635"/>
            <a:ext cx="516250" cy="107676"/>
          </a:xfrm>
          <a:prstGeom prst="rect">
            <a:avLst/>
          </a:prstGeom>
        </p:spPr>
      </p:pic>
      <p:pic>
        <p:nvPicPr>
          <p:cNvPr id="137" name="Picture 136">
            <a:extLst>
              <a:ext uri="{FF2B5EF4-FFF2-40B4-BE49-F238E27FC236}">
                <a16:creationId xmlns:a16="http://schemas.microsoft.com/office/drawing/2014/main" id="{D4A1177C-9078-4FDE-B55B-E114CD2D68E4}"/>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9570101" y="4269085"/>
            <a:ext cx="516250" cy="107676"/>
          </a:xfrm>
          <a:prstGeom prst="rect">
            <a:avLst/>
          </a:prstGeom>
        </p:spPr>
      </p:pic>
      <p:sp>
        <p:nvSpPr>
          <p:cNvPr id="135" name="TextBox 134">
            <a:extLst>
              <a:ext uri="{FF2B5EF4-FFF2-40B4-BE49-F238E27FC236}">
                <a16:creationId xmlns:a16="http://schemas.microsoft.com/office/drawing/2014/main" id="{45CA6E18-E8D3-47BB-886E-D72AD51200C3}"/>
              </a:ext>
            </a:extLst>
          </p:cNvPr>
          <p:cNvSpPr txBox="1"/>
          <p:nvPr/>
        </p:nvSpPr>
        <p:spPr>
          <a:xfrm>
            <a:off x="7793657" y="4396939"/>
            <a:ext cx="815732" cy="304699"/>
          </a:xfrm>
          <a:prstGeom prst="rect">
            <a:avLst/>
          </a:prstGeom>
          <a:noFill/>
        </p:spPr>
        <p:txBody>
          <a:bodyPr wrap="square" lIns="27432" tIns="27432" rIns="27432" bIns="27432" rtlCol="0" anchor="ctr" anchorCtr="0">
            <a:spAutoFit/>
          </a:bodyPr>
          <a:lstStyle/>
          <a:p>
            <a:pPr algn="ctr">
              <a:lnSpc>
                <a:spcPct val="90000"/>
              </a:lnSpc>
              <a:spcAft>
                <a:spcPts val="600"/>
              </a:spcAft>
            </a:pPr>
            <a:r>
              <a:rPr lang="en-US" sz="900" dirty="0">
                <a:solidFill>
                  <a:schemeClr val="bg1"/>
                </a:solidFill>
              </a:rPr>
              <a:t>Application</a:t>
            </a:r>
            <a:br>
              <a:rPr lang="en-US" sz="900" dirty="0">
                <a:solidFill>
                  <a:schemeClr val="bg1"/>
                </a:solidFill>
              </a:rPr>
            </a:br>
            <a:r>
              <a:rPr lang="en-US" sz="900" dirty="0">
                <a:solidFill>
                  <a:schemeClr val="bg1"/>
                </a:solidFill>
              </a:rPr>
              <a:t>Prod and QA</a:t>
            </a:r>
          </a:p>
        </p:txBody>
      </p:sp>
      <p:sp>
        <p:nvSpPr>
          <p:cNvPr id="140" name="TextBox 139">
            <a:extLst>
              <a:ext uri="{FF2B5EF4-FFF2-40B4-BE49-F238E27FC236}">
                <a16:creationId xmlns:a16="http://schemas.microsoft.com/office/drawing/2014/main" id="{1048EB26-E36D-4927-BE0D-838E9859CAA8}"/>
              </a:ext>
            </a:extLst>
          </p:cNvPr>
          <p:cNvSpPr txBox="1"/>
          <p:nvPr/>
        </p:nvSpPr>
        <p:spPr>
          <a:xfrm>
            <a:off x="5990391" y="4273287"/>
            <a:ext cx="769810" cy="429348"/>
          </a:xfrm>
          <a:prstGeom prst="rect">
            <a:avLst/>
          </a:prstGeom>
          <a:noFill/>
        </p:spPr>
        <p:txBody>
          <a:bodyPr wrap="square" lIns="27432" tIns="27432" rIns="27432" bIns="27432" rtlCol="0" anchor="ctr" anchorCtr="0">
            <a:spAutoFit/>
          </a:bodyPr>
          <a:lstStyle/>
          <a:p>
            <a:pPr algn="ctr">
              <a:lnSpc>
                <a:spcPct val="90000"/>
              </a:lnSpc>
              <a:spcAft>
                <a:spcPts val="600"/>
              </a:spcAft>
            </a:pPr>
            <a:r>
              <a:rPr lang="en-US" sz="900" dirty="0">
                <a:solidFill>
                  <a:schemeClr val="bg1"/>
                </a:solidFill>
              </a:rPr>
              <a:t>NFS share</a:t>
            </a:r>
            <a:br>
              <a:rPr lang="en-US" sz="900" dirty="0">
                <a:solidFill>
                  <a:schemeClr val="bg1"/>
                </a:solidFill>
              </a:rPr>
            </a:br>
            <a:r>
              <a:rPr lang="en-US" sz="900" dirty="0">
                <a:solidFill>
                  <a:schemeClr val="bg1"/>
                </a:solidFill>
              </a:rPr>
              <a:t>(Standby)</a:t>
            </a:r>
            <a:br>
              <a:rPr lang="en-US" sz="900" dirty="0">
                <a:solidFill>
                  <a:schemeClr val="bg1"/>
                </a:solidFill>
              </a:rPr>
            </a:br>
            <a:r>
              <a:rPr lang="en-US" sz="900" dirty="0">
                <a:solidFill>
                  <a:schemeClr val="bg1"/>
                </a:solidFill>
              </a:rPr>
              <a:t>Prod and QA</a:t>
            </a:r>
          </a:p>
        </p:txBody>
      </p:sp>
    </p:spTree>
    <p:extLst>
      <p:ext uri="{BB962C8B-B14F-4D97-AF65-F5344CB8AC3E}">
        <p14:creationId xmlns:p14="http://schemas.microsoft.com/office/powerpoint/2010/main" val="3064344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85C08F-63CF-4850-9463-FBE609758EA6}"/>
              </a:ext>
            </a:extLst>
          </p:cNvPr>
          <p:cNvSpPr>
            <a:spLocks noGrp="1"/>
          </p:cNvSpPr>
          <p:nvPr>
            <p:ph type="title" idx="4294967295"/>
          </p:nvPr>
        </p:nvSpPr>
        <p:spPr>
          <a:xfrm>
            <a:off x="0" y="76200"/>
            <a:ext cx="11183938" cy="369888"/>
          </a:xfrm>
        </p:spPr>
        <p:txBody>
          <a:bodyPr>
            <a:noAutofit/>
          </a:bodyPr>
          <a:lstStyle/>
          <a:p>
            <a:r>
              <a:rPr lang="en-US" sz="3600" dirty="0">
                <a:latin typeface="Segoe UI Light" panose="020B0502040204020203" pitchFamily="34" charset="0"/>
                <a:cs typeface="Segoe UI Light" panose="020B0502040204020203" pitchFamily="34" charset="0"/>
              </a:rPr>
              <a:t>Baseline Knowledge for SAP as a Service on Azure</a:t>
            </a:r>
          </a:p>
        </p:txBody>
      </p:sp>
      <p:graphicFrame>
        <p:nvGraphicFramePr>
          <p:cNvPr id="5" name="Table 4">
            <a:extLst>
              <a:ext uri="{FF2B5EF4-FFF2-40B4-BE49-F238E27FC236}">
                <a16:creationId xmlns:a16="http://schemas.microsoft.com/office/drawing/2014/main" id="{B3CD067C-AE05-4AF0-BEDC-F101B3A0BD4A}"/>
              </a:ext>
            </a:extLst>
          </p:cNvPr>
          <p:cNvGraphicFramePr>
            <a:graphicFrameLocks noGrp="1"/>
          </p:cNvGraphicFramePr>
          <p:nvPr/>
        </p:nvGraphicFramePr>
        <p:xfrm>
          <a:off x="484174" y="668316"/>
          <a:ext cx="11244587" cy="5996870"/>
        </p:xfrm>
        <a:graphic>
          <a:graphicData uri="http://schemas.openxmlformats.org/drawingml/2006/table">
            <a:tbl>
              <a:tblPr firstRow="1" bandRow="1">
                <a:tableStyleId>{5C22544A-7EE6-4342-B048-85BDC9FD1C3A}</a:tableStyleId>
              </a:tblPr>
              <a:tblGrid>
                <a:gridCol w="1471736">
                  <a:extLst>
                    <a:ext uri="{9D8B030D-6E8A-4147-A177-3AD203B41FA5}">
                      <a16:colId xmlns:a16="http://schemas.microsoft.com/office/drawing/2014/main" val="1049247679"/>
                    </a:ext>
                  </a:extLst>
                </a:gridCol>
                <a:gridCol w="2095893">
                  <a:extLst>
                    <a:ext uri="{9D8B030D-6E8A-4147-A177-3AD203B41FA5}">
                      <a16:colId xmlns:a16="http://schemas.microsoft.com/office/drawing/2014/main" val="3413664423"/>
                    </a:ext>
                  </a:extLst>
                </a:gridCol>
                <a:gridCol w="7676958">
                  <a:extLst>
                    <a:ext uri="{9D8B030D-6E8A-4147-A177-3AD203B41FA5}">
                      <a16:colId xmlns:a16="http://schemas.microsoft.com/office/drawing/2014/main" val="1113270253"/>
                    </a:ext>
                  </a:extLst>
                </a:gridCol>
              </a:tblGrid>
              <a:tr h="168184">
                <a:tc>
                  <a:txBody>
                    <a:bodyPr/>
                    <a:lstStyle/>
                    <a:p>
                      <a:r>
                        <a:rPr lang="en-US" sz="1100" dirty="0">
                          <a:latin typeface="Calibri" panose="020F0502020204030204" pitchFamily="34" charset="0"/>
                          <a:cs typeface="Calibri" panose="020F0502020204030204" pitchFamily="34" charset="0"/>
                        </a:rPr>
                        <a:t>Icon</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Name</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Description</a:t>
                      </a:r>
                    </a:p>
                  </a:txBody>
                  <a:tcPr marL="91416" marR="91416" marT="45708" marB="45708"/>
                </a:tc>
                <a:extLst>
                  <a:ext uri="{0D108BD9-81ED-4DB2-BD59-A6C34878D82A}">
                    <a16:rowId xmlns:a16="http://schemas.microsoft.com/office/drawing/2014/main" val="2911493486"/>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Region</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An area within a geo that does not cross national borders and contains one or more datacenters. </a:t>
                      </a:r>
                    </a:p>
                  </a:txBody>
                  <a:tcPr marL="91416" marR="91416" marT="45708" marB="45708"/>
                </a:tc>
                <a:extLst>
                  <a:ext uri="{0D108BD9-81ED-4DB2-BD59-A6C34878D82A}">
                    <a16:rowId xmlns:a16="http://schemas.microsoft.com/office/drawing/2014/main" val="202217402"/>
                  </a:ext>
                </a:extLst>
              </a:tr>
              <a:tr h="276962">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Subscription</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A customer's agreement with Microsoft that enables them to obtain Azure services.</a:t>
                      </a:r>
                    </a:p>
                  </a:txBody>
                  <a:tcPr marL="91416" marR="91416" marT="45708" marB="45708"/>
                </a:tc>
                <a:extLst>
                  <a:ext uri="{0D108BD9-81ED-4DB2-BD59-A6C34878D82A}">
                    <a16:rowId xmlns:a16="http://schemas.microsoft.com/office/drawing/2014/main" val="2277290873"/>
                  </a:ext>
                </a:extLst>
              </a:tr>
              <a:tr h="277018">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Azure Active Directory (Tenant)</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Azure Active Directory  helps you manage user identities and create intelligence-driven access policies to secure your resources. </a:t>
                      </a:r>
                    </a:p>
                  </a:txBody>
                  <a:tcPr marL="91416" marR="91416" marT="45708" marB="45708"/>
                </a:tc>
                <a:extLst>
                  <a:ext uri="{0D108BD9-81ED-4DB2-BD59-A6C34878D82A}">
                    <a16:rowId xmlns:a16="http://schemas.microsoft.com/office/drawing/2014/main" val="2895600761"/>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ExpressRoute </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Direct Connectivity from customer network to Microsoft Enterprise Edge (MSEE)</a:t>
                      </a:r>
                    </a:p>
                  </a:txBody>
                  <a:tcPr marL="91416" marR="91416" marT="45708" marB="45708"/>
                </a:tc>
                <a:extLst>
                  <a:ext uri="{0D108BD9-81ED-4DB2-BD59-A6C34878D82A}">
                    <a16:rowId xmlns:a16="http://schemas.microsoft.com/office/drawing/2014/main" val="425693496"/>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Virtual Network</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A network that provides connectivity between your Azure resources that is isolated from all other Azure tenants.</a:t>
                      </a:r>
                    </a:p>
                  </a:txBody>
                  <a:tcPr marL="91416" marR="91416" marT="45708" marB="45708"/>
                </a:tc>
                <a:extLst>
                  <a:ext uri="{0D108BD9-81ED-4DB2-BD59-A6C34878D82A}">
                    <a16:rowId xmlns:a16="http://schemas.microsoft.com/office/drawing/2014/main" val="1087866780"/>
                  </a:ext>
                </a:extLst>
              </a:tr>
              <a:tr h="168184">
                <a:tc>
                  <a:txBody>
                    <a:bodyPr/>
                    <a:lstStyle/>
                    <a:p>
                      <a:endParaRPr lang="en-US" sz="110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Subnet</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A subnetwork or subnet is a logical subdivision of an IP network. </a:t>
                      </a:r>
                    </a:p>
                  </a:txBody>
                  <a:tcPr marL="91416" marR="91416" marT="45708" marB="45708"/>
                </a:tc>
                <a:extLst>
                  <a:ext uri="{0D108BD9-81ED-4DB2-BD59-A6C34878D82A}">
                    <a16:rowId xmlns:a16="http://schemas.microsoft.com/office/drawing/2014/main" val="346462807"/>
                  </a:ext>
                </a:extLst>
              </a:tr>
              <a:tr h="276962">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Network Security Group</a:t>
                      </a: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NSG contains a list of security rules that allow or deny network traffic to resources connected to Azure Virtual Networks (</a:t>
                      </a:r>
                      <a:r>
                        <a:rPr lang="en-US" sz="1100" dirty="0" err="1">
                          <a:latin typeface="Calibri" panose="020F0502020204030204" pitchFamily="34" charset="0"/>
                          <a:cs typeface="Calibri" panose="020F0502020204030204" pitchFamily="34" charset="0"/>
                        </a:rPr>
                        <a:t>VNet</a:t>
                      </a:r>
                      <a:r>
                        <a:rPr lang="en-US" sz="1100" dirty="0">
                          <a:latin typeface="Calibri" panose="020F0502020204030204" pitchFamily="34" charset="0"/>
                          <a:cs typeface="Calibri" panose="020F0502020204030204" pitchFamily="34" charset="0"/>
                        </a:rPr>
                        <a:t>)</a:t>
                      </a:r>
                    </a:p>
                  </a:txBody>
                  <a:tcPr marL="91416" marR="91416" marT="45708" marB="45708"/>
                </a:tc>
                <a:extLst>
                  <a:ext uri="{0D108BD9-81ED-4DB2-BD59-A6C34878D82A}">
                    <a16:rowId xmlns:a16="http://schemas.microsoft.com/office/drawing/2014/main" val="4228822772"/>
                  </a:ext>
                </a:extLst>
              </a:tr>
              <a:tr h="277018">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VPN Gateway</a:t>
                      </a: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A specific type of virtual network gateway that is used to send encrypted traffic between an Azure virtual network and an on-premises location over internet.</a:t>
                      </a:r>
                    </a:p>
                  </a:txBody>
                  <a:tcPr marL="91416" marR="91416" marT="45708" marB="45708"/>
                </a:tc>
                <a:extLst>
                  <a:ext uri="{0D108BD9-81ED-4DB2-BD59-A6C34878D82A}">
                    <a16:rowId xmlns:a16="http://schemas.microsoft.com/office/drawing/2014/main" val="1135347303"/>
                  </a:ext>
                </a:extLst>
              </a:tr>
              <a:tr h="277018">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ExpressRoute Gateway</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A specific type of virtual network gateway that is used to send traffic between an Azure virtual network and an on-premises location over ExpressRoute/Direct Peering.</a:t>
                      </a:r>
                    </a:p>
                  </a:txBody>
                  <a:tcPr marL="91416" marR="91416" marT="45708" marB="45708"/>
                </a:tc>
                <a:extLst>
                  <a:ext uri="{0D108BD9-81ED-4DB2-BD59-A6C34878D82A}">
                    <a16:rowId xmlns:a16="http://schemas.microsoft.com/office/drawing/2014/main" val="1358234828"/>
                  </a:ext>
                </a:extLst>
              </a:tr>
              <a:tr h="168184">
                <a:tc>
                  <a:txBody>
                    <a:bodyPr/>
                    <a:lstStyle/>
                    <a:p>
                      <a:endParaRPr lang="en-US" sz="110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Virtual Machines</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The software implementation of a physical computer that runs an operating system. </a:t>
                      </a:r>
                    </a:p>
                  </a:txBody>
                  <a:tcPr marL="91416" marR="91416" marT="45708" marB="45708"/>
                </a:tc>
                <a:extLst>
                  <a:ext uri="{0D108BD9-81ED-4DB2-BD59-A6C34878D82A}">
                    <a16:rowId xmlns:a16="http://schemas.microsoft.com/office/drawing/2014/main" val="2868883729"/>
                  </a:ext>
                </a:extLst>
              </a:tr>
              <a:tr h="168184">
                <a:tc>
                  <a:txBody>
                    <a:bodyPr/>
                    <a:lstStyle/>
                    <a:p>
                      <a:endParaRPr lang="en-US" sz="110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Azure Premium Storage and Managed Disks</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Azure Storage offers a massively scalable object store for data objects, a file system service for the cloud</a:t>
                      </a:r>
                    </a:p>
                  </a:txBody>
                  <a:tcPr marL="91416" marR="91416" marT="45708" marB="45708"/>
                </a:tc>
                <a:extLst>
                  <a:ext uri="{0D108BD9-81ED-4DB2-BD59-A6C34878D82A}">
                    <a16:rowId xmlns:a16="http://schemas.microsoft.com/office/drawing/2014/main" val="1503502531"/>
                  </a:ext>
                </a:extLst>
              </a:tr>
              <a:tr h="168184">
                <a:tc>
                  <a:txBody>
                    <a:bodyPr/>
                    <a:lstStyle/>
                    <a:p>
                      <a:endParaRPr lang="en-US" sz="1100">
                        <a:latin typeface="Calibri" panose="020F0502020204030204" pitchFamily="34" charset="0"/>
                        <a:cs typeface="Calibri" panose="020F0502020204030204" pitchFamily="34" charset="0"/>
                      </a:endParaRPr>
                    </a:p>
                  </a:txBody>
                  <a:tcPr marL="91416" marR="91416" marT="45708" marB="45708"/>
                </a:tc>
                <a:tc>
                  <a:txBody>
                    <a:bodyPr/>
                    <a:lstStyle/>
                    <a:p>
                      <a:r>
                        <a:rPr lang="en-US" sz="1100">
                          <a:latin typeface="Calibri" panose="020F0502020204030204" pitchFamily="34" charset="0"/>
                          <a:cs typeface="Calibri" panose="020F0502020204030204" pitchFamily="34" charset="0"/>
                        </a:rPr>
                        <a:t>Availability Set</a:t>
                      </a:r>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A collection of virtual machines that are managed together to provide application redundancy and reliability.</a:t>
                      </a:r>
                    </a:p>
                  </a:txBody>
                  <a:tcPr marL="91416" marR="91416" marT="45708" marB="45708"/>
                </a:tc>
                <a:extLst>
                  <a:ext uri="{0D108BD9-81ED-4DB2-BD59-A6C34878D82A}">
                    <a16:rowId xmlns:a16="http://schemas.microsoft.com/office/drawing/2014/main" val="250547079"/>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Availability Zones</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HA and metro DR offering to protect from DC failures with independent power, cooling and networking. </a:t>
                      </a:r>
                    </a:p>
                  </a:txBody>
                  <a:tcPr marL="91416" marR="91416" marT="45708" marB="45708"/>
                </a:tc>
                <a:extLst>
                  <a:ext uri="{0D108BD9-81ED-4DB2-BD59-A6C34878D82A}">
                    <a16:rowId xmlns:a16="http://schemas.microsoft.com/office/drawing/2014/main" val="2195915395"/>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Load Balancer Standard</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ILB directs traffic only to resources that are inside a virtual network or that use a VPN to access Azure infrastructure. (Layer 4)</a:t>
                      </a:r>
                    </a:p>
                  </a:txBody>
                  <a:tcPr marL="91416" marR="91416" marT="45708" marB="45708"/>
                </a:tc>
                <a:extLst>
                  <a:ext uri="{0D108BD9-81ED-4DB2-BD59-A6C34878D82A}">
                    <a16:rowId xmlns:a16="http://schemas.microsoft.com/office/drawing/2014/main" val="4101572074"/>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SBD Device /Azure Cloud Witness</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Critical component to avoid split brain with Cluster/HA solution</a:t>
                      </a:r>
                    </a:p>
                  </a:txBody>
                  <a:tcPr marL="91416" marR="91416" marT="45708" marB="45708"/>
                </a:tc>
                <a:extLst>
                  <a:ext uri="{0D108BD9-81ED-4DB2-BD59-A6C34878D82A}">
                    <a16:rowId xmlns:a16="http://schemas.microsoft.com/office/drawing/2014/main" val="1371970082"/>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HANA on Azure Large Instances</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HANA tailored data center integration (TDI) certified server hardware infrastructure</a:t>
                      </a:r>
                    </a:p>
                  </a:txBody>
                  <a:tcPr marL="91416" marR="91416" marT="45708" marB="45708"/>
                </a:tc>
                <a:extLst>
                  <a:ext uri="{0D108BD9-81ED-4DB2-BD59-A6C34878D82A}">
                    <a16:rowId xmlns:a16="http://schemas.microsoft.com/office/drawing/2014/main" val="2265226417"/>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pPr marL="0" marR="0" lvl="0" indent="0" algn="l" defTabSz="1088558"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HANA Large Instances Storage</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HANA tailored data center integration (TDI) certified NFS storage infrastructure </a:t>
                      </a:r>
                    </a:p>
                  </a:txBody>
                  <a:tcPr marL="91416" marR="91416" marT="45708" marB="45708"/>
                </a:tc>
                <a:extLst>
                  <a:ext uri="{0D108BD9-81ED-4DB2-BD59-A6C34878D82A}">
                    <a16:rowId xmlns:a16="http://schemas.microsoft.com/office/drawing/2014/main" val="654320410"/>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High Availability Pair</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two or more identical HANA large instances deployed in the same region and configured by the customer for system replication</a:t>
                      </a:r>
                    </a:p>
                  </a:txBody>
                  <a:tcPr marL="91416" marR="91416" marT="45708" marB="45708"/>
                </a:tc>
                <a:extLst>
                  <a:ext uri="{0D108BD9-81ED-4DB2-BD59-A6C34878D82A}">
                    <a16:rowId xmlns:a16="http://schemas.microsoft.com/office/drawing/2014/main" val="3350652303"/>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Azure Backbone Network</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Microsoft owned global fiber network linking all Azure datacenters</a:t>
                      </a:r>
                    </a:p>
                  </a:txBody>
                  <a:tcPr marL="91416" marR="91416" marT="45708" marB="45708"/>
                </a:tc>
                <a:extLst>
                  <a:ext uri="{0D108BD9-81ED-4DB2-BD59-A6C34878D82A}">
                    <a16:rowId xmlns:a16="http://schemas.microsoft.com/office/drawing/2014/main" val="1466128262"/>
                  </a:ext>
                </a:extLst>
              </a:tr>
              <a:tr h="168184">
                <a:tc>
                  <a:txBody>
                    <a:bodyPr/>
                    <a:lstStyle/>
                    <a:p>
                      <a:endParaRPr lang="en-US" sz="1100" dirty="0">
                        <a:latin typeface="Calibri" panose="020F0502020204030204" pitchFamily="34" charset="0"/>
                        <a:cs typeface="Calibri" panose="020F0502020204030204" pitchFamily="34" charset="0"/>
                      </a:endParaRPr>
                    </a:p>
                  </a:txBody>
                  <a:tcPr marL="91416" marR="91416" marT="45708" marB="45708"/>
                </a:tc>
                <a:tc>
                  <a:txBody>
                    <a:bodyPr/>
                    <a:lstStyle/>
                    <a:p>
                      <a:r>
                        <a:rPr lang="en-US" sz="1100" dirty="0">
                          <a:latin typeface="Calibri" panose="020F0502020204030204" pitchFamily="34" charset="0"/>
                          <a:cs typeface="Calibri" panose="020F0502020204030204" pitchFamily="34" charset="0"/>
                        </a:rPr>
                        <a:t>Regional Pairs</a:t>
                      </a:r>
                    </a:p>
                  </a:txBody>
                  <a:tcPr marL="91416" marR="91416" marT="45708" marB="45708"/>
                </a:tc>
                <a:tc>
                  <a:txBody>
                    <a:bodyPr/>
                    <a:lstStyle/>
                    <a:p>
                      <a:r>
                        <a:rPr lang="en-US" sz="1100" dirty="0">
                          <a:latin typeface="Calibri" panose="020F0502020204030204" pitchFamily="34" charset="0"/>
                          <a:cs typeface="Calibri" panose="020F0502020204030204" pitchFamily="34" charset="0"/>
                        </a:rPr>
                        <a:t>Regional protection within data residency boundaries  </a:t>
                      </a:r>
                    </a:p>
                  </a:txBody>
                  <a:tcPr marL="91416" marR="91416" marT="45708" marB="45708"/>
                </a:tc>
                <a:extLst>
                  <a:ext uri="{0D108BD9-81ED-4DB2-BD59-A6C34878D82A}">
                    <a16:rowId xmlns:a16="http://schemas.microsoft.com/office/drawing/2014/main" val="985698810"/>
                  </a:ext>
                </a:extLst>
              </a:tr>
            </a:tbl>
          </a:graphicData>
        </a:graphic>
      </p:graphicFrame>
      <p:sp>
        <p:nvSpPr>
          <p:cNvPr id="4" name="Rectangle 3">
            <a:extLst>
              <a:ext uri="{FF2B5EF4-FFF2-40B4-BE49-F238E27FC236}">
                <a16:creationId xmlns:a16="http://schemas.microsoft.com/office/drawing/2014/main" id="{51236086-FF3E-49CC-82D3-C2D88A80FCA0}"/>
              </a:ext>
            </a:extLst>
          </p:cNvPr>
          <p:cNvSpPr/>
          <p:nvPr/>
        </p:nvSpPr>
        <p:spPr>
          <a:xfrm>
            <a:off x="898568" y="987270"/>
            <a:ext cx="698920" cy="165343"/>
          </a:xfrm>
          <a:prstGeom prst="rect">
            <a:avLst/>
          </a:prstGeom>
          <a:solidFill>
            <a:srgbClr val="002060">
              <a:lumMod val="10000"/>
              <a:lumOff val="90000"/>
            </a:srgbClr>
          </a:solidFill>
          <a:ln w="10795" cap="flat" cmpd="sng" algn="ctr">
            <a:solidFill>
              <a:srgbClr val="002060">
                <a:shade val="50000"/>
              </a:srgbClr>
            </a:solidFill>
            <a:prstDash val="solid"/>
          </a:ln>
          <a:effectLst/>
        </p:spPr>
        <p:txBody>
          <a:bodyPr lIns="27425" rtlCol="0" anchor="t" anchorCtr="0"/>
          <a:lstStyle/>
          <a:p>
            <a:pPr marL="0" marR="0" lvl="0" indent="0" algn="r" defTabSz="914126" rtl="0"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pic>
        <p:nvPicPr>
          <p:cNvPr id="7" name="Picture 2" descr="Image result for azure active directory">
            <a:extLst>
              <a:ext uri="{FF2B5EF4-FFF2-40B4-BE49-F238E27FC236}">
                <a16:creationId xmlns:a16="http://schemas.microsoft.com/office/drawing/2014/main" id="{33D97752-0B06-4DD5-B7BC-083EDFA66DDC}"/>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46195" y="1478266"/>
            <a:ext cx="247595" cy="2475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2228B8F-99D4-4505-B061-2046B729ED9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30689" y="1705186"/>
            <a:ext cx="281831" cy="281831"/>
          </a:xfrm>
          <a:prstGeom prst="rect">
            <a:avLst/>
          </a:prstGeom>
        </p:spPr>
      </p:pic>
      <p:sp>
        <p:nvSpPr>
          <p:cNvPr id="11" name="Rectangle 10">
            <a:extLst>
              <a:ext uri="{FF2B5EF4-FFF2-40B4-BE49-F238E27FC236}">
                <a16:creationId xmlns:a16="http://schemas.microsoft.com/office/drawing/2014/main" id="{B0568D70-70DF-4934-B06F-1DA258C2D0B4}"/>
              </a:ext>
            </a:extLst>
          </p:cNvPr>
          <p:cNvSpPr/>
          <p:nvPr/>
        </p:nvSpPr>
        <p:spPr>
          <a:xfrm>
            <a:off x="912028" y="2317844"/>
            <a:ext cx="707519" cy="181027"/>
          </a:xfrm>
          <a:prstGeom prst="rect">
            <a:avLst/>
          </a:prstGeom>
          <a:solidFill>
            <a:schemeClr val="bg2">
              <a:lumMod val="40000"/>
              <a:lumOff val="60000"/>
            </a:schemeClr>
          </a:solidFill>
          <a:ln w="10795" cap="flat" cmpd="sng" algn="ctr">
            <a:solidFill>
              <a:srgbClr val="002060">
                <a:shade val="50000"/>
              </a:srgbClr>
            </a:solidFill>
            <a:prstDash val="solid"/>
          </a:ln>
          <a:effectLst/>
        </p:spPr>
        <p:txBody>
          <a:bodyPr lIns="27425" tIns="27425" rIns="27425" bIns="27425" rtlCol="0" anchor="t" anchorCtr="0"/>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pic>
        <p:nvPicPr>
          <p:cNvPr id="12" name="Picture 11">
            <a:extLst>
              <a:ext uri="{FF2B5EF4-FFF2-40B4-BE49-F238E27FC236}">
                <a16:creationId xmlns:a16="http://schemas.microsoft.com/office/drawing/2014/main" id="{DD059086-50B7-41F9-909A-8124B191F635}"/>
              </a:ext>
            </a:extLst>
          </p:cNvPr>
          <p:cNvPicPr>
            <a:picLocks noChangeAspect="1"/>
          </p:cNvPicPr>
          <p:nvPr/>
        </p:nvPicPr>
        <p:blipFill>
          <a:blip r:embed="rId4" cstate="email">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1131481" y="2892827"/>
            <a:ext cx="239350" cy="239350"/>
          </a:xfrm>
          <a:prstGeom prst="rect">
            <a:avLst/>
          </a:prstGeom>
        </p:spPr>
      </p:pic>
      <p:pic>
        <p:nvPicPr>
          <p:cNvPr id="14" name="Picture 13">
            <a:extLst>
              <a:ext uri="{FF2B5EF4-FFF2-40B4-BE49-F238E27FC236}">
                <a16:creationId xmlns:a16="http://schemas.microsoft.com/office/drawing/2014/main" id="{558D1486-67D8-47CE-B422-86A38DBEC1A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180768" y="4007122"/>
            <a:ext cx="239350" cy="239350"/>
          </a:xfrm>
          <a:prstGeom prst="rect">
            <a:avLst/>
          </a:prstGeom>
        </p:spPr>
      </p:pic>
      <p:sp>
        <p:nvSpPr>
          <p:cNvPr id="15" name="Rectangle 14">
            <a:extLst>
              <a:ext uri="{FF2B5EF4-FFF2-40B4-BE49-F238E27FC236}">
                <a16:creationId xmlns:a16="http://schemas.microsoft.com/office/drawing/2014/main" id="{3133F701-90E1-410D-9A68-741519335B09}"/>
              </a:ext>
            </a:extLst>
          </p:cNvPr>
          <p:cNvSpPr/>
          <p:nvPr/>
        </p:nvSpPr>
        <p:spPr>
          <a:xfrm>
            <a:off x="923385" y="4384769"/>
            <a:ext cx="687564" cy="181027"/>
          </a:xfrm>
          <a:prstGeom prst="rect">
            <a:avLst/>
          </a:prstGeom>
          <a:noFill/>
          <a:ln w="10795" cap="flat" cmpd="sng" algn="ctr">
            <a:solidFill>
              <a:srgbClr val="002060">
                <a:shade val="50000"/>
              </a:srgbClr>
            </a:solidFill>
            <a:prstDash val="dash"/>
          </a:ln>
          <a:effectLst/>
        </p:spPr>
        <p:txBody>
          <a:bodyPr lIns="27425" tIns="27425" rIns="27425" bIns="27425" rtlCol="0" anchor="t" anchorCtr="0"/>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sp>
        <p:nvSpPr>
          <p:cNvPr id="19" name="Rectangle 18">
            <a:extLst>
              <a:ext uri="{FF2B5EF4-FFF2-40B4-BE49-F238E27FC236}">
                <a16:creationId xmlns:a16="http://schemas.microsoft.com/office/drawing/2014/main" id="{1C9D5C49-F19C-412E-A5EE-6151BFD16584}"/>
              </a:ext>
            </a:extLst>
          </p:cNvPr>
          <p:cNvSpPr/>
          <p:nvPr/>
        </p:nvSpPr>
        <p:spPr>
          <a:xfrm>
            <a:off x="672424" y="6456293"/>
            <a:ext cx="462840" cy="181028"/>
          </a:xfrm>
          <a:prstGeom prst="rect">
            <a:avLst/>
          </a:prstGeom>
          <a:solidFill>
            <a:srgbClr val="002060">
              <a:lumMod val="10000"/>
              <a:lumOff val="90000"/>
            </a:srgbClr>
          </a:solidFill>
          <a:ln w="10795" cap="flat" cmpd="sng" algn="ctr">
            <a:solidFill>
              <a:srgbClr val="002060">
                <a:shade val="50000"/>
              </a:srgbClr>
            </a:solidFill>
            <a:prstDash val="solid"/>
          </a:ln>
          <a:effectLst/>
        </p:spPr>
        <p:txBody>
          <a:bodyPr lIns="27425" rtlCol="0" anchor="t" anchorCtr="0"/>
          <a:lstStyle/>
          <a:p>
            <a:pPr marL="0" marR="0" lvl="0" indent="0" algn="r" defTabSz="914126" rtl="0"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20" name="Rectangle 19">
            <a:extLst>
              <a:ext uri="{FF2B5EF4-FFF2-40B4-BE49-F238E27FC236}">
                <a16:creationId xmlns:a16="http://schemas.microsoft.com/office/drawing/2014/main" id="{B608804A-D8B2-4256-9A0E-581CB2F3B4B3}"/>
              </a:ext>
            </a:extLst>
          </p:cNvPr>
          <p:cNvSpPr/>
          <p:nvPr/>
        </p:nvSpPr>
        <p:spPr>
          <a:xfrm>
            <a:off x="1365291" y="6451694"/>
            <a:ext cx="462840" cy="181028"/>
          </a:xfrm>
          <a:prstGeom prst="rect">
            <a:avLst/>
          </a:prstGeom>
          <a:solidFill>
            <a:srgbClr val="002060">
              <a:lumMod val="10000"/>
              <a:lumOff val="90000"/>
            </a:srgbClr>
          </a:solidFill>
          <a:ln w="10795" cap="flat" cmpd="sng" algn="ctr">
            <a:solidFill>
              <a:srgbClr val="002060">
                <a:shade val="50000"/>
              </a:srgbClr>
            </a:solidFill>
            <a:prstDash val="solid"/>
          </a:ln>
          <a:effectLst/>
        </p:spPr>
        <p:txBody>
          <a:bodyPr lIns="27425" rtlCol="0" anchor="t" anchorCtr="0"/>
          <a:lstStyle/>
          <a:p>
            <a:pPr marL="0" marR="0" lvl="0" indent="0" algn="r" defTabSz="914126" rtl="0"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21" name="Rectangle 20">
            <a:extLst>
              <a:ext uri="{FF2B5EF4-FFF2-40B4-BE49-F238E27FC236}">
                <a16:creationId xmlns:a16="http://schemas.microsoft.com/office/drawing/2014/main" id="{14BE65D2-504E-48A9-BFA6-06E5B7912297}"/>
              </a:ext>
            </a:extLst>
          </p:cNvPr>
          <p:cNvSpPr/>
          <p:nvPr/>
        </p:nvSpPr>
        <p:spPr>
          <a:xfrm>
            <a:off x="909163" y="6214998"/>
            <a:ext cx="704928" cy="178490"/>
          </a:xfrm>
          <a:prstGeom prst="rect">
            <a:avLst/>
          </a:prstGeom>
          <a:solidFill>
            <a:schemeClr val="bg1">
              <a:lumMod val="95000"/>
            </a:schemeClr>
          </a:solidFill>
          <a:ln w="10795" cap="flat" cmpd="sng" algn="ctr">
            <a:solidFill>
              <a:srgbClr val="002060">
                <a:shade val="50000"/>
              </a:srgbClr>
            </a:solidFill>
            <a:prstDash val="solid"/>
          </a:ln>
          <a:effectLst/>
        </p:spPr>
        <p:txBody>
          <a:bodyPr lIns="0" tIns="45708" rIns="0" bIns="0" rtlCol="0" anchor="t" anchorCtr="0"/>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24" name="Rectangle 23">
            <a:extLst>
              <a:ext uri="{FF2B5EF4-FFF2-40B4-BE49-F238E27FC236}">
                <a16:creationId xmlns:a16="http://schemas.microsoft.com/office/drawing/2014/main" id="{C388492C-5400-4720-A210-1DAF8311115F}"/>
              </a:ext>
            </a:extLst>
          </p:cNvPr>
          <p:cNvSpPr/>
          <p:nvPr/>
        </p:nvSpPr>
        <p:spPr>
          <a:xfrm>
            <a:off x="912028" y="2042632"/>
            <a:ext cx="707519" cy="181027"/>
          </a:xfrm>
          <a:prstGeom prst="rect">
            <a:avLst/>
          </a:prstGeom>
          <a:solidFill>
            <a:srgbClr val="0070C0"/>
          </a:solidFill>
          <a:ln w="12700" cap="flat" cmpd="sng" algn="ctr">
            <a:solidFill>
              <a:srgbClr val="002060">
                <a:shade val="50000"/>
              </a:srgbClr>
            </a:solidFill>
            <a:prstDash val="solid"/>
          </a:ln>
          <a:effectLst/>
        </p:spPr>
        <p:txBody>
          <a:bodyPr lIns="27425" tIns="27425" rIns="27425" bIns="27425" rtlCol="0" anchor="t" anchorCtr="0"/>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pic>
        <p:nvPicPr>
          <p:cNvPr id="10" name="Picture 9">
            <a:extLst>
              <a:ext uri="{FF2B5EF4-FFF2-40B4-BE49-F238E27FC236}">
                <a16:creationId xmlns:a16="http://schemas.microsoft.com/office/drawing/2014/main" id="{5F790A19-543B-4B39-8BD4-73D5C1EF6B96}"/>
              </a:ext>
            </a:extLst>
          </p:cNvPr>
          <p:cNvPicPr>
            <a:picLocks noChangeAspect="1"/>
          </p:cNvPicPr>
          <p:nvPr/>
        </p:nvPicPr>
        <p:blipFill>
          <a:blip r:embed="rId6" cstate="email">
            <a:biLevel thresh="25000"/>
            <a:extLst>
              <a:ext uri="{28A0092B-C50C-407E-A947-70E740481C1C}">
                <a14:useLocalDpi xmlns:a14="http://schemas.microsoft.com/office/drawing/2010/main"/>
              </a:ext>
            </a:extLst>
          </a:blip>
          <a:stretch>
            <a:fillRect/>
          </a:stretch>
        </p:blipFill>
        <p:spPr>
          <a:xfrm>
            <a:off x="1101193" y="1995714"/>
            <a:ext cx="301658" cy="301658"/>
          </a:xfrm>
          <a:prstGeom prst="rect">
            <a:avLst/>
          </a:prstGeom>
        </p:spPr>
      </p:pic>
      <p:pic>
        <p:nvPicPr>
          <p:cNvPr id="25" name="Picture 24">
            <a:extLst>
              <a:ext uri="{FF2B5EF4-FFF2-40B4-BE49-F238E27FC236}">
                <a16:creationId xmlns:a16="http://schemas.microsoft.com/office/drawing/2014/main" id="{DFF1DA25-6862-4009-B8A4-EDCBE15E2DC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40178" y="3323455"/>
            <a:ext cx="239350" cy="239350"/>
          </a:xfrm>
          <a:prstGeom prst="rect">
            <a:avLst/>
          </a:prstGeom>
        </p:spPr>
      </p:pic>
      <p:cxnSp>
        <p:nvCxnSpPr>
          <p:cNvPr id="26" name="Straight Arrow Connector 25">
            <a:extLst>
              <a:ext uri="{FF2B5EF4-FFF2-40B4-BE49-F238E27FC236}">
                <a16:creationId xmlns:a16="http://schemas.microsoft.com/office/drawing/2014/main" id="{9BAE44BB-DBDE-4505-9BBA-69C4F1D29072}"/>
              </a:ext>
            </a:extLst>
          </p:cNvPr>
          <p:cNvCxnSpPr>
            <a:cxnSpLocks/>
            <a:stCxn id="19" idx="3"/>
            <a:endCxn id="20" idx="1"/>
          </p:cNvCxnSpPr>
          <p:nvPr/>
        </p:nvCxnSpPr>
        <p:spPr>
          <a:xfrm flipV="1">
            <a:off x="1135264" y="6542208"/>
            <a:ext cx="230027" cy="4600"/>
          </a:xfrm>
          <a:prstGeom prst="straightConnector1">
            <a:avLst/>
          </a:prstGeom>
          <a:ln w="95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E7729C6-CD4B-45F1-95DC-BAB85FC3DA76}"/>
              </a:ext>
            </a:extLst>
          </p:cNvPr>
          <p:cNvSpPr/>
          <p:nvPr/>
        </p:nvSpPr>
        <p:spPr>
          <a:xfrm>
            <a:off x="897791" y="1244832"/>
            <a:ext cx="698920" cy="165343"/>
          </a:xfrm>
          <a:prstGeom prst="rect">
            <a:avLst/>
          </a:prstGeom>
          <a:solidFill>
            <a:schemeClr val="bg2">
              <a:lumMod val="20000"/>
              <a:lumOff val="80000"/>
            </a:schemeClr>
          </a:solidFill>
          <a:ln w="10795" cap="flat" cmpd="sng" algn="ctr">
            <a:solidFill>
              <a:srgbClr val="002060">
                <a:shade val="50000"/>
              </a:srgbClr>
            </a:solidFill>
            <a:prstDash val="solid"/>
          </a:ln>
          <a:effectLst/>
        </p:spPr>
        <p:txBody>
          <a:bodyPr lIns="27425" rtlCol="0" anchor="t" anchorCtr="0"/>
          <a:lstStyle/>
          <a:p>
            <a:pPr marL="0" marR="0" lvl="0" indent="0" algn="r" defTabSz="914126" rtl="0"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pic>
        <p:nvPicPr>
          <p:cNvPr id="23" name="Picture 22">
            <a:extLst>
              <a:ext uri="{FF2B5EF4-FFF2-40B4-BE49-F238E27FC236}">
                <a16:creationId xmlns:a16="http://schemas.microsoft.com/office/drawing/2014/main" id="{B101B565-5A35-4850-BBA4-59D495D9C77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151840" y="4849542"/>
            <a:ext cx="230653" cy="230653"/>
          </a:xfrm>
          <a:prstGeom prst="rect">
            <a:avLst/>
          </a:prstGeom>
        </p:spPr>
      </p:pic>
      <p:pic>
        <p:nvPicPr>
          <p:cNvPr id="27" name="Picture 26">
            <a:extLst>
              <a:ext uri="{FF2B5EF4-FFF2-40B4-BE49-F238E27FC236}">
                <a16:creationId xmlns:a16="http://schemas.microsoft.com/office/drawing/2014/main" id="{EF8469C3-3448-4E12-8BD9-2A7987781C2C}"/>
              </a:ext>
            </a:extLst>
          </p:cNvPr>
          <p:cNvPicPr>
            <a:picLocks noChangeAspect="1"/>
          </p:cNvPicPr>
          <p:nvPr/>
        </p:nvPicPr>
        <p:blipFill>
          <a:blip r:embed="rId8" cstate="email">
            <a:grayscl/>
            <a:extLst>
              <a:ext uri="{28A0092B-C50C-407E-A947-70E740481C1C}">
                <a14:useLocalDpi xmlns:a14="http://schemas.microsoft.com/office/drawing/2010/main"/>
              </a:ext>
            </a:extLst>
          </a:blip>
          <a:stretch>
            <a:fillRect/>
          </a:stretch>
        </p:blipFill>
        <p:spPr>
          <a:xfrm>
            <a:off x="920467" y="5181241"/>
            <a:ext cx="637145" cy="637145"/>
          </a:xfrm>
          <a:prstGeom prst="rect">
            <a:avLst/>
          </a:prstGeom>
        </p:spPr>
      </p:pic>
      <p:pic>
        <p:nvPicPr>
          <p:cNvPr id="28" name="Picture 27">
            <a:extLst>
              <a:ext uri="{FF2B5EF4-FFF2-40B4-BE49-F238E27FC236}">
                <a16:creationId xmlns:a16="http://schemas.microsoft.com/office/drawing/2014/main" id="{1708EBE2-AC4E-407F-A196-60545ACD2628}"/>
              </a:ext>
            </a:extLst>
          </p:cNvPr>
          <p:cNvPicPr>
            <a:picLocks noChangeAspect="1"/>
          </p:cNvPicPr>
          <p:nvPr/>
        </p:nvPicPr>
        <p:blipFill>
          <a:blip r:embed="rId9" cstate="email">
            <a:grayscl/>
            <a:extLst>
              <a:ext uri="{28A0092B-C50C-407E-A947-70E740481C1C}">
                <a14:useLocalDpi xmlns:a14="http://schemas.microsoft.com/office/drawing/2010/main"/>
              </a:ext>
            </a:extLst>
          </a:blip>
          <a:stretch>
            <a:fillRect/>
          </a:stretch>
        </p:blipFill>
        <p:spPr>
          <a:xfrm>
            <a:off x="1130394" y="5624229"/>
            <a:ext cx="251217" cy="251217"/>
          </a:xfrm>
          <a:prstGeom prst="rect">
            <a:avLst/>
          </a:prstGeom>
        </p:spPr>
      </p:pic>
      <p:sp>
        <p:nvSpPr>
          <p:cNvPr id="29" name="Rectangle 28">
            <a:extLst>
              <a:ext uri="{FF2B5EF4-FFF2-40B4-BE49-F238E27FC236}">
                <a16:creationId xmlns:a16="http://schemas.microsoft.com/office/drawing/2014/main" id="{719962E5-3148-418C-A927-387374DA20D7}"/>
              </a:ext>
            </a:extLst>
          </p:cNvPr>
          <p:cNvSpPr/>
          <p:nvPr/>
        </p:nvSpPr>
        <p:spPr>
          <a:xfrm>
            <a:off x="912028" y="5926828"/>
            <a:ext cx="707519" cy="181027"/>
          </a:xfrm>
          <a:prstGeom prst="rect">
            <a:avLst/>
          </a:prstGeom>
          <a:solidFill>
            <a:srgbClr val="0070C0"/>
          </a:solidFill>
          <a:ln w="10795" cap="flat" cmpd="sng" algn="ctr">
            <a:solidFill>
              <a:srgbClr val="002060">
                <a:shade val="50000"/>
              </a:srgbClr>
            </a:solidFill>
            <a:prstDash val="dash"/>
          </a:ln>
          <a:effectLst/>
        </p:spPr>
        <p:txBody>
          <a:bodyPr lIns="27425" tIns="27425" rIns="27425" bIns="27425" rtlCol="0" anchor="t" anchorCtr="0"/>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Segoe UI Light" panose="020B0502040204020203" pitchFamily="34" charset="0"/>
            </a:endParaRPr>
          </a:p>
        </p:txBody>
      </p:sp>
      <p:pic>
        <p:nvPicPr>
          <p:cNvPr id="31" name="Picture 30">
            <a:extLst>
              <a:ext uri="{FF2B5EF4-FFF2-40B4-BE49-F238E27FC236}">
                <a16:creationId xmlns:a16="http://schemas.microsoft.com/office/drawing/2014/main" id="{19027734-83FF-4315-B923-C32D9E66F3CD}"/>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140178" y="2535178"/>
            <a:ext cx="234376" cy="234376"/>
          </a:xfrm>
          <a:prstGeom prst="rect">
            <a:avLst/>
          </a:prstGeom>
        </p:spPr>
      </p:pic>
      <p:pic>
        <p:nvPicPr>
          <p:cNvPr id="32" name="Picture 31">
            <a:extLst>
              <a:ext uri="{FF2B5EF4-FFF2-40B4-BE49-F238E27FC236}">
                <a16:creationId xmlns:a16="http://schemas.microsoft.com/office/drawing/2014/main" id="{45CCD15A-31EC-4A0D-AF2E-BB70B939AF89}"/>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149538" y="1227043"/>
            <a:ext cx="192155" cy="192155"/>
          </a:xfrm>
          <a:prstGeom prst="rect">
            <a:avLst/>
          </a:prstGeom>
        </p:spPr>
      </p:pic>
      <p:pic>
        <p:nvPicPr>
          <p:cNvPr id="33" name="Picture 2" descr="Image result for Virtual machines azure icon">
            <a:extLst>
              <a:ext uri="{FF2B5EF4-FFF2-40B4-BE49-F238E27FC236}">
                <a16:creationId xmlns:a16="http://schemas.microsoft.com/office/drawing/2014/main" id="{4D0682C6-48B5-4678-907E-368E7B0AD33B}"/>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44006" y="3672548"/>
            <a:ext cx="255324" cy="25532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A picture containing outdoor&#10;&#10;Description automatically generated">
            <a:extLst>
              <a:ext uri="{FF2B5EF4-FFF2-40B4-BE49-F238E27FC236}">
                <a16:creationId xmlns:a16="http://schemas.microsoft.com/office/drawing/2014/main" id="{7C0B95F8-ED75-4291-B007-237E46E06529}"/>
              </a:ext>
            </a:extLst>
          </p:cNvPr>
          <p:cNvPicPr>
            <a:picLocks noChangeAspect="1"/>
          </p:cNvPicPr>
          <p:nvPr/>
        </p:nvPicPr>
        <p:blipFill rotWithShape="1">
          <a:blip r:embed="rId13" cstate="print">
            <a:duotone>
              <a:prstClr val="black"/>
              <a:srgbClr val="D9C3A5">
                <a:tint val="50000"/>
                <a:satMod val="180000"/>
              </a:srgbClr>
            </a:duotone>
            <a:extLst>
              <a:ext uri="{28A0092B-C50C-407E-A947-70E740481C1C}">
                <a14:useLocalDpi xmlns:a14="http://schemas.microsoft.com/office/drawing/2010/main" val="0"/>
              </a:ext>
            </a:extLst>
          </a:blip>
          <a:srcRect l="-803" t="2905" r="-2032" b="661"/>
          <a:stretch/>
        </p:blipFill>
        <p:spPr>
          <a:xfrm>
            <a:off x="1345495" y="5124967"/>
            <a:ext cx="251216" cy="235579"/>
          </a:xfrm>
          <a:prstGeom prst="rect">
            <a:avLst/>
          </a:prstGeom>
        </p:spPr>
      </p:pic>
      <p:pic>
        <p:nvPicPr>
          <p:cNvPr id="35" name="Picture 34" descr="A picture containing outdoor&#10;&#10;Description automatically generated">
            <a:extLst>
              <a:ext uri="{FF2B5EF4-FFF2-40B4-BE49-F238E27FC236}">
                <a16:creationId xmlns:a16="http://schemas.microsoft.com/office/drawing/2014/main" id="{D763D413-3B1D-4715-9EC5-E4D8C74C2947}"/>
              </a:ext>
            </a:extLst>
          </p:cNvPr>
          <p:cNvPicPr>
            <a:picLocks noChangeAspect="1"/>
          </p:cNvPicPr>
          <p:nvPr/>
        </p:nvPicPr>
        <p:blipFill rotWithShape="1">
          <a:blip r:embed="rId13" cstate="print">
            <a:duotone>
              <a:prstClr val="black"/>
              <a:srgbClr val="D9C3A5">
                <a:tint val="50000"/>
                <a:satMod val="180000"/>
              </a:srgbClr>
            </a:duotone>
            <a:extLst>
              <a:ext uri="{28A0092B-C50C-407E-A947-70E740481C1C}">
                <a14:useLocalDpi xmlns:a14="http://schemas.microsoft.com/office/drawing/2010/main" val="0"/>
              </a:ext>
            </a:extLst>
          </a:blip>
          <a:srcRect l="19080" t="20461" r="20278" b="18709"/>
          <a:stretch/>
        </p:blipFill>
        <p:spPr>
          <a:xfrm>
            <a:off x="920467" y="5118436"/>
            <a:ext cx="234376" cy="235102"/>
          </a:xfrm>
          <a:prstGeom prst="rect">
            <a:avLst/>
          </a:prstGeom>
        </p:spPr>
      </p:pic>
      <p:pic>
        <p:nvPicPr>
          <p:cNvPr id="30" name="Picture 29">
            <a:extLst>
              <a:ext uri="{FF2B5EF4-FFF2-40B4-BE49-F238E27FC236}">
                <a16:creationId xmlns:a16="http://schemas.microsoft.com/office/drawing/2014/main" id="{5EAF3F7A-C421-4744-A069-1FE5DE0D7ACC}"/>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1149538" y="4617178"/>
            <a:ext cx="238217" cy="207436"/>
          </a:xfrm>
          <a:prstGeom prst="rect">
            <a:avLst/>
          </a:prstGeom>
        </p:spPr>
      </p:pic>
    </p:spTree>
    <p:extLst>
      <p:ext uri="{BB962C8B-B14F-4D97-AF65-F5344CB8AC3E}">
        <p14:creationId xmlns:p14="http://schemas.microsoft.com/office/powerpoint/2010/main" val="351363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4400" dirty="0">
                <a:solidFill>
                  <a:schemeClr val="tx1"/>
                </a:solidFill>
              </a:rPr>
              <a:t>Azure VM design tips</a:t>
            </a:r>
          </a:p>
        </p:txBody>
      </p:sp>
      <p:pic>
        <p:nvPicPr>
          <p:cNvPr id="3" name="Picture 2" descr="Design tips&#10;&#10;Five design tips as described in the Instructor Notes, and a vm icon displa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82" y="1613648"/>
            <a:ext cx="10919468" cy="4406526"/>
          </a:xfrm>
          <a:prstGeom prst="rect">
            <a:avLst/>
          </a:prstGeom>
        </p:spPr>
      </p:pic>
    </p:spTree>
    <p:extLst>
      <p:ext uri="{BB962C8B-B14F-4D97-AF65-F5344CB8AC3E}">
        <p14:creationId xmlns:p14="http://schemas.microsoft.com/office/powerpoint/2010/main" val="153641180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12DE86-D9F9-424C-BA6C-1E3B012498D8}"/>
              </a:ext>
            </a:extLst>
          </p:cNvPr>
          <p:cNvSpPr>
            <a:spLocks noGrp="1"/>
          </p:cNvSpPr>
          <p:nvPr>
            <p:ph type="title"/>
          </p:nvPr>
        </p:nvSpPr>
        <p:spPr>
          <a:xfrm>
            <a:off x="586740" y="132545"/>
            <a:ext cx="11018520" cy="553998"/>
          </a:xfrm>
        </p:spPr>
        <p:txBody>
          <a:bodyPr/>
          <a:lstStyle/>
          <a:p>
            <a:r>
              <a:rPr lang="en-US" dirty="0"/>
              <a:t>S/4HANA on Azure : T-Shirt Pricing </a:t>
            </a:r>
          </a:p>
        </p:txBody>
      </p:sp>
      <p:graphicFrame>
        <p:nvGraphicFramePr>
          <p:cNvPr id="4" name="Table 3">
            <a:extLst>
              <a:ext uri="{FF2B5EF4-FFF2-40B4-BE49-F238E27FC236}">
                <a16:creationId xmlns:a16="http://schemas.microsoft.com/office/drawing/2014/main" id="{99ED5ED5-6461-4CCF-9DAC-ADE948D4C218}"/>
              </a:ext>
            </a:extLst>
          </p:cNvPr>
          <p:cNvGraphicFramePr>
            <a:graphicFrameLocks noGrp="1"/>
          </p:cNvGraphicFramePr>
          <p:nvPr/>
        </p:nvGraphicFramePr>
        <p:xfrm>
          <a:off x="1131400" y="924435"/>
          <a:ext cx="10265729" cy="4587856"/>
        </p:xfrm>
        <a:graphic>
          <a:graphicData uri="http://schemas.openxmlformats.org/drawingml/2006/table">
            <a:tbl>
              <a:tblPr firstRow="1" bandRow="1">
                <a:tableStyleId>{5C22544A-7EE6-4342-B048-85BDC9FD1C3A}</a:tableStyleId>
              </a:tblPr>
              <a:tblGrid>
                <a:gridCol w="573713">
                  <a:extLst>
                    <a:ext uri="{9D8B030D-6E8A-4147-A177-3AD203B41FA5}">
                      <a16:colId xmlns:a16="http://schemas.microsoft.com/office/drawing/2014/main" val="3350055152"/>
                    </a:ext>
                  </a:extLst>
                </a:gridCol>
                <a:gridCol w="2435301">
                  <a:extLst>
                    <a:ext uri="{9D8B030D-6E8A-4147-A177-3AD203B41FA5}">
                      <a16:colId xmlns:a16="http://schemas.microsoft.com/office/drawing/2014/main" val="3867335378"/>
                    </a:ext>
                  </a:extLst>
                </a:gridCol>
                <a:gridCol w="2849526">
                  <a:extLst>
                    <a:ext uri="{9D8B030D-6E8A-4147-A177-3AD203B41FA5}">
                      <a16:colId xmlns:a16="http://schemas.microsoft.com/office/drawing/2014/main" val="130600313"/>
                    </a:ext>
                  </a:extLst>
                </a:gridCol>
                <a:gridCol w="3026625">
                  <a:extLst>
                    <a:ext uri="{9D8B030D-6E8A-4147-A177-3AD203B41FA5}">
                      <a16:colId xmlns:a16="http://schemas.microsoft.com/office/drawing/2014/main" val="1974939512"/>
                    </a:ext>
                  </a:extLst>
                </a:gridCol>
                <a:gridCol w="1380564">
                  <a:extLst>
                    <a:ext uri="{9D8B030D-6E8A-4147-A177-3AD203B41FA5}">
                      <a16:colId xmlns:a16="http://schemas.microsoft.com/office/drawing/2014/main" val="4178656205"/>
                    </a:ext>
                  </a:extLst>
                </a:gridCol>
              </a:tblGrid>
              <a:tr h="308464">
                <a:tc>
                  <a:txBody>
                    <a:bodyPr/>
                    <a:lstStyle/>
                    <a:p>
                      <a:pPr algn="ctr"/>
                      <a:r>
                        <a:rPr lang="en-US" sz="1200" dirty="0">
                          <a:latin typeface="+mn-lt"/>
                        </a:rPr>
                        <a:t>#</a:t>
                      </a:r>
                    </a:p>
                  </a:txBody>
                  <a:tcPr marL="0" marR="0" marT="27432" marB="27432" anchor="ctr"/>
                </a:tc>
                <a:tc>
                  <a:txBody>
                    <a:bodyPr/>
                    <a:lstStyle/>
                    <a:p>
                      <a:pPr algn="ctr"/>
                      <a:r>
                        <a:rPr lang="en-US" sz="1200" dirty="0">
                          <a:latin typeface="+mn-lt"/>
                        </a:rPr>
                        <a:t>S/4HANA DB Size </a:t>
                      </a:r>
                    </a:p>
                  </a:txBody>
                  <a:tcPr marL="0" marR="0" marT="27432" marB="27432" anchor="ctr"/>
                </a:tc>
                <a:tc>
                  <a:txBody>
                    <a:bodyPr/>
                    <a:lstStyle/>
                    <a:p>
                      <a:pPr algn="ctr"/>
                      <a:r>
                        <a:rPr lang="en-US" sz="1200">
                          <a:latin typeface="+mn-lt"/>
                        </a:rPr>
                        <a:t>Cost Conscious or HA/DR</a:t>
                      </a:r>
                    </a:p>
                  </a:txBody>
                  <a:tcPr marL="0" marR="0" marT="27432" marB="27432" anchor="ctr"/>
                </a:tc>
                <a:tc>
                  <a:txBody>
                    <a:bodyPr/>
                    <a:lstStyle/>
                    <a:p>
                      <a:pPr algn="ctr"/>
                      <a:r>
                        <a:rPr lang="en-US" sz="1200">
                          <a:latin typeface="+mn-lt"/>
                        </a:rPr>
                        <a:t>Estimated monthly Azure cost (USD)</a:t>
                      </a:r>
                    </a:p>
                  </a:txBody>
                  <a:tcPr marL="0" marR="0" marT="27432" marB="27432" anchor="ctr"/>
                </a:tc>
                <a:tc>
                  <a:txBody>
                    <a:bodyPr/>
                    <a:lstStyle/>
                    <a:p>
                      <a:pPr algn="ctr"/>
                      <a:r>
                        <a:rPr lang="en-US" sz="1200" dirty="0">
                          <a:latin typeface="+mn-lt"/>
                        </a:rPr>
                        <a:t>Link to BOM </a:t>
                      </a:r>
                    </a:p>
                  </a:txBody>
                  <a:tcPr marL="0" marR="0" marT="27432" marB="27432" anchor="ctr"/>
                </a:tc>
                <a:extLst>
                  <a:ext uri="{0D108BD9-81ED-4DB2-BD59-A6C34878D82A}">
                    <a16:rowId xmlns:a16="http://schemas.microsoft.com/office/drawing/2014/main" val="2457223132"/>
                  </a:ext>
                </a:extLst>
              </a:tr>
              <a:tr h="171802">
                <a:tc>
                  <a:txBody>
                    <a:bodyPr/>
                    <a:lstStyle/>
                    <a:p>
                      <a:pPr algn="ctr"/>
                      <a:r>
                        <a:rPr lang="en-US" sz="1200">
                          <a:latin typeface="+mn-lt"/>
                        </a:rPr>
                        <a:t>1</a:t>
                      </a:r>
                    </a:p>
                  </a:txBody>
                  <a:tcPr marL="0" marR="0" marT="27432" marB="27432" anchor="ctr"/>
                </a:tc>
                <a:tc>
                  <a:txBody>
                    <a:bodyPr/>
                    <a:lstStyle/>
                    <a:p>
                      <a:pPr algn="ctr"/>
                      <a:r>
                        <a:rPr lang="en-US" sz="1200" dirty="0">
                          <a:latin typeface="+mn-lt"/>
                        </a:rPr>
                        <a:t>192GB</a:t>
                      </a:r>
                    </a:p>
                  </a:txBody>
                  <a:tcPr marL="0" marR="0" marT="27432" marB="27432" anchor="ctr"/>
                </a:tc>
                <a:tc>
                  <a:txBody>
                    <a:bodyPr/>
                    <a:lstStyle/>
                    <a:p>
                      <a:pPr algn="ctr"/>
                      <a:r>
                        <a:rPr lang="en-US" sz="1200">
                          <a:latin typeface="+mn-lt"/>
                        </a:rPr>
                        <a:t>Cost Conscious </a:t>
                      </a:r>
                    </a:p>
                  </a:txBody>
                  <a:tcPr marL="0" marR="0" marT="27432" marB="27432" anchor="ctr"/>
                </a:tc>
                <a:tc>
                  <a:txBody>
                    <a:bodyPr/>
                    <a:lstStyle/>
                    <a:p>
                      <a:pPr algn="ctr"/>
                      <a:r>
                        <a:rPr lang="en-US" sz="1200">
                          <a:latin typeface="+mn-lt"/>
                        </a:rPr>
                        <a:t>$5,568.48</a:t>
                      </a:r>
                    </a:p>
                  </a:txBody>
                  <a:tcPr marL="0" marR="0" marT="27432" marB="27432" anchor="ctr"/>
                </a:tc>
                <a:tc>
                  <a:txBody>
                    <a:bodyPr/>
                    <a:lstStyle/>
                    <a:p>
                      <a:pPr algn="ctr"/>
                      <a:r>
                        <a:rPr lang="en-US" sz="1200" dirty="0">
                          <a:solidFill>
                            <a:schemeClr val="bg2"/>
                          </a:solidFill>
                          <a:latin typeface="+mn-lt"/>
                          <a:hlinkClick r:id="rId2">
                            <a:extLst>
                              <a:ext uri="{A12FA001-AC4F-418D-AE19-62706E023703}">
                                <ahyp:hlinkClr xmlns:ahyp="http://schemas.microsoft.com/office/drawing/2018/hyperlinkcolor" val="tx"/>
                              </a:ext>
                            </a:extLst>
                          </a:hlinkClick>
                        </a:rPr>
                        <a:t>Link </a:t>
                      </a:r>
                      <a:endParaRPr lang="en-US" sz="1200" dirty="0">
                        <a:solidFill>
                          <a:schemeClr val="bg2"/>
                        </a:solidFill>
                        <a:latin typeface="+mn-lt"/>
                      </a:endParaRPr>
                    </a:p>
                  </a:txBody>
                  <a:tcPr marL="0" marR="0" marT="27432" marB="27432" anchor="ctr"/>
                </a:tc>
                <a:extLst>
                  <a:ext uri="{0D108BD9-81ED-4DB2-BD59-A6C34878D82A}">
                    <a16:rowId xmlns:a16="http://schemas.microsoft.com/office/drawing/2014/main" val="1481839990"/>
                  </a:ext>
                </a:extLst>
              </a:tr>
              <a:tr h="171802">
                <a:tc>
                  <a:txBody>
                    <a:bodyPr/>
                    <a:lstStyle/>
                    <a:p>
                      <a:pPr algn="ctr"/>
                      <a:r>
                        <a:rPr lang="en-US" sz="1200">
                          <a:latin typeface="+mn-lt"/>
                        </a:rPr>
                        <a:t>2</a:t>
                      </a:r>
                    </a:p>
                  </a:txBody>
                  <a:tcPr marL="0" marR="0" marT="27432" marB="27432" anchor="ctr"/>
                </a:tc>
                <a:tc>
                  <a:txBody>
                    <a:bodyPr/>
                    <a:lstStyle/>
                    <a:p>
                      <a:pPr algn="ctr"/>
                      <a:r>
                        <a:rPr lang="en-US" sz="1200" dirty="0">
                          <a:latin typeface="+mn-lt"/>
                        </a:rPr>
                        <a:t>256GB</a:t>
                      </a:r>
                    </a:p>
                  </a:txBody>
                  <a:tcPr marL="0" marR="0" marT="27432" marB="27432" anchor="ctr"/>
                </a:tc>
                <a:tc>
                  <a:txBody>
                    <a:bodyPr/>
                    <a:lstStyle/>
                    <a:p>
                      <a:pPr algn="ctr"/>
                      <a:r>
                        <a:rPr lang="en-US" sz="1200">
                          <a:latin typeface="+mn-lt"/>
                        </a:rPr>
                        <a:t>Cost Conscious</a:t>
                      </a:r>
                    </a:p>
                  </a:txBody>
                  <a:tcPr marL="0" marR="0" marT="27432" marB="27432" anchor="ctr"/>
                </a:tc>
                <a:tc>
                  <a:txBody>
                    <a:bodyPr/>
                    <a:lstStyle/>
                    <a:p>
                      <a:pPr algn="ctr"/>
                      <a:r>
                        <a:rPr lang="en-US" sz="1200" b="0" i="0" kern="1200">
                          <a:solidFill>
                            <a:schemeClr val="dk1"/>
                          </a:solidFill>
                          <a:effectLst/>
                          <a:latin typeface="+mn-lt"/>
                          <a:ea typeface="+mn-ea"/>
                          <a:cs typeface="+mn-cs"/>
                        </a:rPr>
                        <a:t>$5,746.62</a:t>
                      </a:r>
                      <a:endParaRPr lang="en-US" sz="1200">
                        <a:latin typeface="+mn-lt"/>
                      </a:endParaRPr>
                    </a:p>
                  </a:txBody>
                  <a:tcPr marL="0" marR="0" marT="27432" marB="27432" anchor="ctr"/>
                </a:tc>
                <a:tc>
                  <a:txBody>
                    <a:bodyPr/>
                    <a:lstStyle/>
                    <a:p>
                      <a:pPr algn="ctr"/>
                      <a:r>
                        <a:rPr lang="en-US" sz="1200">
                          <a:solidFill>
                            <a:schemeClr val="bg2"/>
                          </a:solidFill>
                          <a:latin typeface="+mn-lt"/>
                          <a:hlinkClick r:id="rId3">
                            <a:extLst>
                              <a:ext uri="{A12FA001-AC4F-418D-AE19-62706E023703}">
                                <ahyp:hlinkClr xmlns:ahyp="http://schemas.microsoft.com/office/drawing/2018/hyperlinkcolor" val="tx"/>
                              </a:ext>
                            </a:extLst>
                          </a:hlinkClick>
                        </a:rPr>
                        <a:t>Link </a:t>
                      </a:r>
                      <a:endParaRPr lang="en-US" sz="1200">
                        <a:solidFill>
                          <a:schemeClr val="bg2"/>
                        </a:solidFill>
                        <a:latin typeface="+mn-lt"/>
                      </a:endParaRPr>
                    </a:p>
                  </a:txBody>
                  <a:tcPr marL="0" marR="0" marT="27432" marB="27432" anchor="ctr"/>
                </a:tc>
                <a:extLst>
                  <a:ext uri="{0D108BD9-81ED-4DB2-BD59-A6C34878D82A}">
                    <a16:rowId xmlns:a16="http://schemas.microsoft.com/office/drawing/2014/main" val="4088263927"/>
                  </a:ext>
                </a:extLst>
              </a:tr>
              <a:tr h="171802">
                <a:tc>
                  <a:txBody>
                    <a:bodyPr/>
                    <a:lstStyle/>
                    <a:p>
                      <a:pPr algn="ctr"/>
                      <a:r>
                        <a:rPr lang="en-US" sz="1200">
                          <a:latin typeface="+mn-lt"/>
                        </a:rPr>
                        <a:t>3</a:t>
                      </a:r>
                    </a:p>
                  </a:txBody>
                  <a:tcPr marL="0" marR="0" marT="27432" marB="27432" anchor="ctr"/>
                </a:tc>
                <a:tc>
                  <a:txBody>
                    <a:bodyPr/>
                    <a:lstStyle/>
                    <a:p>
                      <a:pPr algn="ctr"/>
                      <a:r>
                        <a:rPr lang="en-US" sz="1200" dirty="0">
                          <a:latin typeface="+mn-lt"/>
                        </a:rPr>
                        <a:t>512GB</a:t>
                      </a:r>
                    </a:p>
                  </a:txBody>
                  <a:tcPr marL="0" marR="0" marT="27432" marB="27432" anchor="ctr"/>
                </a:tc>
                <a:tc>
                  <a:txBody>
                    <a:bodyPr/>
                    <a:lstStyle/>
                    <a:p>
                      <a:pPr algn="ctr"/>
                      <a:r>
                        <a:rPr lang="en-US" sz="1200">
                          <a:latin typeface="+mn-lt"/>
                        </a:rPr>
                        <a:t>Cost Conscious</a:t>
                      </a:r>
                    </a:p>
                  </a:txBody>
                  <a:tcPr marL="0" marR="0" marT="27432" marB="27432" anchor="ctr"/>
                </a:tc>
                <a:tc>
                  <a:txBody>
                    <a:bodyPr/>
                    <a:lstStyle/>
                    <a:p>
                      <a:pPr algn="ctr"/>
                      <a:r>
                        <a:rPr lang="en-US" sz="1200" b="0" i="0" kern="1200">
                          <a:solidFill>
                            <a:schemeClr val="dk1"/>
                          </a:solidFill>
                          <a:effectLst/>
                          <a:latin typeface="+mn-lt"/>
                          <a:ea typeface="+mn-ea"/>
                          <a:cs typeface="+mn-cs"/>
                        </a:rPr>
                        <a:t>$7,630.41</a:t>
                      </a:r>
                      <a:endParaRPr lang="en-US" sz="1200">
                        <a:latin typeface="+mn-lt"/>
                      </a:endParaRPr>
                    </a:p>
                  </a:txBody>
                  <a:tcPr marL="0" marR="0" marT="27432" marB="27432" anchor="ctr"/>
                </a:tc>
                <a:tc>
                  <a:txBody>
                    <a:bodyPr/>
                    <a:lstStyle/>
                    <a:p>
                      <a:pPr algn="ctr"/>
                      <a:r>
                        <a:rPr lang="en-US" sz="1200">
                          <a:solidFill>
                            <a:schemeClr val="bg2"/>
                          </a:solidFill>
                          <a:latin typeface="+mn-lt"/>
                          <a:hlinkClick r:id="rId4">
                            <a:extLst>
                              <a:ext uri="{A12FA001-AC4F-418D-AE19-62706E023703}">
                                <ahyp:hlinkClr xmlns:ahyp="http://schemas.microsoft.com/office/drawing/2018/hyperlinkcolor" val="tx"/>
                              </a:ext>
                            </a:extLst>
                          </a:hlinkClick>
                        </a:rPr>
                        <a:t>Link</a:t>
                      </a:r>
                      <a:r>
                        <a:rPr lang="en-US" sz="1200">
                          <a:solidFill>
                            <a:schemeClr val="bg2"/>
                          </a:solidFill>
                          <a:latin typeface="+mn-lt"/>
                          <a:hlinkClick r:id="rId5">
                            <a:extLst>
                              <a:ext uri="{A12FA001-AC4F-418D-AE19-62706E023703}">
                                <ahyp:hlinkClr xmlns:ahyp="http://schemas.microsoft.com/office/drawing/2018/hyperlinkcolor" val="tx"/>
                              </a:ext>
                            </a:extLst>
                          </a:hlinkClick>
                        </a:rPr>
                        <a:t> </a:t>
                      </a:r>
                      <a:endParaRPr lang="en-US" sz="1200">
                        <a:solidFill>
                          <a:schemeClr val="bg2"/>
                        </a:solidFill>
                        <a:latin typeface="+mn-lt"/>
                      </a:endParaRPr>
                    </a:p>
                  </a:txBody>
                  <a:tcPr marL="0" marR="0" marT="27432" marB="27432" anchor="ctr"/>
                </a:tc>
                <a:extLst>
                  <a:ext uri="{0D108BD9-81ED-4DB2-BD59-A6C34878D82A}">
                    <a16:rowId xmlns:a16="http://schemas.microsoft.com/office/drawing/2014/main" val="2216184798"/>
                  </a:ext>
                </a:extLst>
              </a:tr>
              <a:tr h="171802">
                <a:tc>
                  <a:txBody>
                    <a:bodyPr/>
                    <a:lstStyle/>
                    <a:p>
                      <a:pPr algn="ctr"/>
                      <a:r>
                        <a:rPr lang="en-US" sz="1200">
                          <a:latin typeface="+mn-lt"/>
                        </a:rPr>
                        <a:t>4</a:t>
                      </a:r>
                    </a:p>
                  </a:txBody>
                  <a:tcPr marL="0" marR="0" marT="27432" marB="27432" anchor="ctr"/>
                </a:tc>
                <a:tc>
                  <a:txBody>
                    <a:bodyPr/>
                    <a:lstStyle/>
                    <a:p>
                      <a:pPr algn="ctr"/>
                      <a:r>
                        <a:rPr lang="en-US" sz="1200">
                          <a:latin typeface="+mn-lt"/>
                        </a:rPr>
                        <a:t>1TB</a:t>
                      </a:r>
                    </a:p>
                  </a:txBody>
                  <a:tcPr marL="0" marR="0" marT="27432" marB="27432" anchor="ctr"/>
                </a:tc>
                <a:tc>
                  <a:txBody>
                    <a:bodyPr/>
                    <a:lstStyle/>
                    <a:p>
                      <a:pPr algn="ctr"/>
                      <a:r>
                        <a:rPr lang="en-US" sz="1200">
                          <a:latin typeface="+mn-lt"/>
                        </a:rPr>
                        <a:t>Cost Conscious</a:t>
                      </a:r>
                    </a:p>
                  </a:txBody>
                  <a:tcPr marL="0" marR="0" marT="27432" marB="27432" anchor="ctr"/>
                </a:tc>
                <a:tc>
                  <a:txBody>
                    <a:bodyPr/>
                    <a:lstStyle/>
                    <a:p>
                      <a:pPr algn="ctr"/>
                      <a:r>
                        <a:rPr lang="en-US" sz="1200" b="0" i="0" kern="1200">
                          <a:solidFill>
                            <a:schemeClr val="dk1"/>
                          </a:solidFill>
                          <a:effectLst/>
                          <a:latin typeface="+mn-lt"/>
                          <a:ea typeface="+mn-ea"/>
                          <a:cs typeface="+mn-cs"/>
                        </a:rPr>
                        <a:t>$9,631.73</a:t>
                      </a:r>
                      <a:endParaRPr lang="en-US" sz="1200">
                        <a:latin typeface="+mn-lt"/>
                      </a:endParaRPr>
                    </a:p>
                  </a:txBody>
                  <a:tcPr marL="0" marR="0" marT="27432" marB="27432" anchor="ctr"/>
                </a:tc>
                <a:tc>
                  <a:txBody>
                    <a:bodyPr/>
                    <a:lstStyle/>
                    <a:p>
                      <a:pPr algn="ctr"/>
                      <a:r>
                        <a:rPr lang="en-US" sz="1200" dirty="0">
                          <a:solidFill>
                            <a:schemeClr val="bg2"/>
                          </a:solidFill>
                          <a:latin typeface="+mn-lt"/>
                          <a:hlinkClick r:id="rId6">
                            <a:extLst>
                              <a:ext uri="{A12FA001-AC4F-418D-AE19-62706E023703}">
                                <ahyp:hlinkClr xmlns:ahyp="http://schemas.microsoft.com/office/drawing/2018/hyperlinkcolor" val="tx"/>
                              </a:ext>
                            </a:extLst>
                          </a:hlinkClick>
                        </a:rPr>
                        <a:t>Link</a:t>
                      </a:r>
                      <a:r>
                        <a:rPr lang="en-US" sz="1200" dirty="0">
                          <a:solidFill>
                            <a:schemeClr val="bg2"/>
                          </a:solidFill>
                          <a:latin typeface="+mn-lt"/>
                          <a:hlinkClick r:id="rId7">
                            <a:extLst>
                              <a:ext uri="{A12FA001-AC4F-418D-AE19-62706E023703}">
                                <ahyp:hlinkClr xmlns:ahyp="http://schemas.microsoft.com/office/drawing/2018/hyperlinkcolor" val="tx"/>
                              </a:ext>
                            </a:extLst>
                          </a:hlinkClick>
                        </a:rPr>
                        <a:t> </a:t>
                      </a:r>
                      <a:endParaRPr lang="en-US" sz="1200" dirty="0">
                        <a:solidFill>
                          <a:schemeClr val="bg2"/>
                        </a:solidFill>
                        <a:latin typeface="+mn-lt"/>
                      </a:endParaRPr>
                    </a:p>
                  </a:txBody>
                  <a:tcPr marL="0" marR="0" marT="27432" marB="27432" anchor="ctr"/>
                </a:tc>
                <a:extLst>
                  <a:ext uri="{0D108BD9-81ED-4DB2-BD59-A6C34878D82A}">
                    <a16:rowId xmlns:a16="http://schemas.microsoft.com/office/drawing/2014/main" val="2405488356"/>
                  </a:ext>
                </a:extLst>
              </a:tr>
              <a:tr h="171802">
                <a:tc>
                  <a:txBody>
                    <a:bodyPr/>
                    <a:lstStyle/>
                    <a:p>
                      <a:pPr algn="ctr"/>
                      <a:r>
                        <a:rPr lang="en-US" sz="1200">
                          <a:latin typeface="+mn-lt"/>
                        </a:rPr>
                        <a:t>5</a:t>
                      </a:r>
                    </a:p>
                  </a:txBody>
                  <a:tcPr marL="0" marR="0" marT="27432" marB="27432" anchor="ctr"/>
                </a:tc>
                <a:tc>
                  <a:txBody>
                    <a:bodyPr/>
                    <a:lstStyle/>
                    <a:p>
                      <a:pPr algn="ctr"/>
                      <a:r>
                        <a:rPr lang="en-US" sz="1200">
                          <a:latin typeface="+mn-lt"/>
                        </a:rPr>
                        <a:t>1.75TB</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A1A1A"/>
                          </a:solidFill>
                          <a:effectLst/>
                          <a:uLnTx/>
                          <a:uFillTx/>
                          <a:latin typeface="+mn-lt"/>
                          <a:ea typeface="+mn-ea"/>
                          <a:cs typeface="+mn-cs"/>
                        </a:rPr>
                        <a:t>Cost Conscious</a:t>
                      </a:r>
                    </a:p>
                  </a:txBody>
                  <a:tcPr marL="0" marR="0" marT="27432" marB="27432" anchor="ctr"/>
                </a:tc>
                <a:tc>
                  <a:txBody>
                    <a:bodyPr/>
                    <a:lstStyle/>
                    <a:p>
                      <a:pPr algn="ctr"/>
                      <a:r>
                        <a:rPr lang="en-US" sz="1200">
                          <a:latin typeface="+mn-lt"/>
                        </a:rPr>
                        <a:t>$11,551.01</a:t>
                      </a:r>
                    </a:p>
                  </a:txBody>
                  <a:tcPr marL="0" marR="0" marT="27432" marB="27432" anchor="ctr"/>
                </a:tc>
                <a:tc>
                  <a:txBody>
                    <a:bodyPr/>
                    <a:lstStyle/>
                    <a:p>
                      <a:pPr algn="ctr"/>
                      <a:r>
                        <a:rPr lang="en-US" sz="1200">
                          <a:solidFill>
                            <a:schemeClr val="bg2"/>
                          </a:solidFill>
                          <a:latin typeface="+mn-lt"/>
                          <a:hlinkClick r:id="rId8">
                            <a:extLst>
                              <a:ext uri="{A12FA001-AC4F-418D-AE19-62706E023703}">
                                <ahyp:hlinkClr xmlns:ahyp="http://schemas.microsoft.com/office/drawing/2018/hyperlinkcolor" val="tx"/>
                              </a:ext>
                            </a:extLst>
                          </a:hlinkClick>
                        </a:rPr>
                        <a:t>Link</a:t>
                      </a:r>
                      <a:endParaRPr lang="en-US" sz="1200">
                        <a:solidFill>
                          <a:schemeClr val="bg2"/>
                        </a:solidFill>
                        <a:latin typeface="+mn-lt"/>
                      </a:endParaRPr>
                    </a:p>
                  </a:txBody>
                  <a:tcPr marL="0" marR="0" marT="27432" marB="27432" anchor="ctr"/>
                </a:tc>
                <a:extLst>
                  <a:ext uri="{0D108BD9-81ED-4DB2-BD59-A6C34878D82A}">
                    <a16:rowId xmlns:a16="http://schemas.microsoft.com/office/drawing/2014/main" val="157481564"/>
                  </a:ext>
                </a:extLst>
              </a:tr>
              <a:tr h="171802">
                <a:tc>
                  <a:txBody>
                    <a:bodyPr/>
                    <a:lstStyle/>
                    <a:p>
                      <a:pPr algn="ctr"/>
                      <a:r>
                        <a:rPr lang="en-US" sz="1200">
                          <a:latin typeface="+mn-lt"/>
                        </a:rPr>
                        <a:t>6</a:t>
                      </a:r>
                    </a:p>
                  </a:txBody>
                  <a:tcPr marL="0" marR="0" marT="27432" marB="27432" anchor="ctr"/>
                </a:tc>
                <a:tc>
                  <a:txBody>
                    <a:bodyPr/>
                    <a:lstStyle/>
                    <a:p>
                      <a:pPr algn="ctr"/>
                      <a:r>
                        <a:rPr lang="en-US" sz="1200">
                          <a:latin typeface="+mn-lt"/>
                        </a:rPr>
                        <a:t>2TB</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A1A1A"/>
                          </a:solidFill>
                          <a:effectLst/>
                          <a:uLnTx/>
                          <a:uFillTx/>
                          <a:latin typeface="+mn-lt"/>
                          <a:ea typeface="+mn-ea"/>
                          <a:cs typeface="+mn-cs"/>
                        </a:rPr>
                        <a:t>Cost Conscious</a:t>
                      </a:r>
                    </a:p>
                  </a:txBody>
                  <a:tcPr marL="0" marR="0" marT="27432" marB="27432" anchor="ctr"/>
                </a:tc>
                <a:tc>
                  <a:txBody>
                    <a:bodyPr/>
                    <a:lstStyle/>
                    <a:p>
                      <a:pPr algn="ctr"/>
                      <a:r>
                        <a:rPr lang="en-US" sz="1200">
                          <a:latin typeface="+mn-lt"/>
                        </a:rPr>
                        <a:t>$12,051.57</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mn-lt"/>
                          <a:ea typeface="+mn-ea"/>
                          <a:cs typeface="+mn-cs"/>
                          <a:hlinkClick r:id="rId9">
                            <a:extLst>
                              <a:ext uri="{A12FA001-AC4F-418D-AE19-62706E023703}">
                                <ahyp:hlinkClr xmlns:ahyp="http://schemas.microsoft.com/office/drawing/2018/hyperlinkcolor" val="tx"/>
                              </a:ext>
                            </a:extLst>
                          </a:hlinkClick>
                        </a:rPr>
                        <a:t>Link</a:t>
                      </a:r>
                      <a:endParaRPr kumimoji="0" lang="en-US" sz="1200" b="0" i="0" u="none" strike="noStrike" kern="1200" cap="none" spc="0" normalizeH="0" baseline="0" noProof="0">
                        <a:ln>
                          <a:noFill/>
                        </a:ln>
                        <a:solidFill>
                          <a:schemeClr val="bg2"/>
                        </a:solidFill>
                        <a:effectLst/>
                        <a:uLnTx/>
                        <a:uFillTx/>
                        <a:latin typeface="+mn-lt"/>
                        <a:ea typeface="+mn-ea"/>
                        <a:cs typeface="+mn-cs"/>
                      </a:endParaRPr>
                    </a:p>
                  </a:txBody>
                  <a:tcPr marL="0" marR="0" marT="27432" marB="27432" anchor="ctr"/>
                </a:tc>
                <a:extLst>
                  <a:ext uri="{0D108BD9-81ED-4DB2-BD59-A6C34878D82A}">
                    <a16:rowId xmlns:a16="http://schemas.microsoft.com/office/drawing/2014/main" val="2774708384"/>
                  </a:ext>
                </a:extLst>
              </a:tr>
              <a:tr h="171802">
                <a:tc>
                  <a:txBody>
                    <a:bodyPr/>
                    <a:lstStyle/>
                    <a:p>
                      <a:pPr algn="ctr"/>
                      <a:r>
                        <a:rPr lang="en-US" sz="1200">
                          <a:latin typeface="+mn-lt"/>
                        </a:rPr>
                        <a:t>7</a:t>
                      </a:r>
                    </a:p>
                  </a:txBody>
                  <a:tcPr marL="0" marR="0" marT="27432" marB="27432" anchor="ctr"/>
                </a:tc>
                <a:tc>
                  <a:txBody>
                    <a:bodyPr/>
                    <a:lstStyle/>
                    <a:p>
                      <a:pPr algn="ctr"/>
                      <a:r>
                        <a:rPr lang="en-US" sz="1200">
                          <a:latin typeface="+mn-lt"/>
                        </a:rPr>
                        <a:t>3TB</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1A1A1A"/>
                          </a:solidFill>
                          <a:effectLst/>
                          <a:uLnTx/>
                          <a:uFillTx/>
                          <a:latin typeface="+mn-lt"/>
                          <a:ea typeface="+mn-ea"/>
                          <a:cs typeface="+mn-cs"/>
                        </a:rPr>
                        <a:t>Cost Conscious</a:t>
                      </a:r>
                    </a:p>
                  </a:txBody>
                  <a:tcPr marL="0" marR="0" marT="27432" marB="27432" anchor="ctr"/>
                </a:tc>
                <a:tc>
                  <a:txBody>
                    <a:bodyPr/>
                    <a:lstStyle/>
                    <a:p>
                      <a:pPr algn="ctr"/>
                      <a:r>
                        <a:rPr lang="en-US" sz="1200">
                          <a:latin typeface="+mn-lt"/>
                        </a:rPr>
                        <a:t>$17,971.85</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mn-lt"/>
                          <a:ea typeface="+mn-ea"/>
                          <a:cs typeface="+mn-cs"/>
                          <a:hlinkClick r:id="rId10">
                            <a:extLst>
                              <a:ext uri="{A12FA001-AC4F-418D-AE19-62706E023703}">
                                <ahyp:hlinkClr xmlns:ahyp="http://schemas.microsoft.com/office/drawing/2018/hyperlinkcolor" val="tx"/>
                              </a:ext>
                            </a:extLst>
                          </a:hlinkClick>
                        </a:rPr>
                        <a:t>Link</a:t>
                      </a:r>
                      <a:endParaRPr kumimoji="0" lang="en-US" sz="1200" b="0" i="0" u="none" strike="noStrike" kern="1200" cap="none" spc="0" normalizeH="0" baseline="0" noProof="0">
                        <a:ln>
                          <a:noFill/>
                        </a:ln>
                        <a:solidFill>
                          <a:schemeClr val="bg2"/>
                        </a:solidFill>
                        <a:effectLst/>
                        <a:uLnTx/>
                        <a:uFillTx/>
                        <a:latin typeface="+mn-lt"/>
                        <a:ea typeface="+mn-ea"/>
                        <a:cs typeface="+mn-cs"/>
                      </a:endParaRPr>
                    </a:p>
                  </a:txBody>
                  <a:tcPr marL="0" marR="0" marT="27432" marB="27432" anchor="ctr"/>
                </a:tc>
                <a:extLst>
                  <a:ext uri="{0D108BD9-81ED-4DB2-BD59-A6C34878D82A}">
                    <a16:rowId xmlns:a16="http://schemas.microsoft.com/office/drawing/2014/main" val="1195674358"/>
                  </a:ext>
                </a:extLst>
              </a:tr>
              <a:tr h="171802">
                <a:tc>
                  <a:txBody>
                    <a:bodyPr/>
                    <a:lstStyle/>
                    <a:p>
                      <a:pPr algn="ctr"/>
                      <a:r>
                        <a:rPr lang="en-US" sz="1200">
                          <a:latin typeface="+mn-lt"/>
                        </a:rPr>
                        <a:t>8</a:t>
                      </a:r>
                    </a:p>
                  </a:txBody>
                  <a:tcPr marL="0" marR="0" marT="27432" marB="27432" anchor="ctr"/>
                </a:tc>
                <a:tc>
                  <a:txBody>
                    <a:bodyPr/>
                    <a:lstStyle/>
                    <a:p>
                      <a:pPr algn="ctr"/>
                      <a:r>
                        <a:rPr lang="en-US" sz="1200">
                          <a:latin typeface="+mn-lt"/>
                        </a:rPr>
                        <a:t>4TB</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A1A1A"/>
                          </a:solidFill>
                          <a:effectLst/>
                          <a:uLnTx/>
                          <a:uFillTx/>
                          <a:latin typeface="+mn-lt"/>
                          <a:ea typeface="+mn-ea"/>
                          <a:cs typeface="+mn-cs"/>
                        </a:rPr>
                        <a:t>Cost Conscious</a:t>
                      </a:r>
                    </a:p>
                  </a:txBody>
                  <a:tcPr marL="0" marR="0" marT="27432" marB="27432" anchor="ctr"/>
                </a:tc>
                <a:tc>
                  <a:txBody>
                    <a:bodyPr/>
                    <a:lstStyle/>
                    <a:p>
                      <a:pPr algn="ctr"/>
                      <a:r>
                        <a:rPr lang="en-US" sz="1200">
                          <a:latin typeface="+mn-lt"/>
                        </a:rPr>
                        <a:t>$20,978.26</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mn-lt"/>
                          <a:ea typeface="+mn-ea"/>
                          <a:cs typeface="+mn-cs"/>
                          <a:hlinkClick r:id="rId11">
                            <a:extLst>
                              <a:ext uri="{A12FA001-AC4F-418D-AE19-62706E023703}">
                                <ahyp:hlinkClr xmlns:ahyp="http://schemas.microsoft.com/office/drawing/2018/hyperlinkcolor" val="tx"/>
                              </a:ext>
                            </a:extLst>
                          </a:hlinkClick>
                        </a:rPr>
                        <a:t>Link</a:t>
                      </a:r>
                      <a:endParaRPr kumimoji="0" lang="en-US" sz="1200" b="0" i="0" u="none" strike="noStrike" kern="1200" cap="none" spc="0" normalizeH="0" baseline="0" noProof="0">
                        <a:ln>
                          <a:noFill/>
                        </a:ln>
                        <a:solidFill>
                          <a:schemeClr val="bg2"/>
                        </a:solidFill>
                        <a:effectLst/>
                        <a:uLnTx/>
                        <a:uFillTx/>
                        <a:latin typeface="+mn-lt"/>
                        <a:ea typeface="+mn-ea"/>
                        <a:cs typeface="+mn-cs"/>
                      </a:endParaRPr>
                    </a:p>
                  </a:txBody>
                  <a:tcPr marL="0" marR="0" marT="27432" marB="27432" anchor="ctr"/>
                </a:tc>
                <a:extLst>
                  <a:ext uri="{0D108BD9-81ED-4DB2-BD59-A6C34878D82A}">
                    <a16:rowId xmlns:a16="http://schemas.microsoft.com/office/drawing/2014/main" val="295417721"/>
                  </a:ext>
                </a:extLst>
              </a:tr>
              <a:tr h="171802">
                <a:tc>
                  <a:txBody>
                    <a:bodyPr/>
                    <a:lstStyle/>
                    <a:p>
                      <a:pPr algn="ctr"/>
                      <a:r>
                        <a:rPr lang="en-US" sz="1200">
                          <a:latin typeface="+mn-lt"/>
                        </a:rPr>
                        <a:t>9</a:t>
                      </a:r>
                    </a:p>
                  </a:txBody>
                  <a:tcPr marL="0" marR="0" marT="27432" marB="27432" anchor="ctr"/>
                </a:tc>
                <a:tc>
                  <a:txBody>
                    <a:bodyPr/>
                    <a:lstStyle/>
                    <a:p>
                      <a:pPr algn="ctr"/>
                      <a:r>
                        <a:rPr lang="en-US" sz="1200">
                          <a:latin typeface="+mn-lt"/>
                        </a:rPr>
                        <a:t>6TB</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A1A1A"/>
                          </a:solidFill>
                          <a:effectLst/>
                          <a:uLnTx/>
                          <a:uFillTx/>
                          <a:latin typeface="+mn-lt"/>
                          <a:ea typeface="+mn-ea"/>
                          <a:cs typeface="+mn-cs"/>
                        </a:rPr>
                        <a:t>Cost Conscious</a:t>
                      </a:r>
                    </a:p>
                  </a:txBody>
                  <a:tcPr marL="0" marR="0" marT="27432" marB="27432" anchor="ctr"/>
                </a:tc>
                <a:tc>
                  <a:txBody>
                    <a:bodyPr/>
                    <a:lstStyle/>
                    <a:p>
                      <a:pPr algn="ctr"/>
                      <a:r>
                        <a:rPr lang="en-US" sz="1200">
                          <a:latin typeface="+mn-lt"/>
                        </a:rPr>
                        <a:t>$29,892.95</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mn-lt"/>
                          <a:ea typeface="+mn-ea"/>
                          <a:cs typeface="+mn-cs"/>
                          <a:hlinkClick r:id="rId12">
                            <a:extLst>
                              <a:ext uri="{A12FA001-AC4F-418D-AE19-62706E023703}">
                                <ahyp:hlinkClr xmlns:ahyp="http://schemas.microsoft.com/office/drawing/2018/hyperlinkcolor" val="tx"/>
                              </a:ext>
                            </a:extLst>
                          </a:hlinkClick>
                        </a:rPr>
                        <a:t>Link</a:t>
                      </a:r>
                      <a:endParaRPr kumimoji="0" lang="en-US" sz="1200" b="0" i="0" u="none" strike="noStrike" kern="1200" cap="none" spc="0" normalizeH="0" baseline="0" noProof="0">
                        <a:ln>
                          <a:noFill/>
                        </a:ln>
                        <a:solidFill>
                          <a:schemeClr val="bg2"/>
                        </a:solidFill>
                        <a:effectLst/>
                        <a:uLnTx/>
                        <a:uFillTx/>
                        <a:latin typeface="+mn-lt"/>
                        <a:ea typeface="+mn-ea"/>
                        <a:cs typeface="+mn-cs"/>
                      </a:endParaRPr>
                    </a:p>
                  </a:txBody>
                  <a:tcPr marL="0" marR="0" marT="27432" marB="27432" anchor="ctr"/>
                </a:tc>
                <a:extLst>
                  <a:ext uri="{0D108BD9-81ED-4DB2-BD59-A6C34878D82A}">
                    <a16:rowId xmlns:a16="http://schemas.microsoft.com/office/drawing/2014/main" val="1425738814"/>
                  </a:ext>
                </a:extLst>
              </a:tr>
              <a:tr h="171802">
                <a:tc>
                  <a:txBody>
                    <a:bodyPr/>
                    <a:lstStyle/>
                    <a:p>
                      <a:pPr algn="ctr"/>
                      <a:r>
                        <a:rPr lang="en-US" sz="1200">
                          <a:latin typeface="+mn-lt"/>
                        </a:rPr>
                        <a:t>10</a:t>
                      </a:r>
                    </a:p>
                  </a:txBody>
                  <a:tcPr marL="0" marR="0" marT="27432" marB="27432" anchor="ctr"/>
                </a:tc>
                <a:tc>
                  <a:txBody>
                    <a:bodyPr/>
                    <a:lstStyle/>
                    <a:p>
                      <a:pPr algn="ctr"/>
                      <a:r>
                        <a:rPr lang="en-US" sz="1200">
                          <a:latin typeface="+mn-lt"/>
                        </a:rPr>
                        <a:t>192GB</a:t>
                      </a:r>
                    </a:p>
                  </a:txBody>
                  <a:tcPr marL="0" marR="0" marT="27432" marB="27432" anchor="ctr"/>
                </a:tc>
                <a:tc>
                  <a:txBody>
                    <a:bodyPr/>
                    <a:lstStyle/>
                    <a:p>
                      <a:pPr algn="ctr"/>
                      <a:r>
                        <a:rPr lang="en-US" sz="1200">
                          <a:latin typeface="+mn-lt"/>
                        </a:rPr>
                        <a:t>HA/DR</a:t>
                      </a:r>
                    </a:p>
                  </a:txBody>
                  <a:tcPr marL="0" marR="0" marT="27432" marB="27432" anchor="ctr"/>
                </a:tc>
                <a:tc>
                  <a:txBody>
                    <a:bodyPr/>
                    <a:lstStyle/>
                    <a:p>
                      <a:pPr algn="ctr"/>
                      <a:r>
                        <a:rPr lang="en-US" sz="1200">
                          <a:latin typeface="+mn-lt"/>
                        </a:rPr>
                        <a:t>$10,131.37</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2"/>
                          </a:solidFill>
                          <a:effectLst/>
                          <a:uLnTx/>
                          <a:uFillTx/>
                          <a:latin typeface="+mn-lt"/>
                          <a:ea typeface="+mn-ea"/>
                          <a:cs typeface="+mn-cs"/>
                          <a:hlinkClick r:id="rId13">
                            <a:extLst>
                              <a:ext uri="{A12FA001-AC4F-418D-AE19-62706E023703}">
                                <ahyp:hlinkClr xmlns:ahyp="http://schemas.microsoft.com/office/drawing/2018/hyperlinkcolor" val="tx"/>
                              </a:ext>
                            </a:extLst>
                          </a:hlinkClick>
                        </a:rPr>
                        <a:t>Link</a:t>
                      </a:r>
                      <a:endParaRPr kumimoji="0" lang="en-US" sz="1200" b="0" i="0" u="none" strike="noStrike" kern="1200" cap="none" spc="0" normalizeH="0" baseline="0" noProof="0">
                        <a:ln>
                          <a:noFill/>
                        </a:ln>
                        <a:solidFill>
                          <a:schemeClr val="bg2"/>
                        </a:solidFill>
                        <a:effectLst/>
                        <a:uLnTx/>
                        <a:uFillTx/>
                        <a:latin typeface="+mn-lt"/>
                        <a:ea typeface="+mn-ea"/>
                        <a:cs typeface="+mn-cs"/>
                      </a:endParaRPr>
                    </a:p>
                  </a:txBody>
                  <a:tcPr marL="0" marR="0" marT="27432" marB="27432" anchor="ctr"/>
                </a:tc>
                <a:extLst>
                  <a:ext uri="{0D108BD9-81ED-4DB2-BD59-A6C34878D82A}">
                    <a16:rowId xmlns:a16="http://schemas.microsoft.com/office/drawing/2014/main" val="398673677"/>
                  </a:ext>
                </a:extLst>
              </a:tr>
              <a:tr h="171802">
                <a:tc>
                  <a:txBody>
                    <a:bodyPr/>
                    <a:lstStyle/>
                    <a:p>
                      <a:pPr algn="ctr"/>
                      <a:r>
                        <a:rPr lang="en-US" sz="1200">
                          <a:latin typeface="+mn-lt"/>
                        </a:rPr>
                        <a:t>11</a:t>
                      </a:r>
                    </a:p>
                  </a:txBody>
                  <a:tcPr marL="0" marR="0" marT="27432" marB="27432" anchor="ctr"/>
                </a:tc>
                <a:tc>
                  <a:txBody>
                    <a:bodyPr/>
                    <a:lstStyle/>
                    <a:p>
                      <a:pPr algn="ctr"/>
                      <a:r>
                        <a:rPr lang="en-US" sz="1200">
                          <a:latin typeface="+mn-lt"/>
                        </a:rPr>
                        <a:t>256GB</a:t>
                      </a:r>
                    </a:p>
                  </a:txBody>
                  <a:tcPr marL="0" marR="0" marT="27432" marB="27432" anchor="ctr"/>
                </a:tc>
                <a:tc>
                  <a:txBody>
                    <a:bodyPr/>
                    <a:lstStyle/>
                    <a:p>
                      <a:pPr algn="ctr"/>
                      <a:r>
                        <a:rPr kumimoji="0" lang="en-US" sz="1200" b="0" i="0" u="none" strike="noStrike" kern="1200" cap="none" spc="0" normalizeH="0" baseline="0" noProof="0">
                          <a:ln>
                            <a:noFill/>
                          </a:ln>
                          <a:solidFill>
                            <a:srgbClr val="353535"/>
                          </a:solidFill>
                          <a:effectLst/>
                          <a:uLnTx/>
                          <a:uFillTx/>
                          <a:latin typeface="+mn-lt"/>
                          <a:ea typeface="+mn-ea"/>
                          <a:cs typeface="+mn-cs"/>
                        </a:rPr>
                        <a:t>HA/DR</a:t>
                      </a:r>
                      <a:endParaRPr lang="en-US" sz="1200">
                        <a:latin typeface="+mn-lt"/>
                      </a:endParaRPr>
                    </a:p>
                  </a:txBody>
                  <a:tcPr marL="0" marR="0" marT="27432" marB="27432" anchor="ctr"/>
                </a:tc>
                <a:tc>
                  <a:txBody>
                    <a:bodyPr/>
                    <a:lstStyle/>
                    <a:p>
                      <a:pPr algn="ctr"/>
                      <a:r>
                        <a:rPr lang="en-US" sz="1200" b="0" i="0" kern="1200">
                          <a:solidFill>
                            <a:schemeClr val="dk1"/>
                          </a:solidFill>
                          <a:effectLst/>
                          <a:latin typeface="+mn-lt"/>
                          <a:ea typeface="+mn-ea"/>
                          <a:cs typeface="+mn-cs"/>
                        </a:rPr>
                        <a:t>$10,266.94</a:t>
                      </a:r>
                      <a:endParaRPr lang="en-US" sz="1200">
                        <a:latin typeface="+mn-lt"/>
                      </a:endParaRPr>
                    </a:p>
                  </a:txBody>
                  <a:tcPr marL="0" marR="0" marT="27432" marB="27432" anchor="ctr"/>
                </a:tc>
                <a:tc>
                  <a:txBody>
                    <a:bodyPr/>
                    <a:lstStyle/>
                    <a:p>
                      <a:pPr algn="ctr"/>
                      <a:r>
                        <a:rPr lang="en-US" sz="1200">
                          <a:solidFill>
                            <a:schemeClr val="bg2"/>
                          </a:solidFill>
                          <a:latin typeface="+mn-lt"/>
                          <a:hlinkClick r:id="rId14">
                            <a:extLst>
                              <a:ext uri="{A12FA001-AC4F-418D-AE19-62706E023703}">
                                <ahyp:hlinkClr xmlns:ahyp="http://schemas.microsoft.com/office/drawing/2018/hyperlinkcolor" val="tx"/>
                              </a:ext>
                            </a:extLst>
                          </a:hlinkClick>
                        </a:rPr>
                        <a:t>Link </a:t>
                      </a:r>
                      <a:endParaRPr lang="en-US" sz="1200">
                        <a:solidFill>
                          <a:schemeClr val="bg2"/>
                        </a:solidFill>
                        <a:latin typeface="+mn-lt"/>
                      </a:endParaRPr>
                    </a:p>
                  </a:txBody>
                  <a:tcPr marL="0" marR="0" marT="27432" marB="27432" anchor="ctr"/>
                </a:tc>
                <a:extLst>
                  <a:ext uri="{0D108BD9-81ED-4DB2-BD59-A6C34878D82A}">
                    <a16:rowId xmlns:a16="http://schemas.microsoft.com/office/drawing/2014/main" val="2451778154"/>
                  </a:ext>
                </a:extLst>
              </a:tr>
              <a:tr h="171802">
                <a:tc>
                  <a:txBody>
                    <a:bodyPr/>
                    <a:lstStyle/>
                    <a:p>
                      <a:pPr algn="ctr"/>
                      <a:r>
                        <a:rPr lang="en-US" sz="1200">
                          <a:latin typeface="+mn-lt"/>
                        </a:rPr>
                        <a:t>12</a:t>
                      </a:r>
                    </a:p>
                  </a:txBody>
                  <a:tcPr marL="0" marR="0" marT="27432" marB="27432" anchor="ctr"/>
                </a:tc>
                <a:tc>
                  <a:txBody>
                    <a:bodyPr/>
                    <a:lstStyle/>
                    <a:p>
                      <a:pPr algn="ctr"/>
                      <a:r>
                        <a:rPr lang="en-US" sz="1200">
                          <a:latin typeface="+mn-lt"/>
                        </a:rPr>
                        <a:t>512GB</a:t>
                      </a:r>
                    </a:p>
                  </a:txBody>
                  <a:tcPr marL="0" marR="0" marT="27432" marB="27432" anchor="ctr"/>
                </a:tc>
                <a:tc>
                  <a:txBody>
                    <a:bodyPr/>
                    <a:lstStyle/>
                    <a:p>
                      <a:pPr algn="ctr"/>
                      <a:r>
                        <a:rPr lang="en-US" sz="1200">
                          <a:latin typeface="+mn-lt"/>
                        </a:rPr>
                        <a:t>HA/DR</a:t>
                      </a:r>
                    </a:p>
                  </a:txBody>
                  <a:tcPr marL="0" marR="0" marT="27432" marB="27432" anchor="ctr"/>
                </a:tc>
                <a:tc>
                  <a:txBody>
                    <a:bodyPr/>
                    <a:lstStyle/>
                    <a:p>
                      <a:pPr algn="ctr"/>
                      <a:r>
                        <a:rPr lang="en-US" sz="1200" b="0" i="0" kern="1200" dirty="0">
                          <a:solidFill>
                            <a:schemeClr val="dk1"/>
                          </a:solidFill>
                          <a:effectLst/>
                          <a:latin typeface="+mn-lt"/>
                          <a:ea typeface="+mn-ea"/>
                          <a:cs typeface="+mn-cs"/>
                        </a:rPr>
                        <a:t>$12,588.07</a:t>
                      </a:r>
                      <a:endParaRPr lang="en-US" sz="1200" dirty="0">
                        <a:latin typeface="+mn-lt"/>
                      </a:endParaRPr>
                    </a:p>
                  </a:txBody>
                  <a:tcPr marL="0" marR="0" marT="27432" marB="27432" anchor="ctr"/>
                </a:tc>
                <a:tc>
                  <a:txBody>
                    <a:bodyPr/>
                    <a:lstStyle/>
                    <a:p>
                      <a:pPr algn="ctr"/>
                      <a:r>
                        <a:rPr lang="en-US" sz="1200">
                          <a:solidFill>
                            <a:schemeClr val="bg2"/>
                          </a:solidFill>
                          <a:latin typeface="+mn-lt"/>
                          <a:hlinkClick r:id="rId15">
                            <a:extLst>
                              <a:ext uri="{A12FA001-AC4F-418D-AE19-62706E023703}">
                                <ahyp:hlinkClr xmlns:ahyp="http://schemas.microsoft.com/office/drawing/2018/hyperlinkcolor" val="tx"/>
                              </a:ext>
                            </a:extLst>
                          </a:hlinkClick>
                        </a:rPr>
                        <a:t>Link </a:t>
                      </a:r>
                      <a:endParaRPr lang="en-US" sz="1200">
                        <a:solidFill>
                          <a:schemeClr val="bg2"/>
                        </a:solidFill>
                        <a:latin typeface="+mn-lt"/>
                      </a:endParaRPr>
                    </a:p>
                  </a:txBody>
                  <a:tcPr marL="0" marR="0" marT="27432" marB="27432" anchor="ctr"/>
                </a:tc>
                <a:extLst>
                  <a:ext uri="{0D108BD9-81ED-4DB2-BD59-A6C34878D82A}">
                    <a16:rowId xmlns:a16="http://schemas.microsoft.com/office/drawing/2014/main" val="430410634"/>
                  </a:ext>
                </a:extLst>
              </a:tr>
              <a:tr h="171802">
                <a:tc>
                  <a:txBody>
                    <a:bodyPr/>
                    <a:lstStyle/>
                    <a:p>
                      <a:pPr algn="ctr"/>
                      <a:r>
                        <a:rPr lang="en-US" sz="1200">
                          <a:latin typeface="+mn-lt"/>
                        </a:rPr>
                        <a:t>13</a:t>
                      </a:r>
                    </a:p>
                  </a:txBody>
                  <a:tcPr marL="0" marR="0" marT="27432" marB="27432" anchor="ctr"/>
                </a:tc>
                <a:tc>
                  <a:txBody>
                    <a:bodyPr/>
                    <a:lstStyle/>
                    <a:p>
                      <a:pPr algn="ctr"/>
                      <a:r>
                        <a:rPr lang="en-US" sz="1200">
                          <a:latin typeface="+mn-lt"/>
                        </a:rPr>
                        <a:t>1TB</a:t>
                      </a:r>
                    </a:p>
                  </a:txBody>
                  <a:tcPr marL="0" marR="0" marT="27432" marB="27432" anchor="ctr"/>
                </a:tc>
                <a:tc>
                  <a:txBody>
                    <a:bodyPr/>
                    <a:lstStyle/>
                    <a:p>
                      <a:pPr algn="ctr"/>
                      <a:r>
                        <a:rPr kumimoji="0" lang="en-US" sz="1200" b="0" i="0" u="none" strike="noStrike" kern="1200" cap="none" spc="0" normalizeH="0" baseline="0" noProof="0">
                          <a:ln>
                            <a:noFill/>
                          </a:ln>
                          <a:solidFill>
                            <a:srgbClr val="353535"/>
                          </a:solidFill>
                          <a:effectLst/>
                          <a:uLnTx/>
                          <a:uFillTx/>
                          <a:latin typeface="+mn-lt"/>
                          <a:ea typeface="+mn-ea"/>
                          <a:cs typeface="+mn-cs"/>
                        </a:rPr>
                        <a:t>HA/DR</a:t>
                      </a:r>
                      <a:endParaRPr lang="en-US" sz="1200">
                        <a:latin typeface="+mn-lt"/>
                      </a:endParaRPr>
                    </a:p>
                  </a:txBody>
                  <a:tcPr marL="0" marR="0" marT="27432" marB="27432" anchor="ctr"/>
                </a:tc>
                <a:tc>
                  <a:txBody>
                    <a:bodyPr/>
                    <a:lstStyle/>
                    <a:p>
                      <a:pPr algn="ctr"/>
                      <a:r>
                        <a:rPr lang="en-US" sz="1200" b="0" i="0" kern="1200">
                          <a:solidFill>
                            <a:schemeClr val="dk1"/>
                          </a:solidFill>
                          <a:effectLst/>
                          <a:latin typeface="+mn-lt"/>
                          <a:ea typeface="+mn-ea"/>
                          <a:cs typeface="+mn-cs"/>
                        </a:rPr>
                        <a:t>$15,739.16</a:t>
                      </a:r>
                      <a:endParaRPr lang="en-US" sz="1200">
                        <a:latin typeface="+mn-lt"/>
                      </a:endParaRPr>
                    </a:p>
                  </a:txBody>
                  <a:tcPr marL="0" marR="0" marT="27432" marB="27432" anchor="ctr"/>
                </a:tc>
                <a:tc>
                  <a:txBody>
                    <a:bodyPr/>
                    <a:lstStyle/>
                    <a:p>
                      <a:pPr algn="ctr"/>
                      <a:r>
                        <a:rPr lang="en-US" sz="1200" dirty="0">
                          <a:solidFill>
                            <a:schemeClr val="bg2"/>
                          </a:solidFill>
                          <a:latin typeface="+mn-lt"/>
                          <a:hlinkClick r:id="rId16">
                            <a:extLst>
                              <a:ext uri="{A12FA001-AC4F-418D-AE19-62706E023703}">
                                <ahyp:hlinkClr xmlns:ahyp="http://schemas.microsoft.com/office/drawing/2018/hyperlinkcolor" val="tx"/>
                              </a:ext>
                            </a:extLst>
                          </a:hlinkClick>
                        </a:rPr>
                        <a:t>Link </a:t>
                      </a:r>
                      <a:endParaRPr lang="en-US" sz="1200" dirty="0">
                        <a:solidFill>
                          <a:schemeClr val="bg2"/>
                        </a:solidFill>
                        <a:latin typeface="+mn-lt"/>
                      </a:endParaRPr>
                    </a:p>
                  </a:txBody>
                  <a:tcPr marL="0" marR="0" marT="27432" marB="27432" anchor="ctr"/>
                </a:tc>
                <a:extLst>
                  <a:ext uri="{0D108BD9-81ED-4DB2-BD59-A6C34878D82A}">
                    <a16:rowId xmlns:a16="http://schemas.microsoft.com/office/drawing/2014/main" val="165692894"/>
                  </a:ext>
                </a:extLst>
              </a:tr>
              <a:tr h="171802">
                <a:tc>
                  <a:txBody>
                    <a:bodyPr/>
                    <a:lstStyle/>
                    <a:p>
                      <a:pPr algn="ctr"/>
                      <a:r>
                        <a:rPr lang="en-US" sz="1200">
                          <a:latin typeface="+mn-lt"/>
                        </a:rPr>
                        <a:t>14</a:t>
                      </a:r>
                    </a:p>
                  </a:txBody>
                  <a:tcPr marL="0" marR="0" marT="27432" marB="27432" anchor="ctr"/>
                </a:tc>
                <a:tc>
                  <a:txBody>
                    <a:bodyPr/>
                    <a:lstStyle/>
                    <a:p>
                      <a:pPr algn="ctr"/>
                      <a:r>
                        <a:rPr lang="en-US" sz="1200">
                          <a:latin typeface="+mn-lt"/>
                        </a:rPr>
                        <a:t>1.75TB</a:t>
                      </a:r>
                    </a:p>
                  </a:txBody>
                  <a:tcPr marL="0" marR="0" marT="27432" marB="27432" anchor="ctr"/>
                </a:tc>
                <a:tc>
                  <a:txBody>
                    <a:bodyPr/>
                    <a:lstStyle/>
                    <a:p>
                      <a:pPr algn="ctr"/>
                      <a:r>
                        <a:rPr lang="en-US" sz="1200">
                          <a:latin typeface="+mn-lt"/>
                        </a:rPr>
                        <a:t>HA/DR</a:t>
                      </a:r>
                    </a:p>
                  </a:txBody>
                  <a:tcPr marL="0" marR="0" marT="27432" marB="27432" anchor="ctr"/>
                </a:tc>
                <a:tc>
                  <a:txBody>
                    <a:bodyPr/>
                    <a:lstStyle/>
                    <a:p>
                      <a:pPr algn="ctr"/>
                      <a:r>
                        <a:rPr lang="en-US" sz="1200" dirty="0">
                          <a:latin typeface="+mn-lt"/>
                        </a:rPr>
                        <a:t>$22,267.93</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a:solidFill>
                            <a:schemeClr val="bg2"/>
                          </a:solidFill>
                          <a:latin typeface="+mn-lt"/>
                          <a:hlinkClick r:id="rId17">
                            <a:extLst>
                              <a:ext uri="{A12FA001-AC4F-418D-AE19-62706E023703}">
                                <ahyp:hlinkClr xmlns:ahyp="http://schemas.microsoft.com/office/drawing/2018/hyperlinkcolor" val="tx"/>
                              </a:ext>
                            </a:extLst>
                          </a:hlinkClick>
                        </a:rPr>
                        <a:t>Link</a:t>
                      </a:r>
                      <a:endParaRPr lang="en-US" sz="1200">
                        <a:solidFill>
                          <a:schemeClr val="bg2"/>
                        </a:solidFill>
                        <a:latin typeface="+mn-lt"/>
                      </a:endParaRPr>
                    </a:p>
                  </a:txBody>
                  <a:tcPr marL="0" marR="0" marT="27432" marB="27432" anchor="ctr"/>
                </a:tc>
                <a:extLst>
                  <a:ext uri="{0D108BD9-81ED-4DB2-BD59-A6C34878D82A}">
                    <a16:rowId xmlns:a16="http://schemas.microsoft.com/office/drawing/2014/main" val="2766111967"/>
                  </a:ext>
                </a:extLst>
              </a:tr>
              <a:tr h="171802">
                <a:tc>
                  <a:txBody>
                    <a:bodyPr/>
                    <a:lstStyle/>
                    <a:p>
                      <a:pPr algn="ctr"/>
                      <a:r>
                        <a:rPr lang="en-US" sz="1200">
                          <a:latin typeface="+mn-lt"/>
                        </a:rPr>
                        <a:t>15</a:t>
                      </a:r>
                    </a:p>
                  </a:txBody>
                  <a:tcPr marL="0" marR="0" marT="27432" marB="27432" anchor="ctr"/>
                </a:tc>
                <a:tc>
                  <a:txBody>
                    <a:bodyPr/>
                    <a:lstStyle/>
                    <a:p>
                      <a:pPr algn="ctr"/>
                      <a:r>
                        <a:rPr lang="en-US" sz="1200">
                          <a:latin typeface="+mn-lt"/>
                        </a:rPr>
                        <a:t>2TB</a:t>
                      </a:r>
                    </a:p>
                  </a:txBody>
                  <a:tcPr marL="0" marR="0" marT="27432" marB="27432" anchor="ctr"/>
                </a:tc>
                <a:tc>
                  <a:txBody>
                    <a:bodyPr/>
                    <a:lstStyle/>
                    <a:p>
                      <a:pPr algn="ctr"/>
                      <a:r>
                        <a:rPr kumimoji="0" lang="en-US" sz="1200" b="0" i="0" u="none" strike="noStrike" kern="1200" cap="none" spc="0" normalizeH="0" baseline="0" noProof="0">
                          <a:ln>
                            <a:noFill/>
                          </a:ln>
                          <a:solidFill>
                            <a:srgbClr val="353535"/>
                          </a:solidFill>
                          <a:effectLst/>
                          <a:uLnTx/>
                          <a:uFillTx/>
                          <a:latin typeface="+mn-lt"/>
                          <a:ea typeface="+mn-ea"/>
                          <a:cs typeface="+mn-cs"/>
                        </a:rPr>
                        <a:t>HA/DR</a:t>
                      </a:r>
                      <a:endParaRPr lang="en-US" sz="1200">
                        <a:latin typeface="+mn-lt"/>
                      </a:endParaRPr>
                    </a:p>
                  </a:txBody>
                  <a:tcPr marL="0" marR="0" marT="27432" marB="27432" anchor="ctr"/>
                </a:tc>
                <a:tc>
                  <a:txBody>
                    <a:bodyPr/>
                    <a:lstStyle/>
                    <a:p>
                      <a:pPr algn="ctr"/>
                      <a:r>
                        <a:rPr lang="en-US" sz="1200" b="0" i="0" kern="1200" dirty="0">
                          <a:solidFill>
                            <a:schemeClr val="dk1"/>
                          </a:solidFill>
                          <a:effectLst/>
                          <a:latin typeface="+mn-lt"/>
                          <a:ea typeface="+mn-ea"/>
                          <a:cs typeface="+mn-cs"/>
                        </a:rPr>
                        <a:t>$24,006.33</a:t>
                      </a:r>
                      <a:endParaRPr lang="en-US" sz="1200" dirty="0">
                        <a:latin typeface="+mn-lt"/>
                      </a:endParaRPr>
                    </a:p>
                  </a:txBody>
                  <a:tcPr marL="0" marR="0" marT="27432" marB="27432" anchor="ctr"/>
                </a:tc>
                <a:tc>
                  <a:txBody>
                    <a:bodyPr/>
                    <a:lstStyle/>
                    <a:p>
                      <a:pPr algn="ctr"/>
                      <a:r>
                        <a:rPr lang="en-US" sz="1200" dirty="0">
                          <a:solidFill>
                            <a:schemeClr val="bg2"/>
                          </a:solidFill>
                          <a:latin typeface="+mn-lt"/>
                          <a:hlinkClick r:id="rId18">
                            <a:extLst>
                              <a:ext uri="{A12FA001-AC4F-418D-AE19-62706E023703}">
                                <ahyp:hlinkClr xmlns:ahyp="http://schemas.microsoft.com/office/drawing/2018/hyperlinkcolor" val="tx"/>
                              </a:ext>
                            </a:extLst>
                          </a:hlinkClick>
                        </a:rPr>
                        <a:t>Link</a:t>
                      </a:r>
                      <a:endParaRPr lang="en-US" sz="1200" dirty="0">
                        <a:solidFill>
                          <a:schemeClr val="bg2"/>
                        </a:solidFill>
                        <a:latin typeface="+mn-lt"/>
                      </a:endParaRPr>
                    </a:p>
                  </a:txBody>
                  <a:tcPr marL="0" marR="0" marT="27432" marB="27432" anchor="ctr"/>
                </a:tc>
                <a:extLst>
                  <a:ext uri="{0D108BD9-81ED-4DB2-BD59-A6C34878D82A}">
                    <a16:rowId xmlns:a16="http://schemas.microsoft.com/office/drawing/2014/main" val="3183382591"/>
                  </a:ext>
                </a:extLst>
              </a:tr>
              <a:tr h="171802">
                <a:tc>
                  <a:txBody>
                    <a:bodyPr/>
                    <a:lstStyle/>
                    <a:p>
                      <a:pPr algn="ctr"/>
                      <a:r>
                        <a:rPr lang="en-US" sz="1200">
                          <a:latin typeface="+mn-lt"/>
                        </a:rPr>
                        <a:t>16</a:t>
                      </a:r>
                    </a:p>
                  </a:txBody>
                  <a:tcPr marL="0" marR="0" marT="27432" marB="27432" anchor="ctr"/>
                </a:tc>
                <a:tc>
                  <a:txBody>
                    <a:bodyPr/>
                    <a:lstStyle/>
                    <a:p>
                      <a:pPr algn="ctr"/>
                      <a:r>
                        <a:rPr lang="en-US" sz="1200">
                          <a:latin typeface="+mn-lt"/>
                        </a:rPr>
                        <a:t>3TB</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353535"/>
                          </a:solidFill>
                          <a:effectLst/>
                          <a:uLnTx/>
                          <a:uFillTx/>
                          <a:latin typeface="+mn-lt"/>
                          <a:ea typeface="+mn-ea"/>
                          <a:cs typeface="+mn-cs"/>
                        </a:rPr>
                        <a:t>HA/DR</a:t>
                      </a:r>
                      <a:endParaRPr lang="en-US" sz="1200">
                        <a:latin typeface="+mn-lt"/>
                      </a:endParaRPr>
                    </a:p>
                  </a:txBody>
                  <a:tcPr marL="0" marR="0" marT="27432" marB="27432" anchor="ctr"/>
                </a:tc>
                <a:tc>
                  <a:txBody>
                    <a:bodyPr/>
                    <a:lstStyle/>
                    <a:p>
                      <a:pPr algn="ctr" fontAlgn="ctr"/>
                      <a:r>
                        <a:rPr lang="en-US" sz="1200">
                          <a:effectLst/>
                          <a:latin typeface="+mn-lt"/>
                        </a:rPr>
                        <a:t>$36,150.50</a:t>
                      </a:r>
                    </a:p>
                  </a:txBody>
                  <a:tcPr marL="0" marR="0" marT="27432" marB="27432" anchor="ctr"/>
                </a:tc>
                <a:tc>
                  <a:txBody>
                    <a:bodyPr/>
                    <a:lstStyle/>
                    <a:p>
                      <a:pPr algn="ctr"/>
                      <a:r>
                        <a:rPr lang="en-US" sz="1200" dirty="0">
                          <a:solidFill>
                            <a:schemeClr val="bg2"/>
                          </a:solidFill>
                          <a:latin typeface="+mn-lt"/>
                          <a:hlinkClick r:id="rId19">
                            <a:extLst>
                              <a:ext uri="{A12FA001-AC4F-418D-AE19-62706E023703}">
                                <ahyp:hlinkClr xmlns:ahyp="http://schemas.microsoft.com/office/drawing/2018/hyperlinkcolor" val="tx"/>
                              </a:ext>
                            </a:extLst>
                          </a:hlinkClick>
                        </a:rPr>
                        <a:t>Link</a:t>
                      </a:r>
                      <a:endParaRPr lang="en-US" sz="1200" dirty="0">
                        <a:solidFill>
                          <a:schemeClr val="bg2"/>
                        </a:solidFill>
                        <a:latin typeface="+mn-lt"/>
                      </a:endParaRPr>
                    </a:p>
                  </a:txBody>
                  <a:tcPr marL="0" marR="0" marT="27432" marB="27432" anchor="ctr"/>
                </a:tc>
                <a:extLst>
                  <a:ext uri="{0D108BD9-81ED-4DB2-BD59-A6C34878D82A}">
                    <a16:rowId xmlns:a16="http://schemas.microsoft.com/office/drawing/2014/main" val="2781535311"/>
                  </a:ext>
                </a:extLst>
              </a:tr>
              <a:tr h="171802">
                <a:tc>
                  <a:txBody>
                    <a:bodyPr/>
                    <a:lstStyle/>
                    <a:p>
                      <a:pPr algn="ctr"/>
                      <a:r>
                        <a:rPr lang="en-US" sz="1200">
                          <a:latin typeface="+mn-lt"/>
                        </a:rPr>
                        <a:t>17</a:t>
                      </a:r>
                    </a:p>
                  </a:txBody>
                  <a:tcPr marL="0" marR="0" marT="27432" marB="27432" anchor="ctr"/>
                </a:tc>
                <a:tc>
                  <a:txBody>
                    <a:bodyPr/>
                    <a:lstStyle/>
                    <a:p>
                      <a:pPr algn="ctr"/>
                      <a:r>
                        <a:rPr lang="en-US" sz="1200">
                          <a:latin typeface="+mn-lt"/>
                        </a:rPr>
                        <a:t>4TB</a:t>
                      </a:r>
                    </a:p>
                  </a:txBody>
                  <a:tcPr marL="0" marR="0" marT="27432" marB="27432" anchor="ctr"/>
                </a:tc>
                <a:tc>
                  <a:txBody>
                    <a:bodyPr/>
                    <a:lstStyle/>
                    <a:p>
                      <a:pPr algn="ctr"/>
                      <a:r>
                        <a:rPr lang="en-US" sz="1200">
                          <a:latin typeface="+mn-lt"/>
                        </a:rPr>
                        <a:t>HA/DR</a:t>
                      </a:r>
                    </a:p>
                  </a:txBody>
                  <a:tcPr marL="0" marR="0" marT="27432" marB="27432" anchor="ctr"/>
                </a:tc>
                <a:tc>
                  <a:txBody>
                    <a:bodyPr/>
                    <a:lstStyle/>
                    <a:p>
                      <a:pPr algn="ctr" fontAlgn="ctr"/>
                      <a:r>
                        <a:rPr lang="en-US" sz="1200">
                          <a:effectLst/>
                          <a:latin typeface="+mn-lt"/>
                        </a:rPr>
                        <a:t>$41,375.19</a:t>
                      </a:r>
                    </a:p>
                  </a:txBody>
                  <a:tcPr marL="0" marR="0" marT="27432" marB="27432" anchor="ctr"/>
                </a:tc>
                <a:tc>
                  <a:txBody>
                    <a:bodyPr/>
                    <a:lstStyle/>
                    <a:p>
                      <a:pPr algn="ctr"/>
                      <a:r>
                        <a:rPr lang="en-US" sz="1200" dirty="0">
                          <a:solidFill>
                            <a:schemeClr val="bg2"/>
                          </a:solidFill>
                          <a:latin typeface="+mn-lt"/>
                          <a:hlinkClick r:id="rId20">
                            <a:extLst>
                              <a:ext uri="{A12FA001-AC4F-418D-AE19-62706E023703}">
                                <ahyp:hlinkClr xmlns:ahyp="http://schemas.microsoft.com/office/drawing/2018/hyperlinkcolor" val="tx"/>
                              </a:ext>
                            </a:extLst>
                          </a:hlinkClick>
                        </a:rPr>
                        <a:t>Link</a:t>
                      </a:r>
                      <a:endParaRPr lang="en-US" sz="1200" dirty="0">
                        <a:solidFill>
                          <a:schemeClr val="bg2"/>
                        </a:solidFill>
                        <a:latin typeface="+mn-lt"/>
                      </a:endParaRPr>
                    </a:p>
                  </a:txBody>
                  <a:tcPr marL="0" marR="0" marT="27432" marB="27432" anchor="ctr"/>
                </a:tc>
                <a:extLst>
                  <a:ext uri="{0D108BD9-81ED-4DB2-BD59-A6C34878D82A}">
                    <a16:rowId xmlns:a16="http://schemas.microsoft.com/office/drawing/2014/main" val="3811222043"/>
                  </a:ext>
                </a:extLst>
              </a:tr>
              <a:tr h="171802">
                <a:tc>
                  <a:txBody>
                    <a:bodyPr/>
                    <a:lstStyle/>
                    <a:p>
                      <a:pPr algn="ctr"/>
                      <a:r>
                        <a:rPr lang="en-US" sz="1200">
                          <a:latin typeface="+mn-lt"/>
                        </a:rPr>
                        <a:t>18</a:t>
                      </a:r>
                    </a:p>
                  </a:txBody>
                  <a:tcPr marL="0" marR="0" marT="27432" marB="27432" anchor="ctr"/>
                </a:tc>
                <a:tc>
                  <a:txBody>
                    <a:bodyPr/>
                    <a:lstStyle/>
                    <a:p>
                      <a:pPr algn="ctr"/>
                      <a:r>
                        <a:rPr lang="en-US" sz="1200">
                          <a:latin typeface="+mn-lt"/>
                        </a:rPr>
                        <a:t>6TB</a:t>
                      </a:r>
                    </a:p>
                  </a:txBody>
                  <a:tcPr marL="0" marR="0" marT="27432" marB="27432" anchor="ctr"/>
                </a:tc>
                <a:tc>
                  <a:txBody>
                    <a:bodyPr/>
                    <a:lstStyle/>
                    <a:p>
                      <a:pPr algn="ctr"/>
                      <a:r>
                        <a:rPr kumimoji="0" lang="en-US" sz="1200" b="0" i="0" u="none" strike="noStrike" kern="1200" cap="none" spc="0" normalizeH="0" baseline="0" noProof="0">
                          <a:ln>
                            <a:noFill/>
                          </a:ln>
                          <a:solidFill>
                            <a:srgbClr val="353535"/>
                          </a:solidFill>
                          <a:effectLst/>
                          <a:uLnTx/>
                          <a:uFillTx/>
                          <a:latin typeface="+mn-lt"/>
                          <a:ea typeface="+mn-ea"/>
                          <a:cs typeface="+mn-cs"/>
                        </a:rPr>
                        <a:t>HA/DR</a:t>
                      </a:r>
                      <a:endParaRPr lang="en-US" sz="1200">
                        <a:latin typeface="+mn-lt"/>
                      </a:endParaRPr>
                    </a:p>
                  </a:txBody>
                  <a:tcPr marL="0" marR="0" marT="27432" marB="27432" anchor="ctr"/>
                </a:tc>
                <a:tc>
                  <a:txBody>
                    <a:bodyPr/>
                    <a:lstStyle/>
                    <a:p>
                      <a:pPr algn="ctr" fontAlgn="ctr"/>
                      <a:r>
                        <a:rPr lang="en-US" sz="1200">
                          <a:effectLst/>
                          <a:latin typeface="+mn-lt"/>
                        </a:rPr>
                        <a:t>$58,892.93</a:t>
                      </a:r>
                    </a:p>
                  </a:txBody>
                  <a:tcPr marL="0" marR="0" marT="27432" marB="27432" anchor="ct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200" dirty="0">
                          <a:solidFill>
                            <a:schemeClr val="bg2"/>
                          </a:solidFill>
                          <a:latin typeface="+mn-lt"/>
                          <a:hlinkClick r:id="rId21">
                            <a:extLst>
                              <a:ext uri="{A12FA001-AC4F-418D-AE19-62706E023703}">
                                <ahyp:hlinkClr xmlns:ahyp="http://schemas.microsoft.com/office/drawing/2018/hyperlinkcolor" val="tx"/>
                              </a:ext>
                            </a:extLst>
                          </a:hlinkClick>
                        </a:rPr>
                        <a:t>Link</a:t>
                      </a:r>
                      <a:endParaRPr lang="en-US" sz="1200" dirty="0">
                        <a:solidFill>
                          <a:schemeClr val="bg2"/>
                        </a:solidFill>
                        <a:latin typeface="+mn-lt"/>
                      </a:endParaRPr>
                    </a:p>
                  </a:txBody>
                  <a:tcPr marL="0" marR="0" marT="27432" marB="27432" anchor="ctr"/>
                </a:tc>
                <a:extLst>
                  <a:ext uri="{0D108BD9-81ED-4DB2-BD59-A6C34878D82A}">
                    <a16:rowId xmlns:a16="http://schemas.microsoft.com/office/drawing/2014/main" val="928909367"/>
                  </a:ext>
                </a:extLst>
              </a:tr>
            </a:tbl>
          </a:graphicData>
        </a:graphic>
      </p:graphicFrame>
      <p:sp>
        <p:nvSpPr>
          <p:cNvPr id="5" name="TextBox 4">
            <a:extLst>
              <a:ext uri="{FF2B5EF4-FFF2-40B4-BE49-F238E27FC236}">
                <a16:creationId xmlns:a16="http://schemas.microsoft.com/office/drawing/2014/main" id="{AD91AA01-8FA1-4F0B-A1CE-FC709769A7A0}"/>
              </a:ext>
            </a:extLst>
          </p:cNvPr>
          <p:cNvSpPr txBox="1"/>
          <p:nvPr/>
        </p:nvSpPr>
        <p:spPr>
          <a:xfrm>
            <a:off x="177703" y="5340662"/>
            <a:ext cx="11836594" cy="1517338"/>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00" b="1" i="0" u="sng" strike="noStrike" kern="1200" cap="none" spc="0" normalizeH="0" baseline="0" noProof="0" dirty="0">
                <a:ln>
                  <a:noFill/>
                </a:ln>
                <a:effectLst/>
                <a:uLnTx/>
                <a:uFillTx/>
                <a:latin typeface="Segoe UI"/>
                <a:ea typeface="+mn-ea"/>
                <a:cs typeface="+mn-cs"/>
              </a:rPr>
              <a:t>Note</a:t>
            </a:r>
            <a:r>
              <a:rPr kumimoji="0" lang="en-US" sz="1100" b="0" i="0" u="none" strike="noStrike" kern="1200" cap="none" spc="0" normalizeH="0" baseline="0" noProof="0" dirty="0">
                <a:ln>
                  <a:noFill/>
                </a:ln>
                <a:effectLst/>
                <a:uLnTx/>
                <a:uFillTx/>
                <a:latin typeface="Segoe UI"/>
                <a:ea typeface="+mn-ea"/>
                <a:cs typeface="+mn-cs"/>
              </a:rPr>
              <a:t> : </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Segoe UI"/>
                <a:ea typeface="+mn-ea"/>
                <a:cs typeface="+mn-cs"/>
              </a:rPr>
              <a:t>All options include Prod, QA, Dev, Storage, Management, Network, SUSE OS/support, Azure Professional Direct Support and full SAP certification </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Segoe UI"/>
                <a:ea typeface="+mn-ea"/>
                <a:cs typeface="+mn-cs"/>
              </a:rPr>
              <a:t>All options does NOT include software licenses of SAP, Backup, Monitoring and Windows OS (because of AHUB)</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Segoe UI"/>
                <a:ea typeface="+mn-ea"/>
                <a:cs typeface="+mn-cs"/>
              </a:rPr>
              <a:t>Cost conscious doesn’t include HA nor DR (single VM) | backup retention : PRD daily for one month (= x 31), QA and Dev twice per month (= x 2)</a:t>
            </a:r>
          </a:p>
          <a:p>
            <a:pPr marL="342900" marR="0" lvl="0" indent="-3429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Segoe UI"/>
                <a:ea typeface="+mn-ea"/>
                <a:cs typeface="+mn-cs"/>
              </a:rPr>
              <a:t>HA/DR include local HA in Availability Set with Standard Load Balancer and DR replica in another region | backup retention PRD daily for one month, monthly and quarterly for one year (= x 47), QA and Dev monthly for one year (= x 12)</a:t>
            </a:r>
            <a:endParaRPr kumimoji="0" lang="en-US" sz="1400" b="0" i="0" u="none" strike="noStrike" kern="1200" cap="none" spc="0" normalizeH="0" baseline="0" noProof="0" dirty="0">
              <a:ln>
                <a:noFill/>
              </a:ln>
              <a:effectLst/>
              <a:uLnTx/>
              <a:uFillTx/>
              <a:latin typeface="Segoe UI"/>
              <a:ea typeface="+mn-ea"/>
              <a:cs typeface="+mn-cs"/>
            </a:endParaRPr>
          </a:p>
        </p:txBody>
      </p:sp>
      <p:sp>
        <p:nvSpPr>
          <p:cNvPr id="2" name="TextBox 1">
            <a:extLst>
              <a:ext uri="{FF2B5EF4-FFF2-40B4-BE49-F238E27FC236}">
                <a16:creationId xmlns:a16="http://schemas.microsoft.com/office/drawing/2014/main" id="{052A4A5E-D32B-40C8-A6D5-F2FB7DC7E0B9}"/>
              </a:ext>
            </a:extLst>
          </p:cNvPr>
          <p:cNvSpPr txBox="1"/>
          <p:nvPr/>
        </p:nvSpPr>
        <p:spPr>
          <a:xfrm>
            <a:off x="9389035" y="132545"/>
            <a:ext cx="2533725" cy="6832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effectLst/>
                <a:uLnTx/>
                <a:uFillTx/>
                <a:latin typeface="Segoe UI"/>
                <a:ea typeface="+mn-ea"/>
                <a:cs typeface="+mn-cs"/>
              </a:rPr>
              <a:t>If links don’t work copy them and paste to browser</a:t>
            </a:r>
          </a:p>
        </p:txBody>
      </p:sp>
    </p:spTree>
    <p:extLst>
      <p:ext uri="{BB962C8B-B14F-4D97-AF65-F5344CB8AC3E}">
        <p14:creationId xmlns:p14="http://schemas.microsoft.com/office/powerpoint/2010/main" val="152293162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9F8F69F-2C8B-4A77-AC0C-BC418F8FD72B}"/>
              </a:ext>
            </a:extLst>
          </p:cNvPr>
          <p:cNvGraphicFramePr>
            <a:graphicFrameLocks noGrp="1"/>
          </p:cNvGraphicFramePr>
          <p:nvPr>
            <p:ph idx="4294967295"/>
            <p:extLst>
              <p:ext uri="{D42A27DB-BD31-4B8C-83A1-F6EECF244321}">
                <p14:modId xmlns:p14="http://schemas.microsoft.com/office/powerpoint/2010/main" val="1753441722"/>
              </p:ext>
            </p:extLst>
          </p:nvPr>
        </p:nvGraphicFramePr>
        <p:xfrm>
          <a:off x="790688"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194201D9-918F-4540-A791-B323B8F621F9}"/>
              </a:ext>
            </a:extLst>
          </p:cNvPr>
          <p:cNvSpPr>
            <a:spLocks noGrp="1"/>
          </p:cNvSpPr>
          <p:nvPr>
            <p:ph type="title" idx="4294967295"/>
          </p:nvPr>
        </p:nvSpPr>
        <p:spPr>
          <a:xfrm>
            <a:off x="536575" y="288925"/>
            <a:ext cx="11655425" cy="900113"/>
          </a:xfrm>
        </p:spPr>
        <p:txBody>
          <a:bodyPr>
            <a:normAutofit/>
          </a:bodyPr>
          <a:lstStyle/>
          <a:p>
            <a:r>
              <a:rPr lang="en-US" sz="4800" dirty="0"/>
              <a:t>Azure Pricing Tips</a:t>
            </a:r>
          </a:p>
        </p:txBody>
      </p:sp>
      <p:sp>
        <p:nvSpPr>
          <p:cNvPr id="5" name="Oval 4">
            <a:extLst>
              <a:ext uri="{FF2B5EF4-FFF2-40B4-BE49-F238E27FC236}">
                <a16:creationId xmlns:a16="http://schemas.microsoft.com/office/drawing/2014/main" id="{CC65B538-3FFF-4150-8F19-73C573157963}"/>
              </a:ext>
            </a:extLst>
          </p:cNvPr>
          <p:cNvSpPr/>
          <p:nvPr/>
        </p:nvSpPr>
        <p:spPr>
          <a:xfrm>
            <a:off x="885712" y="1947056"/>
            <a:ext cx="329357" cy="3293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rPr>
              <a:t>1</a:t>
            </a:r>
          </a:p>
        </p:txBody>
      </p:sp>
      <p:sp>
        <p:nvSpPr>
          <p:cNvPr id="6" name="Oval 5">
            <a:extLst>
              <a:ext uri="{FF2B5EF4-FFF2-40B4-BE49-F238E27FC236}">
                <a16:creationId xmlns:a16="http://schemas.microsoft.com/office/drawing/2014/main" id="{42B88307-A7D6-4DC4-8F40-B4CA97E00807}"/>
              </a:ext>
            </a:extLst>
          </p:cNvPr>
          <p:cNvSpPr/>
          <p:nvPr/>
        </p:nvSpPr>
        <p:spPr>
          <a:xfrm>
            <a:off x="4509025" y="1947056"/>
            <a:ext cx="329357" cy="3293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tx1"/>
                </a:solidFill>
                <a:effectLst/>
                <a:uLnTx/>
                <a:uFillTx/>
                <a:latin typeface="Segoe UI Light" panose="020B0502040204020203" pitchFamily="34" charset="0"/>
                <a:ea typeface="+mn-ea"/>
                <a:cs typeface="Segoe UI Light" panose="020B0502040204020203" pitchFamily="34" charset="0"/>
              </a:rPr>
              <a:t>2</a:t>
            </a:r>
          </a:p>
        </p:txBody>
      </p:sp>
      <p:sp>
        <p:nvSpPr>
          <p:cNvPr id="7" name="Oval 6">
            <a:extLst>
              <a:ext uri="{FF2B5EF4-FFF2-40B4-BE49-F238E27FC236}">
                <a16:creationId xmlns:a16="http://schemas.microsoft.com/office/drawing/2014/main" id="{762C504D-0793-4527-A4A1-6DD72AB9C343}"/>
              </a:ext>
            </a:extLst>
          </p:cNvPr>
          <p:cNvSpPr/>
          <p:nvPr/>
        </p:nvSpPr>
        <p:spPr>
          <a:xfrm>
            <a:off x="8135870" y="1947056"/>
            <a:ext cx="329357" cy="3293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tx1"/>
                </a:solidFill>
                <a:effectLst/>
                <a:uLnTx/>
                <a:uFillTx/>
                <a:latin typeface="Segoe UI Light" panose="020B0502040204020203" pitchFamily="34" charset="0"/>
                <a:ea typeface="+mn-ea"/>
                <a:cs typeface="Segoe UI Light" panose="020B0502040204020203" pitchFamily="34" charset="0"/>
              </a:rPr>
              <a:t>3</a:t>
            </a:r>
          </a:p>
        </p:txBody>
      </p:sp>
      <p:sp>
        <p:nvSpPr>
          <p:cNvPr id="8" name="Oval 7">
            <a:extLst>
              <a:ext uri="{FF2B5EF4-FFF2-40B4-BE49-F238E27FC236}">
                <a16:creationId xmlns:a16="http://schemas.microsoft.com/office/drawing/2014/main" id="{4ED5A111-4156-442D-92DA-98D8A6B8A5A7}"/>
              </a:ext>
            </a:extLst>
          </p:cNvPr>
          <p:cNvSpPr/>
          <p:nvPr/>
        </p:nvSpPr>
        <p:spPr>
          <a:xfrm>
            <a:off x="985304" y="4300722"/>
            <a:ext cx="329357" cy="3293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tx1"/>
                </a:solidFill>
                <a:effectLst/>
                <a:uLnTx/>
                <a:uFillTx/>
                <a:latin typeface="Segoe UI Light" panose="020B0502040204020203" pitchFamily="34" charset="0"/>
                <a:ea typeface="+mn-ea"/>
                <a:cs typeface="Segoe UI Light" panose="020B0502040204020203" pitchFamily="34" charset="0"/>
              </a:rPr>
              <a:t>4</a:t>
            </a:r>
          </a:p>
        </p:txBody>
      </p:sp>
      <p:sp>
        <p:nvSpPr>
          <p:cNvPr id="9" name="Oval 8">
            <a:extLst>
              <a:ext uri="{FF2B5EF4-FFF2-40B4-BE49-F238E27FC236}">
                <a16:creationId xmlns:a16="http://schemas.microsoft.com/office/drawing/2014/main" id="{339C99CD-DF14-419B-9C6A-0F5C22430B53}"/>
              </a:ext>
            </a:extLst>
          </p:cNvPr>
          <p:cNvSpPr/>
          <p:nvPr/>
        </p:nvSpPr>
        <p:spPr>
          <a:xfrm>
            <a:off x="4602201" y="4300721"/>
            <a:ext cx="329357" cy="3293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tx1"/>
                </a:solidFill>
                <a:effectLst/>
                <a:uLnTx/>
                <a:uFillTx/>
                <a:latin typeface="Segoe UI Light" panose="020B0502040204020203" pitchFamily="34" charset="0"/>
                <a:ea typeface="+mn-ea"/>
                <a:cs typeface="Segoe UI Light" panose="020B0502040204020203" pitchFamily="34" charset="0"/>
              </a:rPr>
              <a:t>5</a:t>
            </a:r>
          </a:p>
        </p:txBody>
      </p:sp>
      <p:sp>
        <p:nvSpPr>
          <p:cNvPr id="10" name="Oval 9">
            <a:extLst>
              <a:ext uri="{FF2B5EF4-FFF2-40B4-BE49-F238E27FC236}">
                <a16:creationId xmlns:a16="http://schemas.microsoft.com/office/drawing/2014/main" id="{E0335C22-552B-4396-8D9A-19596838A76E}"/>
              </a:ext>
            </a:extLst>
          </p:cNvPr>
          <p:cNvSpPr/>
          <p:nvPr/>
        </p:nvSpPr>
        <p:spPr>
          <a:xfrm>
            <a:off x="8135870" y="4300720"/>
            <a:ext cx="329357" cy="3293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tx1"/>
                </a:solidFill>
                <a:effectLst/>
                <a:uLnTx/>
                <a:uFillTx/>
                <a:latin typeface="Segoe UI Light" panose="020B0502040204020203" pitchFamily="34" charset="0"/>
                <a:ea typeface="+mn-ea"/>
                <a:cs typeface="Segoe UI Light" panose="020B0502040204020203" pitchFamily="34" charset="0"/>
              </a:rPr>
              <a:t>6</a:t>
            </a:r>
          </a:p>
        </p:txBody>
      </p:sp>
    </p:spTree>
    <p:extLst>
      <p:ext uri="{BB962C8B-B14F-4D97-AF65-F5344CB8AC3E}">
        <p14:creationId xmlns:p14="http://schemas.microsoft.com/office/powerpoint/2010/main" val="293825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10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77231E-DBA9-4186-8A73-FD5F496D9E98}"/>
              </a:ext>
            </a:extLst>
          </p:cNvPr>
          <p:cNvSpPr>
            <a:spLocks noGrp="1"/>
          </p:cNvSpPr>
          <p:nvPr>
            <p:ph type="title"/>
          </p:nvPr>
        </p:nvSpPr>
        <p:spPr/>
        <p:txBody>
          <a:bodyPr/>
          <a:lstStyle/>
          <a:p>
            <a:r>
              <a:rPr lang="en-US" sz="3600" dirty="0"/>
              <a:t>Automated deployment of HANA with Terraform and Ansible </a:t>
            </a:r>
          </a:p>
        </p:txBody>
      </p:sp>
      <p:pic>
        <p:nvPicPr>
          <p:cNvPr id="2050" name="Picture 2" descr="Solution architecture to setup SAP HANA on Azure consisting of a highly-available HANA instance.">
            <a:extLst>
              <a:ext uri="{FF2B5EF4-FFF2-40B4-BE49-F238E27FC236}">
                <a16:creationId xmlns:a16="http://schemas.microsoft.com/office/drawing/2014/main" id="{11AE2AF6-009B-4B67-A8A7-8CA0BBDD27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4583" y="1841385"/>
            <a:ext cx="5507295" cy="47271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ACC01A2-6D83-40F1-8E9C-40B8697FDD27}"/>
              </a:ext>
            </a:extLst>
          </p:cNvPr>
          <p:cNvSpPr txBox="1"/>
          <p:nvPr/>
        </p:nvSpPr>
        <p:spPr>
          <a:xfrm>
            <a:off x="540058" y="1070989"/>
            <a:ext cx="11067224" cy="68326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Step-by-step Hands-on Lab guidance can be found </a:t>
            </a:r>
            <a:r>
              <a:rPr lang="en-US" sz="2800" dirty="0">
                <a:gradFill>
                  <a:gsLst>
                    <a:gs pos="2917">
                      <a:schemeClr val="tx1"/>
                    </a:gs>
                    <a:gs pos="30000">
                      <a:schemeClr val="tx1"/>
                    </a:gs>
                  </a:gsLst>
                  <a:lin ang="5400000" scaled="0"/>
                </a:gradFill>
                <a:hlinkClick r:id="rId3"/>
              </a:rPr>
              <a:t>here</a:t>
            </a:r>
            <a:r>
              <a:rPr lang="en-US" sz="2800" dirty="0">
                <a:gradFill>
                  <a:gsLst>
                    <a:gs pos="2917">
                      <a:schemeClr val="tx1"/>
                    </a:gs>
                    <a:gs pos="30000">
                      <a:schemeClr val="tx1"/>
                    </a:gs>
                  </a:gsLst>
                  <a:lin ang="5400000" scaled="0"/>
                </a:gradFill>
              </a:rPr>
              <a:t> in </a:t>
            </a:r>
            <a:r>
              <a:rPr lang="en-US" sz="2800" dirty="0" err="1">
                <a:gradFill>
                  <a:gsLst>
                    <a:gs pos="2917">
                      <a:schemeClr val="tx1"/>
                    </a:gs>
                    <a:gs pos="30000">
                      <a:schemeClr val="tx1"/>
                    </a:gs>
                  </a:gsLst>
                  <a:lin ang="5400000" scaled="0"/>
                </a:gradFill>
              </a:rPr>
              <a:t>Github</a:t>
            </a: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92449457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C2465C-6878-441B-969E-6D2A358E95CE}"/>
              </a:ext>
            </a:extLst>
          </p:cNvPr>
          <p:cNvSpPr>
            <a:spLocks noGrp="1"/>
          </p:cNvSpPr>
          <p:nvPr>
            <p:ph type="body" sz="quarter" idx="10"/>
          </p:nvPr>
        </p:nvSpPr>
        <p:spPr>
          <a:xfrm>
            <a:off x="269239" y="1189177"/>
            <a:ext cx="11653523" cy="5252976"/>
          </a:xfrm>
        </p:spPr>
        <p:txBody>
          <a:bodyPr/>
          <a:lstStyle/>
          <a:p>
            <a:r>
              <a:rPr lang="en-US" dirty="0"/>
              <a:t>Azure Backup HANA support : Public preview</a:t>
            </a:r>
          </a:p>
          <a:p>
            <a:r>
              <a:rPr lang="en-US" dirty="0"/>
              <a:t>Azure Monitoring integration : Roadmap</a:t>
            </a:r>
          </a:p>
          <a:p>
            <a:r>
              <a:rPr lang="en-US" dirty="0"/>
              <a:t>Proximity Placement Group : Private preview</a:t>
            </a:r>
          </a:p>
          <a:p>
            <a:r>
              <a:rPr lang="en-US" dirty="0"/>
              <a:t>Azure NetApp Files : Certification for HANA (scale-up, scale-out) and support for Any DB in roadmap</a:t>
            </a:r>
          </a:p>
          <a:p>
            <a:r>
              <a:rPr lang="en-US" dirty="0"/>
              <a:t>Azure Files NFS support : Roadmap </a:t>
            </a:r>
          </a:p>
          <a:p>
            <a:r>
              <a:rPr lang="en-US" dirty="0"/>
              <a:t>Ultra SSD : Public preview, certification in roadmap</a:t>
            </a:r>
          </a:p>
          <a:p>
            <a:r>
              <a:rPr lang="en-US" dirty="0"/>
              <a:t>M416s, M416ms : Roadmap </a:t>
            </a:r>
          </a:p>
        </p:txBody>
      </p:sp>
      <p:sp>
        <p:nvSpPr>
          <p:cNvPr id="3" name="Title 2">
            <a:extLst>
              <a:ext uri="{FF2B5EF4-FFF2-40B4-BE49-F238E27FC236}">
                <a16:creationId xmlns:a16="http://schemas.microsoft.com/office/drawing/2014/main" id="{3F65CD3F-49BA-4259-856B-3550D9EA7B0B}"/>
              </a:ext>
            </a:extLst>
          </p:cNvPr>
          <p:cNvSpPr>
            <a:spLocks noGrp="1"/>
          </p:cNvSpPr>
          <p:nvPr>
            <p:ph type="title"/>
          </p:nvPr>
        </p:nvSpPr>
        <p:spPr/>
        <p:txBody>
          <a:bodyPr/>
          <a:lstStyle/>
          <a:p>
            <a:r>
              <a:rPr lang="en-US" dirty="0"/>
              <a:t>Roadmap</a:t>
            </a:r>
          </a:p>
        </p:txBody>
      </p:sp>
    </p:spTree>
    <p:extLst>
      <p:ext uri="{BB962C8B-B14F-4D97-AF65-F5344CB8AC3E}">
        <p14:creationId xmlns:p14="http://schemas.microsoft.com/office/powerpoint/2010/main" val="89023029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167193"/>
            <a:ext cx="12192000" cy="107547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effectLst/>
                <a:uLnTx/>
                <a:uFillTx/>
                <a:latin typeface="Segoe UI Light" panose="020B0502040204020203" pitchFamily="34" charset="0"/>
                <a:ea typeface="+mj-ea"/>
                <a:cs typeface="Segoe UI Light" panose="020B0502040204020203" pitchFamily="34" charset="0"/>
              </a:rPr>
              <a:t>SAP on Azure - Cloud Assessment Session  </a:t>
            </a:r>
            <a:br>
              <a:rPr kumimoji="0" lang="en-US" sz="4000" b="0" i="0" u="none" strike="noStrike" kern="1200" cap="none" spc="0" normalizeH="0" baseline="0" noProof="0" dirty="0">
                <a:ln>
                  <a:noFill/>
                </a:ln>
                <a:effectLst/>
                <a:uLnTx/>
                <a:uFillTx/>
                <a:latin typeface="Segoe UI Light" panose="020B0502040204020203" pitchFamily="34" charset="0"/>
                <a:ea typeface="+mj-ea"/>
                <a:cs typeface="Segoe UI Light" panose="020B0502040204020203" pitchFamily="34" charset="0"/>
              </a:rPr>
            </a:br>
            <a:r>
              <a:rPr kumimoji="0" lang="en-US" sz="4000" b="0" i="0" u="none" strike="noStrike" kern="1200" cap="none" spc="0" normalizeH="0" baseline="0" noProof="0" dirty="0">
                <a:ln>
                  <a:noFill/>
                </a:ln>
                <a:effectLst/>
                <a:uLnTx/>
                <a:uFillTx/>
                <a:latin typeface="Segoe UI Light" panose="020B0502040204020203" pitchFamily="34" charset="0"/>
                <a:ea typeface="+mj-ea"/>
                <a:cs typeface="Segoe UI Light" panose="020B0502040204020203" pitchFamily="34" charset="0"/>
              </a:rPr>
              <a:t>(= Architecture Design Session)  </a:t>
            </a:r>
            <a:endParaRPr kumimoji="0" lang="en-US" sz="4000" b="0" i="0" u="none" strike="noStrike" kern="1200" cap="none" spc="0" normalizeH="0" baseline="30000" noProof="0" dirty="0">
              <a:ln>
                <a:noFill/>
              </a:ln>
              <a:effectLst/>
              <a:uLnTx/>
              <a:uFillTx/>
              <a:latin typeface="Segoe UI Light" panose="020B0502040204020203" pitchFamily="34" charset="0"/>
              <a:ea typeface="+mj-ea"/>
              <a:cs typeface="Segoe UI Light" panose="020B0502040204020203" pitchFamily="34" charset="0"/>
            </a:endParaRPr>
          </a:p>
        </p:txBody>
      </p:sp>
      <p:sp>
        <p:nvSpPr>
          <p:cNvPr id="7" name="Rectangle 6"/>
          <p:cNvSpPr/>
          <p:nvPr/>
        </p:nvSpPr>
        <p:spPr>
          <a:xfrm>
            <a:off x="4003663" y="1242666"/>
            <a:ext cx="4157266" cy="1262221"/>
          </a:xfrm>
          <a:prstGeom prst="rect">
            <a:avLst/>
          </a:prstGeom>
          <a:solidFill>
            <a:schemeClr val="bg1">
              <a:lumMod val="10000"/>
            </a:schemeClr>
          </a:solidFill>
          <a:ln>
            <a:solidFill>
              <a:schemeClr val="bg1">
                <a:lumMod val="1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Light" panose="020F0302020204030204"/>
                <a:ea typeface="+mn-ea"/>
                <a:cs typeface="+mn-cs"/>
              </a:rPr>
              <a:t>SAP on Microsoft Cloud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Light" panose="020F0302020204030204"/>
                <a:ea typeface="+mn-ea"/>
                <a:cs typeface="+mn-cs"/>
              </a:rPr>
              <a:t>Cloud Assessment Session with </a:t>
            </a:r>
            <a:br>
              <a:rPr kumimoji="0" lang="en-US" sz="2000" b="0" i="0" u="none" strike="noStrike" kern="1200" cap="none" spc="0" normalizeH="0" baseline="0" noProof="0" dirty="0">
                <a:ln>
                  <a:noFill/>
                </a:ln>
                <a:solidFill>
                  <a:prstClr val="white"/>
                </a:solidFill>
                <a:effectLst/>
                <a:uLnTx/>
                <a:uFillTx/>
                <a:latin typeface="Calibri Light" panose="020F0302020204030204"/>
                <a:ea typeface="+mn-ea"/>
                <a:cs typeface="+mn-cs"/>
              </a:rPr>
            </a:br>
            <a:r>
              <a:rPr kumimoji="0" lang="en-US" sz="2000" b="0" i="0" u="none" strike="noStrike" kern="1200" cap="none" spc="0" normalizeH="0" baseline="0" noProof="0" dirty="0">
                <a:ln>
                  <a:noFill/>
                </a:ln>
                <a:solidFill>
                  <a:prstClr val="white"/>
                </a:solidFill>
                <a:effectLst/>
                <a:uLnTx/>
                <a:uFillTx/>
                <a:latin typeface="Calibri Light" panose="020F0302020204030204"/>
                <a:ea typeface="+mn-ea"/>
                <a:cs typeface="+mn-cs"/>
              </a:rPr>
              <a:t>Microsoft Global Black Belt Team</a:t>
            </a:r>
          </a:p>
        </p:txBody>
      </p:sp>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90025" y="1242666"/>
            <a:ext cx="1415515" cy="11469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9" name="Chevron 8"/>
          <p:cNvSpPr/>
          <p:nvPr/>
        </p:nvSpPr>
        <p:spPr bwMode="auto">
          <a:xfrm>
            <a:off x="3236732" y="1693255"/>
            <a:ext cx="434006" cy="701555"/>
          </a:xfrm>
          <a:prstGeom prst="chevron">
            <a:avLst/>
          </a:prstGeom>
          <a:solidFill>
            <a:schemeClr val="bg2"/>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63" rtl="0" eaLnBrk="1" fontAlgn="base" latinLnBrk="0" hangingPunct="1">
              <a:lnSpc>
                <a:spcPct val="90000"/>
              </a:lnSpc>
              <a:spcBef>
                <a:spcPct val="0"/>
              </a:spcBef>
              <a:spcAft>
                <a:spcPct val="0"/>
              </a:spcAft>
              <a:buClrTx/>
              <a:buSzTx/>
              <a:buFontTx/>
              <a:buNone/>
              <a:tabLst/>
              <a:defRPr/>
            </a:pPr>
            <a:endParaRPr kumimoji="0" lang="en-US" sz="2000" b="0" i="0" u="none" strike="noStrike" kern="1200" cap="none" spc="-50" normalizeH="0" baseline="0" noProof="0" dirty="0">
              <a:ln>
                <a:noFill/>
              </a:ln>
              <a:gradFill>
                <a:gsLst>
                  <a:gs pos="1250">
                    <a:prstClr val="white"/>
                  </a:gs>
                  <a:gs pos="10417">
                    <a:prstClr val="white"/>
                  </a:gs>
                </a:gsLst>
                <a:lin ang="5400000" scaled="0"/>
              </a:gradFill>
              <a:effectLst/>
              <a:uLnTx/>
              <a:uFillTx/>
              <a:latin typeface="Calibri" panose="020F0502020204030204"/>
              <a:ea typeface="+mn-ea"/>
              <a:cs typeface="+mn-cs"/>
            </a:endParaRPr>
          </a:p>
        </p:txBody>
      </p:sp>
      <p:sp>
        <p:nvSpPr>
          <p:cNvPr id="10" name="Chevron 9"/>
          <p:cNvSpPr/>
          <p:nvPr/>
        </p:nvSpPr>
        <p:spPr bwMode="auto">
          <a:xfrm>
            <a:off x="8456378" y="1700823"/>
            <a:ext cx="434006" cy="701555"/>
          </a:xfrm>
          <a:prstGeom prst="chevron">
            <a:avLst/>
          </a:prstGeom>
          <a:solidFill>
            <a:schemeClr val="bg2"/>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63" rtl="0" eaLnBrk="1" fontAlgn="base" latinLnBrk="0" hangingPunct="1">
              <a:lnSpc>
                <a:spcPct val="90000"/>
              </a:lnSpc>
              <a:spcBef>
                <a:spcPct val="0"/>
              </a:spcBef>
              <a:spcAft>
                <a:spcPct val="0"/>
              </a:spcAft>
              <a:buClrTx/>
              <a:buSzTx/>
              <a:buFontTx/>
              <a:buNone/>
              <a:tabLst/>
              <a:defRPr/>
            </a:pPr>
            <a:endParaRPr kumimoji="0" lang="en-US" sz="2000" b="0" i="0" u="none" strike="noStrike" kern="1200" cap="none" spc="-50" normalizeH="0" baseline="0" noProof="0" dirty="0">
              <a:ln>
                <a:noFill/>
              </a:ln>
              <a:gradFill>
                <a:gsLst>
                  <a:gs pos="1250">
                    <a:prstClr val="white"/>
                  </a:gs>
                  <a:gs pos="10417">
                    <a:prstClr val="white"/>
                  </a:gs>
                </a:gsLst>
                <a:lin ang="5400000" scaled="0"/>
              </a:gradFill>
              <a:effectLst/>
              <a:uLnTx/>
              <a:uFillTx/>
              <a:latin typeface="Calibri" panose="020F0502020204030204"/>
              <a:ea typeface="+mn-ea"/>
              <a:cs typeface="+mn-cs"/>
            </a:endParaRPr>
          </a:p>
        </p:txBody>
      </p:sp>
      <p:pic>
        <p:nvPicPr>
          <p:cNvPr id="13" name="Picture 12"/>
          <p:cNvPicPr>
            <a:picLocks noChangeAspect="1"/>
          </p:cNvPicPr>
          <p:nvPr/>
        </p:nvPicPr>
        <p:blipFill rotWithShape="1">
          <a:blip r:embed="rId4" cstate="email">
            <a:extLst>
              <a:ext uri="{28A0092B-C50C-407E-A947-70E740481C1C}">
                <a14:useLocalDpi xmlns:a14="http://schemas.microsoft.com/office/drawing/2010/main"/>
              </a:ext>
            </a:extLst>
          </a:blip>
          <a:srcRect r="52339"/>
          <a:stretch/>
        </p:blipFill>
        <p:spPr>
          <a:xfrm>
            <a:off x="1743523" y="1576331"/>
            <a:ext cx="1235233" cy="121218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4" name="Picture 1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85835" y="1242666"/>
            <a:ext cx="1806059" cy="100324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2" name="Picture 1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796071" y="2013578"/>
            <a:ext cx="1379095" cy="75207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5" name="Rectangle 14"/>
          <p:cNvSpPr/>
          <p:nvPr/>
        </p:nvSpPr>
        <p:spPr>
          <a:xfrm>
            <a:off x="4017367" y="2898422"/>
            <a:ext cx="4157266" cy="2716926"/>
          </a:xfrm>
          <a:prstGeom prst="rect">
            <a:avLst/>
          </a:prstGeom>
          <a:solidFill>
            <a:srgbClr val="00B0F0"/>
          </a:solidFill>
          <a:ln>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white"/>
                </a:solidFill>
                <a:effectLst/>
                <a:uLnTx/>
                <a:uFillTx/>
                <a:latin typeface="Calibri Light" panose="020F0302020204030204"/>
                <a:ea typeface="+mn-ea"/>
                <a:cs typeface="+mn-cs"/>
              </a:rPr>
              <a:t>Session Delivery (= 1 to 2 day) </a:t>
            </a:r>
            <a:br>
              <a:rPr kumimoji="0" lang="en-US" sz="1600" b="1" i="0" u="sng" strike="noStrike" kern="1200" cap="none" spc="0" normalizeH="0" baseline="0" noProof="0" dirty="0">
                <a:ln>
                  <a:noFill/>
                </a:ln>
                <a:solidFill>
                  <a:prstClr val="white"/>
                </a:solidFill>
                <a:effectLst/>
                <a:uLnTx/>
                <a:uFillTx/>
                <a:latin typeface="Calibri Light" panose="020F0302020204030204"/>
                <a:ea typeface="+mn-ea"/>
                <a:cs typeface="+mn-cs"/>
              </a:rPr>
            </a:br>
            <a:endParaRPr kumimoji="0" lang="en-US" sz="1600" b="1" i="0" u="sng" strike="noStrike" kern="1200" cap="none" spc="0" normalizeH="0" baseline="0" noProof="0" dirty="0">
              <a:ln>
                <a:noFill/>
              </a:ln>
              <a:solidFill>
                <a:prstClr val="white"/>
              </a:solidFill>
              <a:effectLst/>
              <a:uLnTx/>
              <a:uFillTx/>
              <a:latin typeface="Calibri Light" panose="020F0302020204030204"/>
              <a:ea typeface="+mn-ea"/>
              <a:cs typeface="+mn-cs"/>
            </a:endParaRPr>
          </a:p>
          <a:p>
            <a:pPr marL="342886" marR="0" lvl="0" indent="-342886"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white"/>
                </a:solidFill>
                <a:effectLst/>
                <a:uLnTx/>
                <a:uFillTx/>
                <a:latin typeface="Calibri Light" panose="020F0302020204030204"/>
                <a:ea typeface="+mn-ea"/>
                <a:cs typeface="+mn-cs"/>
              </a:rPr>
              <a:t>Current SAP system analysis</a:t>
            </a:r>
          </a:p>
          <a:p>
            <a:pPr marL="342886" marR="0" lvl="0" indent="-342886"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white"/>
                </a:solidFill>
                <a:effectLst/>
                <a:uLnTx/>
                <a:uFillTx/>
                <a:latin typeface="Calibri Light" panose="020F0302020204030204"/>
                <a:ea typeface="+mn-ea"/>
                <a:cs typeface="+mn-cs"/>
              </a:rPr>
              <a:t>Modernization scope &amp; assumptions</a:t>
            </a:r>
          </a:p>
          <a:p>
            <a:pPr marL="342886" marR="0" lvl="0" indent="-342886"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white"/>
                </a:solidFill>
                <a:effectLst/>
                <a:uLnTx/>
                <a:uFillTx/>
                <a:latin typeface="Calibri Light" panose="020F0302020204030204"/>
                <a:ea typeface="+mn-ea"/>
                <a:cs typeface="+mn-cs"/>
              </a:rPr>
              <a:t>Grand system design (e.g. Sizing, HA/DR/security, Performance, Automation)</a:t>
            </a:r>
          </a:p>
          <a:p>
            <a:pPr marL="342886" marR="0" lvl="0" indent="-342886"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white"/>
                </a:solidFill>
                <a:effectLst/>
                <a:uLnTx/>
                <a:uFillTx/>
                <a:latin typeface="Calibri Light" panose="020F0302020204030204"/>
                <a:ea typeface="+mn-ea"/>
                <a:cs typeface="+mn-cs"/>
              </a:rPr>
              <a:t>Migration methodologies </a:t>
            </a:r>
          </a:p>
          <a:p>
            <a:pPr marL="342886" marR="0" lvl="0" indent="-342886"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white"/>
                </a:solidFill>
                <a:effectLst/>
                <a:uLnTx/>
                <a:uFillTx/>
                <a:latin typeface="Calibri Light" panose="020F0302020204030204"/>
                <a:ea typeface="+mn-ea"/>
                <a:cs typeface="+mn-cs"/>
              </a:rPr>
              <a:t>Quote for Microsoft stack </a:t>
            </a:r>
          </a:p>
          <a:p>
            <a:pPr marL="342886" marR="0" lvl="0" indent="-342886"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white"/>
                </a:solidFill>
                <a:effectLst/>
                <a:uLnTx/>
                <a:uFillTx/>
                <a:latin typeface="Calibri Light" panose="020F0302020204030204"/>
                <a:ea typeface="+mn-ea"/>
                <a:cs typeface="+mn-cs"/>
              </a:rPr>
              <a:t>Q&amp;A </a:t>
            </a:r>
          </a:p>
        </p:txBody>
      </p:sp>
      <p:sp>
        <p:nvSpPr>
          <p:cNvPr id="16" name="Rectangle 15"/>
          <p:cNvSpPr/>
          <p:nvPr/>
        </p:nvSpPr>
        <p:spPr>
          <a:xfrm>
            <a:off x="726154" y="2898422"/>
            <a:ext cx="2727580" cy="2716926"/>
          </a:xfrm>
          <a:prstGeom prst="rect">
            <a:avLst/>
          </a:prstGeom>
          <a:solidFill>
            <a:schemeClr val="accent5">
              <a:lumMod val="75000"/>
            </a:schemeClr>
          </a:solidFill>
          <a:ln w="6350">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FFFFFF"/>
                </a:solidFill>
                <a:effectLst/>
                <a:uLnTx/>
                <a:uFillTx/>
                <a:latin typeface="Calibri Light" panose="020F0302020204030204"/>
                <a:ea typeface="+mn-ea"/>
                <a:cs typeface="+mn-cs"/>
              </a:rPr>
              <a:t>Inputs from customer </a:t>
            </a:r>
            <a:br>
              <a:rPr kumimoji="0" lang="en-US" sz="1400" b="1" i="0" u="sng" strike="noStrike" kern="1200" cap="none" spc="0" normalizeH="0" baseline="0" noProof="0" dirty="0">
                <a:ln>
                  <a:noFill/>
                </a:ln>
                <a:solidFill>
                  <a:srgbClr val="FFFFFF"/>
                </a:solidFill>
                <a:effectLst/>
                <a:uLnTx/>
                <a:uFillTx/>
                <a:latin typeface="Calibri Light" panose="020F0302020204030204"/>
                <a:ea typeface="+mn-ea"/>
                <a:cs typeface="+mn-cs"/>
              </a:rPr>
            </a:br>
            <a:endParaRPr kumimoji="0" lang="en-US" sz="1400" b="0" i="0" u="sng" strike="noStrike" kern="1200" cap="none" spc="0" normalizeH="0" baseline="0" noProof="0" dirty="0">
              <a:ln>
                <a:noFill/>
              </a:ln>
              <a:solidFill>
                <a:srgbClr val="FFFFFF"/>
              </a:solidFill>
              <a:effectLst/>
              <a:uLnTx/>
              <a:uFillTx/>
              <a:latin typeface="Calibri Light" panose="020F0302020204030204"/>
              <a:ea typeface="+mn-ea"/>
              <a:cs typeface="+mn-cs"/>
            </a:endParaRPr>
          </a:p>
          <a:p>
            <a:pPr marL="174618" marR="0" lvl="0" indent="-17461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FFFFFF"/>
                </a:solidFill>
                <a:effectLst/>
                <a:uLnTx/>
                <a:uFillTx/>
                <a:latin typeface="Calibri Light" panose="020F0302020204030204"/>
                <a:ea typeface="+mn-ea"/>
                <a:cs typeface="+mn-cs"/>
              </a:rPr>
              <a:t>SAP Early Watch Report </a:t>
            </a:r>
            <a:br>
              <a:rPr kumimoji="0" lang="en-US" sz="1400" b="1" i="0" u="none" strike="noStrike" kern="1200" cap="none" spc="0" normalizeH="0" baseline="0" noProof="0" dirty="0">
                <a:ln>
                  <a:noFill/>
                </a:ln>
                <a:solidFill>
                  <a:srgbClr val="FFFFFF"/>
                </a:solidFill>
                <a:effectLst/>
                <a:uLnTx/>
                <a:uFillTx/>
                <a:latin typeface="Calibri Light" panose="020F0302020204030204"/>
                <a:ea typeface="+mn-ea"/>
                <a:cs typeface="+mn-cs"/>
              </a:rPr>
            </a:br>
            <a:r>
              <a:rPr kumimoji="0" lang="en-US" sz="1400" b="1" i="0" u="none" strike="noStrike" kern="1200" cap="none" spc="0" normalizeH="0" baseline="0" noProof="0" dirty="0">
                <a:ln>
                  <a:noFill/>
                </a:ln>
                <a:solidFill>
                  <a:srgbClr val="FFFFFF"/>
                </a:solidFill>
                <a:effectLst/>
                <a:uLnTx/>
                <a:uFillTx/>
                <a:latin typeface="Calibri Light" panose="020F0302020204030204"/>
                <a:ea typeface="+mn-ea"/>
                <a:cs typeface="+mn-cs"/>
              </a:rPr>
              <a:t>or HANA Sizing Report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or</a:t>
            </a:r>
          </a:p>
          <a:p>
            <a:pPr marL="174618" marR="0" lvl="0" indent="-174618"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Current hardware specifications</a:t>
            </a:r>
            <a:b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b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(Server, storage, network)</a:t>
            </a:r>
          </a:p>
          <a:p>
            <a:pPr marL="174618" marR="0" lvl="0" indent="-174618"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Current software utilization </a:t>
            </a:r>
            <a:b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b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(e.g. OS, DB, SAP, Non-SAP)</a:t>
            </a:r>
          </a:p>
          <a:p>
            <a:pPr marL="174618" marR="0" lvl="0" indent="-174618"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DB Metrics (e.g. DB volume)</a:t>
            </a:r>
          </a:p>
          <a:p>
            <a:pPr marL="174618" marR="0" lvl="0" indent="-174618"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Availability/security needs</a:t>
            </a:r>
            <a:b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b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(Uptime, RPO/RTO, DR, Network) </a:t>
            </a:r>
          </a:p>
          <a:p>
            <a:pPr marL="174618" marR="0" lvl="0" indent="-174618"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Backup/Archival needs</a:t>
            </a:r>
            <a:endParaRPr kumimoji="0" lang="en-US" sz="2000" b="0" i="0" u="none" strike="noStrike" kern="1200" cap="none" spc="-50" normalizeH="0" baseline="0" noProof="0" dirty="0">
              <a:ln>
                <a:noFill/>
              </a:ln>
              <a:gradFill>
                <a:gsLst>
                  <a:gs pos="1250">
                    <a:prstClr val="white"/>
                  </a:gs>
                  <a:gs pos="10417">
                    <a:prstClr val="white"/>
                  </a:gs>
                </a:gsLst>
                <a:lin ang="5400000" scaled="0"/>
              </a:gradFill>
              <a:effectLst/>
              <a:uLnTx/>
              <a:uFillTx/>
              <a:latin typeface="Calibri Light" panose="020F0302020204030204"/>
              <a:ea typeface="+mn-ea"/>
              <a:cs typeface="+mn-cs"/>
            </a:endParaRPr>
          </a:p>
        </p:txBody>
      </p:sp>
      <p:sp>
        <p:nvSpPr>
          <p:cNvPr id="17" name="Rectangle 16"/>
          <p:cNvSpPr/>
          <p:nvPr/>
        </p:nvSpPr>
        <p:spPr>
          <a:xfrm>
            <a:off x="8738264" y="2898421"/>
            <a:ext cx="2727580" cy="2716926"/>
          </a:xfrm>
          <a:prstGeom prst="rect">
            <a:avLst/>
          </a:prstGeom>
          <a:solidFill>
            <a:schemeClr val="accent5">
              <a:lumMod val="75000"/>
            </a:schemeClr>
          </a:solidFill>
          <a:ln w="6350">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dirty="0">
                <a:ln>
                  <a:noFill/>
                </a:ln>
                <a:solidFill>
                  <a:srgbClr val="FFFFFF"/>
                </a:solidFill>
                <a:effectLst/>
                <a:uLnTx/>
                <a:uFillTx/>
                <a:latin typeface="Calibri Light" panose="020F0302020204030204"/>
                <a:ea typeface="+mn-ea"/>
                <a:cs typeface="+mn-cs"/>
              </a:rPr>
              <a:t>Deliverables</a:t>
            </a:r>
            <a:br>
              <a:rPr kumimoji="0" lang="en-US" sz="1400" b="1" i="0" u="sng" strike="noStrike" kern="1200" cap="none" spc="0" normalizeH="0" baseline="0" noProof="0" dirty="0">
                <a:ln>
                  <a:noFill/>
                </a:ln>
                <a:solidFill>
                  <a:srgbClr val="FFFFFF"/>
                </a:solidFill>
                <a:effectLst/>
                <a:uLnTx/>
                <a:uFillTx/>
                <a:latin typeface="Calibri Light" panose="020F0302020204030204"/>
                <a:ea typeface="+mn-ea"/>
                <a:cs typeface="+mn-cs"/>
              </a:rPr>
            </a:br>
            <a:endParaRPr kumimoji="0" lang="en-US" sz="1400" b="0" i="0" u="sng" strike="noStrike" kern="1200" cap="none" spc="0" normalizeH="0" baseline="0" noProof="0" dirty="0">
              <a:ln>
                <a:noFill/>
              </a:ln>
              <a:solidFill>
                <a:srgbClr val="FFFFFF"/>
              </a:solidFill>
              <a:effectLst/>
              <a:uLnTx/>
              <a:uFillTx/>
              <a:latin typeface="Calibri Light" panose="020F0302020204030204"/>
              <a:ea typeface="+mn-ea"/>
              <a:cs typeface="+mn-cs"/>
            </a:endParaRPr>
          </a:p>
          <a:p>
            <a:pPr marL="85722" marR="0" lvl="0" indent="-85722"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Written “To-Be” SAP architecture</a:t>
            </a:r>
            <a:b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b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(Production, Non-Production)</a:t>
            </a:r>
          </a:p>
          <a:p>
            <a:pPr marL="85722" marR="0" lvl="0" indent="-85722"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ROI analysis</a:t>
            </a:r>
          </a:p>
          <a:p>
            <a:pPr marL="85722" marR="0" lvl="0" indent="-85722"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Planning of phased migration </a:t>
            </a:r>
            <a:b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br>
            <a:r>
              <a:rPr kumimoji="0" lang="en-US" sz="1400" b="0" i="0" u="none" strike="noStrike" kern="1200" cap="none" spc="0" normalizeH="0" baseline="0" noProof="0" dirty="0">
                <a:ln>
                  <a:noFill/>
                </a:ln>
                <a:solidFill>
                  <a:srgbClr val="FFFFFF"/>
                </a:solidFill>
                <a:effectLst/>
                <a:uLnTx/>
                <a:uFillTx/>
                <a:latin typeface="Calibri Light" panose="020F0302020204030204"/>
                <a:ea typeface="+mn-ea"/>
                <a:cs typeface="+mn-cs"/>
              </a:rPr>
              <a:t>to minimize downtime and switching risks</a:t>
            </a:r>
          </a:p>
        </p:txBody>
      </p:sp>
      <p:sp>
        <p:nvSpPr>
          <p:cNvPr id="18" name="Rectangle 17"/>
          <p:cNvSpPr/>
          <p:nvPr/>
        </p:nvSpPr>
        <p:spPr>
          <a:xfrm>
            <a:off x="4017366" y="5748113"/>
            <a:ext cx="4157265" cy="789129"/>
          </a:xfrm>
          <a:prstGeom prst="rect">
            <a:avLst/>
          </a:prstGeom>
          <a:solidFill>
            <a:srgbClr val="92D050"/>
          </a:solidFill>
          <a:ln>
            <a:solidFill>
              <a:srgbClr val="92D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t>Microsoft and Customer to discover </a:t>
            </a:r>
            <a:b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br>
            <a: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t>how Microsoft Cloud and Technologies can best help </a:t>
            </a:r>
            <a:b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br>
            <a: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t>modernize customer’s SAP/LOB systems </a:t>
            </a:r>
          </a:p>
        </p:txBody>
      </p:sp>
      <p:sp>
        <p:nvSpPr>
          <p:cNvPr id="19" name="Rectangle 18"/>
          <p:cNvSpPr/>
          <p:nvPr/>
        </p:nvSpPr>
        <p:spPr>
          <a:xfrm>
            <a:off x="726154" y="5748113"/>
            <a:ext cx="2727580" cy="789129"/>
          </a:xfrm>
          <a:prstGeom prst="rect">
            <a:avLst/>
          </a:prstGeom>
          <a:solidFill>
            <a:srgbClr val="92D050"/>
          </a:solidFill>
          <a:ln>
            <a:solidFill>
              <a:srgbClr val="92D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t>Customer to share information on their current SAP/LOB systems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t>with Microsoft PEAT</a:t>
            </a:r>
          </a:p>
        </p:txBody>
      </p:sp>
      <p:sp>
        <p:nvSpPr>
          <p:cNvPr id="20" name="Rectangle 19"/>
          <p:cNvSpPr/>
          <p:nvPr/>
        </p:nvSpPr>
        <p:spPr>
          <a:xfrm>
            <a:off x="8738264" y="5748113"/>
            <a:ext cx="2750892" cy="789129"/>
          </a:xfrm>
          <a:prstGeom prst="rect">
            <a:avLst/>
          </a:prstGeom>
          <a:solidFill>
            <a:srgbClr val="92D050"/>
          </a:solidFill>
          <a:ln>
            <a:solidFill>
              <a:srgbClr val="92D05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t>Customer to start to engage with their SI partner(s) to execute </a:t>
            </a:r>
            <a:b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br>
            <a:r>
              <a:rPr kumimoji="0" lang="en-US" sz="1400" b="0" i="0" u="none" strike="noStrike" kern="1200" cap="none" spc="0" normalizeH="0" baseline="0" noProof="0" dirty="0">
                <a:ln>
                  <a:noFill/>
                </a:ln>
                <a:solidFill>
                  <a:srgbClr val="002060"/>
                </a:solidFill>
                <a:effectLst/>
                <a:uLnTx/>
                <a:uFillTx/>
                <a:latin typeface="Calibri Light" panose="020F0302020204030204"/>
                <a:ea typeface="+mn-ea"/>
                <a:cs typeface="+mn-cs"/>
              </a:rPr>
              <a:t>cloud modernization</a:t>
            </a:r>
          </a:p>
        </p:txBody>
      </p:sp>
    </p:spTree>
    <p:extLst>
      <p:ext uri="{BB962C8B-B14F-4D97-AF65-F5344CB8AC3E}">
        <p14:creationId xmlns:p14="http://schemas.microsoft.com/office/powerpoint/2010/main" val="2015787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BBC6-BF09-4489-970B-084D203E28D2}"/>
              </a:ext>
            </a:extLst>
          </p:cNvPr>
          <p:cNvSpPr>
            <a:spLocks noGrp="1"/>
          </p:cNvSpPr>
          <p:nvPr>
            <p:ph type="title" idx="4294967295"/>
          </p:nvPr>
        </p:nvSpPr>
        <p:spPr>
          <a:xfrm>
            <a:off x="269238" y="228600"/>
            <a:ext cx="10882950" cy="560388"/>
          </a:xfrm>
        </p:spPr>
        <p:txBody>
          <a:bodyPr>
            <a:noAutofit/>
          </a:bodyPr>
          <a:lstStyle/>
          <a:p>
            <a:r>
              <a:rPr lang="en-US" sz="4400" dirty="0"/>
              <a:t>Go Dos and Resources</a:t>
            </a:r>
          </a:p>
        </p:txBody>
      </p:sp>
      <p:sp>
        <p:nvSpPr>
          <p:cNvPr id="4" name="Text Placeholder 5">
            <a:extLst>
              <a:ext uri="{FF2B5EF4-FFF2-40B4-BE49-F238E27FC236}">
                <a16:creationId xmlns:a16="http://schemas.microsoft.com/office/drawing/2014/main" id="{9AF96EE2-9845-4B1C-A150-3F504B13BE87}"/>
              </a:ext>
            </a:extLst>
          </p:cNvPr>
          <p:cNvSpPr txBox="1">
            <a:spLocks/>
          </p:cNvSpPr>
          <p:nvPr/>
        </p:nvSpPr>
        <p:spPr>
          <a:xfrm>
            <a:off x="269238" y="788988"/>
            <a:ext cx="11653523" cy="5380360"/>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36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rPr>
              <a:t>Learn </a:t>
            </a:r>
            <a:endParaRPr kumimoji="0" lang="en-US" sz="36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3">
                <a:extLst>
                  <a:ext uri="{A12FA001-AC4F-418D-AE19-62706E023703}">
                    <ahyp:hlinkClr xmlns:ahyp="http://schemas.microsoft.com/office/drawing/2018/hyperlinkcolor" val="tx"/>
                  </a:ext>
                </a:extLst>
              </a:hlinkClick>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3">
                  <a:extLst>
                    <a:ext uri="{A12FA001-AC4F-418D-AE19-62706E023703}">
                      <ahyp:hlinkClr xmlns:ahyp="http://schemas.microsoft.com/office/drawing/2018/hyperlinkcolor" val="tx"/>
                    </a:ext>
                  </a:extLst>
                </a:hlinkClick>
              </a:rPr>
              <a:t>SAP on Azure Website</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4">
                  <a:extLst>
                    <a:ext uri="{A12FA001-AC4F-418D-AE19-62706E023703}">
                      <ahyp:hlinkClr xmlns:ahyp="http://schemas.microsoft.com/office/drawing/2018/hyperlinkcolor" val="tx"/>
                    </a:ext>
                  </a:extLst>
                </a:hlinkClick>
              </a:rPr>
              <a:t>SAP on MS Platform blog</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5">
                  <a:extLst>
                    <a:ext uri="{A12FA001-AC4F-418D-AE19-62706E023703}">
                      <ahyp:hlinkClr xmlns:ahyp="http://schemas.microsoft.com/office/drawing/2018/hyperlinkcolor" val="tx"/>
                    </a:ext>
                  </a:extLst>
                </a:hlinkClick>
              </a:rPr>
              <a:t>SAP on Azure – SAP Community Wiki</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6">
                  <a:extLst>
                    <a:ext uri="{A12FA001-AC4F-418D-AE19-62706E023703}">
                      <ahyp:hlinkClr xmlns:ahyp="http://schemas.microsoft.com/office/drawing/2018/hyperlinkcolor" val="tx"/>
                    </a:ext>
                  </a:extLst>
                </a:hlinkClick>
              </a:rPr>
              <a:t>SAP HANA/NetWeaver on Azure Documentation</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7">
                  <a:extLst>
                    <a:ext uri="{A12FA001-AC4F-418D-AE19-62706E023703}">
                      <ahyp:hlinkClr xmlns:ahyp="http://schemas.microsoft.com/office/drawing/2018/hyperlinkcolor" val="tx"/>
                    </a:ext>
                  </a:extLst>
                </a:hlinkClick>
              </a:rPr>
              <a:t>HANA on Azure Large Instances Architecture</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8">
                  <a:extLst>
                    <a:ext uri="{A12FA001-AC4F-418D-AE19-62706E023703}">
                      <ahyp:hlinkClr xmlns:ahyp="http://schemas.microsoft.com/office/drawing/2018/hyperlinkcolor" val="tx"/>
                    </a:ext>
                  </a:extLst>
                </a:hlinkClick>
              </a:rPr>
              <a:t>SAP on Azure reference architecture</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9">
                  <a:extLst>
                    <a:ext uri="{A12FA001-AC4F-418D-AE19-62706E023703}">
                      <ahyp:hlinkClr xmlns:ahyp="http://schemas.microsoft.com/office/drawing/2018/hyperlinkcolor" val="tx"/>
                    </a:ext>
                  </a:extLst>
                </a:hlinkClick>
              </a:rPr>
              <a:t>Microsoft Partner Network – SAP on Azure  </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r>
              <a:rPr lang="en-US" sz="1800" dirty="0">
                <a:solidFill>
                  <a:schemeClr val="tx1"/>
                </a:solidFill>
                <a:latin typeface="Segoe UI Light" panose="020B0502040204020203" pitchFamily="34" charset="0"/>
                <a:cs typeface="Segoe UI Light" panose="020B0502040204020203" pitchFamily="34" charset="0"/>
              </a:rPr>
              <a:t>Whiteboard Design Session and Hands-on Lab</a:t>
            </a:r>
            <a:br>
              <a:rPr lang="en-US" sz="1800" dirty="0">
                <a:solidFill>
                  <a:schemeClr val="tx1"/>
                </a:solidFill>
                <a:latin typeface="Segoe UI Light" panose="020B0502040204020203" pitchFamily="34" charset="0"/>
                <a:cs typeface="Segoe UI Light" panose="020B0502040204020203" pitchFamily="34" charset="0"/>
              </a:rPr>
            </a:br>
            <a:r>
              <a:rPr lang="en-US" sz="1800" dirty="0">
                <a:solidFill>
                  <a:schemeClr val="tx1"/>
                </a:solidFill>
                <a:latin typeface="Segoe UI Light" panose="020B0502040204020203" pitchFamily="34" charset="0"/>
                <a:cs typeface="Segoe UI Light" panose="020B0502040204020203" pitchFamily="34" charset="0"/>
              </a:rPr>
              <a:t>(</a:t>
            </a:r>
            <a:r>
              <a:rPr lang="en-US" sz="1800" dirty="0">
                <a:solidFill>
                  <a:schemeClr val="tx1"/>
                </a:solidFill>
                <a:latin typeface="Segoe UI Light" panose="020B0502040204020203" pitchFamily="34" charset="0"/>
                <a:cs typeface="Segoe UI Light" panose="020B0502040204020203" pitchFamily="34" charset="0"/>
                <a:hlinkClick r:id="rId10">
                  <a:extLst>
                    <a:ext uri="{A12FA001-AC4F-418D-AE19-62706E023703}">
                      <ahyp:hlinkClr xmlns:ahyp="http://schemas.microsoft.com/office/drawing/2018/hyperlinkcolor" val="tx"/>
                    </a:ext>
                  </a:extLst>
                </a:hlinkClick>
              </a:rPr>
              <a:t>HANA</a:t>
            </a:r>
            <a:r>
              <a:rPr lang="en-US" sz="1800" dirty="0">
                <a:solidFill>
                  <a:schemeClr val="tx1"/>
                </a:solidFill>
                <a:latin typeface="Segoe UI Light" panose="020B0502040204020203" pitchFamily="34" charset="0"/>
                <a:cs typeface="Segoe UI Light" panose="020B0502040204020203" pitchFamily="34" charset="0"/>
              </a:rPr>
              <a:t> and </a:t>
            </a:r>
            <a:r>
              <a:rPr lang="en-US" sz="1800" dirty="0">
                <a:solidFill>
                  <a:schemeClr val="tx1"/>
                </a:solidFill>
                <a:latin typeface="Segoe UI Light" panose="020B0502040204020203" pitchFamily="34" charset="0"/>
                <a:cs typeface="Segoe UI Light" panose="020B0502040204020203" pitchFamily="34" charset="0"/>
                <a:hlinkClick r:id="rId11">
                  <a:extLst>
                    <a:ext uri="{A12FA001-AC4F-418D-AE19-62706E023703}">
                      <ahyp:hlinkClr xmlns:ahyp="http://schemas.microsoft.com/office/drawing/2018/hyperlinkcolor" val="tx"/>
                    </a:ext>
                  </a:extLst>
                </a:hlinkClick>
              </a:rPr>
              <a:t>Any DB</a:t>
            </a:r>
            <a:r>
              <a:rPr lang="en-US" sz="1800" dirty="0">
                <a:solidFill>
                  <a:schemeClr val="tx1"/>
                </a:solidFill>
                <a:latin typeface="Segoe UI Light" panose="020B0502040204020203" pitchFamily="34" charset="0"/>
                <a:cs typeface="Segoe UI Light" panose="020B0502040204020203" pitchFamily="34" charset="0"/>
              </a:rPr>
              <a:t>)</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hlinkClick r:id="rId12">
                  <a:extLst>
                    <a:ext uri="{A12FA001-AC4F-418D-AE19-62706E023703}">
                      <ahyp:hlinkClr xmlns:ahyp="http://schemas.microsoft.com/office/drawing/2018/hyperlinkcolor" val="tx"/>
                    </a:ext>
                  </a:extLst>
                </a:hlinkClick>
              </a:rPr>
              <a:t>How Microsoft IT run</a:t>
            </a:r>
            <a:r>
              <a:rPr lang="en-US" sz="1800" dirty="0">
                <a:solidFill>
                  <a:schemeClr val="tx1"/>
                </a:solidFill>
                <a:latin typeface="Segoe UI Light" panose="020B0502040204020203" pitchFamily="34" charset="0"/>
                <a:cs typeface="Segoe UI Light" panose="020B0502040204020203" pitchFamily="34" charset="0"/>
                <a:hlinkClick r:id="rId12">
                  <a:extLst>
                    <a:ext uri="{A12FA001-AC4F-418D-AE19-62706E023703}">
                      <ahyp:hlinkClr xmlns:ahyp="http://schemas.microsoft.com/office/drawing/2018/hyperlinkcolor" val="tx"/>
                    </a:ext>
                  </a:extLst>
                </a:hlinkClick>
              </a:rPr>
              <a:t>s SAP </a:t>
            </a:r>
            <a:endParaRPr lang="en-US" sz="1800" dirty="0">
              <a:solidFill>
                <a:schemeClr val="tx1"/>
              </a:solidFill>
              <a:latin typeface="Segoe UI Light" panose="020B0502040204020203" pitchFamily="34" charset="0"/>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13">
                  <a:extLst>
                    <a:ext uri="{A12FA001-AC4F-418D-AE19-62706E023703}">
                      <ahyp:hlinkClr xmlns:ahyp="http://schemas.microsoft.com/office/drawing/2018/hyperlinkcolor" val="tx"/>
                    </a:ext>
                  </a:extLst>
                </a:hlinkClick>
              </a:rPr>
              <a:t>SAP on Azure case study videos </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14">
                  <a:extLst>
                    <a:ext uri="{A12FA001-AC4F-418D-AE19-62706E023703}">
                      <ahyp:hlinkClr xmlns:ahyp="http://schemas.microsoft.com/office/drawing/2018/hyperlinkcolor" val="tx"/>
                    </a:ext>
                  </a:extLst>
                </a:hlinkClick>
              </a:rPr>
              <a:t>SAP HANA Academy </a:t>
            </a:r>
            <a:endParaRPr lang="en-US" sz="1800" dirty="0">
              <a:solidFill>
                <a:schemeClr val="tx1"/>
              </a:solidFill>
              <a:latin typeface="Segoe UI Light" panose="020B0502040204020203" pitchFamily="34" charset="0"/>
              <a:cs typeface="Segoe UI Light" panose="020B0502040204020203" pitchFamily="34" charset="0"/>
            </a:endParaRP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15">
                  <a:extLst>
                    <a:ext uri="{A12FA001-AC4F-418D-AE19-62706E023703}">
                      <ahyp:hlinkClr xmlns:ahyp="http://schemas.microsoft.com/office/drawing/2018/hyperlinkcolor" val="tx"/>
                    </a:ext>
                  </a:extLst>
                </a:hlinkClick>
              </a:rPr>
              <a:t>Open SAP</a:t>
            </a:r>
            <a:endParaRPr lang="en-US" sz="1800" dirty="0">
              <a:solidFill>
                <a:schemeClr val="tx1"/>
              </a:solidFill>
              <a:latin typeface="Segoe UI Light" panose="020B0502040204020203" pitchFamily="34" charset="0"/>
              <a:cs typeface="Segoe UI Light" panose="020B0502040204020203" pitchFamily="34" charset="0"/>
            </a:endParaRP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16">
                  <a:extLst>
                    <a:ext uri="{A12FA001-AC4F-418D-AE19-62706E023703}">
                      <ahyp:hlinkClr xmlns:ahyp="http://schemas.microsoft.com/office/drawing/2018/hyperlinkcolor" val="tx"/>
                    </a:ext>
                  </a:extLst>
                </a:hlinkClick>
              </a:rPr>
              <a:t>SAP on Azure Infopedia Product Hub </a:t>
            </a:r>
            <a:r>
              <a:rPr lang="en-US" sz="1800" dirty="0">
                <a:solidFill>
                  <a:schemeClr val="tx1"/>
                </a:solidFill>
                <a:latin typeface="Segoe UI Light" panose="020B0502040204020203" pitchFamily="34" charset="0"/>
                <a:cs typeface="Segoe UI Light" panose="020B0502040204020203" pitchFamily="34" charset="0"/>
              </a:rPr>
              <a:t>(Internal)</a:t>
            </a: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17">
                  <a:extLst>
                    <a:ext uri="{A12FA001-AC4F-418D-AE19-62706E023703}">
                      <ahyp:hlinkClr xmlns:ahyp="http://schemas.microsoft.com/office/drawing/2018/hyperlinkcolor" val="tx"/>
                    </a:ext>
                  </a:extLst>
                </a:hlinkClick>
              </a:rPr>
              <a:t>SAP on Azure roadmap </a:t>
            </a:r>
            <a:r>
              <a:rPr lang="en-US" sz="1800" dirty="0">
                <a:solidFill>
                  <a:schemeClr val="tx1"/>
                </a:solidFill>
                <a:latin typeface="Segoe UI Light" panose="020B0502040204020203" pitchFamily="34" charset="0"/>
                <a:cs typeface="Segoe UI Light" panose="020B0502040204020203" pitchFamily="34" charset="0"/>
              </a:rPr>
              <a:t> (Internal/NDA)</a:t>
            </a: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18">
                  <a:extLst>
                    <a:ext uri="{A12FA001-AC4F-418D-AE19-62706E023703}">
                      <ahyp:hlinkClr xmlns:ahyp="http://schemas.microsoft.com/office/drawing/2018/hyperlinkcolor" val="tx"/>
                    </a:ext>
                  </a:extLst>
                </a:hlinkClick>
              </a:rPr>
              <a:t>Battlecards </a:t>
            </a:r>
            <a:r>
              <a:rPr lang="en-US" sz="1800" dirty="0">
                <a:solidFill>
                  <a:schemeClr val="tx1"/>
                </a:solidFill>
                <a:latin typeface="Segoe UI Light" panose="020B0502040204020203" pitchFamily="34" charset="0"/>
                <a:cs typeface="Segoe UI Light" panose="020B0502040204020203" pitchFamily="34" charset="0"/>
              </a:rPr>
              <a:t>(Internal) </a:t>
            </a: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19">
                  <a:extLst>
                    <a:ext uri="{A12FA001-AC4F-418D-AE19-62706E023703}">
                      <ahyp:hlinkClr xmlns:ahyp="http://schemas.microsoft.com/office/drawing/2018/hyperlinkcolor" val="tx"/>
                    </a:ext>
                  </a:extLst>
                </a:hlinkClick>
              </a:rPr>
              <a:t>SAP on Azure Tech Community Call </a:t>
            </a:r>
            <a:r>
              <a:rPr lang="en-US" sz="1800" dirty="0">
                <a:solidFill>
                  <a:schemeClr val="tx1"/>
                </a:solidFill>
                <a:latin typeface="Segoe UI Light" panose="020B0502040204020203" pitchFamily="34" charset="0"/>
                <a:cs typeface="Segoe UI Light" panose="020B0502040204020203" pitchFamily="34" charset="0"/>
              </a:rPr>
              <a:t>(Internal)</a:t>
            </a:r>
            <a:endParaRPr kumimoji="0" lang="en-US" sz="1600" b="0" i="0" u="none" strike="noStrike" kern="120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endParaRPr>
          </a:p>
        </p:txBody>
      </p:sp>
      <p:sp>
        <p:nvSpPr>
          <p:cNvPr id="5" name="Text Placeholder 5">
            <a:extLst>
              <a:ext uri="{FF2B5EF4-FFF2-40B4-BE49-F238E27FC236}">
                <a16:creationId xmlns:a16="http://schemas.microsoft.com/office/drawing/2014/main" id="{73D99396-B8FB-46FB-B794-2913316432DC}"/>
              </a:ext>
            </a:extLst>
          </p:cNvPr>
          <p:cNvSpPr txBox="1">
            <a:spLocks/>
          </p:cNvSpPr>
          <p:nvPr/>
        </p:nvSpPr>
        <p:spPr>
          <a:xfrm>
            <a:off x="6238082" y="788988"/>
            <a:ext cx="5684678" cy="5380360"/>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36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rPr>
              <a:t>Touch </a:t>
            </a: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20">
                  <a:extLst>
                    <a:ext uri="{A12FA001-AC4F-418D-AE19-62706E023703}">
                      <ahyp:hlinkClr xmlns:ahyp="http://schemas.microsoft.com/office/drawing/2018/hyperlinkcolor" val="tx"/>
                    </a:ext>
                  </a:extLst>
                </a:hlinkClick>
              </a:rPr>
              <a:t>SAP Cloud Appliance Library </a:t>
            </a:r>
            <a:endParaRPr lang="en-US" sz="1800" dirty="0">
              <a:solidFill>
                <a:schemeClr val="tx1"/>
              </a:solidFill>
              <a:latin typeface="Segoe UI Light" panose="020B0502040204020203" pitchFamily="34" charset="0"/>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hlinkClick r:id="rId21">
                  <a:extLst>
                    <a:ext uri="{A12FA001-AC4F-418D-AE19-62706E023703}">
                      <ahyp:hlinkClr xmlns:ahyp="http://schemas.microsoft.com/office/drawing/2018/hyperlinkcolor" val="tx"/>
                    </a:ext>
                  </a:extLst>
                </a:hlinkClick>
              </a:rPr>
              <a:t>SAP HANA on Azure SUSE Linux templates </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22">
                  <a:extLst>
                    <a:ext uri="{A12FA001-AC4F-418D-AE19-62706E023703}">
                      <ahyp:hlinkClr xmlns:ahyp="http://schemas.microsoft.com/office/drawing/2018/hyperlinkcolor" val="tx"/>
                    </a:ext>
                  </a:extLst>
                </a:hlinkClick>
              </a:rPr>
              <a:t>SAP HANA on Azure ARM templates </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endParaRP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36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rPr>
              <a:t>Ask </a:t>
            </a:r>
          </a:p>
          <a:p>
            <a:pPr lvl="1" indent="-336145">
              <a:defRPr/>
            </a:pPr>
            <a:r>
              <a:rPr lang="en-US" sz="1800" dirty="0">
                <a:solidFill>
                  <a:schemeClr val="tx1"/>
                </a:solidFill>
                <a:latin typeface="Segoe UI Light" panose="020B0502040204020203" pitchFamily="34" charset="0"/>
                <a:cs typeface="Segoe UI Light" panose="020B0502040204020203" pitchFamily="34" charset="0"/>
                <a:hlinkClick r:id="rId23">
                  <a:extLst>
                    <a:ext uri="{A12FA001-AC4F-418D-AE19-62706E023703}">
                      <ahyp:hlinkClr xmlns:ahyp="http://schemas.microsoft.com/office/drawing/2018/hyperlinkcolor" val="tx"/>
                    </a:ext>
                  </a:extLst>
                </a:hlinkClick>
              </a:rPr>
              <a:t>SAP on Azure Yammer (Internal) </a:t>
            </a:r>
            <a:endParaRPr lang="en-US" sz="1800" dirty="0">
              <a:solidFill>
                <a:schemeClr val="tx1"/>
              </a:solidFill>
              <a:latin typeface="Segoe UI Light" panose="020B0502040204020203" pitchFamily="34" charset="0"/>
              <a:cs typeface="Segoe UI Light" panose="020B0502040204020203" pitchFamily="34" charset="0"/>
            </a:endParaRPr>
          </a:p>
          <a:p>
            <a:pPr lvl="1" indent="-336145">
              <a:defRPr/>
            </a:pPr>
            <a:r>
              <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rPr>
              <a:t>Contact </a:t>
            </a:r>
            <a:r>
              <a:rPr lang="en-US" sz="1800" dirty="0">
                <a:solidFill>
                  <a:schemeClr val="tx1"/>
                </a:solidFill>
                <a:latin typeface="Segoe UI Light" panose="020B0502040204020203" pitchFamily="34" charset="0"/>
                <a:cs typeface="Segoe UI Light" panose="020B0502040204020203" pitchFamily="34" charset="0"/>
              </a:rPr>
              <a:t>SAP Technical Community </a:t>
            </a:r>
            <a:r>
              <a:rPr lang="en-US" sz="1800" dirty="0">
                <a:solidFill>
                  <a:schemeClr val="tx1"/>
                </a:solidFill>
                <a:latin typeface="Segoe UI Light" panose="020B0502040204020203" pitchFamily="34" charset="0"/>
                <a:cs typeface="Segoe UI Light" panose="020B0502040204020203" pitchFamily="34" charset="0"/>
                <a:hlinkClick r:id="rId24">
                  <a:extLst>
                    <a:ext uri="{A12FA001-AC4F-418D-AE19-62706E023703}">
                      <ahyp:hlinkClr xmlns:ahyp="http://schemas.microsoft.com/office/drawing/2018/hyperlinkcolor" val="tx"/>
                    </a:ext>
                  </a:extLst>
                </a:hlinkClick>
              </a:rPr>
              <a:t>saptalk@microsoft.com</a:t>
            </a:r>
            <a:r>
              <a:rPr lang="en-US" sz="1800" dirty="0">
                <a:solidFill>
                  <a:schemeClr val="tx1"/>
                </a:solidFill>
                <a:latin typeface="Segoe UI Light" panose="020B0502040204020203" pitchFamily="34" charset="0"/>
                <a:cs typeface="Segoe UI Light" panose="020B0502040204020203" pitchFamily="34" charset="0"/>
              </a:rPr>
              <a:t> </a:t>
            </a:r>
            <a:endParaRPr kumimoji="0" lang="en-US" sz="1800" b="0" i="0" u="none" strike="noStrike" kern="1200" cap="none" spc="0" normalizeH="0" baseline="0" noProof="0" dirty="0">
              <a:ln>
                <a:noFill/>
              </a:ln>
              <a:solidFill>
                <a:schemeClr val="tx1"/>
              </a:solidFill>
              <a:effectLst/>
              <a:uLnTx/>
              <a:uFillTx/>
              <a:latin typeface="Segoe UI Light" panose="020B0502040204020203" pitchFamily="34" charset="0"/>
              <a:cs typeface="Segoe UI Light" panose="020B0502040204020203" pitchFamily="34" charset="0"/>
            </a:endParaRPr>
          </a:p>
          <a:p>
            <a:pPr lvl="2" indent="-336145">
              <a:defRPr/>
            </a:pPr>
            <a:endParaRPr kumimoji="0" lang="en-US" sz="10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sz="3600" dirty="0">
                <a:solidFill>
                  <a:schemeClr val="tx1"/>
                </a:solidFill>
                <a:latin typeface="Segoe UI Light" panose="020B0502040204020203" pitchFamily="34" charset="0"/>
                <a:cs typeface="Segoe UI Light" panose="020B0502040204020203" pitchFamily="34" charset="0"/>
              </a:rPr>
              <a:t>Engage</a:t>
            </a:r>
          </a:p>
          <a:p>
            <a:pPr lvl="1" indent="-336145">
              <a:defRPr/>
            </a:pPr>
            <a:r>
              <a:rPr lang="en-US" sz="1800" dirty="0">
                <a:solidFill>
                  <a:schemeClr val="tx1"/>
                </a:solidFill>
                <a:latin typeface="Segoe UI Light" panose="020B0502040204020203" pitchFamily="34" charset="0"/>
                <a:cs typeface="Segoe UI Light" panose="020B0502040204020203" pitchFamily="34" charset="0"/>
              </a:rPr>
              <a:t>Contact : </a:t>
            </a:r>
            <a:br>
              <a:rPr lang="en-US" sz="1800" dirty="0">
                <a:solidFill>
                  <a:schemeClr val="tx1"/>
                </a:solidFill>
                <a:latin typeface="Segoe UI Light" panose="020B0502040204020203" pitchFamily="34" charset="0"/>
                <a:cs typeface="Segoe UI Light" panose="020B0502040204020203" pitchFamily="34" charset="0"/>
              </a:rPr>
            </a:br>
            <a:r>
              <a:rPr lang="en-US" sz="1800" dirty="0">
                <a:solidFill>
                  <a:schemeClr val="tx1"/>
                </a:solidFill>
                <a:latin typeface="Segoe UI Light" panose="020B0502040204020203" pitchFamily="34" charset="0"/>
                <a:cs typeface="Segoe UI Light" panose="020B0502040204020203" pitchFamily="34" charset="0"/>
              </a:rPr>
              <a:t>Americas SAP on Azure CoE </a:t>
            </a:r>
            <a:r>
              <a:rPr lang="en-US" sz="1800" dirty="0">
                <a:solidFill>
                  <a:schemeClr val="tx1"/>
                </a:solidFill>
                <a:latin typeface="Segoe UI Light" panose="020B0502040204020203" pitchFamily="34" charset="0"/>
                <a:cs typeface="Segoe UI Light" panose="020B0502040204020203" pitchFamily="34" charset="0"/>
                <a:hlinkClick r:id="rId25">
                  <a:extLst>
                    <a:ext uri="{A12FA001-AC4F-418D-AE19-62706E023703}">
                      <ahyp:hlinkClr xmlns:ahyp="http://schemas.microsoft.com/office/drawing/2018/hyperlinkcolor" val="tx"/>
                    </a:ext>
                  </a:extLst>
                </a:hlinkClick>
              </a:rPr>
              <a:t>SAPGBBAMERICAS@microsoft.com</a:t>
            </a:r>
            <a:r>
              <a:rPr lang="en-US" sz="1800" dirty="0">
                <a:solidFill>
                  <a:schemeClr val="tx1"/>
                </a:solidFill>
                <a:latin typeface="Segoe UI Light" panose="020B0502040204020203" pitchFamily="34" charset="0"/>
                <a:cs typeface="Segoe UI Light" panose="020B0502040204020203" pitchFamily="34" charset="0"/>
              </a:rPr>
              <a:t>, </a:t>
            </a:r>
            <a:br>
              <a:rPr lang="en-US" sz="1800" dirty="0">
                <a:solidFill>
                  <a:schemeClr val="tx1"/>
                </a:solidFill>
                <a:latin typeface="Segoe UI Light" panose="020B0502040204020203" pitchFamily="34" charset="0"/>
                <a:cs typeface="Segoe UI Light" panose="020B0502040204020203" pitchFamily="34" charset="0"/>
              </a:rPr>
            </a:br>
            <a:r>
              <a:rPr lang="en-US" sz="1800" dirty="0">
                <a:solidFill>
                  <a:schemeClr val="tx1"/>
                </a:solidFill>
                <a:latin typeface="Segoe UI Light" panose="020B0502040204020203" pitchFamily="34" charset="0"/>
                <a:cs typeface="Segoe UI Light" panose="020B0502040204020203" pitchFamily="34" charset="0"/>
              </a:rPr>
              <a:t>EMEA SAP on Azure CoE </a:t>
            </a:r>
            <a:r>
              <a:rPr lang="en-US" sz="1800" dirty="0">
                <a:solidFill>
                  <a:schemeClr val="tx1"/>
                </a:solidFill>
                <a:latin typeface="Segoe UI Light" panose="020B0502040204020203" pitchFamily="34" charset="0"/>
                <a:cs typeface="Segoe UI Light" panose="020B0502040204020203" pitchFamily="34" charset="0"/>
                <a:hlinkClick r:id="rId26">
                  <a:extLst>
                    <a:ext uri="{A12FA001-AC4F-418D-AE19-62706E023703}">
                      <ahyp:hlinkClr xmlns:ahyp="http://schemas.microsoft.com/office/drawing/2018/hyperlinkcolor" val="tx"/>
                    </a:ext>
                  </a:extLst>
                </a:hlinkClick>
              </a:rPr>
              <a:t>SAPGBBEMEA@microsoft.com</a:t>
            </a:r>
            <a:r>
              <a:rPr lang="en-US" sz="1800" dirty="0">
                <a:solidFill>
                  <a:schemeClr val="tx1"/>
                </a:solidFill>
                <a:latin typeface="Segoe UI Light" panose="020B0502040204020203" pitchFamily="34" charset="0"/>
                <a:cs typeface="Segoe UI Light" panose="020B0502040204020203" pitchFamily="34" charset="0"/>
              </a:rPr>
              <a:t> </a:t>
            </a:r>
            <a:br>
              <a:rPr lang="en-US" sz="1800" dirty="0">
                <a:solidFill>
                  <a:schemeClr val="tx1"/>
                </a:solidFill>
                <a:latin typeface="Segoe UI Light" panose="020B0502040204020203" pitchFamily="34" charset="0"/>
                <a:cs typeface="Segoe UI Light" panose="020B0502040204020203" pitchFamily="34" charset="0"/>
              </a:rPr>
            </a:br>
            <a:r>
              <a:rPr lang="en-US" sz="1800" dirty="0">
                <a:solidFill>
                  <a:schemeClr val="tx1"/>
                </a:solidFill>
                <a:latin typeface="Segoe UI Light" panose="020B0502040204020203" pitchFamily="34" charset="0"/>
                <a:cs typeface="Segoe UI Light" panose="020B0502040204020203" pitchFamily="34" charset="0"/>
              </a:rPr>
              <a:t>or Asia SAP on Azure CoE </a:t>
            </a:r>
            <a:r>
              <a:rPr lang="en-US" sz="1800" dirty="0">
                <a:solidFill>
                  <a:schemeClr val="tx1"/>
                </a:solidFill>
                <a:latin typeface="Segoe UI Light" panose="020B0502040204020203" pitchFamily="34" charset="0"/>
                <a:cs typeface="Segoe UI Light" panose="020B0502040204020203" pitchFamily="34" charset="0"/>
                <a:hlinkClick r:id="rId27">
                  <a:extLst>
                    <a:ext uri="{A12FA001-AC4F-418D-AE19-62706E023703}">
                      <ahyp:hlinkClr xmlns:ahyp="http://schemas.microsoft.com/office/drawing/2018/hyperlinkcolor" val="tx"/>
                    </a:ext>
                  </a:extLst>
                </a:hlinkClick>
              </a:rPr>
              <a:t>SAPGBBASIA@microsoft.com</a:t>
            </a:r>
            <a:r>
              <a:rPr lang="en-US" sz="1800" dirty="0">
                <a:solidFill>
                  <a:schemeClr val="tx1"/>
                </a:solidFill>
                <a:latin typeface="Segoe UI Light" panose="020B0502040204020203" pitchFamily="34" charset="0"/>
                <a:cs typeface="Segoe UI Light" panose="020B0502040204020203" pitchFamily="34" charset="0"/>
              </a:rPr>
              <a:t> </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36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a:p>
            <a:pPr lvl="1" indent="-336145">
              <a:defRPr/>
            </a:pPr>
            <a:endParaRPr kumimoji="0" lang="en-US" sz="1600" b="0" i="0" u="none" strike="noStrike" kern="1200" cap="none" spc="0" normalizeH="0" baseline="0" noProof="0" dirty="0">
              <a:ln>
                <a:noFill/>
              </a:ln>
              <a:solidFill>
                <a:schemeClr val="tx1"/>
              </a:solidFill>
              <a:effectLst/>
              <a:uLnTx/>
              <a:uFillTx/>
              <a:latin typeface="Segoe UI Light" panose="020B0502040204020203" pitchFamily="34" charset="0"/>
              <a:ea typeface="+mn-ea"/>
              <a:cs typeface="Segoe UI Light" panose="020B0502040204020203" pitchFamily="34" charset="0"/>
            </a:endParaRPr>
          </a:p>
        </p:txBody>
      </p:sp>
      <p:pic>
        <p:nvPicPr>
          <p:cNvPr id="2050" name="Picture 2" descr="Image result for learn">
            <a:extLst>
              <a:ext uri="{FF2B5EF4-FFF2-40B4-BE49-F238E27FC236}">
                <a16:creationId xmlns:a16="http://schemas.microsoft.com/office/drawing/2014/main" id="{EF280C4C-BE38-4C83-8AC0-9D8DCA113395}"/>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3910082" y="1142950"/>
            <a:ext cx="702859" cy="7028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hands on">
            <a:extLst>
              <a:ext uri="{FF2B5EF4-FFF2-40B4-BE49-F238E27FC236}">
                <a16:creationId xmlns:a16="http://schemas.microsoft.com/office/drawing/2014/main" id="{1A6B4A95-AAB1-4071-9D03-E04846B88F2D}"/>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10498892" y="1155478"/>
            <a:ext cx="839339" cy="57691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sk">
            <a:extLst>
              <a:ext uri="{FF2B5EF4-FFF2-40B4-BE49-F238E27FC236}">
                <a16:creationId xmlns:a16="http://schemas.microsoft.com/office/drawing/2014/main" id="{0F94EC46-3A14-4ADE-B83B-075C5014293F}"/>
              </a:ext>
            </a:extLst>
          </p:cNvPr>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10530021" y="3015704"/>
            <a:ext cx="808210" cy="68865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engage">
            <a:extLst>
              <a:ext uri="{FF2B5EF4-FFF2-40B4-BE49-F238E27FC236}">
                <a16:creationId xmlns:a16="http://schemas.microsoft.com/office/drawing/2014/main" id="{30A3277B-B151-474A-A4CE-5AA3D20EC287}"/>
              </a:ext>
            </a:extLst>
          </p:cNvPr>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10617053" y="5071263"/>
            <a:ext cx="721178" cy="723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826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64CF0B-4121-4B7B-9770-4634CDAB0DC1}"/>
              </a:ext>
            </a:extLst>
          </p:cNvPr>
          <p:cNvSpPr/>
          <p:nvPr/>
        </p:nvSpPr>
        <p:spPr>
          <a:xfrm>
            <a:off x="3036990" y="3194262"/>
            <a:ext cx="6962899" cy="646331"/>
          </a:xfrm>
          <a:prstGeom prst="rect">
            <a:avLst/>
          </a:prstGeom>
        </p:spPr>
        <p:txBody>
          <a:bodyPr wrap="square">
            <a:spAutoFit/>
          </a:bodyPr>
          <a:lstStyle/>
          <a:p>
            <a:r>
              <a:rPr lang="en-US" i="1" dirty="0"/>
              <a:t>Latest SAP HANA on Azure content can be found at :</a:t>
            </a:r>
            <a:br>
              <a:rPr lang="en-US" i="1" dirty="0"/>
            </a:br>
            <a:r>
              <a:rPr lang="en-US" i="1" dirty="0"/>
              <a:t> </a:t>
            </a:r>
            <a:r>
              <a:rPr lang="en-US" i="1" dirty="0">
                <a:hlinkClick r:id="rId3"/>
              </a:rPr>
              <a:t>https://github.com/Microsoft/MCW-SAP-HANA-on-Azure</a:t>
            </a:r>
            <a:r>
              <a:rPr lang="en-US" i="1" dirty="0"/>
              <a:t> </a:t>
            </a:r>
          </a:p>
        </p:txBody>
      </p:sp>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6208-D3B5-469C-8FAC-E787B3C99500}"/>
              </a:ext>
            </a:extLst>
          </p:cNvPr>
          <p:cNvSpPr>
            <a:spLocks noGrp="1"/>
          </p:cNvSpPr>
          <p:nvPr>
            <p:ph type="title"/>
          </p:nvPr>
        </p:nvSpPr>
        <p:spPr>
          <a:xfrm>
            <a:off x="268080" y="289511"/>
            <a:ext cx="11655840" cy="899665"/>
          </a:xfrm>
        </p:spPr>
        <p:txBody>
          <a:bodyPr/>
          <a:lstStyle/>
          <a:p>
            <a:r>
              <a:rPr lang="en-US" sz="3200" dirty="0"/>
              <a:t>S/4HANA HA in Availability Set and DR across Regions (DR Failover)</a:t>
            </a:r>
          </a:p>
        </p:txBody>
      </p:sp>
      <p:sp>
        <p:nvSpPr>
          <p:cNvPr id="4" name="Rectangle 3">
            <a:extLst>
              <a:ext uri="{FF2B5EF4-FFF2-40B4-BE49-F238E27FC236}">
                <a16:creationId xmlns:a16="http://schemas.microsoft.com/office/drawing/2014/main" id="{BC79A211-040B-4628-838A-153AAF77E699}"/>
              </a:ext>
            </a:extLst>
          </p:cNvPr>
          <p:cNvSpPr/>
          <p:nvPr/>
        </p:nvSpPr>
        <p:spPr bwMode="auto">
          <a:xfrm>
            <a:off x="2927445" y="1139711"/>
            <a:ext cx="2859206" cy="5524315"/>
          </a:xfrm>
          <a:prstGeom prst="rect">
            <a:avLst/>
          </a:prstGeom>
          <a:solidFill>
            <a:schemeClr val="accent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sp>
        <p:nvSpPr>
          <p:cNvPr id="5" name="Rectangle 4">
            <a:extLst>
              <a:ext uri="{FF2B5EF4-FFF2-40B4-BE49-F238E27FC236}">
                <a16:creationId xmlns:a16="http://schemas.microsoft.com/office/drawing/2014/main" id="{EA2B9BFD-EA47-43F9-BF90-230E211D9643}"/>
              </a:ext>
            </a:extLst>
          </p:cNvPr>
          <p:cNvSpPr/>
          <p:nvPr/>
        </p:nvSpPr>
        <p:spPr bwMode="auto">
          <a:xfrm>
            <a:off x="8705621" y="1139712"/>
            <a:ext cx="2859206" cy="5524314"/>
          </a:xfrm>
          <a:prstGeom prst="rect">
            <a:avLst/>
          </a:prstGeom>
          <a:solidFill>
            <a:schemeClr val="accent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cxnSp>
        <p:nvCxnSpPr>
          <p:cNvPr id="7" name="Straight Connector 6">
            <a:extLst>
              <a:ext uri="{FF2B5EF4-FFF2-40B4-BE49-F238E27FC236}">
                <a16:creationId xmlns:a16="http://schemas.microsoft.com/office/drawing/2014/main" id="{97561B6A-F5BB-4700-BB7B-59F7C535CE27}"/>
              </a:ext>
            </a:extLst>
          </p:cNvPr>
          <p:cNvCxnSpPr>
            <a:cxnSpLocks/>
          </p:cNvCxnSpPr>
          <p:nvPr/>
        </p:nvCxnSpPr>
        <p:spPr>
          <a:xfrm>
            <a:off x="0" y="4046714"/>
            <a:ext cx="12192000" cy="13495"/>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D82A856-D3D5-4E07-9624-8545B61E9ECC}"/>
              </a:ext>
            </a:extLst>
          </p:cNvPr>
          <p:cNvSpPr/>
          <p:nvPr/>
        </p:nvSpPr>
        <p:spPr bwMode="auto">
          <a:xfrm>
            <a:off x="3084393" y="1576319"/>
            <a:ext cx="2552132" cy="1078635"/>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solidFill>
                  <a:schemeClr val="bg1"/>
                </a:solidFill>
                <a:ea typeface="Segoe UI" pitchFamily="34" charset="0"/>
                <a:cs typeface="Segoe UI" pitchFamily="34" charset="0"/>
              </a:rPr>
              <a:t>AvSet</a:t>
            </a:r>
            <a:endParaRPr lang="en-US" sz="1200" dirty="0">
              <a:solidFill>
                <a:schemeClr val="bg1"/>
              </a:soli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60FCCB11-8D5B-42E3-B3A1-9E3F85B275D3}"/>
              </a:ext>
            </a:extLst>
          </p:cNvPr>
          <p:cNvSpPr/>
          <p:nvPr/>
        </p:nvSpPr>
        <p:spPr bwMode="auto">
          <a:xfrm>
            <a:off x="3088739" y="4139429"/>
            <a:ext cx="2547785" cy="1092359"/>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solidFill>
                  <a:schemeClr val="bg1"/>
                </a:solidFill>
                <a:ea typeface="Segoe UI" pitchFamily="34" charset="0"/>
                <a:cs typeface="Segoe UI" pitchFamily="34" charset="0"/>
              </a:rPr>
              <a:t>AvSet</a:t>
            </a:r>
            <a:endParaRPr lang="en-US" sz="1200" dirty="0">
              <a:solidFill>
                <a:schemeClr val="bg1"/>
              </a:soli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8D6B6F83-A26E-4E5C-8C31-132C648C25A4}"/>
              </a:ext>
            </a:extLst>
          </p:cNvPr>
          <p:cNvSpPr/>
          <p:nvPr/>
        </p:nvSpPr>
        <p:spPr bwMode="auto">
          <a:xfrm>
            <a:off x="3261814" y="1808331"/>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HSR Sync</a:t>
            </a:r>
            <a:br>
              <a:rPr lang="en-US" sz="1200" dirty="0">
                <a:solidFill>
                  <a:schemeClr val="bg1"/>
                </a:solidFill>
                <a:ea typeface="Segoe UI" pitchFamily="34" charset="0"/>
                <a:cs typeface="Segoe UI" pitchFamily="34" charset="0"/>
              </a:rPr>
            </a:br>
            <a:r>
              <a:rPr lang="en-US" sz="1200" dirty="0">
                <a:solidFill>
                  <a:schemeClr val="bg1"/>
                </a:solidFill>
                <a:ea typeface="Segoe UI" pitchFamily="34" charset="0"/>
                <a:cs typeface="Segoe UI" pitchFamily="34" charset="0"/>
              </a:rPr>
              <a:t>on Linux Pacemaker Cluster</a:t>
            </a:r>
          </a:p>
        </p:txBody>
      </p:sp>
      <p:sp>
        <p:nvSpPr>
          <p:cNvPr id="24" name="Rectangle 23">
            <a:extLst>
              <a:ext uri="{FF2B5EF4-FFF2-40B4-BE49-F238E27FC236}">
                <a16:creationId xmlns:a16="http://schemas.microsoft.com/office/drawing/2014/main" id="{C8FFE969-81B9-41BB-9015-9883B30CDB4E}"/>
              </a:ext>
            </a:extLst>
          </p:cNvPr>
          <p:cNvSpPr/>
          <p:nvPr/>
        </p:nvSpPr>
        <p:spPr bwMode="auto">
          <a:xfrm>
            <a:off x="3091217" y="2875919"/>
            <a:ext cx="2552132" cy="1078635"/>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solidFill>
                  <a:schemeClr val="bg1"/>
                </a:solidFill>
                <a:ea typeface="Segoe UI" pitchFamily="34" charset="0"/>
                <a:cs typeface="Segoe UI" pitchFamily="34" charset="0"/>
              </a:rPr>
              <a:t>AvSet</a:t>
            </a:r>
            <a:endParaRPr lang="en-US" sz="1200" dirty="0">
              <a:solidFill>
                <a:schemeClr val="bg1"/>
              </a:soli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E6261089-4E9C-455F-AB3E-BC84867C2D8D}"/>
              </a:ext>
            </a:extLst>
          </p:cNvPr>
          <p:cNvSpPr/>
          <p:nvPr/>
        </p:nvSpPr>
        <p:spPr bwMode="auto">
          <a:xfrm>
            <a:off x="3268638" y="3107931"/>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ASCS </a:t>
            </a:r>
            <a:br>
              <a:rPr lang="en-US" sz="1200" dirty="0">
                <a:solidFill>
                  <a:schemeClr val="bg1"/>
                </a:solidFill>
                <a:ea typeface="Segoe UI" pitchFamily="34" charset="0"/>
                <a:cs typeface="Segoe UI" pitchFamily="34" charset="0"/>
              </a:rPr>
            </a:br>
            <a:r>
              <a:rPr lang="en-US" sz="1200" dirty="0">
                <a:solidFill>
                  <a:schemeClr val="bg1"/>
                </a:solidFill>
                <a:ea typeface="Segoe UI" pitchFamily="34" charset="0"/>
                <a:cs typeface="Segoe UI" pitchFamily="34" charset="0"/>
              </a:rPr>
              <a:t>on Windows Failover Cluster</a:t>
            </a:r>
          </a:p>
        </p:txBody>
      </p:sp>
      <p:sp>
        <p:nvSpPr>
          <p:cNvPr id="30" name="Rectangle 29">
            <a:extLst>
              <a:ext uri="{FF2B5EF4-FFF2-40B4-BE49-F238E27FC236}">
                <a16:creationId xmlns:a16="http://schemas.microsoft.com/office/drawing/2014/main" id="{0883FC89-113C-4B37-91DA-3D3FE93457C3}"/>
              </a:ext>
            </a:extLst>
          </p:cNvPr>
          <p:cNvSpPr/>
          <p:nvPr/>
        </p:nvSpPr>
        <p:spPr bwMode="auto">
          <a:xfrm>
            <a:off x="3268638" y="4403273"/>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SOFS </a:t>
            </a:r>
            <a:br>
              <a:rPr lang="en-US" sz="1200" dirty="0">
                <a:solidFill>
                  <a:schemeClr val="bg1"/>
                </a:solidFill>
                <a:ea typeface="Segoe UI" pitchFamily="34" charset="0"/>
                <a:cs typeface="Segoe UI" pitchFamily="34" charset="0"/>
              </a:rPr>
            </a:br>
            <a:r>
              <a:rPr lang="en-US" sz="1200" dirty="0">
                <a:solidFill>
                  <a:schemeClr val="bg1"/>
                </a:solidFill>
                <a:ea typeface="Segoe UI" pitchFamily="34" charset="0"/>
                <a:cs typeface="Segoe UI" pitchFamily="34" charset="0"/>
              </a:rPr>
              <a:t>on Windows Failover Cluster</a:t>
            </a:r>
          </a:p>
        </p:txBody>
      </p:sp>
      <p:sp>
        <p:nvSpPr>
          <p:cNvPr id="46" name="Rectangle 45">
            <a:extLst>
              <a:ext uri="{FF2B5EF4-FFF2-40B4-BE49-F238E27FC236}">
                <a16:creationId xmlns:a16="http://schemas.microsoft.com/office/drawing/2014/main" id="{52DD9083-E881-4937-85A1-3B4076BE2DA6}"/>
              </a:ext>
            </a:extLst>
          </p:cNvPr>
          <p:cNvSpPr/>
          <p:nvPr/>
        </p:nvSpPr>
        <p:spPr bwMode="auto">
          <a:xfrm>
            <a:off x="3268638" y="5704767"/>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SAP Logon Group</a:t>
            </a:r>
          </a:p>
        </p:txBody>
      </p:sp>
      <p:sp>
        <p:nvSpPr>
          <p:cNvPr id="52" name="Arrow: Right 51">
            <a:extLst>
              <a:ext uri="{FF2B5EF4-FFF2-40B4-BE49-F238E27FC236}">
                <a16:creationId xmlns:a16="http://schemas.microsoft.com/office/drawing/2014/main" id="{9FDEE04E-1852-4FA3-AE4F-7B7D740D7830}"/>
              </a:ext>
            </a:extLst>
          </p:cNvPr>
          <p:cNvSpPr/>
          <p:nvPr/>
        </p:nvSpPr>
        <p:spPr bwMode="auto">
          <a:xfrm>
            <a:off x="5922986" y="1751709"/>
            <a:ext cx="2726845" cy="718127"/>
          </a:xfrm>
          <a:prstGeom prst="rightArrow">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HSR Replication</a:t>
            </a:r>
          </a:p>
        </p:txBody>
      </p:sp>
      <p:pic>
        <p:nvPicPr>
          <p:cNvPr id="56" name="Picture 55">
            <a:extLst>
              <a:ext uri="{FF2B5EF4-FFF2-40B4-BE49-F238E27FC236}">
                <a16:creationId xmlns:a16="http://schemas.microsoft.com/office/drawing/2014/main" id="{EAADFE58-8A0E-4546-A947-5A82EBF5920C}"/>
              </a:ext>
            </a:extLst>
          </p:cNvPr>
          <p:cNvPicPr>
            <a:picLocks noChangeAspect="1"/>
          </p:cNvPicPr>
          <p:nvPr/>
        </p:nvPicPr>
        <p:blipFill>
          <a:blip r:embed="rId2" cstate="email">
            <a:biLevel thresh="25000"/>
            <a:extLst>
              <a:ext uri="{28A0092B-C50C-407E-A947-70E740481C1C}">
                <a14:useLocalDpi xmlns:a14="http://schemas.microsoft.com/office/drawing/2010/main"/>
              </a:ext>
            </a:extLst>
          </a:blip>
          <a:stretch>
            <a:fillRect/>
          </a:stretch>
        </p:blipFill>
        <p:spPr>
          <a:xfrm>
            <a:off x="7039479" y="3210897"/>
            <a:ext cx="442904" cy="442904"/>
          </a:xfrm>
          <a:prstGeom prst="rect">
            <a:avLst/>
          </a:prstGeom>
        </p:spPr>
      </p:pic>
      <p:pic>
        <p:nvPicPr>
          <p:cNvPr id="57" name="Picture 56">
            <a:extLst>
              <a:ext uri="{FF2B5EF4-FFF2-40B4-BE49-F238E27FC236}">
                <a16:creationId xmlns:a16="http://schemas.microsoft.com/office/drawing/2014/main" id="{7F8FA3AB-9E5C-4558-BD18-D0B146CD3C7D}"/>
              </a:ext>
            </a:extLst>
          </p:cNvPr>
          <p:cNvPicPr>
            <a:picLocks noChangeAspect="1"/>
          </p:cNvPicPr>
          <p:nvPr/>
        </p:nvPicPr>
        <p:blipFill>
          <a:blip r:embed="rId2" cstate="email">
            <a:biLevel thresh="25000"/>
            <a:extLst>
              <a:ext uri="{28A0092B-C50C-407E-A947-70E740481C1C}">
                <a14:useLocalDpi xmlns:a14="http://schemas.microsoft.com/office/drawing/2010/main"/>
              </a:ext>
            </a:extLst>
          </a:blip>
          <a:stretch>
            <a:fillRect/>
          </a:stretch>
        </p:blipFill>
        <p:spPr>
          <a:xfrm>
            <a:off x="7039479" y="4509705"/>
            <a:ext cx="442904" cy="442904"/>
          </a:xfrm>
          <a:prstGeom prst="rect">
            <a:avLst/>
          </a:prstGeom>
        </p:spPr>
      </p:pic>
      <p:pic>
        <p:nvPicPr>
          <p:cNvPr id="58" name="Picture 57">
            <a:extLst>
              <a:ext uri="{FF2B5EF4-FFF2-40B4-BE49-F238E27FC236}">
                <a16:creationId xmlns:a16="http://schemas.microsoft.com/office/drawing/2014/main" id="{01353BED-E93F-4251-822D-F3DEC3792654}"/>
              </a:ext>
            </a:extLst>
          </p:cNvPr>
          <p:cNvPicPr>
            <a:picLocks noChangeAspect="1"/>
          </p:cNvPicPr>
          <p:nvPr/>
        </p:nvPicPr>
        <p:blipFill>
          <a:blip r:embed="rId2" cstate="email">
            <a:biLevel thresh="25000"/>
            <a:extLst>
              <a:ext uri="{28A0092B-C50C-407E-A947-70E740481C1C}">
                <a14:useLocalDpi xmlns:a14="http://schemas.microsoft.com/office/drawing/2010/main"/>
              </a:ext>
            </a:extLst>
          </a:blip>
          <a:stretch>
            <a:fillRect/>
          </a:stretch>
        </p:blipFill>
        <p:spPr>
          <a:xfrm>
            <a:off x="7005774" y="5792861"/>
            <a:ext cx="442904" cy="442904"/>
          </a:xfrm>
          <a:prstGeom prst="rect">
            <a:avLst/>
          </a:prstGeom>
        </p:spPr>
      </p:pic>
      <p:cxnSp>
        <p:nvCxnSpPr>
          <p:cNvPr id="63" name="Straight Connector 62">
            <a:extLst>
              <a:ext uri="{FF2B5EF4-FFF2-40B4-BE49-F238E27FC236}">
                <a16:creationId xmlns:a16="http://schemas.microsoft.com/office/drawing/2014/main" id="{4882FDB6-AA8B-4D60-B3A7-55F4F56E15CE}"/>
              </a:ext>
            </a:extLst>
          </p:cNvPr>
          <p:cNvCxnSpPr>
            <a:cxnSpLocks/>
          </p:cNvCxnSpPr>
          <p:nvPr/>
        </p:nvCxnSpPr>
        <p:spPr>
          <a:xfrm>
            <a:off x="0" y="2761135"/>
            <a:ext cx="1219200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13C79F5-09A1-42F5-B208-5FB61337F647}"/>
              </a:ext>
            </a:extLst>
          </p:cNvPr>
          <p:cNvCxnSpPr>
            <a:cxnSpLocks/>
          </p:cNvCxnSpPr>
          <p:nvPr/>
        </p:nvCxnSpPr>
        <p:spPr>
          <a:xfrm flipV="1">
            <a:off x="0" y="5352270"/>
            <a:ext cx="12192000" cy="13495"/>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D4B16144-799D-4DC4-99A0-AAFAB4C6C4AF}"/>
              </a:ext>
            </a:extLst>
          </p:cNvPr>
          <p:cNvSpPr/>
          <p:nvPr/>
        </p:nvSpPr>
        <p:spPr bwMode="auto">
          <a:xfrm>
            <a:off x="8846226" y="1576320"/>
            <a:ext cx="2552132" cy="1078635"/>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solidFill>
                  <a:schemeClr val="bg1"/>
                </a:solidFill>
                <a:ea typeface="Segoe UI" pitchFamily="34" charset="0"/>
                <a:cs typeface="Segoe UI" pitchFamily="34" charset="0"/>
              </a:rPr>
              <a:t>AvSet</a:t>
            </a:r>
            <a:endParaRPr lang="en-US" sz="12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E7F9929D-5CAB-4053-BAB0-EBCF63E4218C}"/>
              </a:ext>
            </a:extLst>
          </p:cNvPr>
          <p:cNvSpPr/>
          <p:nvPr/>
        </p:nvSpPr>
        <p:spPr bwMode="auto">
          <a:xfrm>
            <a:off x="8850572" y="4139430"/>
            <a:ext cx="2547785" cy="1092359"/>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solidFill>
                  <a:schemeClr val="bg1"/>
                </a:solidFill>
                <a:ea typeface="Segoe UI" pitchFamily="34" charset="0"/>
                <a:cs typeface="Segoe UI" pitchFamily="34" charset="0"/>
              </a:rPr>
              <a:t>AvSet</a:t>
            </a:r>
            <a:endParaRPr lang="en-US" sz="1200" dirty="0">
              <a:solidFill>
                <a:schemeClr val="bg1"/>
              </a:solidFill>
              <a:ea typeface="Segoe UI" pitchFamily="34" charset="0"/>
              <a:cs typeface="Segoe UI" pitchFamily="34" charset="0"/>
            </a:endParaRPr>
          </a:p>
        </p:txBody>
      </p:sp>
      <p:sp>
        <p:nvSpPr>
          <p:cNvPr id="68" name="Rectangle 67">
            <a:extLst>
              <a:ext uri="{FF2B5EF4-FFF2-40B4-BE49-F238E27FC236}">
                <a16:creationId xmlns:a16="http://schemas.microsoft.com/office/drawing/2014/main" id="{931F77CC-07C2-4D96-97DE-8148458636E5}"/>
              </a:ext>
            </a:extLst>
          </p:cNvPr>
          <p:cNvSpPr/>
          <p:nvPr/>
        </p:nvSpPr>
        <p:spPr bwMode="auto">
          <a:xfrm>
            <a:off x="9023647" y="1808332"/>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endParaRPr lang="en-US" sz="1200" dirty="0">
              <a:solidFill>
                <a:schemeClr val="bg1"/>
              </a:solidFill>
              <a:ea typeface="Segoe UI" pitchFamily="34" charset="0"/>
              <a:cs typeface="Segoe UI" pitchFamily="34" charset="0"/>
            </a:endParaRPr>
          </a:p>
        </p:txBody>
      </p:sp>
      <p:pic>
        <p:nvPicPr>
          <p:cNvPr id="69" name="Picture 68">
            <a:extLst>
              <a:ext uri="{FF2B5EF4-FFF2-40B4-BE49-F238E27FC236}">
                <a16:creationId xmlns:a16="http://schemas.microsoft.com/office/drawing/2014/main" id="{7BB6039C-5A74-4E85-9D1C-AAF60BFA3931}"/>
              </a:ext>
            </a:extLst>
          </p:cNvPr>
          <p:cNvPicPr>
            <a:picLocks noChangeAspect="1"/>
          </p:cNvPicPr>
          <p:nvPr/>
        </p:nvPicPr>
        <p:blipFill rotWithShape="1">
          <a:blip r:embed="rId3"/>
          <a:srcRect r="5260" b="24083"/>
          <a:stretch/>
        </p:blipFill>
        <p:spPr>
          <a:xfrm>
            <a:off x="9282814" y="1903827"/>
            <a:ext cx="491600" cy="413895"/>
          </a:xfrm>
          <a:prstGeom prst="rect">
            <a:avLst/>
          </a:prstGeom>
          <a:effectLst>
            <a:glow rad="101600">
              <a:srgbClr val="FFFF00">
                <a:alpha val="40000"/>
              </a:srgbClr>
            </a:glow>
          </a:effectLst>
        </p:spPr>
      </p:pic>
      <p:sp>
        <p:nvSpPr>
          <p:cNvPr id="72" name="Rectangle 71">
            <a:extLst>
              <a:ext uri="{FF2B5EF4-FFF2-40B4-BE49-F238E27FC236}">
                <a16:creationId xmlns:a16="http://schemas.microsoft.com/office/drawing/2014/main" id="{DF606096-908E-4B55-ACE7-A89145A50C40}"/>
              </a:ext>
            </a:extLst>
          </p:cNvPr>
          <p:cNvSpPr/>
          <p:nvPr/>
        </p:nvSpPr>
        <p:spPr bwMode="auto">
          <a:xfrm>
            <a:off x="8853050" y="2875920"/>
            <a:ext cx="2552132" cy="1078635"/>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solidFill>
                  <a:schemeClr val="bg1"/>
                </a:solidFill>
                <a:ea typeface="Segoe UI" pitchFamily="34" charset="0"/>
                <a:cs typeface="Segoe UI" pitchFamily="34" charset="0"/>
              </a:rPr>
              <a:t>AvSet</a:t>
            </a:r>
            <a:endParaRPr lang="en-US" sz="1200" dirty="0">
              <a:solidFill>
                <a:schemeClr val="bg1"/>
              </a:solidFill>
              <a:ea typeface="Segoe UI" pitchFamily="34" charset="0"/>
              <a:cs typeface="Segoe UI" pitchFamily="34" charset="0"/>
            </a:endParaRPr>
          </a:p>
        </p:txBody>
      </p:sp>
      <p:sp>
        <p:nvSpPr>
          <p:cNvPr id="73" name="Rectangle 72">
            <a:extLst>
              <a:ext uri="{FF2B5EF4-FFF2-40B4-BE49-F238E27FC236}">
                <a16:creationId xmlns:a16="http://schemas.microsoft.com/office/drawing/2014/main" id="{7957E21A-6C22-4B8D-86E5-BAD84286C247}"/>
              </a:ext>
            </a:extLst>
          </p:cNvPr>
          <p:cNvSpPr/>
          <p:nvPr/>
        </p:nvSpPr>
        <p:spPr bwMode="auto">
          <a:xfrm>
            <a:off x="9030471" y="3107932"/>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ASCS </a:t>
            </a:r>
            <a:br>
              <a:rPr lang="en-US" sz="1200" dirty="0">
                <a:solidFill>
                  <a:schemeClr val="bg1"/>
                </a:solidFill>
                <a:ea typeface="Segoe UI" pitchFamily="34" charset="0"/>
                <a:cs typeface="Segoe UI" pitchFamily="34" charset="0"/>
              </a:rPr>
            </a:br>
            <a:r>
              <a:rPr lang="en-US" sz="1200" dirty="0">
                <a:solidFill>
                  <a:schemeClr val="bg1"/>
                </a:solidFill>
                <a:ea typeface="Segoe UI" pitchFamily="34" charset="0"/>
                <a:cs typeface="Segoe UI" pitchFamily="34" charset="0"/>
              </a:rPr>
              <a:t>on Windows Failover Cluster</a:t>
            </a:r>
          </a:p>
        </p:txBody>
      </p:sp>
      <p:sp>
        <p:nvSpPr>
          <p:cNvPr id="78" name="Rectangle 77">
            <a:extLst>
              <a:ext uri="{FF2B5EF4-FFF2-40B4-BE49-F238E27FC236}">
                <a16:creationId xmlns:a16="http://schemas.microsoft.com/office/drawing/2014/main" id="{547160EA-3E2D-4C10-8A43-68940FE60F8A}"/>
              </a:ext>
            </a:extLst>
          </p:cNvPr>
          <p:cNvSpPr/>
          <p:nvPr/>
        </p:nvSpPr>
        <p:spPr bwMode="auto">
          <a:xfrm>
            <a:off x="9030471" y="4403274"/>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SOFS </a:t>
            </a:r>
            <a:br>
              <a:rPr lang="en-US" sz="1200" dirty="0">
                <a:solidFill>
                  <a:schemeClr val="bg1"/>
                </a:solidFill>
                <a:ea typeface="Segoe UI" pitchFamily="34" charset="0"/>
                <a:cs typeface="Segoe UI" pitchFamily="34" charset="0"/>
              </a:rPr>
            </a:br>
            <a:r>
              <a:rPr lang="en-US" sz="1200" dirty="0">
                <a:solidFill>
                  <a:schemeClr val="bg1"/>
                </a:solidFill>
                <a:ea typeface="Segoe UI" pitchFamily="34" charset="0"/>
                <a:cs typeface="Segoe UI" pitchFamily="34" charset="0"/>
              </a:rPr>
              <a:t>on Windows Failover Cluster</a:t>
            </a:r>
          </a:p>
        </p:txBody>
      </p:sp>
      <p:sp>
        <p:nvSpPr>
          <p:cNvPr id="87" name="Rectangle 86">
            <a:extLst>
              <a:ext uri="{FF2B5EF4-FFF2-40B4-BE49-F238E27FC236}">
                <a16:creationId xmlns:a16="http://schemas.microsoft.com/office/drawing/2014/main" id="{5B3BE675-2DC9-4E4A-B2CE-46E2D0F10864}"/>
              </a:ext>
            </a:extLst>
          </p:cNvPr>
          <p:cNvSpPr/>
          <p:nvPr/>
        </p:nvSpPr>
        <p:spPr bwMode="auto">
          <a:xfrm>
            <a:off x="9030471" y="5704768"/>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SAP Logon Group</a:t>
            </a:r>
          </a:p>
        </p:txBody>
      </p:sp>
      <p:sp>
        <p:nvSpPr>
          <p:cNvPr id="91" name="TextBox 90">
            <a:extLst>
              <a:ext uri="{FF2B5EF4-FFF2-40B4-BE49-F238E27FC236}">
                <a16:creationId xmlns:a16="http://schemas.microsoft.com/office/drawing/2014/main" id="{222643B1-02B6-40E2-AD1E-4B2CD031E005}"/>
              </a:ext>
            </a:extLst>
          </p:cNvPr>
          <p:cNvSpPr txBox="1"/>
          <p:nvPr/>
        </p:nvSpPr>
        <p:spPr>
          <a:xfrm>
            <a:off x="354770" y="1787428"/>
            <a:ext cx="259113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HANA Database layer</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(=SPOF)</a:t>
            </a:r>
          </a:p>
        </p:txBody>
      </p:sp>
      <p:sp>
        <p:nvSpPr>
          <p:cNvPr id="92" name="TextBox 91">
            <a:extLst>
              <a:ext uri="{FF2B5EF4-FFF2-40B4-BE49-F238E27FC236}">
                <a16:creationId xmlns:a16="http://schemas.microsoft.com/office/drawing/2014/main" id="{33DACA42-45DE-40A8-959A-EECBAC541944}"/>
              </a:ext>
            </a:extLst>
          </p:cNvPr>
          <p:cNvSpPr txBox="1"/>
          <p:nvPr/>
        </p:nvSpPr>
        <p:spPr>
          <a:xfrm>
            <a:off x="414358" y="2914017"/>
            <a:ext cx="2446637" cy="1043363"/>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Central Services (ASCS) layer on Windows (=SPOF)</a:t>
            </a:r>
          </a:p>
        </p:txBody>
      </p:sp>
      <p:sp>
        <p:nvSpPr>
          <p:cNvPr id="93" name="TextBox 92">
            <a:extLst>
              <a:ext uri="{FF2B5EF4-FFF2-40B4-BE49-F238E27FC236}">
                <a16:creationId xmlns:a16="http://schemas.microsoft.com/office/drawing/2014/main" id="{CA0C7CAE-838D-416B-84F3-E19A1AED076D}"/>
              </a:ext>
            </a:extLst>
          </p:cNvPr>
          <p:cNvSpPr txBox="1"/>
          <p:nvPr/>
        </p:nvSpPr>
        <p:spPr>
          <a:xfrm>
            <a:off x="362666" y="4354229"/>
            <a:ext cx="259113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file share layer</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on Windows (=SPOF)</a:t>
            </a:r>
          </a:p>
        </p:txBody>
      </p:sp>
      <p:sp>
        <p:nvSpPr>
          <p:cNvPr id="94" name="TextBox 93">
            <a:extLst>
              <a:ext uri="{FF2B5EF4-FFF2-40B4-BE49-F238E27FC236}">
                <a16:creationId xmlns:a16="http://schemas.microsoft.com/office/drawing/2014/main" id="{ECBAF8B4-20CC-4CE3-BDF3-982963691356}"/>
              </a:ext>
            </a:extLst>
          </p:cNvPr>
          <p:cNvSpPr txBox="1"/>
          <p:nvPr/>
        </p:nvSpPr>
        <p:spPr>
          <a:xfrm>
            <a:off x="220312" y="5616533"/>
            <a:ext cx="2676393"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Application Server layer (= Non-SPOF)</a:t>
            </a:r>
          </a:p>
        </p:txBody>
      </p:sp>
      <p:sp>
        <p:nvSpPr>
          <p:cNvPr id="95" name="TextBox 94">
            <a:extLst>
              <a:ext uri="{FF2B5EF4-FFF2-40B4-BE49-F238E27FC236}">
                <a16:creationId xmlns:a16="http://schemas.microsoft.com/office/drawing/2014/main" id="{C5AF027F-1BB7-4DAE-9710-55C05FC125CF}"/>
              </a:ext>
            </a:extLst>
          </p:cNvPr>
          <p:cNvSpPr txBox="1"/>
          <p:nvPr/>
        </p:nvSpPr>
        <p:spPr>
          <a:xfrm>
            <a:off x="3350242" y="1139711"/>
            <a:ext cx="209582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chemeClr val="bg1"/>
                </a:solidFill>
                <a:effectLst/>
                <a:uLnTx/>
                <a:uFillTx/>
                <a:latin typeface="Segoe UI Semilight"/>
                <a:ea typeface="+mn-ea"/>
                <a:cs typeface="+mn-cs"/>
              </a:rPr>
              <a:t>Primary Azure Region</a:t>
            </a:r>
            <a:endParaRPr kumimoji="0" lang="en-US" sz="1600" b="0" i="0" u="none" strike="noStrike" kern="1200" cap="none" spc="0" normalizeH="0" baseline="0" noProof="0" dirty="0">
              <a:ln>
                <a:noFill/>
              </a:ln>
              <a:solidFill>
                <a:schemeClr val="bg1"/>
              </a:solidFill>
              <a:effectLst/>
              <a:uLnTx/>
              <a:uFillTx/>
              <a:latin typeface="Segoe UI Semilight"/>
              <a:ea typeface="+mn-ea"/>
              <a:cs typeface="+mn-cs"/>
            </a:endParaRPr>
          </a:p>
        </p:txBody>
      </p:sp>
      <p:sp>
        <p:nvSpPr>
          <p:cNvPr id="97" name="TextBox 96">
            <a:extLst>
              <a:ext uri="{FF2B5EF4-FFF2-40B4-BE49-F238E27FC236}">
                <a16:creationId xmlns:a16="http://schemas.microsoft.com/office/drawing/2014/main" id="{6342AE3B-4C20-4E35-9600-5703FF5545DE}"/>
              </a:ext>
            </a:extLst>
          </p:cNvPr>
          <p:cNvSpPr txBox="1"/>
          <p:nvPr/>
        </p:nvSpPr>
        <p:spPr>
          <a:xfrm>
            <a:off x="8982702" y="1181041"/>
            <a:ext cx="236788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chemeClr val="bg1"/>
                </a:solidFill>
                <a:effectLst/>
                <a:uLnTx/>
                <a:uFillTx/>
                <a:latin typeface="Segoe UI Semilight"/>
                <a:ea typeface="+mn-ea"/>
                <a:cs typeface="+mn-cs"/>
              </a:rPr>
              <a:t>Secondary Azure Region</a:t>
            </a:r>
            <a:endParaRPr kumimoji="0" lang="en-US" sz="1600" b="0" i="0" u="none" strike="noStrike" kern="1200" cap="none" spc="0" normalizeH="0" baseline="0" noProof="0" dirty="0">
              <a:ln>
                <a:noFill/>
              </a:ln>
              <a:solidFill>
                <a:schemeClr val="bg1"/>
              </a:solidFill>
              <a:effectLst/>
              <a:uLnTx/>
              <a:uFillTx/>
              <a:latin typeface="Segoe UI Semilight"/>
              <a:ea typeface="+mn-ea"/>
              <a:cs typeface="+mn-cs"/>
            </a:endParaRPr>
          </a:p>
        </p:txBody>
      </p:sp>
      <p:sp>
        <p:nvSpPr>
          <p:cNvPr id="99" name="TextBox 98">
            <a:extLst>
              <a:ext uri="{FF2B5EF4-FFF2-40B4-BE49-F238E27FC236}">
                <a16:creationId xmlns:a16="http://schemas.microsoft.com/office/drawing/2014/main" id="{3A6687C0-F145-4408-B497-00C6D06C14FE}"/>
              </a:ext>
            </a:extLst>
          </p:cNvPr>
          <p:cNvSpPr txBox="1"/>
          <p:nvPr/>
        </p:nvSpPr>
        <p:spPr>
          <a:xfrm>
            <a:off x="6198222" y="2761135"/>
            <a:ext cx="2095826"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effectLst/>
                <a:uLnTx/>
                <a:uFillTx/>
                <a:latin typeface="Segoe UI Semilight"/>
                <a:ea typeface="+mn-ea"/>
                <a:cs typeface="+mn-cs"/>
              </a:rPr>
              <a:t>Blob storage for ASR</a:t>
            </a:r>
            <a:endParaRPr kumimoji="0" lang="en-US" sz="1600" b="0" i="0" u="none" strike="noStrike" kern="1200" cap="none" spc="0" normalizeH="0" baseline="0" noProof="0" dirty="0">
              <a:ln>
                <a:noFill/>
              </a:ln>
              <a:effectLst/>
              <a:uLnTx/>
              <a:uFillTx/>
              <a:latin typeface="Segoe UI Semilight"/>
              <a:ea typeface="+mn-ea"/>
              <a:cs typeface="+mn-cs"/>
            </a:endParaRPr>
          </a:p>
        </p:txBody>
      </p:sp>
      <p:sp>
        <p:nvSpPr>
          <p:cNvPr id="106" name="Arrow: Right 105">
            <a:extLst>
              <a:ext uri="{FF2B5EF4-FFF2-40B4-BE49-F238E27FC236}">
                <a16:creationId xmlns:a16="http://schemas.microsoft.com/office/drawing/2014/main" id="{3FBC1FB5-87B1-4AA3-A9F3-263DF91B8D1A}"/>
              </a:ext>
            </a:extLst>
          </p:cNvPr>
          <p:cNvSpPr/>
          <p:nvPr/>
        </p:nvSpPr>
        <p:spPr bwMode="auto">
          <a:xfrm>
            <a:off x="7662365" y="3043056"/>
            <a:ext cx="973683" cy="718127"/>
          </a:xfrm>
          <a:prstGeom prst="rightArrow">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ASR Failover</a:t>
            </a:r>
          </a:p>
        </p:txBody>
      </p:sp>
      <p:sp>
        <p:nvSpPr>
          <p:cNvPr id="107" name="Arrow: Right 106">
            <a:extLst>
              <a:ext uri="{FF2B5EF4-FFF2-40B4-BE49-F238E27FC236}">
                <a16:creationId xmlns:a16="http://schemas.microsoft.com/office/drawing/2014/main" id="{535984EC-4413-43AA-8BE5-0B46A1765B9A}"/>
              </a:ext>
            </a:extLst>
          </p:cNvPr>
          <p:cNvSpPr/>
          <p:nvPr/>
        </p:nvSpPr>
        <p:spPr bwMode="auto">
          <a:xfrm>
            <a:off x="7676148" y="4346651"/>
            <a:ext cx="973683" cy="718127"/>
          </a:xfrm>
          <a:prstGeom prst="rightArrow">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ASR Failover</a:t>
            </a:r>
          </a:p>
        </p:txBody>
      </p:sp>
      <p:sp>
        <p:nvSpPr>
          <p:cNvPr id="108" name="Arrow: Right 107">
            <a:extLst>
              <a:ext uri="{FF2B5EF4-FFF2-40B4-BE49-F238E27FC236}">
                <a16:creationId xmlns:a16="http://schemas.microsoft.com/office/drawing/2014/main" id="{A742111D-5DF3-434F-B7EC-C88A9BC62C35}"/>
              </a:ext>
            </a:extLst>
          </p:cNvPr>
          <p:cNvSpPr/>
          <p:nvPr/>
        </p:nvSpPr>
        <p:spPr bwMode="auto">
          <a:xfrm>
            <a:off x="7676148" y="5646250"/>
            <a:ext cx="973683" cy="718127"/>
          </a:xfrm>
          <a:prstGeom prst="rightArrow">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ASR Failover</a:t>
            </a:r>
          </a:p>
        </p:txBody>
      </p:sp>
      <p:sp>
        <p:nvSpPr>
          <p:cNvPr id="112" name="Rectangle 111">
            <a:extLst>
              <a:ext uri="{FF2B5EF4-FFF2-40B4-BE49-F238E27FC236}">
                <a16:creationId xmlns:a16="http://schemas.microsoft.com/office/drawing/2014/main" id="{27E1EA65-FBDB-4B13-B370-39FC93174C0F}"/>
              </a:ext>
            </a:extLst>
          </p:cNvPr>
          <p:cNvSpPr/>
          <p:nvPr/>
        </p:nvSpPr>
        <p:spPr bwMode="auto">
          <a:xfrm>
            <a:off x="3095564" y="5463800"/>
            <a:ext cx="2547785" cy="1092359"/>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solidFill>
                  <a:schemeClr val="bg1"/>
                </a:solidFill>
                <a:ea typeface="Segoe UI" pitchFamily="34" charset="0"/>
                <a:cs typeface="Segoe UI" pitchFamily="34" charset="0"/>
              </a:rPr>
              <a:t>AvSet</a:t>
            </a:r>
            <a:endParaRPr lang="en-US" sz="1200" dirty="0">
              <a:solidFill>
                <a:schemeClr val="bg1"/>
              </a:solidFill>
              <a:ea typeface="Segoe UI" pitchFamily="34" charset="0"/>
              <a:cs typeface="Segoe UI" pitchFamily="34" charset="0"/>
            </a:endParaRPr>
          </a:p>
        </p:txBody>
      </p:sp>
      <p:sp>
        <p:nvSpPr>
          <p:cNvPr id="113" name="Rectangle 112">
            <a:extLst>
              <a:ext uri="{FF2B5EF4-FFF2-40B4-BE49-F238E27FC236}">
                <a16:creationId xmlns:a16="http://schemas.microsoft.com/office/drawing/2014/main" id="{7BE7D740-C332-48E1-83E2-B662AA0E6D9B}"/>
              </a:ext>
            </a:extLst>
          </p:cNvPr>
          <p:cNvSpPr/>
          <p:nvPr/>
        </p:nvSpPr>
        <p:spPr bwMode="auto">
          <a:xfrm>
            <a:off x="8857397" y="5463801"/>
            <a:ext cx="2547785" cy="1092359"/>
          </a:xfrm>
          <a:prstGeom prst="rect">
            <a:avLst/>
          </a:prstGeom>
          <a:noFill/>
          <a:ln>
            <a:solidFill>
              <a:schemeClr val="bg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err="1">
                <a:solidFill>
                  <a:schemeClr val="bg1"/>
                </a:solidFill>
                <a:ea typeface="Segoe UI" pitchFamily="34" charset="0"/>
                <a:cs typeface="Segoe UI" pitchFamily="34" charset="0"/>
              </a:rPr>
              <a:t>AvSet</a:t>
            </a:r>
            <a:endParaRPr lang="en-US" sz="1200" dirty="0">
              <a:solidFill>
                <a:schemeClr val="bg1"/>
              </a:solidFill>
              <a:ea typeface="Segoe UI" pitchFamily="34" charset="0"/>
              <a:cs typeface="Segoe UI" pitchFamily="34" charset="0"/>
            </a:endParaRPr>
          </a:p>
        </p:txBody>
      </p:sp>
      <p:pic>
        <p:nvPicPr>
          <p:cNvPr id="114" name="Picture 113">
            <a:extLst>
              <a:ext uri="{FF2B5EF4-FFF2-40B4-BE49-F238E27FC236}">
                <a16:creationId xmlns:a16="http://schemas.microsoft.com/office/drawing/2014/main" id="{234DF558-B107-43FD-874F-5FCFB4C2CABD}"/>
              </a:ext>
            </a:extLst>
          </p:cNvPr>
          <p:cNvPicPr>
            <a:picLocks noChangeAspect="1"/>
          </p:cNvPicPr>
          <p:nvPr/>
        </p:nvPicPr>
        <p:blipFill rotWithShape="1">
          <a:blip r:embed="rId3">
            <a:lum bright="70000" contrast="-70000"/>
          </a:blip>
          <a:srcRect r="5260" b="24083"/>
          <a:stretch/>
        </p:blipFill>
        <p:spPr>
          <a:xfrm>
            <a:off x="3520981" y="1903826"/>
            <a:ext cx="491600" cy="413895"/>
          </a:xfrm>
          <a:prstGeom prst="rect">
            <a:avLst/>
          </a:prstGeom>
        </p:spPr>
      </p:pic>
      <p:pic>
        <p:nvPicPr>
          <p:cNvPr id="115" name="Picture 114">
            <a:extLst>
              <a:ext uri="{FF2B5EF4-FFF2-40B4-BE49-F238E27FC236}">
                <a16:creationId xmlns:a16="http://schemas.microsoft.com/office/drawing/2014/main" id="{795CA593-70E0-4D62-9815-94C177EC3752}"/>
              </a:ext>
            </a:extLst>
          </p:cNvPr>
          <p:cNvPicPr>
            <a:picLocks noChangeAspect="1"/>
          </p:cNvPicPr>
          <p:nvPr/>
        </p:nvPicPr>
        <p:blipFill rotWithShape="1">
          <a:blip r:embed="rId3">
            <a:lum bright="70000" contrast="-70000"/>
          </a:blip>
          <a:srcRect r="5260" b="24083"/>
          <a:stretch/>
        </p:blipFill>
        <p:spPr>
          <a:xfrm>
            <a:off x="4690139" y="1903825"/>
            <a:ext cx="491600" cy="413895"/>
          </a:xfrm>
          <a:prstGeom prst="rect">
            <a:avLst/>
          </a:prstGeom>
        </p:spPr>
      </p:pic>
      <p:cxnSp>
        <p:nvCxnSpPr>
          <p:cNvPr id="116" name="Straight Arrow Connector 115">
            <a:extLst>
              <a:ext uri="{FF2B5EF4-FFF2-40B4-BE49-F238E27FC236}">
                <a16:creationId xmlns:a16="http://schemas.microsoft.com/office/drawing/2014/main" id="{F9B36462-DAB7-473C-8B30-A589D2094891}"/>
              </a:ext>
            </a:extLst>
          </p:cNvPr>
          <p:cNvCxnSpPr>
            <a:cxnSpLocks/>
            <a:stCxn id="114" idx="3"/>
            <a:endCxn id="115" idx="1"/>
          </p:cNvCxnSpPr>
          <p:nvPr/>
        </p:nvCxnSpPr>
        <p:spPr>
          <a:xfrm flipV="1">
            <a:off x="4012581" y="2110773"/>
            <a:ext cx="677558" cy="1"/>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117" name="Picture 116">
            <a:extLst>
              <a:ext uri="{FF2B5EF4-FFF2-40B4-BE49-F238E27FC236}">
                <a16:creationId xmlns:a16="http://schemas.microsoft.com/office/drawing/2014/main" id="{0C72543A-EDE1-479A-913D-C2B326BBCAD2}"/>
              </a:ext>
            </a:extLst>
          </p:cNvPr>
          <p:cNvPicPr>
            <a:picLocks noChangeAspect="1"/>
          </p:cNvPicPr>
          <p:nvPr/>
        </p:nvPicPr>
        <p:blipFill rotWithShape="1">
          <a:blip r:embed="rId3">
            <a:lum bright="70000" contrast="-70000"/>
          </a:blip>
          <a:srcRect r="5260" b="24083"/>
          <a:stretch/>
        </p:blipFill>
        <p:spPr>
          <a:xfrm>
            <a:off x="3527805" y="3203426"/>
            <a:ext cx="491600" cy="413895"/>
          </a:xfrm>
          <a:prstGeom prst="rect">
            <a:avLst/>
          </a:prstGeom>
        </p:spPr>
      </p:pic>
      <p:pic>
        <p:nvPicPr>
          <p:cNvPr id="118" name="Picture 117">
            <a:extLst>
              <a:ext uri="{FF2B5EF4-FFF2-40B4-BE49-F238E27FC236}">
                <a16:creationId xmlns:a16="http://schemas.microsoft.com/office/drawing/2014/main" id="{7CFA0329-57D0-4448-A0B0-69EC9E68CA85}"/>
              </a:ext>
            </a:extLst>
          </p:cNvPr>
          <p:cNvPicPr>
            <a:picLocks noChangeAspect="1"/>
          </p:cNvPicPr>
          <p:nvPr/>
        </p:nvPicPr>
        <p:blipFill rotWithShape="1">
          <a:blip r:embed="rId3">
            <a:lum bright="70000" contrast="-70000"/>
          </a:blip>
          <a:srcRect r="5260" b="24083"/>
          <a:stretch/>
        </p:blipFill>
        <p:spPr>
          <a:xfrm>
            <a:off x="4696963" y="3203425"/>
            <a:ext cx="491600" cy="413895"/>
          </a:xfrm>
          <a:prstGeom prst="rect">
            <a:avLst/>
          </a:prstGeom>
        </p:spPr>
      </p:pic>
      <p:pic>
        <p:nvPicPr>
          <p:cNvPr id="119" name="Picture 118">
            <a:extLst>
              <a:ext uri="{FF2B5EF4-FFF2-40B4-BE49-F238E27FC236}">
                <a16:creationId xmlns:a16="http://schemas.microsoft.com/office/drawing/2014/main" id="{9D96A3B8-550D-4E2C-8F3F-633758E0F604}"/>
              </a:ext>
            </a:extLst>
          </p:cNvPr>
          <p:cNvPicPr>
            <a:picLocks noChangeAspect="1"/>
          </p:cNvPicPr>
          <p:nvPr/>
        </p:nvPicPr>
        <p:blipFill rotWithShape="1">
          <a:blip r:embed="rId3">
            <a:lum bright="70000" contrast="-70000"/>
          </a:blip>
          <a:srcRect r="5260" b="24083"/>
          <a:stretch/>
        </p:blipFill>
        <p:spPr>
          <a:xfrm>
            <a:off x="3527805" y="4498768"/>
            <a:ext cx="491600" cy="413895"/>
          </a:xfrm>
          <a:prstGeom prst="rect">
            <a:avLst/>
          </a:prstGeom>
        </p:spPr>
      </p:pic>
      <p:pic>
        <p:nvPicPr>
          <p:cNvPr id="120" name="Picture 119">
            <a:extLst>
              <a:ext uri="{FF2B5EF4-FFF2-40B4-BE49-F238E27FC236}">
                <a16:creationId xmlns:a16="http://schemas.microsoft.com/office/drawing/2014/main" id="{40F3CD7F-4918-4EAF-B02E-179B5469DABB}"/>
              </a:ext>
            </a:extLst>
          </p:cNvPr>
          <p:cNvPicPr>
            <a:picLocks noChangeAspect="1"/>
          </p:cNvPicPr>
          <p:nvPr/>
        </p:nvPicPr>
        <p:blipFill rotWithShape="1">
          <a:blip r:embed="rId3">
            <a:lum bright="70000" contrast="-70000"/>
          </a:blip>
          <a:srcRect r="5260" b="24083"/>
          <a:stretch/>
        </p:blipFill>
        <p:spPr>
          <a:xfrm>
            <a:off x="4696963" y="4498767"/>
            <a:ext cx="491600" cy="413895"/>
          </a:xfrm>
          <a:prstGeom prst="rect">
            <a:avLst/>
          </a:prstGeom>
        </p:spPr>
      </p:pic>
      <p:cxnSp>
        <p:nvCxnSpPr>
          <p:cNvPr id="121" name="Straight Arrow Connector 120">
            <a:extLst>
              <a:ext uri="{FF2B5EF4-FFF2-40B4-BE49-F238E27FC236}">
                <a16:creationId xmlns:a16="http://schemas.microsoft.com/office/drawing/2014/main" id="{C699A661-D027-4E73-A87D-986A9C3466C8}"/>
              </a:ext>
            </a:extLst>
          </p:cNvPr>
          <p:cNvCxnSpPr>
            <a:cxnSpLocks/>
            <a:stCxn id="119" idx="3"/>
            <a:endCxn id="120" idx="1"/>
          </p:cNvCxnSpPr>
          <p:nvPr/>
        </p:nvCxnSpPr>
        <p:spPr>
          <a:xfrm flipV="1">
            <a:off x="4019405" y="4705715"/>
            <a:ext cx="677558" cy="1"/>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122" name="Picture 121">
            <a:extLst>
              <a:ext uri="{FF2B5EF4-FFF2-40B4-BE49-F238E27FC236}">
                <a16:creationId xmlns:a16="http://schemas.microsoft.com/office/drawing/2014/main" id="{A604D3E8-2F91-4E05-93F6-E0400B32F3F6}"/>
              </a:ext>
            </a:extLst>
          </p:cNvPr>
          <p:cNvPicPr>
            <a:picLocks noChangeAspect="1"/>
          </p:cNvPicPr>
          <p:nvPr/>
        </p:nvPicPr>
        <p:blipFill>
          <a:blip r:embed="rId4">
            <a:lum bright="70000" contrast="-70000"/>
          </a:blip>
          <a:stretch>
            <a:fillRect/>
          </a:stretch>
        </p:blipFill>
        <p:spPr>
          <a:xfrm>
            <a:off x="4236324" y="1841884"/>
            <a:ext cx="243719" cy="235337"/>
          </a:xfrm>
          <a:prstGeom prst="rect">
            <a:avLst/>
          </a:prstGeom>
        </p:spPr>
      </p:pic>
      <p:pic>
        <p:nvPicPr>
          <p:cNvPr id="123" name="Picture 122">
            <a:extLst>
              <a:ext uri="{FF2B5EF4-FFF2-40B4-BE49-F238E27FC236}">
                <a16:creationId xmlns:a16="http://schemas.microsoft.com/office/drawing/2014/main" id="{FA504063-969D-4CEC-820A-7BA1F4D74EC6}"/>
              </a:ext>
            </a:extLst>
          </p:cNvPr>
          <p:cNvPicPr>
            <a:picLocks noChangeAspect="1"/>
          </p:cNvPicPr>
          <p:nvPr/>
        </p:nvPicPr>
        <p:blipFill>
          <a:blip r:embed="rId4">
            <a:lum bright="70000" contrast="-70000"/>
          </a:blip>
          <a:stretch>
            <a:fillRect/>
          </a:stretch>
        </p:blipFill>
        <p:spPr>
          <a:xfrm>
            <a:off x="4224809" y="3141484"/>
            <a:ext cx="243719" cy="235337"/>
          </a:xfrm>
          <a:prstGeom prst="rect">
            <a:avLst/>
          </a:prstGeom>
        </p:spPr>
      </p:pic>
      <p:pic>
        <p:nvPicPr>
          <p:cNvPr id="124" name="Picture 123">
            <a:extLst>
              <a:ext uri="{FF2B5EF4-FFF2-40B4-BE49-F238E27FC236}">
                <a16:creationId xmlns:a16="http://schemas.microsoft.com/office/drawing/2014/main" id="{D1162F1E-0F03-444C-BBA8-F2ED31103329}"/>
              </a:ext>
            </a:extLst>
          </p:cNvPr>
          <p:cNvPicPr>
            <a:picLocks noChangeAspect="1"/>
          </p:cNvPicPr>
          <p:nvPr/>
        </p:nvPicPr>
        <p:blipFill rotWithShape="1">
          <a:blip r:embed="rId3">
            <a:lum bright="70000" contrast="-70000"/>
          </a:blip>
          <a:srcRect r="5260" b="24083"/>
          <a:stretch/>
        </p:blipFill>
        <p:spPr>
          <a:xfrm>
            <a:off x="3527805" y="5800262"/>
            <a:ext cx="491600" cy="413895"/>
          </a:xfrm>
          <a:prstGeom prst="rect">
            <a:avLst/>
          </a:prstGeom>
        </p:spPr>
      </p:pic>
      <p:pic>
        <p:nvPicPr>
          <p:cNvPr id="125" name="Picture 124">
            <a:extLst>
              <a:ext uri="{FF2B5EF4-FFF2-40B4-BE49-F238E27FC236}">
                <a16:creationId xmlns:a16="http://schemas.microsoft.com/office/drawing/2014/main" id="{BA0BB328-B4D5-4895-8C58-B59CE72F2FA0}"/>
              </a:ext>
            </a:extLst>
          </p:cNvPr>
          <p:cNvPicPr>
            <a:picLocks noChangeAspect="1"/>
          </p:cNvPicPr>
          <p:nvPr/>
        </p:nvPicPr>
        <p:blipFill rotWithShape="1">
          <a:blip r:embed="rId3">
            <a:lum bright="70000" contrast="-70000"/>
          </a:blip>
          <a:srcRect r="5260" b="24083"/>
          <a:stretch/>
        </p:blipFill>
        <p:spPr>
          <a:xfrm>
            <a:off x="4696963" y="5800261"/>
            <a:ext cx="491600" cy="413895"/>
          </a:xfrm>
          <a:prstGeom prst="rect">
            <a:avLst/>
          </a:prstGeom>
        </p:spPr>
      </p:pic>
      <p:pic>
        <p:nvPicPr>
          <p:cNvPr id="126" name="Picture 125">
            <a:extLst>
              <a:ext uri="{FF2B5EF4-FFF2-40B4-BE49-F238E27FC236}">
                <a16:creationId xmlns:a16="http://schemas.microsoft.com/office/drawing/2014/main" id="{BFF7F0FD-6132-4B3D-A3EC-CA36C18F652C}"/>
              </a:ext>
            </a:extLst>
          </p:cNvPr>
          <p:cNvPicPr>
            <a:picLocks noChangeAspect="1"/>
          </p:cNvPicPr>
          <p:nvPr/>
        </p:nvPicPr>
        <p:blipFill rotWithShape="1">
          <a:blip r:embed="rId3">
            <a:lum bright="70000" contrast="-70000"/>
          </a:blip>
          <a:srcRect r="5260" b="24083"/>
          <a:stretch/>
        </p:blipFill>
        <p:spPr>
          <a:xfrm>
            <a:off x="4107692" y="5792861"/>
            <a:ext cx="491600" cy="413895"/>
          </a:xfrm>
          <a:prstGeom prst="rect">
            <a:avLst/>
          </a:prstGeom>
        </p:spPr>
      </p:pic>
      <p:cxnSp>
        <p:nvCxnSpPr>
          <p:cNvPr id="127" name="Straight Arrow Connector 126">
            <a:extLst>
              <a:ext uri="{FF2B5EF4-FFF2-40B4-BE49-F238E27FC236}">
                <a16:creationId xmlns:a16="http://schemas.microsoft.com/office/drawing/2014/main" id="{2D1B1DDF-0444-4D95-BAF4-936E7BB7CEB7}"/>
              </a:ext>
            </a:extLst>
          </p:cNvPr>
          <p:cNvCxnSpPr>
            <a:cxnSpLocks/>
            <a:stCxn id="117" idx="3"/>
            <a:endCxn id="118" idx="1"/>
          </p:cNvCxnSpPr>
          <p:nvPr/>
        </p:nvCxnSpPr>
        <p:spPr>
          <a:xfrm flipV="1">
            <a:off x="4019405" y="3410373"/>
            <a:ext cx="677558" cy="1"/>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128" name="Picture 127">
            <a:extLst>
              <a:ext uri="{FF2B5EF4-FFF2-40B4-BE49-F238E27FC236}">
                <a16:creationId xmlns:a16="http://schemas.microsoft.com/office/drawing/2014/main" id="{5651DE9C-0F3D-451F-91B9-64FB688379A2}"/>
              </a:ext>
            </a:extLst>
          </p:cNvPr>
          <p:cNvPicPr>
            <a:picLocks noChangeAspect="1"/>
          </p:cNvPicPr>
          <p:nvPr/>
        </p:nvPicPr>
        <p:blipFill rotWithShape="1">
          <a:blip r:embed="rId3"/>
          <a:srcRect r="5260" b="24083"/>
          <a:stretch/>
        </p:blipFill>
        <p:spPr>
          <a:xfrm>
            <a:off x="9289638" y="3203427"/>
            <a:ext cx="491600" cy="413895"/>
          </a:xfrm>
          <a:prstGeom prst="rect">
            <a:avLst/>
          </a:prstGeom>
          <a:effectLst>
            <a:glow rad="101600">
              <a:srgbClr val="FFFF00">
                <a:alpha val="40000"/>
              </a:srgbClr>
            </a:glow>
          </a:effectLst>
        </p:spPr>
      </p:pic>
      <p:pic>
        <p:nvPicPr>
          <p:cNvPr id="129" name="Picture 128">
            <a:extLst>
              <a:ext uri="{FF2B5EF4-FFF2-40B4-BE49-F238E27FC236}">
                <a16:creationId xmlns:a16="http://schemas.microsoft.com/office/drawing/2014/main" id="{7A1EAA42-5DF6-4F90-9BA3-B488FDC3879D}"/>
              </a:ext>
            </a:extLst>
          </p:cNvPr>
          <p:cNvPicPr>
            <a:picLocks noChangeAspect="1"/>
          </p:cNvPicPr>
          <p:nvPr/>
        </p:nvPicPr>
        <p:blipFill rotWithShape="1">
          <a:blip r:embed="rId3"/>
          <a:srcRect r="5260" b="24083"/>
          <a:stretch/>
        </p:blipFill>
        <p:spPr>
          <a:xfrm>
            <a:off x="10458796" y="3203426"/>
            <a:ext cx="491600" cy="413895"/>
          </a:xfrm>
          <a:prstGeom prst="rect">
            <a:avLst/>
          </a:prstGeom>
        </p:spPr>
      </p:pic>
      <p:pic>
        <p:nvPicPr>
          <p:cNvPr id="130" name="Picture 129">
            <a:extLst>
              <a:ext uri="{FF2B5EF4-FFF2-40B4-BE49-F238E27FC236}">
                <a16:creationId xmlns:a16="http://schemas.microsoft.com/office/drawing/2014/main" id="{7855258F-B9E0-4324-A3C7-386C544508D4}"/>
              </a:ext>
            </a:extLst>
          </p:cNvPr>
          <p:cNvPicPr>
            <a:picLocks noChangeAspect="1"/>
          </p:cNvPicPr>
          <p:nvPr/>
        </p:nvPicPr>
        <p:blipFill rotWithShape="1">
          <a:blip r:embed="rId3"/>
          <a:srcRect r="5260" b="24083"/>
          <a:stretch/>
        </p:blipFill>
        <p:spPr>
          <a:xfrm>
            <a:off x="9289638" y="4498769"/>
            <a:ext cx="491600" cy="413895"/>
          </a:xfrm>
          <a:prstGeom prst="rect">
            <a:avLst/>
          </a:prstGeom>
          <a:effectLst>
            <a:glow rad="101600">
              <a:srgbClr val="FFFF00">
                <a:alpha val="40000"/>
              </a:srgbClr>
            </a:glow>
          </a:effectLst>
        </p:spPr>
      </p:pic>
      <p:pic>
        <p:nvPicPr>
          <p:cNvPr id="131" name="Picture 130">
            <a:extLst>
              <a:ext uri="{FF2B5EF4-FFF2-40B4-BE49-F238E27FC236}">
                <a16:creationId xmlns:a16="http://schemas.microsoft.com/office/drawing/2014/main" id="{6349ADB7-A323-4ED7-8B99-6692B8E7E8AF}"/>
              </a:ext>
            </a:extLst>
          </p:cNvPr>
          <p:cNvPicPr>
            <a:picLocks noChangeAspect="1"/>
          </p:cNvPicPr>
          <p:nvPr/>
        </p:nvPicPr>
        <p:blipFill rotWithShape="1">
          <a:blip r:embed="rId3"/>
          <a:srcRect r="5260" b="24083"/>
          <a:stretch/>
        </p:blipFill>
        <p:spPr>
          <a:xfrm>
            <a:off x="10458796" y="4498768"/>
            <a:ext cx="491600" cy="413895"/>
          </a:xfrm>
          <a:prstGeom prst="rect">
            <a:avLst/>
          </a:prstGeom>
        </p:spPr>
      </p:pic>
      <p:cxnSp>
        <p:nvCxnSpPr>
          <p:cNvPr id="132" name="Straight Arrow Connector 131">
            <a:extLst>
              <a:ext uri="{FF2B5EF4-FFF2-40B4-BE49-F238E27FC236}">
                <a16:creationId xmlns:a16="http://schemas.microsoft.com/office/drawing/2014/main" id="{EA95DCEE-16C8-423E-9CF2-B292E3166018}"/>
              </a:ext>
            </a:extLst>
          </p:cNvPr>
          <p:cNvCxnSpPr>
            <a:cxnSpLocks/>
            <a:stCxn id="130" idx="3"/>
            <a:endCxn id="131" idx="1"/>
          </p:cNvCxnSpPr>
          <p:nvPr/>
        </p:nvCxnSpPr>
        <p:spPr>
          <a:xfrm flipV="1">
            <a:off x="9781238" y="4705716"/>
            <a:ext cx="677558" cy="1"/>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133" name="Picture 132">
            <a:extLst>
              <a:ext uri="{FF2B5EF4-FFF2-40B4-BE49-F238E27FC236}">
                <a16:creationId xmlns:a16="http://schemas.microsoft.com/office/drawing/2014/main" id="{EA1E5103-E378-40C9-85A4-62D4D12F6368}"/>
              </a:ext>
            </a:extLst>
          </p:cNvPr>
          <p:cNvPicPr>
            <a:picLocks noChangeAspect="1"/>
          </p:cNvPicPr>
          <p:nvPr/>
        </p:nvPicPr>
        <p:blipFill>
          <a:blip r:embed="rId4"/>
          <a:stretch>
            <a:fillRect/>
          </a:stretch>
        </p:blipFill>
        <p:spPr>
          <a:xfrm>
            <a:off x="9986642" y="3141485"/>
            <a:ext cx="243719" cy="235337"/>
          </a:xfrm>
          <a:prstGeom prst="rect">
            <a:avLst/>
          </a:prstGeom>
        </p:spPr>
      </p:pic>
      <p:pic>
        <p:nvPicPr>
          <p:cNvPr id="134" name="Picture 133">
            <a:extLst>
              <a:ext uri="{FF2B5EF4-FFF2-40B4-BE49-F238E27FC236}">
                <a16:creationId xmlns:a16="http://schemas.microsoft.com/office/drawing/2014/main" id="{2BB623D3-4913-48E9-A2C1-A3CCFC5C9718}"/>
              </a:ext>
            </a:extLst>
          </p:cNvPr>
          <p:cNvPicPr>
            <a:picLocks noChangeAspect="1"/>
          </p:cNvPicPr>
          <p:nvPr/>
        </p:nvPicPr>
        <p:blipFill rotWithShape="1">
          <a:blip r:embed="rId3"/>
          <a:srcRect r="5260" b="24083"/>
          <a:stretch/>
        </p:blipFill>
        <p:spPr>
          <a:xfrm>
            <a:off x="9289638" y="5800263"/>
            <a:ext cx="491600" cy="413895"/>
          </a:xfrm>
          <a:prstGeom prst="rect">
            <a:avLst/>
          </a:prstGeom>
          <a:effectLst>
            <a:glow rad="101600">
              <a:srgbClr val="FFFF00">
                <a:alpha val="40000"/>
              </a:srgbClr>
            </a:glow>
          </a:effectLst>
        </p:spPr>
      </p:pic>
      <p:pic>
        <p:nvPicPr>
          <p:cNvPr id="135" name="Picture 134">
            <a:extLst>
              <a:ext uri="{FF2B5EF4-FFF2-40B4-BE49-F238E27FC236}">
                <a16:creationId xmlns:a16="http://schemas.microsoft.com/office/drawing/2014/main" id="{CFF60D06-4CA7-4025-8285-0F210FDF0C50}"/>
              </a:ext>
            </a:extLst>
          </p:cNvPr>
          <p:cNvPicPr>
            <a:picLocks noChangeAspect="1"/>
          </p:cNvPicPr>
          <p:nvPr/>
        </p:nvPicPr>
        <p:blipFill rotWithShape="1">
          <a:blip r:embed="rId3"/>
          <a:srcRect r="5260" b="24083"/>
          <a:stretch/>
        </p:blipFill>
        <p:spPr>
          <a:xfrm>
            <a:off x="10458796" y="5800262"/>
            <a:ext cx="491600" cy="413895"/>
          </a:xfrm>
          <a:prstGeom prst="rect">
            <a:avLst/>
          </a:prstGeom>
          <a:effectLst>
            <a:glow rad="101600">
              <a:srgbClr val="FFFF00">
                <a:alpha val="40000"/>
              </a:srgbClr>
            </a:glow>
          </a:effectLst>
        </p:spPr>
      </p:pic>
      <p:pic>
        <p:nvPicPr>
          <p:cNvPr id="136" name="Picture 135">
            <a:extLst>
              <a:ext uri="{FF2B5EF4-FFF2-40B4-BE49-F238E27FC236}">
                <a16:creationId xmlns:a16="http://schemas.microsoft.com/office/drawing/2014/main" id="{EA408F75-AA3D-47FD-B510-D144ACCA9E6C}"/>
              </a:ext>
            </a:extLst>
          </p:cNvPr>
          <p:cNvPicPr>
            <a:picLocks noChangeAspect="1"/>
          </p:cNvPicPr>
          <p:nvPr/>
        </p:nvPicPr>
        <p:blipFill rotWithShape="1">
          <a:blip r:embed="rId3"/>
          <a:srcRect r="5260" b="24083"/>
          <a:stretch/>
        </p:blipFill>
        <p:spPr>
          <a:xfrm>
            <a:off x="9869525" y="5792862"/>
            <a:ext cx="491600" cy="413895"/>
          </a:xfrm>
          <a:prstGeom prst="rect">
            <a:avLst/>
          </a:prstGeom>
          <a:effectLst>
            <a:glow rad="101600">
              <a:srgbClr val="FFFF00">
                <a:alpha val="40000"/>
              </a:srgbClr>
            </a:glow>
          </a:effectLst>
        </p:spPr>
      </p:pic>
      <p:cxnSp>
        <p:nvCxnSpPr>
          <p:cNvPr id="137" name="Straight Arrow Connector 136">
            <a:extLst>
              <a:ext uri="{FF2B5EF4-FFF2-40B4-BE49-F238E27FC236}">
                <a16:creationId xmlns:a16="http://schemas.microsoft.com/office/drawing/2014/main" id="{4EFB844A-838F-4F2B-8849-D594441BD4E5}"/>
              </a:ext>
            </a:extLst>
          </p:cNvPr>
          <p:cNvCxnSpPr>
            <a:cxnSpLocks/>
            <a:stCxn id="128" idx="3"/>
            <a:endCxn id="129" idx="1"/>
          </p:cNvCxnSpPr>
          <p:nvPr/>
        </p:nvCxnSpPr>
        <p:spPr>
          <a:xfrm flipV="1">
            <a:off x="9781238" y="3410374"/>
            <a:ext cx="677558" cy="1"/>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36695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6208-D3B5-469C-8FAC-E787B3C99500}"/>
              </a:ext>
            </a:extLst>
          </p:cNvPr>
          <p:cNvSpPr>
            <a:spLocks noGrp="1"/>
          </p:cNvSpPr>
          <p:nvPr>
            <p:ph type="title"/>
          </p:nvPr>
        </p:nvSpPr>
        <p:spPr>
          <a:xfrm>
            <a:off x="268080" y="289511"/>
            <a:ext cx="11655840" cy="899665"/>
          </a:xfrm>
        </p:spPr>
        <p:txBody>
          <a:bodyPr/>
          <a:lstStyle/>
          <a:p>
            <a:r>
              <a:rPr lang="en-US" sz="3600" dirty="0"/>
              <a:t>S/4HANA HA and DR across Availability Zones (DR Failover)</a:t>
            </a:r>
          </a:p>
        </p:txBody>
      </p:sp>
      <p:sp>
        <p:nvSpPr>
          <p:cNvPr id="4" name="Rectangle 3">
            <a:extLst>
              <a:ext uri="{FF2B5EF4-FFF2-40B4-BE49-F238E27FC236}">
                <a16:creationId xmlns:a16="http://schemas.microsoft.com/office/drawing/2014/main" id="{BC79A211-040B-4628-838A-153AAF77E699}"/>
              </a:ext>
            </a:extLst>
          </p:cNvPr>
          <p:cNvSpPr/>
          <p:nvPr/>
        </p:nvSpPr>
        <p:spPr bwMode="auto">
          <a:xfrm>
            <a:off x="3562066" y="1132887"/>
            <a:ext cx="2859206" cy="5524315"/>
          </a:xfrm>
          <a:prstGeom prst="rect">
            <a:avLst/>
          </a:prstGeom>
          <a:solidFill>
            <a:schemeClr val="accent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ea typeface="Segoe UI" pitchFamily="34" charset="0"/>
                <a:cs typeface="Segoe UI" pitchFamily="34" charset="0"/>
              </a:rPr>
              <a:t>Azure Availability Zone 1 (Active)</a:t>
            </a:r>
          </a:p>
        </p:txBody>
      </p:sp>
      <p:sp>
        <p:nvSpPr>
          <p:cNvPr id="5" name="Rectangle 4">
            <a:extLst>
              <a:ext uri="{FF2B5EF4-FFF2-40B4-BE49-F238E27FC236}">
                <a16:creationId xmlns:a16="http://schemas.microsoft.com/office/drawing/2014/main" id="{EA2B9BFD-EA47-43F9-BF90-230E211D9643}"/>
              </a:ext>
            </a:extLst>
          </p:cNvPr>
          <p:cNvSpPr/>
          <p:nvPr/>
        </p:nvSpPr>
        <p:spPr bwMode="auto">
          <a:xfrm>
            <a:off x="7377443" y="1132888"/>
            <a:ext cx="2859206" cy="5524314"/>
          </a:xfrm>
          <a:prstGeom prst="rect">
            <a:avLst/>
          </a:prstGeom>
          <a:solidFill>
            <a:schemeClr val="accent2">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2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ea typeface="Segoe UI" pitchFamily="34" charset="0"/>
                <a:cs typeface="Segoe UI" pitchFamily="34" charset="0"/>
              </a:rPr>
              <a:t>Azure Availability Zone 2</a:t>
            </a:r>
          </a:p>
          <a:p>
            <a:pPr algn="ctr" defTabSz="932472" fontAlgn="base">
              <a:lnSpc>
                <a:spcPct val="90000"/>
              </a:lnSpc>
              <a:spcBef>
                <a:spcPct val="0"/>
              </a:spcBef>
              <a:spcAft>
                <a:spcPct val="0"/>
              </a:spcAft>
            </a:pPr>
            <a:endParaRPr lang="en-US" sz="1400" dirty="0" err="1">
              <a:solidFill>
                <a:schemeClr val="bg1"/>
              </a:soli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8D6B6F83-A26E-4E5C-8C31-132C648C25A4}"/>
              </a:ext>
            </a:extLst>
          </p:cNvPr>
          <p:cNvSpPr/>
          <p:nvPr/>
        </p:nvSpPr>
        <p:spPr bwMode="auto">
          <a:xfrm>
            <a:off x="3896435" y="1801507"/>
            <a:ext cx="5989499"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ea typeface="Segoe UI" pitchFamily="34" charset="0"/>
                <a:cs typeface="Segoe UI" pitchFamily="34" charset="0"/>
              </a:rPr>
              <a:t>HSR Failover</a:t>
            </a:r>
          </a:p>
        </p:txBody>
      </p:sp>
      <p:pic>
        <p:nvPicPr>
          <p:cNvPr id="18" name="Picture 17">
            <a:extLst>
              <a:ext uri="{FF2B5EF4-FFF2-40B4-BE49-F238E27FC236}">
                <a16:creationId xmlns:a16="http://schemas.microsoft.com/office/drawing/2014/main" id="{0C2F1992-9D7E-486F-A5E7-B1631969B021}"/>
              </a:ext>
            </a:extLst>
          </p:cNvPr>
          <p:cNvPicPr>
            <a:picLocks noChangeAspect="1"/>
          </p:cNvPicPr>
          <p:nvPr/>
        </p:nvPicPr>
        <p:blipFill rotWithShape="1">
          <a:blip r:embed="rId2"/>
          <a:srcRect r="5260" b="24083"/>
          <a:stretch/>
        </p:blipFill>
        <p:spPr>
          <a:xfrm>
            <a:off x="4729905" y="1934712"/>
            <a:ext cx="491600" cy="413895"/>
          </a:xfrm>
          <a:prstGeom prst="rect">
            <a:avLst/>
          </a:prstGeom>
        </p:spPr>
      </p:pic>
      <p:cxnSp>
        <p:nvCxnSpPr>
          <p:cNvPr id="21" name="Straight Arrow Connector 20">
            <a:extLst>
              <a:ext uri="{FF2B5EF4-FFF2-40B4-BE49-F238E27FC236}">
                <a16:creationId xmlns:a16="http://schemas.microsoft.com/office/drawing/2014/main" id="{F351F0FD-C84B-4B74-9E76-B84C66DE7593}"/>
              </a:ext>
            </a:extLst>
          </p:cNvPr>
          <p:cNvCxnSpPr>
            <a:cxnSpLocks/>
            <a:stCxn id="18" idx="3"/>
            <a:endCxn id="69" idx="1"/>
          </p:cNvCxnSpPr>
          <p:nvPr/>
        </p:nvCxnSpPr>
        <p:spPr>
          <a:xfrm>
            <a:off x="5221505" y="2141660"/>
            <a:ext cx="3313018" cy="1296"/>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6261089-4E9C-455F-AB3E-BC84867C2D8D}"/>
              </a:ext>
            </a:extLst>
          </p:cNvPr>
          <p:cNvSpPr/>
          <p:nvPr/>
        </p:nvSpPr>
        <p:spPr bwMode="auto">
          <a:xfrm>
            <a:off x="3903259" y="3101107"/>
            <a:ext cx="5982675"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ea typeface="Segoe UI" pitchFamily="34" charset="0"/>
                <a:cs typeface="Segoe UI" pitchFamily="34" charset="0"/>
              </a:rPr>
              <a:t>ASCS Failover</a:t>
            </a:r>
          </a:p>
        </p:txBody>
      </p:sp>
      <p:pic>
        <p:nvPicPr>
          <p:cNvPr id="26" name="Picture 25">
            <a:extLst>
              <a:ext uri="{FF2B5EF4-FFF2-40B4-BE49-F238E27FC236}">
                <a16:creationId xmlns:a16="http://schemas.microsoft.com/office/drawing/2014/main" id="{41F468E6-53D5-4C9E-BAE8-7F32CF359F4E}"/>
              </a:ext>
            </a:extLst>
          </p:cNvPr>
          <p:cNvPicPr>
            <a:picLocks noChangeAspect="1"/>
          </p:cNvPicPr>
          <p:nvPr/>
        </p:nvPicPr>
        <p:blipFill rotWithShape="1">
          <a:blip r:embed="rId2"/>
          <a:srcRect r="5260" b="24083"/>
          <a:stretch/>
        </p:blipFill>
        <p:spPr>
          <a:xfrm>
            <a:off x="4736729" y="3234312"/>
            <a:ext cx="491600" cy="413895"/>
          </a:xfrm>
          <a:prstGeom prst="rect">
            <a:avLst/>
          </a:prstGeom>
        </p:spPr>
      </p:pic>
      <p:sp>
        <p:nvSpPr>
          <p:cNvPr id="30" name="Rectangle 29">
            <a:extLst>
              <a:ext uri="{FF2B5EF4-FFF2-40B4-BE49-F238E27FC236}">
                <a16:creationId xmlns:a16="http://schemas.microsoft.com/office/drawing/2014/main" id="{0883FC89-113C-4B37-91DA-3D3FE93457C3}"/>
              </a:ext>
            </a:extLst>
          </p:cNvPr>
          <p:cNvSpPr/>
          <p:nvPr/>
        </p:nvSpPr>
        <p:spPr bwMode="auto">
          <a:xfrm>
            <a:off x="3903259" y="4396449"/>
            <a:ext cx="5982675"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ea typeface="Segoe UI" pitchFamily="34" charset="0"/>
                <a:cs typeface="Segoe UI" pitchFamily="34" charset="0"/>
              </a:rPr>
              <a:t>SOFS Failover</a:t>
            </a:r>
          </a:p>
        </p:txBody>
      </p:sp>
      <p:pic>
        <p:nvPicPr>
          <p:cNvPr id="31" name="Picture 30">
            <a:extLst>
              <a:ext uri="{FF2B5EF4-FFF2-40B4-BE49-F238E27FC236}">
                <a16:creationId xmlns:a16="http://schemas.microsoft.com/office/drawing/2014/main" id="{5DF59390-0A2D-467C-BEA1-562CDAE96C50}"/>
              </a:ext>
            </a:extLst>
          </p:cNvPr>
          <p:cNvPicPr>
            <a:picLocks noChangeAspect="1"/>
          </p:cNvPicPr>
          <p:nvPr/>
        </p:nvPicPr>
        <p:blipFill rotWithShape="1">
          <a:blip r:embed="rId2"/>
          <a:srcRect r="5260" b="24083"/>
          <a:stretch/>
        </p:blipFill>
        <p:spPr>
          <a:xfrm>
            <a:off x="4736729" y="4529654"/>
            <a:ext cx="491600" cy="413895"/>
          </a:xfrm>
          <a:prstGeom prst="rect">
            <a:avLst/>
          </a:prstGeom>
        </p:spPr>
      </p:pic>
      <p:cxnSp>
        <p:nvCxnSpPr>
          <p:cNvPr id="33" name="Straight Arrow Connector 32">
            <a:extLst>
              <a:ext uri="{FF2B5EF4-FFF2-40B4-BE49-F238E27FC236}">
                <a16:creationId xmlns:a16="http://schemas.microsoft.com/office/drawing/2014/main" id="{74C71C4E-571E-4ADB-83E3-12E78C9AE437}"/>
              </a:ext>
            </a:extLst>
          </p:cNvPr>
          <p:cNvCxnSpPr>
            <a:cxnSpLocks/>
            <a:stCxn id="31" idx="3"/>
            <a:endCxn id="79" idx="1"/>
          </p:cNvCxnSpPr>
          <p:nvPr/>
        </p:nvCxnSpPr>
        <p:spPr>
          <a:xfrm>
            <a:off x="5228329" y="4736602"/>
            <a:ext cx="3313018" cy="1296"/>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F16BDE66-88EC-4670-9ECD-F18FA5005DC3}"/>
              </a:ext>
            </a:extLst>
          </p:cNvPr>
          <p:cNvPicPr>
            <a:picLocks noChangeAspect="1"/>
          </p:cNvPicPr>
          <p:nvPr/>
        </p:nvPicPr>
        <p:blipFill>
          <a:blip r:embed="rId3"/>
          <a:stretch>
            <a:fillRect/>
          </a:stretch>
        </p:blipFill>
        <p:spPr>
          <a:xfrm>
            <a:off x="6812050" y="1850302"/>
            <a:ext cx="243719" cy="235337"/>
          </a:xfrm>
          <a:prstGeom prst="rect">
            <a:avLst/>
          </a:prstGeom>
        </p:spPr>
      </p:pic>
      <p:pic>
        <p:nvPicPr>
          <p:cNvPr id="35" name="Picture 34">
            <a:extLst>
              <a:ext uri="{FF2B5EF4-FFF2-40B4-BE49-F238E27FC236}">
                <a16:creationId xmlns:a16="http://schemas.microsoft.com/office/drawing/2014/main" id="{FC87DDC5-761B-437F-9E64-50F7DD348557}"/>
              </a:ext>
            </a:extLst>
          </p:cNvPr>
          <p:cNvPicPr>
            <a:picLocks noChangeAspect="1"/>
          </p:cNvPicPr>
          <p:nvPr/>
        </p:nvPicPr>
        <p:blipFill>
          <a:blip r:embed="rId3"/>
          <a:stretch>
            <a:fillRect/>
          </a:stretch>
        </p:blipFill>
        <p:spPr>
          <a:xfrm>
            <a:off x="6796253" y="3144486"/>
            <a:ext cx="243719" cy="235337"/>
          </a:xfrm>
          <a:prstGeom prst="rect">
            <a:avLst/>
          </a:prstGeom>
        </p:spPr>
      </p:pic>
      <p:sp>
        <p:nvSpPr>
          <p:cNvPr id="46" name="Rectangle 45">
            <a:extLst>
              <a:ext uri="{FF2B5EF4-FFF2-40B4-BE49-F238E27FC236}">
                <a16:creationId xmlns:a16="http://schemas.microsoft.com/office/drawing/2014/main" id="{52DD9083-E881-4937-85A1-3B4076BE2DA6}"/>
              </a:ext>
            </a:extLst>
          </p:cNvPr>
          <p:cNvSpPr/>
          <p:nvPr/>
        </p:nvSpPr>
        <p:spPr bwMode="auto">
          <a:xfrm>
            <a:off x="3903259" y="5697943"/>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9144" rIns="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bg1"/>
                </a:solidFill>
                <a:ea typeface="Segoe UI" pitchFamily="34" charset="0"/>
                <a:cs typeface="Segoe UI" pitchFamily="34" charset="0"/>
              </a:rPr>
              <a:t>SAP Logon Group</a:t>
            </a:r>
          </a:p>
        </p:txBody>
      </p:sp>
      <p:pic>
        <p:nvPicPr>
          <p:cNvPr id="47" name="Picture 46">
            <a:extLst>
              <a:ext uri="{FF2B5EF4-FFF2-40B4-BE49-F238E27FC236}">
                <a16:creationId xmlns:a16="http://schemas.microsoft.com/office/drawing/2014/main" id="{B6DE81B3-641E-489C-BD4C-BBC83965B100}"/>
              </a:ext>
            </a:extLst>
          </p:cNvPr>
          <p:cNvPicPr>
            <a:picLocks noChangeAspect="1"/>
          </p:cNvPicPr>
          <p:nvPr/>
        </p:nvPicPr>
        <p:blipFill rotWithShape="1">
          <a:blip r:embed="rId2">
            <a:lum bright="70000" contrast="-70000"/>
          </a:blip>
          <a:srcRect r="5260" b="24083"/>
          <a:stretch/>
        </p:blipFill>
        <p:spPr>
          <a:xfrm>
            <a:off x="4162426" y="5793438"/>
            <a:ext cx="491600" cy="413895"/>
          </a:xfrm>
          <a:prstGeom prst="rect">
            <a:avLst/>
          </a:prstGeom>
        </p:spPr>
      </p:pic>
      <p:pic>
        <p:nvPicPr>
          <p:cNvPr id="48" name="Picture 47">
            <a:extLst>
              <a:ext uri="{FF2B5EF4-FFF2-40B4-BE49-F238E27FC236}">
                <a16:creationId xmlns:a16="http://schemas.microsoft.com/office/drawing/2014/main" id="{A64995EE-EADB-46E3-B39A-EA606975DC08}"/>
              </a:ext>
            </a:extLst>
          </p:cNvPr>
          <p:cNvPicPr>
            <a:picLocks noChangeAspect="1"/>
          </p:cNvPicPr>
          <p:nvPr/>
        </p:nvPicPr>
        <p:blipFill rotWithShape="1">
          <a:blip r:embed="rId2">
            <a:lum bright="70000" contrast="-70000"/>
          </a:blip>
          <a:srcRect r="5260" b="24083"/>
          <a:stretch/>
        </p:blipFill>
        <p:spPr>
          <a:xfrm>
            <a:off x="5331584" y="5793437"/>
            <a:ext cx="491600" cy="413895"/>
          </a:xfrm>
          <a:prstGeom prst="rect">
            <a:avLst/>
          </a:prstGeom>
        </p:spPr>
      </p:pic>
      <p:pic>
        <p:nvPicPr>
          <p:cNvPr id="51" name="Picture 50">
            <a:extLst>
              <a:ext uri="{FF2B5EF4-FFF2-40B4-BE49-F238E27FC236}">
                <a16:creationId xmlns:a16="http://schemas.microsoft.com/office/drawing/2014/main" id="{DEDE26C2-64FF-401C-A9ED-D2C5D94056DB}"/>
              </a:ext>
            </a:extLst>
          </p:cNvPr>
          <p:cNvPicPr>
            <a:picLocks noChangeAspect="1"/>
          </p:cNvPicPr>
          <p:nvPr/>
        </p:nvPicPr>
        <p:blipFill rotWithShape="1">
          <a:blip r:embed="rId2">
            <a:lum bright="70000" contrast="-70000"/>
          </a:blip>
          <a:srcRect r="5260" b="24083"/>
          <a:stretch/>
        </p:blipFill>
        <p:spPr>
          <a:xfrm>
            <a:off x="4742313" y="5786037"/>
            <a:ext cx="491600" cy="413895"/>
          </a:xfrm>
          <a:prstGeom prst="rect">
            <a:avLst/>
          </a:prstGeom>
        </p:spPr>
      </p:pic>
      <p:pic>
        <p:nvPicPr>
          <p:cNvPr id="69" name="Picture 68">
            <a:extLst>
              <a:ext uri="{FF2B5EF4-FFF2-40B4-BE49-F238E27FC236}">
                <a16:creationId xmlns:a16="http://schemas.microsoft.com/office/drawing/2014/main" id="{7BB6039C-5A74-4E85-9D1C-AAF60BFA3931}"/>
              </a:ext>
            </a:extLst>
          </p:cNvPr>
          <p:cNvPicPr>
            <a:picLocks noChangeAspect="1"/>
          </p:cNvPicPr>
          <p:nvPr/>
        </p:nvPicPr>
        <p:blipFill rotWithShape="1">
          <a:blip r:embed="rId2"/>
          <a:srcRect r="5260" b="24083"/>
          <a:stretch/>
        </p:blipFill>
        <p:spPr>
          <a:xfrm>
            <a:off x="8534523" y="1936008"/>
            <a:ext cx="491600" cy="413895"/>
          </a:xfrm>
          <a:prstGeom prst="rect">
            <a:avLst/>
          </a:prstGeom>
          <a:effectLst>
            <a:glow rad="101600">
              <a:srgbClr val="FFFF00">
                <a:alpha val="40000"/>
              </a:srgbClr>
            </a:glow>
          </a:effectLst>
        </p:spPr>
      </p:pic>
      <p:pic>
        <p:nvPicPr>
          <p:cNvPr id="74" name="Picture 73">
            <a:extLst>
              <a:ext uri="{FF2B5EF4-FFF2-40B4-BE49-F238E27FC236}">
                <a16:creationId xmlns:a16="http://schemas.microsoft.com/office/drawing/2014/main" id="{9BE1A4A5-3864-414E-9636-807B5F217472}"/>
              </a:ext>
            </a:extLst>
          </p:cNvPr>
          <p:cNvPicPr>
            <a:picLocks noChangeAspect="1"/>
          </p:cNvPicPr>
          <p:nvPr/>
        </p:nvPicPr>
        <p:blipFill rotWithShape="1">
          <a:blip r:embed="rId2"/>
          <a:srcRect r="5260" b="24083"/>
          <a:stretch/>
        </p:blipFill>
        <p:spPr>
          <a:xfrm>
            <a:off x="8541347" y="3235608"/>
            <a:ext cx="491600" cy="413895"/>
          </a:xfrm>
          <a:prstGeom prst="rect">
            <a:avLst/>
          </a:prstGeom>
          <a:effectLst>
            <a:glow rad="101600">
              <a:srgbClr val="FFFF00">
                <a:alpha val="40000"/>
              </a:srgbClr>
            </a:glow>
          </a:effectLst>
        </p:spPr>
      </p:pic>
      <p:pic>
        <p:nvPicPr>
          <p:cNvPr id="79" name="Picture 78">
            <a:extLst>
              <a:ext uri="{FF2B5EF4-FFF2-40B4-BE49-F238E27FC236}">
                <a16:creationId xmlns:a16="http://schemas.microsoft.com/office/drawing/2014/main" id="{7AABE20B-418B-4D40-9886-9F6315817E6A}"/>
              </a:ext>
            </a:extLst>
          </p:cNvPr>
          <p:cNvPicPr>
            <a:picLocks noChangeAspect="1"/>
          </p:cNvPicPr>
          <p:nvPr/>
        </p:nvPicPr>
        <p:blipFill rotWithShape="1">
          <a:blip r:embed="rId2"/>
          <a:srcRect r="5260" b="24083"/>
          <a:stretch/>
        </p:blipFill>
        <p:spPr>
          <a:xfrm>
            <a:off x="8541347" y="4530950"/>
            <a:ext cx="491600" cy="413895"/>
          </a:xfrm>
          <a:prstGeom prst="rect">
            <a:avLst/>
          </a:prstGeom>
          <a:effectLst>
            <a:glow rad="101600">
              <a:srgbClr val="FFFF00">
                <a:alpha val="40000"/>
              </a:srgbClr>
            </a:glow>
          </a:effectLst>
        </p:spPr>
      </p:pic>
      <p:sp>
        <p:nvSpPr>
          <p:cNvPr id="87" name="Rectangle 86">
            <a:extLst>
              <a:ext uri="{FF2B5EF4-FFF2-40B4-BE49-F238E27FC236}">
                <a16:creationId xmlns:a16="http://schemas.microsoft.com/office/drawing/2014/main" id="{5B3BE675-2DC9-4E4A-B2CE-46E2D0F10864}"/>
              </a:ext>
            </a:extLst>
          </p:cNvPr>
          <p:cNvSpPr/>
          <p:nvPr/>
        </p:nvSpPr>
        <p:spPr bwMode="auto">
          <a:xfrm>
            <a:off x="7702293" y="5697944"/>
            <a:ext cx="2183641" cy="752258"/>
          </a:xfrm>
          <a:prstGeom prst="rect">
            <a:avLst/>
          </a:prstGeom>
          <a:solidFill>
            <a:schemeClr val="bg2">
              <a:lumMod val="40000"/>
              <a:lumOff val="60000"/>
            </a:schemeClr>
          </a:solidFill>
          <a:ln>
            <a:solidFill>
              <a:schemeClr val="bg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 rIns="182880" bIns="914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bg1"/>
                </a:solidFill>
                <a:ea typeface="Segoe UI" pitchFamily="34" charset="0"/>
                <a:cs typeface="Segoe UI" pitchFamily="34" charset="0"/>
              </a:rPr>
              <a:t>SAP Logon Group</a:t>
            </a:r>
          </a:p>
        </p:txBody>
      </p:sp>
      <p:pic>
        <p:nvPicPr>
          <p:cNvPr id="88" name="Picture 87">
            <a:extLst>
              <a:ext uri="{FF2B5EF4-FFF2-40B4-BE49-F238E27FC236}">
                <a16:creationId xmlns:a16="http://schemas.microsoft.com/office/drawing/2014/main" id="{62F196BA-F314-40B6-8957-11C3A8C39AFC}"/>
              </a:ext>
            </a:extLst>
          </p:cNvPr>
          <p:cNvPicPr>
            <a:picLocks noChangeAspect="1"/>
          </p:cNvPicPr>
          <p:nvPr/>
        </p:nvPicPr>
        <p:blipFill rotWithShape="1">
          <a:blip r:embed="rId2"/>
          <a:srcRect r="5260" b="24083"/>
          <a:stretch/>
        </p:blipFill>
        <p:spPr>
          <a:xfrm>
            <a:off x="7961460" y="5793439"/>
            <a:ext cx="491600" cy="413895"/>
          </a:xfrm>
          <a:prstGeom prst="rect">
            <a:avLst/>
          </a:prstGeom>
          <a:effectLst>
            <a:glow rad="101600">
              <a:srgbClr val="FFFF00">
                <a:alpha val="40000"/>
              </a:srgbClr>
            </a:glow>
          </a:effectLst>
        </p:spPr>
      </p:pic>
      <p:pic>
        <p:nvPicPr>
          <p:cNvPr id="89" name="Picture 88">
            <a:extLst>
              <a:ext uri="{FF2B5EF4-FFF2-40B4-BE49-F238E27FC236}">
                <a16:creationId xmlns:a16="http://schemas.microsoft.com/office/drawing/2014/main" id="{09F7C05B-8128-4A7E-A48C-46B55F3722A6}"/>
              </a:ext>
            </a:extLst>
          </p:cNvPr>
          <p:cNvPicPr>
            <a:picLocks noChangeAspect="1"/>
          </p:cNvPicPr>
          <p:nvPr/>
        </p:nvPicPr>
        <p:blipFill rotWithShape="1">
          <a:blip r:embed="rId2"/>
          <a:srcRect r="5260" b="24083"/>
          <a:stretch/>
        </p:blipFill>
        <p:spPr>
          <a:xfrm>
            <a:off x="9130618" y="5793438"/>
            <a:ext cx="491600" cy="413895"/>
          </a:xfrm>
          <a:prstGeom prst="rect">
            <a:avLst/>
          </a:prstGeom>
          <a:effectLst>
            <a:glow rad="101600">
              <a:srgbClr val="FFFF00">
                <a:alpha val="40000"/>
              </a:srgbClr>
            </a:glow>
          </a:effectLst>
        </p:spPr>
      </p:pic>
      <p:pic>
        <p:nvPicPr>
          <p:cNvPr id="90" name="Picture 89">
            <a:extLst>
              <a:ext uri="{FF2B5EF4-FFF2-40B4-BE49-F238E27FC236}">
                <a16:creationId xmlns:a16="http://schemas.microsoft.com/office/drawing/2014/main" id="{7BBB2B4A-415D-4C7C-94F2-CBFFF43560A0}"/>
              </a:ext>
            </a:extLst>
          </p:cNvPr>
          <p:cNvPicPr>
            <a:picLocks noChangeAspect="1"/>
          </p:cNvPicPr>
          <p:nvPr/>
        </p:nvPicPr>
        <p:blipFill rotWithShape="1">
          <a:blip r:embed="rId2"/>
          <a:srcRect r="5260" b="24083"/>
          <a:stretch/>
        </p:blipFill>
        <p:spPr>
          <a:xfrm>
            <a:off x="8541347" y="5786038"/>
            <a:ext cx="491600" cy="413895"/>
          </a:xfrm>
          <a:prstGeom prst="rect">
            <a:avLst/>
          </a:prstGeom>
          <a:effectLst>
            <a:glow rad="101600">
              <a:srgbClr val="FFFF00">
                <a:alpha val="40000"/>
              </a:srgbClr>
            </a:glow>
          </a:effectLst>
        </p:spPr>
      </p:pic>
      <p:sp>
        <p:nvSpPr>
          <p:cNvPr id="91" name="TextBox 90">
            <a:extLst>
              <a:ext uri="{FF2B5EF4-FFF2-40B4-BE49-F238E27FC236}">
                <a16:creationId xmlns:a16="http://schemas.microsoft.com/office/drawing/2014/main" id="{222643B1-02B6-40E2-AD1E-4B2CD031E005}"/>
              </a:ext>
            </a:extLst>
          </p:cNvPr>
          <p:cNvSpPr txBox="1"/>
          <p:nvPr/>
        </p:nvSpPr>
        <p:spPr>
          <a:xfrm>
            <a:off x="354770" y="1787428"/>
            <a:ext cx="259113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HANA Database layer</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(=SPOF)</a:t>
            </a:r>
          </a:p>
        </p:txBody>
      </p:sp>
      <p:sp>
        <p:nvSpPr>
          <p:cNvPr id="92" name="TextBox 91">
            <a:extLst>
              <a:ext uri="{FF2B5EF4-FFF2-40B4-BE49-F238E27FC236}">
                <a16:creationId xmlns:a16="http://schemas.microsoft.com/office/drawing/2014/main" id="{33DACA42-45DE-40A8-959A-EECBAC541944}"/>
              </a:ext>
            </a:extLst>
          </p:cNvPr>
          <p:cNvSpPr txBox="1"/>
          <p:nvPr/>
        </p:nvSpPr>
        <p:spPr>
          <a:xfrm>
            <a:off x="414358" y="2914017"/>
            <a:ext cx="2446637" cy="1043363"/>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Central Services (ASCS) layer on Windows (=SPOF)</a:t>
            </a:r>
          </a:p>
        </p:txBody>
      </p:sp>
      <p:sp>
        <p:nvSpPr>
          <p:cNvPr id="93" name="TextBox 92">
            <a:extLst>
              <a:ext uri="{FF2B5EF4-FFF2-40B4-BE49-F238E27FC236}">
                <a16:creationId xmlns:a16="http://schemas.microsoft.com/office/drawing/2014/main" id="{CA0C7CAE-838D-416B-84F3-E19A1AED076D}"/>
              </a:ext>
            </a:extLst>
          </p:cNvPr>
          <p:cNvSpPr txBox="1"/>
          <p:nvPr/>
        </p:nvSpPr>
        <p:spPr>
          <a:xfrm>
            <a:off x="362666" y="4354229"/>
            <a:ext cx="2591135"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file share layer</a:t>
            </a:r>
            <a:br>
              <a:rPr lang="en-US" dirty="0">
                <a:gradFill>
                  <a:gsLst>
                    <a:gs pos="2917">
                      <a:schemeClr val="tx1"/>
                    </a:gs>
                    <a:gs pos="30000">
                      <a:schemeClr val="tx1"/>
                    </a:gs>
                  </a:gsLst>
                  <a:lin ang="5400000" scaled="0"/>
                </a:gradFill>
              </a:rPr>
            </a:br>
            <a:r>
              <a:rPr lang="en-US" dirty="0">
                <a:gradFill>
                  <a:gsLst>
                    <a:gs pos="2917">
                      <a:schemeClr val="tx1"/>
                    </a:gs>
                    <a:gs pos="30000">
                      <a:schemeClr val="tx1"/>
                    </a:gs>
                  </a:gsLst>
                  <a:lin ang="5400000" scaled="0"/>
                </a:gradFill>
              </a:rPr>
              <a:t>on Windows (=SPOF)</a:t>
            </a:r>
          </a:p>
        </p:txBody>
      </p:sp>
      <p:sp>
        <p:nvSpPr>
          <p:cNvPr id="94" name="TextBox 93">
            <a:extLst>
              <a:ext uri="{FF2B5EF4-FFF2-40B4-BE49-F238E27FC236}">
                <a16:creationId xmlns:a16="http://schemas.microsoft.com/office/drawing/2014/main" id="{ECBAF8B4-20CC-4CE3-BDF3-982963691356}"/>
              </a:ext>
            </a:extLst>
          </p:cNvPr>
          <p:cNvSpPr txBox="1"/>
          <p:nvPr/>
        </p:nvSpPr>
        <p:spPr>
          <a:xfrm>
            <a:off x="220312" y="5616533"/>
            <a:ext cx="2676393" cy="794064"/>
          </a:xfrm>
          <a:prstGeom prst="rect">
            <a:avLst/>
          </a:prstGeom>
          <a:noFill/>
        </p:spPr>
        <p:txBody>
          <a:bodyPr wrap="square" lIns="182880" tIns="146304" rIns="182880" bIns="146304" rtlCol="0">
            <a:spAutoFit/>
          </a:bodyPr>
          <a:lstStyle/>
          <a:p>
            <a:pPr algn="ctr">
              <a:lnSpc>
                <a:spcPct val="90000"/>
              </a:lnSpc>
              <a:spcAft>
                <a:spcPts val="600"/>
              </a:spcAft>
            </a:pPr>
            <a:r>
              <a:rPr lang="en-US" dirty="0">
                <a:gradFill>
                  <a:gsLst>
                    <a:gs pos="2917">
                      <a:schemeClr val="tx1"/>
                    </a:gs>
                    <a:gs pos="30000">
                      <a:schemeClr val="tx1"/>
                    </a:gs>
                  </a:gsLst>
                  <a:lin ang="5400000" scaled="0"/>
                </a:gradFill>
              </a:rPr>
              <a:t>SAP Application Server layer (= Non-SPOF)</a:t>
            </a:r>
          </a:p>
        </p:txBody>
      </p:sp>
      <p:cxnSp>
        <p:nvCxnSpPr>
          <p:cNvPr id="100" name="Straight Arrow Connector 99">
            <a:extLst>
              <a:ext uri="{FF2B5EF4-FFF2-40B4-BE49-F238E27FC236}">
                <a16:creationId xmlns:a16="http://schemas.microsoft.com/office/drawing/2014/main" id="{D78255D2-E130-4478-8C8C-88394CA86906}"/>
              </a:ext>
            </a:extLst>
          </p:cNvPr>
          <p:cNvCxnSpPr>
            <a:cxnSpLocks/>
            <a:stCxn id="26" idx="3"/>
            <a:endCxn id="74" idx="1"/>
          </p:cNvCxnSpPr>
          <p:nvPr/>
        </p:nvCxnSpPr>
        <p:spPr>
          <a:xfrm>
            <a:off x="5228329" y="3441260"/>
            <a:ext cx="3313018" cy="1296"/>
          </a:xfrm>
          <a:prstGeom prst="straightConnector1">
            <a:avLst/>
          </a:prstGeom>
          <a:ln>
            <a:solidFill>
              <a:schemeClr val="bg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7FE4756-107E-4CF8-B9F7-5F8B10108713}"/>
              </a:ext>
            </a:extLst>
          </p:cNvPr>
          <p:cNvCxnSpPr>
            <a:cxnSpLocks/>
          </p:cNvCxnSpPr>
          <p:nvPr/>
        </p:nvCxnSpPr>
        <p:spPr>
          <a:xfrm>
            <a:off x="0" y="4046714"/>
            <a:ext cx="12192000" cy="13495"/>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4A0F389-270C-45A1-BFA8-464622E3E356}"/>
              </a:ext>
            </a:extLst>
          </p:cNvPr>
          <p:cNvCxnSpPr>
            <a:cxnSpLocks/>
          </p:cNvCxnSpPr>
          <p:nvPr/>
        </p:nvCxnSpPr>
        <p:spPr>
          <a:xfrm>
            <a:off x="0" y="2761135"/>
            <a:ext cx="1219200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8928270-C84F-47E5-9FFF-A71F52AB1865}"/>
              </a:ext>
            </a:extLst>
          </p:cNvPr>
          <p:cNvCxnSpPr>
            <a:cxnSpLocks/>
          </p:cNvCxnSpPr>
          <p:nvPr/>
        </p:nvCxnSpPr>
        <p:spPr>
          <a:xfrm flipV="1">
            <a:off x="0" y="5352270"/>
            <a:ext cx="12192000" cy="13495"/>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1136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Contoso Group</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1" y="1189176"/>
            <a:ext cx="12192000" cy="5510882"/>
          </a:xfrm>
        </p:spPr>
        <p:txBody>
          <a:bodyPr>
            <a:noAutofit/>
          </a:bodyPr>
          <a:lstStyle/>
          <a:p>
            <a:r>
              <a:rPr lang="en-US" sz="2400" dirty="0">
                <a:solidFill>
                  <a:schemeClr val="tx1"/>
                </a:solidFill>
                <a:latin typeface="Segoe UI Semilight" panose="020B0402040204020203" pitchFamily="34" charset="0"/>
                <a:cs typeface="Segoe UI Semilight" panose="020B0402040204020203" pitchFamily="34" charset="0"/>
              </a:rPr>
              <a:t>Contoso Group is a pharmaceutical company with its headquarters based in Boston, US.  </a:t>
            </a:r>
          </a:p>
          <a:p>
            <a:r>
              <a:rPr lang="en-US" sz="2400" dirty="0">
                <a:solidFill>
                  <a:schemeClr val="tx1"/>
                </a:solidFill>
                <a:latin typeface="Segoe UI Semilight" panose="020B0402040204020203" pitchFamily="34" charset="0"/>
                <a:cs typeface="Segoe UI Semilight" panose="020B0402040204020203" pitchFamily="34" charset="0"/>
              </a:rPr>
              <a:t>Contoso Leadership and Planning Groups wants to drastically reduce server and storage hardware in their own datacenters to minimize IT related costs. Contoso has already a number of their non-SAP systems migrated to Azure. The leadership asked Contoso IT to look into the possibility to deploy its green field S/4HANA environment to cloud. </a:t>
            </a:r>
          </a:p>
          <a:p>
            <a:r>
              <a:rPr lang="en-US" sz="2400" dirty="0">
                <a:solidFill>
                  <a:schemeClr val="tx1"/>
                </a:solidFill>
                <a:latin typeface="Segoe UI Semilight" panose="020B0402040204020203" pitchFamily="34" charset="0"/>
                <a:cs typeface="Segoe UI Semilight" panose="020B0402040204020203" pitchFamily="34" charset="0"/>
              </a:rPr>
              <a:t>Contoso IT decided to leverage its knowledge of the Microsoft cloud platform and existing ExpressRoute connectivity and host its SAP S/4HANA landscape in Azure. </a:t>
            </a:r>
          </a:p>
          <a:p>
            <a:r>
              <a:rPr lang="en-US" sz="2400" dirty="0">
                <a:solidFill>
                  <a:schemeClr val="tx1"/>
                </a:solidFill>
                <a:latin typeface="Segoe UI Semilight" panose="020B0402040204020203" pitchFamily="34" charset="0"/>
                <a:cs typeface="Segoe UI Semilight" panose="020B0402040204020203" pitchFamily="34" charset="0"/>
              </a:rPr>
              <a:t>Considering that Contoso finance and supply chain team will strongly rely on S/4HANA, the systems should be highly available and their performance must be predictable and consistent.  In addition, the management team wants to leverage disaster recovery capabilities offered by Azure in order to ensure resiliency in case the primary region hosting the new deployment becomes unavailable. </a:t>
            </a:r>
          </a:p>
          <a:p>
            <a:r>
              <a:rPr lang="en-US" sz="2400" dirty="0">
                <a:solidFill>
                  <a:schemeClr val="tx1"/>
                </a:solidFill>
                <a:latin typeface="Segoe UI Semilight" panose="020B0402040204020203" pitchFamily="34" charset="0"/>
                <a:cs typeface="Segoe UI Semilight" panose="020B0402040204020203" pitchFamily="34" charset="0"/>
              </a:rPr>
              <a:t>Before migrating the production environment, Contoso wants to test its new deployment approach by provisioning development, and UAT environments in Azure.</a:t>
            </a:r>
          </a:p>
          <a:p>
            <a:pPr lvl="1"/>
            <a:endParaRPr lang="en-US" sz="2000" dirty="0">
              <a:solidFill>
                <a:schemeClr val="tx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Contoso CIO Vision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422608" y="1189176"/>
            <a:ext cx="11655840" cy="5510882"/>
          </a:xfrm>
        </p:spPr>
        <p:txBody>
          <a:bodyPr>
            <a:normAutofit/>
          </a:bodyPr>
          <a:lstStyle/>
          <a:p>
            <a:pPr marL="0" indent="0">
              <a:buNone/>
            </a:pPr>
            <a:r>
              <a:rPr lang="en-US" sz="4400" dirty="0">
                <a:solidFill>
                  <a:schemeClr val="tx1"/>
                </a:solidFill>
              </a:rPr>
              <a:t>“</a:t>
            </a:r>
            <a:r>
              <a:rPr lang="en-US" sz="4400" i="1" dirty="0">
                <a:solidFill>
                  <a:schemeClr val="tx1"/>
                </a:solidFill>
              </a:rPr>
              <a:t>Our operational dependencies on SAP applications force us to seek reasonably priced high availability and disaster recovery capabilities for our production SAP S/4HANA deployments.</a:t>
            </a:r>
            <a:r>
              <a:rPr lang="en-US" sz="4400" dirty="0">
                <a:solidFill>
                  <a:schemeClr val="tx1"/>
                </a:solidFill>
              </a:rPr>
              <a:t>” </a:t>
            </a:r>
          </a:p>
          <a:p>
            <a:pPr marL="0" indent="0">
              <a:buNone/>
            </a:pPr>
            <a:endParaRPr lang="en-US" sz="3600" dirty="0">
              <a:solidFill>
                <a:schemeClr val="tx1"/>
              </a:solidFill>
              <a:latin typeface="+mn-lt"/>
            </a:endParaRPr>
          </a:p>
          <a:p>
            <a:pPr marL="0" indent="0">
              <a:buNone/>
            </a:pPr>
            <a:r>
              <a:rPr lang="en-US" sz="3600" dirty="0">
                <a:solidFill>
                  <a:schemeClr val="tx1"/>
                </a:solidFill>
                <a:latin typeface="+mn-lt"/>
              </a:rPr>
              <a:t>					</a:t>
            </a:r>
            <a:r>
              <a:rPr lang="en-US" sz="3200" dirty="0">
                <a:solidFill>
                  <a:schemeClr val="tx1"/>
                </a:solidFill>
                <a:latin typeface="+mn-lt"/>
              </a:rPr>
              <a:t>Andrew Cross, CIO, Contoso Group </a:t>
            </a:r>
          </a:p>
          <a:p>
            <a:pPr marL="336145" lvl="1" indent="0">
              <a:buNone/>
            </a:pPr>
            <a:endParaRPr lang="en-US" sz="2800" dirty="0">
              <a:solidFill>
                <a:schemeClr val="tx1"/>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5580609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idx="4294967295"/>
          </p:nvPr>
        </p:nvSpPr>
        <p:spPr>
          <a:xfrm>
            <a:off x="292848" y="300038"/>
            <a:ext cx="10679952" cy="690562"/>
          </a:xfrm>
        </p:spPr>
        <p:txBody>
          <a:bodyPr>
            <a:noAutofit/>
          </a:bodyPr>
          <a:lstStyle/>
          <a:p>
            <a:r>
              <a:rPr lang="en-US" sz="4800" dirty="0">
                <a:solidFill>
                  <a:schemeClr val="tx1"/>
                </a:solidFill>
              </a:rPr>
              <a:t>Contoso S/4HANA Deployment Priorities</a:t>
            </a:r>
          </a:p>
        </p:txBody>
      </p:sp>
      <p:graphicFrame>
        <p:nvGraphicFramePr>
          <p:cNvPr id="6" name="Diagram 5"/>
          <p:cNvGraphicFramePr/>
          <p:nvPr>
            <p:extLst>
              <p:ext uri="{D42A27DB-BD31-4B8C-83A1-F6EECF244321}">
                <p14:modId xmlns:p14="http://schemas.microsoft.com/office/powerpoint/2010/main" val="2335721042"/>
              </p:ext>
            </p:extLst>
          </p:nvPr>
        </p:nvGraphicFramePr>
        <p:xfrm>
          <a:off x="609600" y="1145988"/>
          <a:ext cx="11085094" cy="5281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Oval 6"/>
          <p:cNvSpPr/>
          <p:nvPr/>
        </p:nvSpPr>
        <p:spPr>
          <a:xfrm>
            <a:off x="547477" y="2843459"/>
            <a:ext cx="457200" cy="493295"/>
          </a:xfrm>
          <a:prstGeom prst="ellipse">
            <a:avLst/>
          </a:prstGeom>
          <a:solidFill>
            <a:schemeClr val="bg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sp>
        <p:nvSpPr>
          <p:cNvPr id="8" name="Oval 7"/>
          <p:cNvSpPr/>
          <p:nvPr/>
        </p:nvSpPr>
        <p:spPr>
          <a:xfrm>
            <a:off x="2977856" y="2843458"/>
            <a:ext cx="457200" cy="493295"/>
          </a:xfrm>
          <a:prstGeom prst="ellipse">
            <a:avLst/>
          </a:prstGeom>
          <a:solidFill>
            <a:schemeClr val="bg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2</a:t>
            </a:r>
          </a:p>
        </p:txBody>
      </p:sp>
      <p:sp>
        <p:nvSpPr>
          <p:cNvPr id="9" name="Oval 8"/>
          <p:cNvSpPr/>
          <p:nvPr/>
        </p:nvSpPr>
        <p:spPr>
          <a:xfrm>
            <a:off x="5262677" y="2843457"/>
            <a:ext cx="457200" cy="493295"/>
          </a:xfrm>
          <a:prstGeom prst="ellipse">
            <a:avLst/>
          </a:prstGeom>
          <a:solidFill>
            <a:schemeClr val="bg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3</a:t>
            </a:r>
          </a:p>
        </p:txBody>
      </p:sp>
      <p:sp>
        <p:nvSpPr>
          <p:cNvPr id="10" name="Oval 9"/>
          <p:cNvSpPr/>
          <p:nvPr/>
        </p:nvSpPr>
        <p:spPr>
          <a:xfrm>
            <a:off x="7465046" y="2843456"/>
            <a:ext cx="457200" cy="493295"/>
          </a:xfrm>
          <a:prstGeom prst="ellipse">
            <a:avLst/>
          </a:prstGeom>
          <a:solidFill>
            <a:schemeClr val="bg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4</a:t>
            </a:r>
          </a:p>
        </p:txBody>
      </p:sp>
      <p:sp>
        <p:nvSpPr>
          <p:cNvPr id="11" name="Oval 10"/>
          <p:cNvSpPr/>
          <p:nvPr/>
        </p:nvSpPr>
        <p:spPr>
          <a:xfrm>
            <a:off x="9667416" y="2843456"/>
            <a:ext cx="457200" cy="493295"/>
          </a:xfrm>
          <a:prstGeom prst="ellipse">
            <a:avLst/>
          </a:prstGeom>
          <a:solidFill>
            <a:schemeClr val="bg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5</a:t>
            </a:r>
          </a:p>
        </p:txBody>
      </p:sp>
    </p:spTree>
    <p:extLst>
      <p:ext uri="{BB962C8B-B14F-4D97-AF65-F5344CB8AC3E}">
        <p14:creationId xmlns:p14="http://schemas.microsoft.com/office/powerpoint/2010/main" val="3818742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34ACA-5360-42D4-A226-31ADBEC3EF3A}"/>
              </a:ext>
            </a:extLst>
          </p:cNvPr>
          <p:cNvSpPr>
            <a:spLocks noGrp="1"/>
          </p:cNvSpPr>
          <p:nvPr>
            <p:ph type="title"/>
          </p:nvPr>
        </p:nvSpPr>
        <p:spPr/>
        <p:txBody>
          <a:bodyPr/>
          <a:lstStyle/>
          <a:p>
            <a:r>
              <a:rPr lang="en-US" dirty="0"/>
              <a:t>Contoso S/4HANA Requirements</a:t>
            </a:r>
          </a:p>
        </p:txBody>
      </p:sp>
      <p:sp>
        <p:nvSpPr>
          <p:cNvPr id="3" name="Text Placeholder 2">
            <a:extLst>
              <a:ext uri="{FF2B5EF4-FFF2-40B4-BE49-F238E27FC236}">
                <a16:creationId xmlns:a16="http://schemas.microsoft.com/office/drawing/2014/main" id="{CBCF2486-1E93-48E0-BBDD-2CE2933BD503}"/>
              </a:ext>
            </a:extLst>
          </p:cNvPr>
          <p:cNvSpPr>
            <a:spLocks noGrp="1"/>
          </p:cNvSpPr>
          <p:nvPr>
            <p:ph type="body" sz="quarter" idx="10"/>
          </p:nvPr>
        </p:nvSpPr>
        <p:spPr>
          <a:xfrm>
            <a:off x="269240" y="1260895"/>
            <a:ext cx="11724431" cy="960263"/>
          </a:xfrm>
        </p:spPr>
        <p:txBody>
          <a:bodyPr/>
          <a:lstStyle/>
          <a:p>
            <a:r>
              <a:rPr lang="en-US" sz="2800" dirty="0"/>
              <a:t>Contoso’s requirements to size its S/4HANA with HA, DR and data protection and retention are as below. </a:t>
            </a:r>
          </a:p>
        </p:txBody>
      </p:sp>
      <p:graphicFrame>
        <p:nvGraphicFramePr>
          <p:cNvPr id="4" name="Table 3">
            <a:extLst>
              <a:ext uri="{FF2B5EF4-FFF2-40B4-BE49-F238E27FC236}">
                <a16:creationId xmlns:a16="http://schemas.microsoft.com/office/drawing/2014/main" id="{A600A36F-B187-4112-A388-932CFA775C99}"/>
              </a:ext>
            </a:extLst>
          </p:cNvPr>
          <p:cNvGraphicFramePr>
            <a:graphicFrameLocks noGrp="1"/>
          </p:cNvGraphicFramePr>
          <p:nvPr>
            <p:extLst>
              <p:ext uri="{D42A27DB-BD31-4B8C-83A1-F6EECF244321}">
                <p14:modId xmlns:p14="http://schemas.microsoft.com/office/powerpoint/2010/main" val="2267083632"/>
              </p:ext>
            </p:extLst>
          </p:nvPr>
        </p:nvGraphicFramePr>
        <p:xfrm>
          <a:off x="433954" y="2292877"/>
          <a:ext cx="11395002" cy="4131564"/>
        </p:xfrm>
        <a:graphic>
          <a:graphicData uri="http://schemas.openxmlformats.org/drawingml/2006/table">
            <a:tbl>
              <a:tblPr firstRow="1" bandRow="1">
                <a:tableStyleId>{5C22544A-7EE6-4342-B048-85BDC9FD1C3A}</a:tableStyleId>
              </a:tblPr>
              <a:tblGrid>
                <a:gridCol w="1942640">
                  <a:extLst>
                    <a:ext uri="{9D8B030D-6E8A-4147-A177-3AD203B41FA5}">
                      <a16:colId xmlns:a16="http://schemas.microsoft.com/office/drawing/2014/main" val="3043022519"/>
                    </a:ext>
                  </a:extLst>
                </a:gridCol>
                <a:gridCol w="1483898">
                  <a:extLst>
                    <a:ext uri="{9D8B030D-6E8A-4147-A177-3AD203B41FA5}">
                      <a16:colId xmlns:a16="http://schemas.microsoft.com/office/drawing/2014/main" val="2092635900"/>
                    </a:ext>
                  </a:extLst>
                </a:gridCol>
                <a:gridCol w="1840753">
                  <a:extLst>
                    <a:ext uri="{9D8B030D-6E8A-4147-A177-3AD203B41FA5}">
                      <a16:colId xmlns:a16="http://schemas.microsoft.com/office/drawing/2014/main" val="237992077"/>
                    </a:ext>
                  </a:extLst>
                </a:gridCol>
                <a:gridCol w="1870635">
                  <a:extLst>
                    <a:ext uri="{9D8B030D-6E8A-4147-A177-3AD203B41FA5}">
                      <a16:colId xmlns:a16="http://schemas.microsoft.com/office/drawing/2014/main" val="1328838258"/>
                    </a:ext>
                  </a:extLst>
                </a:gridCol>
                <a:gridCol w="2073835">
                  <a:extLst>
                    <a:ext uri="{9D8B030D-6E8A-4147-A177-3AD203B41FA5}">
                      <a16:colId xmlns:a16="http://schemas.microsoft.com/office/drawing/2014/main" val="1679621409"/>
                    </a:ext>
                  </a:extLst>
                </a:gridCol>
                <a:gridCol w="2183241">
                  <a:extLst>
                    <a:ext uri="{9D8B030D-6E8A-4147-A177-3AD203B41FA5}">
                      <a16:colId xmlns:a16="http://schemas.microsoft.com/office/drawing/2014/main" val="2804217181"/>
                    </a:ext>
                  </a:extLst>
                </a:gridCol>
              </a:tblGrid>
              <a:tr h="876177">
                <a:tc>
                  <a:txBody>
                    <a:bodyPr/>
                    <a:lstStyle/>
                    <a:p>
                      <a:endParaRPr lang="en-US" dirty="0"/>
                    </a:p>
                  </a:txBody>
                  <a:tcPr/>
                </a:tc>
                <a:tc>
                  <a:txBody>
                    <a:bodyPr/>
                    <a:lstStyle/>
                    <a:p>
                      <a:r>
                        <a:rPr lang="en-US" dirty="0"/>
                        <a:t>HANA DB RAM requirement</a:t>
                      </a:r>
                    </a:p>
                  </a:txBody>
                  <a:tcPr/>
                </a:tc>
                <a:tc>
                  <a:txBody>
                    <a:bodyPr/>
                    <a:lstStyle/>
                    <a:p>
                      <a:r>
                        <a:rPr lang="en-US" dirty="0"/>
                        <a:t>Application SAPS requirement (SAPS)</a:t>
                      </a:r>
                    </a:p>
                  </a:txBody>
                  <a:tcPr/>
                </a:tc>
                <a:tc>
                  <a:txBody>
                    <a:bodyPr/>
                    <a:lstStyle/>
                    <a:p>
                      <a:r>
                        <a:rPr lang="en-US" dirty="0"/>
                        <a:t>High Availability for DB, application and file-share</a:t>
                      </a:r>
                    </a:p>
                  </a:txBody>
                  <a:tcPr/>
                </a:tc>
                <a:tc>
                  <a:txBody>
                    <a:bodyPr/>
                    <a:lstStyle/>
                    <a:p>
                      <a:r>
                        <a:rPr lang="en-US" dirty="0"/>
                        <a:t>Disaster Recovery </a:t>
                      </a:r>
                      <a:br>
                        <a:rPr lang="en-US" dirty="0"/>
                      </a:br>
                      <a:r>
                        <a:rPr lang="en-US" dirty="0"/>
                        <a:t>for DB, application and file-share)</a:t>
                      </a:r>
                    </a:p>
                  </a:txBody>
                  <a:tcPr/>
                </a:tc>
                <a:tc>
                  <a:txBody>
                    <a:bodyPr/>
                    <a:lstStyle/>
                    <a:p>
                      <a:r>
                        <a:rPr lang="en-US" dirty="0"/>
                        <a:t>DB backup and retention period</a:t>
                      </a:r>
                    </a:p>
                  </a:txBody>
                  <a:tcPr/>
                </a:tc>
                <a:extLst>
                  <a:ext uri="{0D108BD9-81ED-4DB2-BD59-A6C34878D82A}">
                    <a16:rowId xmlns:a16="http://schemas.microsoft.com/office/drawing/2014/main" val="3282162021"/>
                  </a:ext>
                </a:extLst>
              </a:tr>
              <a:tr h="1279950">
                <a:tc>
                  <a:txBody>
                    <a:bodyPr/>
                    <a:lstStyle/>
                    <a:p>
                      <a:r>
                        <a:rPr lang="en-US" dirty="0"/>
                        <a:t>Production</a:t>
                      </a:r>
                    </a:p>
                  </a:txBody>
                  <a:tcPr/>
                </a:tc>
                <a:tc>
                  <a:txBody>
                    <a:bodyPr/>
                    <a:lstStyle/>
                    <a:p>
                      <a:r>
                        <a:rPr lang="en-US" dirty="0"/>
                        <a:t>2TiB</a:t>
                      </a:r>
                    </a:p>
                  </a:txBody>
                  <a:tcPr/>
                </a:tc>
                <a:tc>
                  <a:txBody>
                    <a:bodyPr/>
                    <a:lstStyle/>
                    <a:p>
                      <a:r>
                        <a:rPr lang="en-US" dirty="0"/>
                        <a:t>15,000</a:t>
                      </a:r>
                    </a:p>
                  </a:txBody>
                  <a:tcPr/>
                </a:tc>
                <a:tc>
                  <a:txBody>
                    <a:bodyPr/>
                    <a:lstStyle/>
                    <a:p>
                      <a:r>
                        <a:rPr lang="en-US" dirty="0"/>
                        <a:t>Required</a:t>
                      </a:r>
                      <a:br>
                        <a:rPr lang="en-US" dirty="0"/>
                      </a:br>
                      <a:r>
                        <a:rPr lang="en-US" dirty="0"/>
                        <a:t>(No data loss,</a:t>
                      </a:r>
                      <a:br>
                        <a:rPr lang="en-US" dirty="0"/>
                      </a:br>
                      <a:r>
                        <a:rPr lang="en-US" dirty="0"/>
                        <a:t>99.95%+ VM uptime)</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dirty="0"/>
                        <a:t>Required</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t>Log backup every 30min retained</a:t>
                      </a:r>
                      <a:br>
                        <a:rPr lang="en-US"/>
                      </a:br>
                      <a:r>
                        <a:rPr lang="en-US"/>
                        <a:t>for 1 day,</a:t>
                      </a:r>
                      <a:br>
                        <a:rPr lang="en-US"/>
                      </a:br>
                      <a:r>
                        <a:rPr lang="en-US"/>
                        <a:t>Full daily backup for 1 month</a:t>
                      </a:r>
                      <a:endParaRPr lang="en-US" dirty="0"/>
                    </a:p>
                  </a:txBody>
                  <a:tcPr/>
                </a:tc>
                <a:extLst>
                  <a:ext uri="{0D108BD9-81ED-4DB2-BD59-A6C34878D82A}">
                    <a16:rowId xmlns:a16="http://schemas.microsoft.com/office/drawing/2014/main" val="3195694808"/>
                  </a:ext>
                </a:extLst>
              </a:tr>
              <a:tr h="472403">
                <a:tc>
                  <a:txBody>
                    <a:bodyPr/>
                    <a:lstStyle/>
                    <a:p>
                      <a:r>
                        <a:rPr lang="en-US" dirty="0"/>
                        <a:t>Quality Assurance</a:t>
                      </a:r>
                    </a:p>
                  </a:txBody>
                  <a:tcPr/>
                </a:tc>
                <a:tc>
                  <a:txBody>
                    <a:bodyPr/>
                    <a:lstStyle/>
                    <a:p>
                      <a:r>
                        <a:rPr lang="en-US" dirty="0"/>
                        <a:t>2TiB</a:t>
                      </a:r>
                    </a:p>
                  </a:txBody>
                  <a:tcPr/>
                </a:tc>
                <a:tc>
                  <a:txBody>
                    <a:bodyPr/>
                    <a:lstStyle/>
                    <a:p>
                      <a:r>
                        <a:rPr lang="en-US" dirty="0"/>
                        <a:t>15,000</a:t>
                      </a:r>
                    </a:p>
                  </a:txBody>
                  <a:tcPr/>
                </a:tc>
                <a:tc>
                  <a:txBody>
                    <a:bodyPr/>
                    <a:lstStyle/>
                    <a:p>
                      <a:r>
                        <a:rPr lang="en-US" dirty="0"/>
                        <a:t>Required</a:t>
                      </a:r>
                      <a:br>
                        <a:rPr lang="en-US" dirty="0"/>
                      </a:br>
                      <a:r>
                        <a:rPr lang="en-US" dirty="0"/>
                        <a:t>(Same as Prod)</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dirty="0"/>
                        <a:t>No</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dirty="0"/>
                        <a:t>Full bi-weekly backup for 1 month</a:t>
                      </a:r>
                    </a:p>
                  </a:txBody>
                  <a:tcPr/>
                </a:tc>
                <a:extLst>
                  <a:ext uri="{0D108BD9-81ED-4DB2-BD59-A6C34878D82A}">
                    <a16:rowId xmlns:a16="http://schemas.microsoft.com/office/drawing/2014/main" val="2258102910"/>
                  </a:ext>
                </a:extLst>
              </a:tr>
              <a:tr h="674290">
                <a:tc>
                  <a:txBody>
                    <a:bodyPr/>
                    <a:lstStyle/>
                    <a:p>
                      <a:r>
                        <a:rPr lang="en-US" dirty="0"/>
                        <a:t>Development</a:t>
                      </a:r>
                    </a:p>
                  </a:txBody>
                  <a:tcPr/>
                </a:tc>
                <a:tc>
                  <a:txBody>
                    <a:bodyPr/>
                    <a:lstStyle/>
                    <a:p>
                      <a:r>
                        <a:rPr lang="en-US" dirty="0"/>
                        <a:t>192GiB</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dirty="0"/>
                        <a:t>Full bi-weekly backup for 1 month</a:t>
                      </a:r>
                    </a:p>
                    <a:p>
                      <a:endParaRPr lang="en-US" dirty="0"/>
                    </a:p>
                  </a:txBody>
                  <a:tcPr/>
                </a:tc>
                <a:extLst>
                  <a:ext uri="{0D108BD9-81ED-4DB2-BD59-A6C34878D82A}">
                    <a16:rowId xmlns:a16="http://schemas.microsoft.com/office/drawing/2014/main" val="34497544"/>
                  </a:ext>
                </a:extLst>
              </a:tr>
            </a:tbl>
          </a:graphicData>
        </a:graphic>
      </p:graphicFrame>
    </p:spTree>
    <p:extLst>
      <p:ext uri="{BB962C8B-B14F-4D97-AF65-F5344CB8AC3E}">
        <p14:creationId xmlns:p14="http://schemas.microsoft.com/office/powerpoint/2010/main" val="25736828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50B7B3-325D-4DFD-840D-C011738D7F6E}"/>
              </a:ext>
            </a:extLst>
          </p:cNvPr>
          <p:cNvSpPr>
            <a:spLocks noGrp="1"/>
          </p:cNvSpPr>
          <p:nvPr>
            <p:ph type="title"/>
          </p:nvPr>
        </p:nvSpPr>
        <p:spPr/>
        <p:txBody>
          <a:bodyPr/>
          <a:lstStyle/>
          <a:p>
            <a:r>
              <a:rPr lang="en-US" dirty="0"/>
              <a:t>Discuss key design concepts </a:t>
            </a:r>
            <a:r>
              <a:rPr lang="en-US" sz="2400" dirty="0"/>
              <a:t>(15 minutes)</a:t>
            </a:r>
            <a:endParaRPr lang="en-US" dirty="0"/>
          </a:p>
        </p:txBody>
      </p:sp>
    </p:spTree>
    <p:extLst>
      <p:ext uri="{BB962C8B-B14F-4D97-AF65-F5344CB8AC3E}">
        <p14:creationId xmlns:p14="http://schemas.microsoft.com/office/powerpoint/2010/main" val="15592618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Rectangle 145"/>
          <p:cNvSpPr/>
          <p:nvPr/>
        </p:nvSpPr>
        <p:spPr bwMode="auto">
          <a:xfrm>
            <a:off x="892355" y="2111678"/>
            <a:ext cx="11024771" cy="2266000"/>
          </a:xfrm>
          <a:prstGeom prst="rect">
            <a:avLst/>
          </a:prstGeom>
          <a:solidFill>
            <a:srgbClr val="00206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 name="Title 1"/>
          <p:cNvSpPr>
            <a:spLocks noGrp="1"/>
          </p:cNvSpPr>
          <p:nvPr>
            <p:ph type="title" idx="4294967295"/>
          </p:nvPr>
        </p:nvSpPr>
        <p:spPr>
          <a:xfrm>
            <a:off x="340658" y="274638"/>
            <a:ext cx="11311591" cy="912812"/>
          </a:xfrm>
        </p:spPr>
        <p:txBody>
          <a:bodyPr>
            <a:normAutofit/>
          </a:bodyPr>
          <a:lstStyle/>
          <a:p>
            <a:r>
              <a:rPr lang="en-US" sz="4000" dirty="0"/>
              <a:t>SAP on Azure – A wide variety on Compute instances</a:t>
            </a:r>
          </a:p>
        </p:txBody>
      </p:sp>
      <p:grpSp>
        <p:nvGrpSpPr>
          <p:cNvPr id="45" name="Group 44" hidden="1"/>
          <p:cNvGrpSpPr/>
          <p:nvPr/>
        </p:nvGrpSpPr>
        <p:grpSpPr>
          <a:xfrm>
            <a:off x="474711" y="2337034"/>
            <a:ext cx="847447" cy="1211681"/>
            <a:chOff x="454025" y="3077179"/>
            <a:chExt cx="807346" cy="1154346"/>
          </a:xfrm>
        </p:grpSpPr>
        <p:pic>
          <p:nvPicPr>
            <p:cNvPr id="57" name="Picture 5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4025" y="3077179"/>
              <a:ext cx="807346" cy="1154346"/>
            </a:xfrm>
            <a:prstGeom prst="rect">
              <a:avLst/>
            </a:prstGeom>
          </p:spPr>
        </p:pic>
        <p:sp>
          <p:nvSpPr>
            <p:cNvPr id="5" name="Rectangle 4"/>
            <p:cNvSpPr/>
            <p:nvPr/>
          </p:nvSpPr>
          <p:spPr bwMode="auto">
            <a:xfrm>
              <a:off x="600075" y="3167062"/>
              <a:ext cx="535781" cy="459581"/>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marL="0" marR="0" lvl="0" indent="0" algn="ctr" defTabSz="913751" rtl="0" eaLnBrk="1" fontAlgn="base" latinLnBrk="0" hangingPunct="1">
                <a:lnSpc>
                  <a:spcPct val="100000"/>
                </a:lnSpc>
                <a:spcBef>
                  <a:spcPct val="0"/>
                </a:spcBef>
                <a:spcAft>
                  <a:spcPct val="0"/>
                </a:spcAft>
                <a:buClrTx/>
                <a:buSzTx/>
                <a:buFontTx/>
                <a:buNone/>
                <a:tabLst/>
                <a:defRPr/>
              </a:pPr>
              <a:r>
                <a:rPr kumimoji="0" lang="en-US" sz="4311"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A</a:t>
              </a:r>
            </a:p>
          </p:txBody>
        </p:sp>
      </p:grpSp>
      <p:grpSp>
        <p:nvGrpSpPr>
          <p:cNvPr id="62" name="Group 61" hidden="1"/>
          <p:cNvGrpSpPr/>
          <p:nvPr/>
        </p:nvGrpSpPr>
        <p:grpSpPr>
          <a:xfrm>
            <a:off x="2339031" y="2337034"/>
            <a:ext cx="847447" cy="1211681"/>
            <a:chOff x="454025" y="3077179"/>
            <a:chExt cx="807346" cy="1154346"/>
          </a:xfrm>
        </p:grpSpPr>
        <p:pic>
          <p:nvPicPr>
            <p:cNvPr id="63" name="Picture 6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4025" y="3077179"/>
              <a:ext cx="807346" cy="1154346"/>
            </a:xfrm>
            <a:prstGeom prst="rect">
              <a:avLst/>
            </a:prstGeom>
          </p:spPr>
        </p:pic>
        <p:sp>
          <p:nvSpPr>
            <p:cNvPr id="64" name="Rectangle 63"/>
            <p:cNvSpPr/>
            <p:nvPr/>
          </p:nvSpPr>
          <p:spPr bwMode="auto">
            <a:xfrm>
              <a:off x="600075" y="3167062"/>
              <a:ext cx="535781" cy="459581"/>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marL="0" marR="0" lvl="0" indent="0" algn="ctr" defTabSz="913751" rtl="0" eaLnBrk="1" fontAlgn="base" latinLnBrk="0" hangingPunct="1">
                <a:lnSpc>
                  <a:spcPct val="100000"/>
                </a:lnSpc>
                <a:spcBef>
                  <a:spcPct val="0"/>
                </a:spcBef>
                <a:spcAft>
                  <a:spcPct val="0"/>
                </a:spcAft>
                <a:buClrTx/>
                <a:buSzTx/>
                <a:buFontTx/>
                <a:buNone/>
                <a:tabLst/>
                <a:defRPr/>
              </a:pPr>
              <a:r>
                <a:rPr kumimoji="0" lang="en-US" sz="4311"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D</a:t>
              </a:r>
            </a:p>
          </p:txBody>
        </p:sp>
      </p:grpSp>
      <p:grpSp>
        <p:nvGrpSpPr>
          <p:cNvPr id="68" name="Group 67" hidden="1"/>
          <p:cNvGrpSpPr/>
          <p:nvPr/>
        </p:nvGrpSpPr>
        <p:grpSpPr>
          <a:xfrm>
            <a:off x="4203351" y="2337034"/>
            <a:ext cx="847447" cy="1211681"/>
            <a:chOff x="454025" y="3077179"/>
            <a:chExt cx="807346" cy="1154346"/>
          </a:xfrm>
        </p:grpSpPr>
        <p:pic>
          <p:nvPicPr>
            <p:cNvPr id="69" name="Picture 6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4025" y="3077179"/>
              <a:ext cx="807346" cy="1154346"/>
            </a:xfrm>
            <a:prstGeom prst="rect">
              <a:avLst/>
            </a:prstGeom>
          </p:spPr>
        </p:pic>
        <p:sp>
          <p:nvSpPr>
            <p:cNvPr id="70" name="Rectangle 69"/>
            <p:cNvSpPr/>
            <p:nvPr/>
          </p:nvSpPr>
          <p:spPr bwMode="auto">
            <a:xfrm>
              <a:off x="600075" y="3167062"/>
              <a:ext cx="535781" cy="459581"/>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marL="0" marR="0" lvl="0" indent="0" algn="ctr" defTabSz="913751" rtl="0" eaLnBrk="1" fontAlgn="base" latinLnBrk="0" hangingPunct="1">
                <a:lnSpc>
                  <a:spcPct val="100000"/>
                </a:lnSpc>
                <a:spcBef>
                  <a:spcPct val="0"/>
                </a:spcBef>
                <a:spcAft>
                  <a:spcPct val="0"/>
                </a:spcAft>
                <a:buClrTx/>
                <a:buSzTx/>
                <a:buFontTx/>
                <a:buNone/>
                <a:tabLst/>
                <a:defRPr/>
              </a:pPr>
              <a:r>
                <a:rPr kumimoji="0" lang="en-US" sz="4311"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F</a:t>
              </a:r>
            </a:p>
          </p:txBody>
        </p:sp>
      </p:grpSp>
      <p:grpSp>
        <p:nvGrpSpPr>
          <p:cNvPr id="77" name="Group 76" hidden="1"/>
          <p:cNvGrpSpPr/>
          <p:nvPr/>
        </p:nvGrpSpPr>
        <p:grpSpPr>
          <a:xfrm>
            <a:off x="6999831" y="2337034"/>
            <a:ext cx="847447" cy="1211681"/>
            <a:chOff x="454025" y="3077179"/>
            <a:chExt cx="807346" cy="1154346"/>
          </a:xfrm>
        </p:grpSpPr>
        <p:pic>
          <p:nvPicPr>
            <p:cNvPr id="78" name="Picture 7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4025" y="3077179"/>
              <a:ext cx="807346" cy="1154346"/>
            </a:xfrm>
            <a:prstGeom prst="rect">
              <a:avLst/>
            </a:prstGeom>
          </p:spPr>
        </p:pic>
        <p:sp>
          <p:nvSpPr>
            <p:cNvPr id="79" name="Rectangle 78"/>
            <p:cNvSpPr/>
            <p:nvPr/>
          </p:nvSpPr>
          <p:spPr bwMode="auto">
            <a:xfrm>
              <a:off x="600075" y="3167062"/>
              <a:ext cx="535781" cy="459581"/>
            </a:xfrm>
            <a:prstGeom prst="rect">
              <a:avLst/>
            </a:prstGeom>
            <a:solidFill>
              <a:srgbClr val="7FBA0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marL="0" marR="0" lvl="0" indent="0" algn="ctr" defTabSz="913751" rtl="0" eaLnBrk="1" fontAlgn="base" latinLnBrk="0" hangingPunct="1">
                <a:lnSpc>
                  <a:spcPct val="100000"/>
                </a:lnSpc>
                <a:spcBef>
                  <a:spcPct val="0"/>
                </a:spcBef>
                <a:spcAft>
                  <a:spcPct val="0"/>
                </a:spcAft>
                <a:buClrTx/>
                <a:buSzTx/>
                <a:buFontTx/>
                <a:buNone/>
                <a:tabLst/>
                <a:defRPr/>
              </a:pPr>
              <a:r>
                <a:rPr kumimoji="0" lang="en-US" sz="4311"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rPr>
                <a:t>G</a:t>
              </a:r>
            </a:p>
          </p:txBody>
        </p:sp>
      </p:grpSp>
      <p:sp>
        <p:nvSpPr>
          <p:cNvPr id="10" name="Rectangle 9"/>
          <p:cNvSpPr/>
          <p:nvPr/>
        </p:nvSpPr>
        <p:spPr bwMode="auto">
          <a:xfrm>
            <a:off x="1065723" y="4449924"/>
            <a:ext cx="2848126" cy="479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7" rIns="179208" bIns="143367" numCol="1" spcCol="0" rtlCol="0" fromWordArt="0" anchor="t" anchorCtr="0" forceAA="0" compatLnSpc="1">
            <a:prstTxWarp prst="textNoShape">
              <a:avLst/>
            </a:prstTxWarp>
            <a:spAutoFit/>
          </a:bodyPr>
          <a:lstStyle/>
          <a:p>
            <a:pPr marL="0" marR="0" lvl="0" indent="0" algn="l" defTabSz="913576" rtl="0" eaLnBrk="1" fontAlgn="base" latinLnBrk="0" hangingPunct="1">
              <a:lnSpc>
                <a:spcPct val="90000"/>
              </a:lnSpc>
              <a:spcBef>
                <a:spcPct val="0"/>
              </a:spcBef>
              <a:spcAft>
                <a:spcPct val="0"/>
              </a:spcAft>
              <a:buClrTx/>
              <a:buSzTx/>
              <a:buFontTx/>
              <a:buNone/>
              <a:tabLst/>
              <a:defRPr/>
            </a:pPr>
            <a:r>
              <a:rPr kumimoji="0" lang="en-US" sz="137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Semibold" panose="020B0702040204020203" pitchFamily="34" charset="0"/>
              </a:rPr>
              <a:t>HIGHEST VALUE</a:t>
            </a:r>
          </a:p>
        </p:txBody>
      </p:sp>
      <p:sp>
        <p:nvSpPr>
          <p:cNvPr id="11" name="Rectangle 10"/>
          <p:cNvSpPr/>
          <p:nvPr/>
        </p:nvSpPr>
        <p:spPr bwMode="auto">
          <a:xfrm>
            <a:off x="9227448" y="4508911"/>
            <a:ext cx="2558962" cy="47956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7" rIns="179208" bIns="143367" numCol="1" spcCol="0" rtlCol="0" fromWordArt="0" anchor="t" anchorCtr="0" forceAA="0" compatLnSpc="1">
            <a:prstTxWarp prst="textNoShape">
              <a:avLst/>
            </a:prstTxWarp>
            <a:spAutoFit/>
          </a:bodyPr>
          <a:lstStyle/>
          <a:p>
            <a:pPr marL="0" marR="0" lvl="0" indent="0" algn="r" defTabSz="913576" rtl="0" eaLnBrk="1" fontAlgn="base" latinLnBrk="0" hangingPunct="1">
              <a:lnSpc>
                <a:spcPct val="90000"/>
              </a:lnSpc>
              <a:spcBef>
                <a:spcPct val="0"/>
              </a:spcBef>
              <a:spcAft>
                <a:spcPct val="0"/>
              </a:spcAft>
              <a:buClrTx/>
              <a:buSzTx/>
              <a:buFontTx/>
              <a:buNone/>
              <a:tabLst/>
              <a:defRPr/>
            </a:pPr>
            <a:r>
              <a:rPr kumimoji="0" lang="en-US" sz="1370" b="0" i="0" u="none" strike="noStrike" kern="1200" cap="none" spc="0" normalizeH="0" baseline="0" noProof="0" dirty="0">
                <a:ln>
                  <a:noFill/>
                </a:ln>
                <a:solidFill>
                  <a:schemeClr val="tx1"/>
                </a:solidFill>
                <a:effectLst/>
                <a:uLnTx/>
                <a:uFillTx/>
                <a:latin typeface="Segoe UI Semibold" panose="020B0702040204020203" pitchFamily="34" charset="0"/>
                <a:ea typeface="Segoe UI" pitchFamily="34" charset="0"/>
                <a:cs typeface="Segoe UI Semibold" panose="020B0702040204020203" pitchFamily="34" charset="0"/>
              </a:rPr>
              <a:t>LARGEST SCALE-UP</a:t>
            </a:r>
          </a:p>
        </p:txBody>
      </p:sp>
      <p:cxnSp>
        <p:nvCxnSpPr>
          <p:cNvPr id="107" name="Straight Arrow Connector 106"/>
          <p:cNvCxnSpPr>
            <a:cxnSpLocks/>
          </p:cNvCxnSpPr>
          <p:nvPr/>
        </p:nvCxnSpPr>
        <p:spPr>
          <a:xfrm flipV="1">
            <a:off x="916417" y="4465254"/>
            <a:ext cx="10943083" cy="22644"/>
          </a:xfrm>
          <a:prstGeom prst="straightConnector1">
            <a:avLst/>
          </a:prstGeom>
          <a:ln w="25400">
            <a:solidFill>
              <a:schemeClr val="tx1"/>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bwMode="auto">
          <a:xfrm>
            <a:off x="2718341" y="3593125"/>
            <a:ext cx="984693"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3576" rtl="0" eaLnBrk="0" fontAlgn="base" latinLnBrk="0" hangingPunct="0">
              <a:lnSpc>
                <a:spcPct val="90000"/>
              </a:lnSpc>
              <a:spcBef>
                <a:spcPct val="0"/>
              </a:spcBef>
              <a:spcAft>
                <a:spcPct val="0"/>
              </a:spcAft>
              <a:buClr>
                <a:srgbClr val="505050"/>
              </a:buClr>
              <a:buSzTx/>
              <a:buFontTx/>
              <a:buNone/>
              <a:tabLst/>
              <a:defRPr/>
            </a:pP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Segoe UI" panose="020B0502040204020203" pitchFamily="34" charset="0"/>
                <a:cs typeface="Segoe UI" panose="020B0502040204020203" pitchFamily="34" charset="0"/>
              </a:rPr>
              <a:t>General purpose</a:t>
            </a:r>
          </a:p>
          <a:p>
            <a:pPr marL="0" marR="0" lvl="0" indent="0" algn="ctr" defTabSz="913576" rtl="0" eaLnBrk="0" fontAlgn="base" latinLnBrk="0" hangingPunct="0">
              <a:lnSpc>
                <a:spcPct val="90000"/>
              </a:lnSpc>
              <a:spcBef>
                <a:spcPct val="0"/>
              </a:spcBef>
              <a:spcAft>
                <a:spcPct val="0"/>
              </a:spcAft>
              <a:buClr>
                <a:srgbClr val="505050"/>
              </a:buClr>
              <a:buSzTx/>
              <a:buFontTx/>
              <a:buNone/>
              <a:tabLst/>
              <a:defRPr/>
            </a:pP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Segoe UI" panose="020B0502040204020203" pitchFamily="34" charset="0"/>
                <a:cs typeface="Segoe UI" panose="020B0502040204020203" pitchFamily="34" charset="0"/>
              </a:rPr>
              <a:t>workloads </a:t>
            </a:r>
          </a:p>
        </p:txBody>
      </p:sp>
      <p:sp>
        <p:nvSpPr>
          <p:cNvPr id="133" name="Rectangle 132"/>
          <p:cNvSpPr/>
          <p:nvPr/>
        </p:nvSpPr>
        <p:spPr bwMode="auto">
          <a:xfrm>
            <a:off x="4262826" y="3631336"/>
            <a:ext cx="984693"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3576" rtl="0" eaLnBrk="0" fontAlgn="base" latinLnBrk="0" hangingPunct="0">
              <a:lnSpc>
                <a:spcPct val="90000"/>
              </a:lnSpc>
              <a:spcBef>
                <a:spcPct val="0"/>
              </a:spcBef>
              <a:spcAft>
                <a:spcPct val="0"/>
              </a:spcAft>
              <a:buClr>
                <a:srgbClr val="505050"/>
              </a:buClr>
              <a:buSzTx/>
              <a:buFontTx/>
              <a:buNone/>
              <a:tabLst/>
              <a:defRPr/>
            </a:pP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Compute</a:t>
            </a:r>
            <a:b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b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intensive</a:t>
            </a:r>
          </a:p>
          <a:p>
            <a:pPr marL="0" marR="0" lvl="0" indent="0" algn="ctr" defTabSz="913576" rtl="0" eaLnBrk="0" fontAlgn="base" latinLnBrk="0" hangingPunct="0">
              <a:lnSpc>
                <a:spcPct val="90000"/>
              </a:lnSpc>
              <a:spcBef>
                <a:spcPct val="0"/>
              </a:spcBef>
              <a:spcAft>
                <a:spcPct val="0"/>
              </a:spcAft>
              <a:buClr>
                <a:srgbClr val="505050"/>
              </a:buClr>
              <a:buSzTx/>
              <a:buFontTx/>
              <a:buNone/>
              <a:tabLst/>
              <a:defRPr/>
            </a:pP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workloads </a:t>
            </a:r>
          </a:p>
        </p:txBody>
      </p:sp>
      <p:grpSp>
        <p:nvGrpSpPr>
          <p:cNvPr id="71" name="Group 154">
            <a:extLst>
              <a:ext uri="{FF2B5EF4-FFF2-40B4-BE49-F238E27FC236}">
                <a16:creationId xmlns:a16="http://schemas.microsoft.com/office/drawing/2014/main" id="{006165A6-6AC8-401A-AB71-6B2269D5F1FE}"/>
              </a:ext>
            </a:extLst>
          </p:cNvPr>
          <p:cNvGrpSpPr/>
          <p:nvPr/>
        </p:nvGrpSpPr>
        <p:grpSpPr>
          <a:xfrm>
            <a:off x="6664370" y="1447134"/>
            <a:ext cx="1304573" cy="1222789"/>
            <a:chOff x="7002297" y="2169788"/>
            <a:chExt cx="1471631" cy="1314824"/>
          </a:xfrm>
          <a:solidFill>
            <a:schemeClr val="tx2"/>
          </a:solidFill>
        </p:grpSpPr>
        <p:sp>
          <p:nvSpPr>
            <p:cNvPr id="72" name="Rectangular Callout 50">
              <a:extLst>
                <a:ext uri="{FF2B5EF4-FFF2-40B4-BE49-F238E27FC236}">
                  <a16:creationId xmlns:a16="http://schemas.microsoft.com/office/drawing/2014/main" id="{201E2EA8-ABC5-4CFC-9D5E-CB6EC449DE00}"/>
                </a:ext>
              </a:extLst>
            </p:cNvPr>
            <p:cNvSpPr/>
            <p:nvPr/>
          </p:nvSpPr>
          <p:spPr bwMode="auto">
            <a:xfrm>
              <a:off x="7002297" y="2169788"/>
              <a:ext cx="1471631" cy="44715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08" tIns="44808" rIns="44808" bIns="44808" numCol="1" spcCol="0" rtlCol="0" fromWordArt="0" anchor="ctr" anchorCtr="0" forceAA="0" compatLnSpc="1">
              <a:prstTxWarp prst="textNoShape">
                <a:avLst/>
              </a:prstTxWarp>
              <a:sp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r>
                <a:rPr kumimoji="0" lang="en-US" sz="117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 NetWeaver and</a:t>
              </a:r>
            </a:p>
            <a:p>
              <a:pPr marL="0" marR="0" lvl="0" indent="0" algn="ctr" defTabSz="913751" rtl="0" eaLnBrk="1" fontAlgn="base" latinLnBrk="0" hangingPunct="1">
                <a:lnSpc>
                  <a:spcPct val="90000"/>
                </a:lnSpc>
                <a:spcBef>
                  <a:spcPct val="0"/>
                </a:spcBef>
                <a:spcAft>
                  <a:spcPct val="0"/>
                </a:spcAft>
                <a:buClrTx/>
                <a:buSzTx/>
                <a:buFontTx/>
                <a:buNone/>
                <a:tabLst/>
                <a:defRPr/>
              </a:pPr>
              <a:r>
                <a:rPr kumimoji="0" lang="en-US" sz="117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HANA certified</a:t>
              </a:r>
            </a:p>
          </p:txBody>
        </p:sp>
        <p:cxnSp>
          <p:nvCxnSpPr>
            <p:cNvPr id="75" name="Straight Connector 156">
              <a:extLst>
                <a:ext uri="{FF2B5EF4-FFF2-40B4-BE49-F238E27FC236}">
                  <a16:creationId xmlns:a16="http://schemas.microsoft.com/office/drawing/2014/main" id="{5F98F944-E5FF-49A1-85AB-3B4678A5A520}"/>
                </a:ext>
              </a:extLst>
            </p:cNvPr>
            <p:cNvCxnSpPr>
              <a:cxnSpLocks/>
            </p:cNvCxnSpPr>
            <p:nvPr/>
          </p:nvCxnSpPr>
          <p:spPr>
            <a:xfrm flipV="1">
              <a:off x="7714323" y="2626143"/>
              <a:ext cx="0" cy="858469"/>
            </a:xfrm>
            <a:prstGeom prst="line">
              <a:avLst/>
            </a:prstGeom>
            <a:solidFill>
              <a:schemeClr val="tx2"/>
            </a:solidFill>
            <a:ln w="190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30F10F0-C193-4F46-AF5E-943AFA418B99}"/>
              </a:ext>
            </a:extLst>
          </p:cNvPr>
          <p:cNvGrpSpPr/>
          <p:nvPr/>
        </p:nvGrpSpPr>
        <p:grpSpPr>
          <a:xfrm>
            <a:off x="8158632" y="1433659"/>
            <a:ext cx="3539830" cy="1007628"/>
            <a:chOff x="8553393" y="1882195"/>
            <a:chExt cx="3610811" cy="1027833"/>
          </a:xfrm>
        </p:grpSpPr>
        <p:sp>
          <p:nvSpPr>
            <p:cNvPr id="131" name="Rectangular Callout 50">
              <a:extLst>
                <a:ext uri="{FF2B5EF4-FFF2-40B4-BE49-F238E27FC236}">
                  <a16:creationId xmlns:a16="http://schemas.microsoft.com/office/drawing/2014/main" id="{E95A882E-A4C8-422C-A387-5ABB4DEF3B05}"/>
                </a:ext>
              </a:extLst>
            </p:cNvPr>
            <p:cNvSpPr/>
            <p:nvPr/>
          </p:nvSpPr>
          <p:spPr bwMode="auto">
            <a:xfrm>
              <a:off x="8553393" y="1882195"/>
              <a:ext cx="1916349" cy="42419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08" tIns="44808" rIns="44808" bIns="44808" numCol="1" spcCol="0" rtlCol="0" fromWordArt="0" anchor="ctr" anchorCtr="0" forceAA="0" compatLnSpc="1">
              <a:prstTxWarp prst="textNoShape">
                <a:avLst/>
              </a:prstTxWarp>
              <a:sp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r>
                <a:rPr kumimoji="0" lang="en-US" sz="117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NetWeaver Certified and </a:t>
              </a:r>
              <a:br>
                <a:rPr kumimoji="0" lang="en-US" sz="117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br>
              <a:r>
                <a:rPr kumimoji="0" lang="en-US" sz="117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HANA certified</a:t>
              </a:r>
            </a:p>
          </p:txBody>
        </p:sp>
        <p:sp>
          <p:nvSpPr>
            <p:cNvPr id="103" name="Rectangular Callout 50">
              <a:extLst>
                <a:ext uri="{FF2B5EF4-FFF2-40B4-BE49-F238E27FC236}">
                  <a16:creationId xmlns:a16="http://schemas.microsoft.com/office/drawing/2014/main" id="{568DC29C-6483-4DB6-AD2B-BDA15BDB7FC8}"/>
                </a:ext>
              </a:extLst>
            </p:cNvPr>
            <p:cNvSpPr/>
            <p:nvPr/>
          </p:nvSpPr>
          <p:spPr bwMode="auto">
            <a:xfrm>
              <a:off x="10510630" y="1969174"/>
              <a:ext cx="1653574" cy="258375"/>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08" tIns="44808" rIns="44808" bIns="44808" numCol="1" spcCol="0" rtlCol="0" fromWordArt="0" anchor="ctr" anchorCtr="0" forceAA="0" compatLnSpc="1">
              <a:prstTxWarp prst="textNoShape">
                <a:avLst/>
              </a:prstTxWarp>
              <a:sp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r>
                <a:rPr kumimoji="0" lang="en-US" sz="117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SAP HANA certified</a:t>
              </a:r>
            </a:p>
          </p:txBody>
        </p:sp>
        <p:cxnSp>
          <p:nvCxnSpPr>
            <p:cNvPr id="111" name="Straight Connector 156">
              <a:extLst>
                <a:ext uri="{FF2B5EF4-FFF2-40B4-BE49-F238E27FC236}">
                  <a16:creationId xmlns:a16="http://schemas.microsoft.com/office/drawing/2014/main" id="{4BCBC445-2C6A-4DDE-BF1D-DF1F3072EEC2}"/>
                </a:ext>
              </a:extLst>
            </p:cNvPr>
            <p:cNvCxnSpPr>
              <a:cxnSpLocks/>
            </p:cNvCxnSpPr>
            <p:nvPr/>
          </p:nvCxnSpPr>
          <p:spPr>
            <a:xfrm flipV="1">
              <a:off x="11388191" y="2228850"/>
              <a:ext cx="0" cy="578490"/>
            </a:xfrm>
            <a:prstGeom prst="line">
              <a:avLst/>
            </a:prstGeom>
            <a:solidFill>
              <a:schemeClr val="tx2"/>
            </a:solidFill>
            <a:ln w="190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1" name="Straight Connector 156">
              <a:extLst>
                <a:ext uri="{FF2B5EF4-FFF2-40B4-BE49-F238E27FC236}">
                  <a16:creationId xmlns:a16="http://schemas.microsoft.com/office/drawing/2014/main" id="{6F430C7F-6744-41F0-97BA-D2DC92BC784A}"/>
                </a:ext>
              </a:extLst>
            </p:cNvPr>
            <p:cNvCxnSpPr>
              <a:cxnSpLocks/>
            </p:cNvCxnSpPr>
            <p:nvPr/>
          </p:nvCxnSpPr>
          <p:spPr>
            <a:xfrm flipV="1">
              <a:off x="9469985" y="2265502"/>
              <a:ext cx="0" cy="644526"/>
            </a:xfrm>
            <a:prstGeom prst="line">
              <a:avLst/>
            </a:prstGeom>
            <a:solidFill>
              <a:schemeClr val="tx2"/>
            </a:solidFill>
            <a:ln w="190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128" name="Straight Connector 156">
            <a:extLst>
              <a:ext uri="{FF2B5EF4-FFF2-40B4-BE49-F238E27FC236}">
                <a16:creationId xmlns:a16="http://schemas.microsoft.com/office/drawing/2014/main" id="{20312FCD-4AC5-44D4-8985-BD4FB56EB15E}"/>
              </a:ext>
            </a:extLst>
          </p:cNvPr>
          <p:cNvCxnSpPr>
            <a:cxnSpLocks/>
          </p:cNvCxnSpPr>
          <p:nvPr/>
        </p:nvCxnSpPr>
        <p:spPr>
          <a:xfrm flipH="1" flipV="1">
            <a:off x="3622576" y="1871545"/>
            <a:ext cx="1120610" cy="966458"/>
          </a:xfrm>
          <a:prstGeom prst="line">
            <a:avLst/>
          </a:prstGeom>
          <a:solidFill>
            <a:schemeClr val="tx2"/>
          </a:solidFill>
          <a:ln w="190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23EEAF3E-2706-41B5-A2C7-931E3440F292}"/>
              </a:ext>
            </a:extLst>
          </p:cNvPr>
          <p:cNvGrpSpPr/>
          <p:nvPr/>
        </p:nvGrpSpPr>
        <p:grpSpPr>
          <a:xfrm>
            <a:off x="1798083" y="1413887"/>
            <a:ext cx="1986542" cy="1439679"/>
            <a:chOff x="536954" y="1862027"/>
            <a:chExt cx="2026376" cy="1468548"/>
          </a:xfrm>
        </p:grpSpPr>
        <p:sp>
          <p:nvSpPr>
            <p:cNvPr id="117" name="Rectangular Callout 50">
              <a:extLst>
                <a:ext uri="{FF2B5EF4-FFF2-40B4-BE49-F238E27FC236}">
                  <a16:creationId xmlns:a16="http://schemas.microsoft.com/office/drawing/2014/main" id="{8D1A9F35-3C3D-4F16-B153-EE87A94A295C}"/>
                </a:ext>
              </a:extLst>
            </p:cNvPr>
            <p:cNvSpPr/>
            <p:nvPr/>
          </p:nvSpPr>
          <p:spPr bwMode="auto">
            <a:xfrm>
              <a:off x="859857" y="1862027"/>
              <a:ext cx="1703473" cy="43079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08" tIns="44808" rIns="44808" bIns="44808" numCol="1" spcCol="0" rtlCol="0" fromWordArt="0" anchor="ctr" anchorCtr="0" forceAA="0" compatLnSpc="1">
              <a:prstTxWarp prst="textNoShape">
                <a:avLst/>
              </a:prstTxWarp>
              <a:sp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r>
                <a:rPr kumimoji="0" lang="en-US" sz="117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rPr>
                <a:t>NetWeaver </a:t>
              </a:r>
              <a:br>
                <a:rPr kumimoji="0" lang="en-US" sz="117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rPr>
              </a:br>
              <a:r>
                <a:rPr kumimoji="0" lang="en-US" sz="117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Segoe UI" panose="020B0502040204020203" pitchFamily="34" charset="0"/>
                  <a:cs typeface="Segoe UI" panose="020B0502040204020203" pitchFamily="34" charset="0"/>
                </a:rPr>
                <a:t>Certified</a:t>
              </a:r>
            </a:p>
          </p:txBody>
        </p:sp>
        <p:cxnSp>
          <p:nvCxnSpPr>
            <p:cNvPr id="130" name="Straight Connector 156">
              <a:extLst>
                <a:ext uri="{FF2B5EF4-FFF2-40B4-BE49-F238E27FC236}">
                  <a16:creationId xmlns:a16="http://schemas.microsoft.com/office/drawing/2014/main" id="{298F8EC2-1B28-49D3-B790-11704AFAD2BF}"/>
                </a:ext>
              </a:extLst>
            </p:cNvPr>
            <p:cNvCxnSpPr>
              <a:cxnSpLocks/>
            </p:cNvCxnSpPr>
            <p:nvPr/>
          </p:nvCxnSpPr>
          <p:spPr>
            <a:xfrm flipH="1" flipV="1">
              <a:off x="2041897" y="2313447"/>
              <a:ext cx="356135" cy="988553"/>
            </a:xfrm>
            <a:prstGeom prst="line">
              <a:avLst/>
            </a:prstGeom>
            <a:solidFill>
              <a:schemeClr val="tx2"/>
            </a:solidFill>
            <a:ln w="190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9" name="Straight Connector 156">
              <a:extLst>
                <a:ext uri="{FF2B5EF4-FFF2-40B4-BE49-F238E27FC236}">
                  <a16:creationId xmlns:a16="http://schemas.microsoft.com/office/drawing/2014/main" id="{716F2181-5FD7-415D-B842-D4F907D3E7D4}"/>
                </a:ext>
              </a:extLst>
            </p:cNvPr>
            <p:cNvCxnSpPr>
              <a:cxnSpLocks/>
            </p:cNvCxnSpPr>
            <p:nvPr/>
          </p:nvCxnSpPr>
          <p:spPr>
            <a:xfrm flipV="1">
              <a:off x="536954" y="2313448"/>
              <a:ext cx="366429" cy="1017127"/>
            </a:xfrm>
            <a:prstGeom prst="line">
              <a:avLst/>
            </a:prstGeom>
            <a:solidFill>
              <a:schemeClr val="tx2"/>
            </a:solidFill>
            <a:ln w="190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graphicFrame>
        <p:nvGraphicFramePr>
          <p:cNvPr id="14" name="Table 13">
            <a:extLst>
              <a:ext uri="{FF2B5EF4-FFF2-40B4-BE49-F238E27FC236}">
                <a16:creationId xmlns:a16="http://schemas.microsoft.com/office/drawing/2014/main" id="{34BC05C6-5366-4C61-972E-27B021AC26AD}"/>
              </a:ext>
            </a:extLst>
          </p:cNvPr>
          <p:cNvGraphicFramePr>
            <a:graphicFrameLocks noGrp="1"/>
          </p:cNvGraphicFramePr>
          <p:nvPr>
            <p:extLst>
              <p:ext uri="{D42A27DB-BD31-4B8C-83A1-F6EECF244321}">
                <p14:modId xmlns:p14="http://schemas.microsoft.com/office/powerpoint/2010/main" val="2305457013"/>
              </p:ext>
            </p:extLst>
          </p:nvPr>
        </p:nvGraphicFramePr>
        <p:xfrm>
          <a:off x="976923" y="4923090"/>
          <a:ext cx="10882577" cy="1731966"/>
        </p:xfrm>
        <a:graphic>
          <a:graphicData uri="http://schemas.openxmlformats.org/drawingml/2006/table">
            <a:tbl>
              <a:tblPr firstRow="1" bandRow="1">
                <a:tableStyleId>{5940675A-B579-460E-94D1-54222C63F5DA}</a:tableStyleId>
              </a:tblPr>
              <a:tblGrid>
                <a:gridCol w="1524529">
                  <a:extLst>
                    <a:ext uri="{9D8B030D-6E8A-4147-A177-3AD203B41FA5}">
                      <a16:colId xmlns:a16="http://schemas.microsoft.com/office/drawing/2014/main" val="235967582"/>
                    </a:ext>
                  </a:extLst>
                </a:gridCol>
                <a:gridCol w="803725">
                  <a:extLst>
                    <a:ext uri="{9D8B030D-6E8A-4147-A177-3AD203B41FA5}">
                      <a16:colId xmlns:a16="http://schemas.microsoft.com/office/drawing/2014/main" val="991770812"/>
                    </a:ext>
                  </a:extLst>
                </a:gridCol>
                <a:gridCol w="1046738">
                  <a:extLst>
                    <a:ext uri="{9D8B030D-6E8A-4147-A177-3AD203B41FA5}">
                      <a16:colId xmlns:a16="http://schemas.microsoft.com/office/drawing/2014/main" val="738744379"/>
                    </a:ext>
                  </a:extLst>
                </a:gridCol>
                <a:gridCol w="1049976">
                  <a:extLst>
                    <a:ext uri="{9D8B030D-6E8A-4147-A177-3AD203B41FA5}">
                      <a16:colId xmlns:a16="http://schemas.microsoft.com/office/drawing/2014/main" val="475230665"/>
                    </a:ext>
                  </a:extLst>
                </a:gridCol>
                <a:gridCol w="1174918">
                  <a:extLst>
                    <a:ext uri="{9D8B030D-6E8A-4147-A177-3AD203B41FA5}">
                      <a16:colId xmlns:a16="http://schemas.microsoft.com/office/drawing/2014/main" val="2756361938"/>
                    </a:ext>
                  </a:extLst>
                </a:gridCol>
                <a:gridCol w="1506147">
                  <a:extLst>
                    <a:ext uri="{9D8B030D-6E8A-4147-A177-3AD203B41FA5}">
                      <a16:colId xmlns:a16="http://schemas.microsoft.com/office/drawing/2014/main" val="4127273038"/>
                    </a:ext>
                  </a:extLst>
                </a:gridCol>
                <a:gridCol w="2115370">
                  <a:extLst>
                    <a:ext uri="{9D8B030D-6E8A-4147-A177-3AD203B41FA5}">
                      <a16:colId xmlns:a16="http://schemas.microsoft.com/office/drawing/2014/main" val="4267188207"/>
                    </a:ext>
                  </a:extLst>
                </a:gridCol>
                <a:gridCol w="1661174">
                  <a:extLst>
                    <a:ext uri="{9D8B030D-6E8A-4147-A177-3AD203B41FA5}">
                      <a16:colId xmlns:a16="http://schemas.microsoft.com/office/drawing/2014/main" val="3134918490"/>
                    </a:ext>
                  </a:extLst>
                </a:gridCol>
              </a:tblGrid>
              <a:tr h="414102">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2 – 64</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2 – 64</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32 – 208</a:t>
                      </a:r>
                      <a:br>
                        <a:rPr lang="en-US" sz="1600" dirty="0">
                          <a:solidFill>
                            <a:schemeClr val="tx1"/>
                          </a:solidFill>
                        </a:rPr>
                      </a:br>
                      <a:r>
                        <a:rPr lang="en-US" sz="1600" dirty="0">
                          <a:solidFill>
                            <a:schemeClr val="tx1"/>
                          </a:solidFill>
                        </a:rPr>
                        <a:t>(416 in roadmap)</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96 - 768</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628234379"/>
                  </a:ext>
                </a:extLst>
              </a:tr>
              <a:tr h="429540">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8 - 256</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16 - 432</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192 – 5700</a:t>
                      </a:r>
                      <a:br>
                        <a:rPr lang="en-US" sz="1600" dirty="0">
                          <a:solidFill>
                            <a:schemeClr val="tx1"/>
                          </a:solidFill>
                        </a:rPr>
                      </a:br>
                      <a:r>
                        <a:rPr lang="en-US" sz="1600" dirty="0">
                          <a:solidFill>
                            <a:schemeClr val="tx1"/>
                          </a:solidFill>
                        </a:rPr>
                        <a:t>(11.40 </a:t>
                      </a:r>
                      <a:r>
                        <a:rPr lang="en-US" sz="1600" dirty="0" err="1">
                          <a:solidFill>
                            <a:schemeClr val="tx1"/>
                          </a:solidFill>
                        </a:rPr>
                        <a:t>TiB</a:t>
                      </a:r>
                      <a:r>
                        <a:rPr lang="en-US" sz="1600" dirty="0">
                          <a:solidFill>
                            <a:schemeClr val="tx1"/>
                          </a:solidFill>
                        </a:rPr>
                        <a:t> in roadmap)</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768 – 24576</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846218381"/>
                  </a:ext>
                </a:extLst>
              </a:tr>
              <a:tr h="429540">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a:solidFill>
                            <a:schemeClr val="tx1"/>
                          </a:solidFill>
                        </a:rPr>
                        <a:t>69,680</a:t>
                      </a: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70,050</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endParaRPr lang="en-US" sz="1600" dirty="0">
                        <a:solidFill>
                          <a:schemeClr val="tx1"/>
                        </a:solidFill>
                      </a:endParaRP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259,950</a:t>
                      </a:r>
                      <a:br>
                        <a:rPr lang="en-US" sz="1600" dirty="0">
                          <a:solidFill>
                            <a:schemeClr val="tx1"/>
                          </a:solidFill>
                        </a:rPr>
                      </a:br>
                      <a:r>
                        <a:rPr lang="en-US" sz="1600" dirty="0">
                          <a:solidFill>
                            <a:schemeClr val="tx1"/>
                          </a:solidFill>
                        </a:rPr>
                        <a:t>(500k in roadmap)</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600" dirty="0">
                          <a:solidFill>
                            <a:schemeClr val="tx1"/>
                          </a:solidFill>
                        </a:rPr>
                        <a:t>786,100</a:t>
                      </a:r>
                    </a:p>
                  </a:txBody>
                  <a:tcPr marL="89642" marR="89642" marT="44821" marB="4482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4045717226"/>
                  </a:ext>
                </a:extLst>
              </a:tr>
            </a:tbl>
          </a:graphicData>
        </a:graphic>
      </p:graphicFrame>
      <p:sp>
        <p:nvSpPr>
          <p:cNvPr id="15" name="TextBox 14">
            <a:extLst>
              <a:ext uri="{FF2B5EF4-FFF2-40B4-BE49-F238E27FC236}">
                <a16:creationId xmlns:a16="http://schemas.microsoft.com/office/drawing/2014/main" id="{59464BB0-F012-43EF-AC04-368486ED54DD}"/>
              </a:ext>
            </a:extLst>
          </p:cNvPr>
          <p:cNvSpPr txBox="1"/>
          <p:nvPr/>
        </p:nvSpPr>
        <p:spPr>
          <a:xfrm>
            <a:off x="168185" y="4988480"/>
            <a:ext cx="681903" cy="399620"/>
          </a:xfrm>
          <a:prstGeom prst="rect">
            <a:avLst/>
          </a:prstGeom>
          <a:noFill/>
        </p:spPr>
        <p:txBody>
          <a:bodyPr wrap="none" lIns="89642" tIns="89642" rIns="89642" bIns="89642" rtlCol="0">
            <a:no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400" b="1" i="0" u="none" strike="noStrike" kern="1200" cap="none" spc="0" normalizeH="0" baseline="0" noProof="0" dirty="0">
                <a:ln>
                  <a:noFill/>
                </a:ln>
                <a:effectLst/>
                <a:uLnTx/>
                <a:uFillTx/>
                <a:latin typeface="Segoe UI Semilight"/>
                <a:ea typeface="+mn-ea"/>
                <a:cs typeface="+mn-cs"/>
              </a:rPr>
              <a:t>vCPUs</a:t>
            </a:r>
          </a:p>
        </p:txBody>
      </p:sp>
      <p:sp>
        <p:nvSpPr>
          <p:cNvPr id="132" name="TextBox 131">
            <a:extLst>
              <a:ext uri="{FF2B5EF4-FFF2-40B4-BE49-F238E27FC236}">
                <a16:creationId xmlns:a16="http://schemas.microsoft.com/office/drawing/2014/main" id="{DA79BF6A-FF26-40F7-B239-BC35A8681E51}"/>
              </a:ext>
            </a:extLst>
          </p:cNvPr>
          <p:cNvSpPr txBox="1"/>
          <p:nvPr/>
        </p:nvSpPr>
        <p:spPr>
          <a:xfrm>
            <a:off x="41350" y="5549306"/>
            <a:ext cx="935573" cy="399620"/>
          </a:xfrm>
          <a:prstGeom prst="rect">
            <a:avLst/>
          </a:prstGeom>
          <a:noFill/>
        </p:spPr>
        <p:txBody>
          <a:bodyPr wrap="none" lIns="89642" tIns="89642" rIns="89642" bIns="89642" rtlCol="0">
            <a:no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400" b="1" i="0" u="none" strike="noStrike" kern="1200" cap="none" spc="0" normalizeH="0" baseline="0" noProof="0" dirty="0">
                <a:ln>
                  <a:noFill/>
                </a:ln>
                <a:effectLst/>
                <a:uLnTx/>
                <a:uFillTx/>
                <a:latin typeface="Segoe UI Semilight"/>
                <a:ea typeface="+mn-ea"/>
                <a:cs typeface="+mn-cs"/>
              </a:rPr>
              <a:t>RAM (</a:t>
            </a:r>
            <a:r>
              <a:rPr kumimoji="0" lang="en-US" sz="1400" b="1" i="0" u="none" strike="noStrike" kern="1200" cap="none" spc="0" normalizeH="0" baseline="0" noProof="0" dirty="0" err="1">
                <a:ln>
                  <a:noFill/>
                </a:ln>
                <a:effectLst/>
                <a:uLnTx/>
                <a:uFillTx/>
                <a:latin typeface="Segoe UI Semilight"/>
                <a:ea typeface="+mn-ea"/>
                <a:cs typeface="+mn-cs"/>
              </a:rPr>
              <a:t>GiB</a:t>
            </a:r>
            <a:r>
              <a:rPr kumimoji="0" lang="en-US" sz="1400" b="1" i="0" u="none" strike="noStrike" kern="1200" cap="none" spc="0" normalizeH="0" baseline="0" noProof="0" dirty="0">
                <a:ln>
                  <a:noFill/>
                </a:ln>
                <a:effectLst/>
                <a:uLnTx/>
                <a:uFillTx/>
                <a:latin typeface="Segoe UI Semilight"/>
                <a:ea typeface="+mn-ea"/>
                <a:cs typeface="+mn-cs"/>
              </a:rPr>
              <a:t>)</a:t>
            </a:r>
          </a:p>
        </p:txBody>
      </p:sp>
      <p:sp>
        <p:nvSpPr>
          <p:cNvPr id="134" name="Rectangle 108">
            <a:extLst>
              <a:ext uri="{FF2B5EF4-FFF2-40B4-BE49-F238E27FC236}">
                <a16:creationId xmlns:a16="http://schemas.microsoft.com/office/drawing/2014/main" id="{6C399153-58AE-47A0-A549-470D42A87A9C}"/>
              </a:ext>
            </a:extLst>
          </p:cNvPr>
          <p:cNvSpPr/>
          <p:nvPr/>
        </p:nvSpPr>
        <p:spPr bwMode="auto">
          <a:xfrm>
            <a:off x="8419286" y="3606515"/>
            <a:ext cx="1420204"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3576" rtl="0" eaLnBrk="0" fontAlgn="base" latinLnBrk="0" hangingPunct="0">
              <a:lnSpc>
                <a:spcPct val="90000"/>
              </a:lnSpc>
              <a:spcBef>
                <a:spcPct val="0"/>
              </a:spcBef>
              <a:spcAft>
                <a:spcPct val="0"/>
              </a:spcAft>
              <a:buClr>
                <a:srgbClr val="505050"/>
              </a:buClr>
              <a:buSzTx/>
              <a:buFontTx/>
              <a:buNone/>
              <a:tabLst/>
              <a:defRPr/>
            </a:pP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Optimized for large production SAP HANA workloads</a:t>
            </a:r>
          </a:p>
        </p:txBody>
      </p:sp>
      <p:sp>
        <p:nvSpPr>
          <p:cNvPr id="135" name="Rectangle 108">
            <a:extLst>
              <a:ext uri="{FF2B5EF4-FFF2-40B4-BE49-F238E27FC236}">
                <a16:creationId xmlns:a16="http://schemas.microsoft.com/office/drawing/2014/main" id="{6AEEE9D2-C8AC-4DEE-8759-52A8DBF0CE02}"/>
              </a:ext>
            </a:extLst>
          </p:cNvPr>
          <p:cNvSpPr/>
          <p:nvPr/>
        </p:nvSpPr>
        <p:spPr bwMode="auto">
          <a:xfrm>
            <a:off x="10286386" y="3606515"/>
            <a:ext cx="1342603"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3576" rtl="0" eaLnBrk="0" fontAlgn="base" latinLnBrk="0" hangingPunct="0">
              <a:lnSpc>
                <a:spcPct val="90000"/>
              </a:lnSpc>
              <a:spcBef>
                <a:spcPct val="0"/>
              </a:spcBef>
              <a:spcAft>
                <a:spcPct val="0"/>
              </a:spcAft>
              <a:buClr>
                <a:srgbClr val="505050"/>
              </a:buClr>
              <a:buSzTx/>
              <a:buFontTx/>
              <a:buNone/>
              <a:tabLst/>
              <a:defRPr/>
            </a:pP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Purpose built instance for largest SAP HANA production workloads</a:t>
            </a:r>
          </a:p>
        </p:txBody>
      </p:sp>
      <p:sp>
        <p:nvSpPr>
          <p:cNvPr id="139" name="Rectangle 138">
            <a:extLst>
              <a:ext uri="{FF2B5EF4-FFF2-40B4-BE49-F238E27FC236}">
                <a16:creationId xmlns:a16="http://schemas.microsoft.com/office/drawing/2014/main" id="{9FCB4DFB-F1CA-4D54-8995-F4085783E807}"/>
              </a:ext>
            </a:extLst>
          </p:cNvPr>
          <p:cNvSpPr/>
          <p:nvPr/>
        </p:nvSpPr>
        <p:spPr bwMode="auto">
          <a:xfrm>
            <a:off x="5239533" y="3625507"/>
            <a:ext cx="1270268"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3576" rtl="0" eaLnBrk="0" fontAlgn="base" latinLnBrk="0" hangingPunct="0">
              <a:lnSpc>
                <a:spcPct val="90000"/>
              </a:lnSpc>
              <a:spcBef>
                <a:spcPct val="0"/>
              </a:spcBef>
              <a:spcAft>
                <a:spcPct val="0"/>
              </a:spcAft>
              <a:buClr>
                <a:srgbClr val="505050"/>
              </a:buClr>
              <a:buSzTx/>
              <a:buFontTx/>
              <a:buNone/>
              <a:tabLst/>
              <a:defRPr/>
            </a:pP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Memory optimized </a:t>
            </a:r>
            <a:b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b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for Dev/Test &amp; </a:t>
            </a:r>
            <a:r>
              <a:rPr kumimoji="0" lang="en-US" sz="1078" b="0" i="0" u="none" strike="noStrike" kern="0" cap="none" spc="0" normalizeH="0" baseline="0" noProof="0" dirty="0" err="1">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PoC</a:t>
            </a: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 HANA workloads</a:t>
            </a:r>
          </a:p>
        </p:txBody>
      </p:sp>
      <p:sp>
        <p:nvSpPr>
          <p:cNvPr id="97" name="Rectangle 96">
            <a:extLst>
              <a:ext uri="{FF2B5EF4-FFF2-40B4-BE49-F238E27FC236}">
                <a16:creationId xmlns:a16="http://schemas.microsoft.com/office/drawing/2014/main" id="{5FDCD2FB-EF12-4ECF-BC98-08691F7C1025}"/>
              </a:ext>
            </a:extLst>
          </p:cNvPr>
          <p:cNvSpPr/>
          <p:nvPr/>
        </p:nvSpPr>
        <p:spPr bwMode="auto">
          <a:xfrm>
            <a:off x="6764629" y="3625507"/>
            <a:ext cx="1270268"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3576" rtl="0" eaLnBrk="0" fontAlgn="base" latinLnBrk="0" hangingPunct="0">
              <a:lnSpc>
                <a:spcPct val="90000"/>
              </a:lnSpc>
              <a:spcBef>
                <a:spcPct val="0"/>
              </a:spcBef>
              <a:spcAft>
                <a:spcPct val="0"/>
              </a:spcAft>
              <a:buClr>
                <a:srgbClr val="505050"/>
              </a:buClr>
              <a:buSzTx/>
              <a:buFontTx/>
              <a:buNone/>
              <a:tabLst/>
              <a:defRPr/>
            </a:pP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Memory optimized </a:t>
            </a:r>
            <a:b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b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for Dev/Test &amp; </a:t>
            </a:r>
            <a:r>
              <a:rPr kumimoji="0" lang="en-US" sz="1078" b="0" i="0" u="none" strike="noStrike" kern="0" cap="none" spc="0" normalizeH="0" baseline="0" noProof="0" dirty="0" err="1">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PoC</a:t>
            </a:r>
            <a:r>
              <a:rPr kumimoji="0" lang="en-US" sz="1078" b="0" i="0" u="none" strike="noStrike" kern="0" cap="none" spc="0" normalizeH="0" baseline="0" noProof="0" dirty="0">
                <a:ln>
                  <a:noFill/>
                </a:ln>
                <a:gradFill>
                  <a:gsLst>
                    <a:gs pos="177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 HANA workloads</a:t>
            </a:r>
          </a:p>
        </p:txBody>
      </p:sp>
      <p:sp>
        <p:nvSpPr>
          <p:cNvPr id="109" name="Rectangular Callout 50">
            <a:extLst>
              <a:ext uri="{FF2B5EF4-FFF2-40B4-BE49-F238E27FC236}">
                <a16:creationId xmlns:a16="http://schemas.microsoft.com/office/drawing/2014/main" id="{1E3ED9F2-9941-49B1-8C7E-E61DD39497B2}"/>
              </a:ext>
            </a:extLst>
          </p:cNvPr>
          <p:cNvSpPr/>
          <p:nvPr/>
        </p:nvSpPr>
        <p:spPr bwMode="auto">
          <a:xfrm>
            <a:off x="5318430" y="1283338"/>
            <a:ext cx="1223239" cy="74092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08" tIns="44808" rIns="44808" bIns="44808" numCol="1" spcCol="0" rtlCol="0" fromWordArt="0" anchor="ctr" anchorCtr="0" forceAA="0" compatLnSpc="1">
            <a:prstTxWarp prst="textNoShape">
              <a:avLst/>
            </a:prstTxWarp>
            <a:spAutoFit/>
          </a:bodyPr>
          <a:lstStyle/>
          <a:p>
            <a:pPr marL="0" marR="0" lvl="0" indent="0" algn="ctr" defTabSz="913751" rtl="0" eaLnBrk="1" fontAlgn="base" latinLnBrk="0" hangingPunct="1">
              <a:lnSpc>
                <a:spcPct val="90000"/>
              </a:lnSpc>
              <a:spcBef>
                <a:spcPct val="0"/>
              </a:spcBef>
              <a:spcAft>
                <a:spcPct val="0"/>
              </a:spcAft>
              <a:buClrTx/>
              <a:buSzTx/>
              <a:buFontTx/>
              <a:buNone/>
              <a:tabLst/>
              <a:defRPr/>
            </a:pPr>
            <a:r>
              <a:rPr kumimoji="0" lang="en-US" sz="117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panose="020B0502040204020203" pitchFamily="34" charset="0"/>
                <a:ea typeface="+mn-ea"/>
                <a:cs typeface="Segoe UI" panose="020B0502040204020203" pitchFamily="34" charset="0"/>
              </a:rPr>
              <a:t>NetWeaver certified and HANA certified soon</a:t>
            </a:r>
          </a:p>
        </p:txBody>
      </p:sp>
      <p:sp>
        <p:nvSpPr>
          <p:cNvPr id="87" name="TextBox 86">
            <a:extLst>
              <a:ext uri="{FF2B5EF4-FFF2-40B4-BE49-F238E27FC236}">
                <a16:creationId xmlns:a16="http://schemas.microsoft.com/office/drawing/2014/main" id="{63E1176F-8275-41D1-A66F-DA8FD841960E}"/>
              </a:ext>
            </a:extLst>
          </p:cNvPr>
          <p:cNvSpPr txBox="1"/>
          <p:nvPr/>
        </p:nvSpPr>
        <p:spPr>
          <a:xfrm>
            <a:off x="41350" y="6136229"/>
            <a:ext cx="935573" cy="399620"/>
          </a:xfrm>
          <a:prstGeom prst="rect">
            <a:avLst/>
          </a:prstGeom>
          <a:noFill/>
        </p:spPr>
        <p:txBody>
          <a:bodyPr wrap="none" lIns="89642" tIns="89642" rIns="89642" bIns="89642" rtlCol="0">
            <a:noAutofit/>
          </a:bodyPr>
          <a:lstStyle/>
          <a:p>
            <a:pPr marL="0" marR="0" lvl="0" indent="0" algn="l" defTabSz="914400" rtl="0" eaLnBrk="1" fontAlgn="auto" latinLnBrk="0" hangingPunct="1">
              <a:lnSpc>
                <a:spcPct val="90000"/>
              </a:lnSpc>
              <a:spcBef>
                <a:spcPts val="0"/>
              </a:spcBef>
              <a:spcAft>
                <a:spcPts val="588"/>
              </a:spcAft>
              <a:buClrTx/>
              <a:buSzTx/>
              <a:buFontTx/>
              <a:buNone/>
              <a:tabLst/>
              <a:defRPr/>
            </a:pPr>
            <a:r>
              <a:rPr kumimoji="0" lang="en-US" sz="1400" b="1" i="0" u="none" strike="noStrike" kern="1200" cap="none" spc="0" normalizeH="0" baseline="0" noProof="0" dirty="0">
                <a:ln>
                  <a:noFill/>
                </a:ln>
                <a:effectLst/>
                <a:uLnTx/>
                <a:uFillTx/>
                <a:latin typeface="Segoe UI Semilight"/>
                <a:ea typeface="+mn-ea"/>
                <a:cs typeface="+mn-cs"/>
              </a:rPr>
              <a:t>Max SAPS</a:t>
            </a:r>
          </a:p>
        </p:txBody>
      </p:sp>
      <p:grpSp>
        <p:nvGrpSpPr>
          <p:cNvPr id="164" name="Group 163">
            <a:extLst>
              <a:ext uri="{FF2B5EF4-FFF2-40B4-BE49-F238E27FC236}">
                <a16:creationId xmlns:a16="http://schemas.microsoft.com/office/drawing/2014/main" id="{6157249C-7F6A-49D1-8EB6-109927C7E865}"/>
              </a:ext>
            </a:extLst>
          </p:cNvPr>
          <p:cNvGrpSpPr/>
          <p:nvPr/>
        </p:nvGrpSpPr>
        <p:grpSpPr>
          <a:xfrm>
            <a:off x="6867764" y="2600068"/>
            <a:ext cx="858039" cy="687875"/>
            <a:chOff x="5180160" y="2600597"/>
            <a:chExt cx="1144992" cy="902424"/>
          </a:xfrm>
          <a:solidFill>
            <a:srgbClr val="00B0F0"/>
          </a:solidFill>
        </p:grpSpPr>
        <p:sp>
          <p:nvSpPr>
            <p:cNvPr id="165" name="Freeform 13">
              <a:extLst>
                <a:ext uri="{FF2B5EF4-FFF2-40B4-BE49-F238E27FC236}">
                  <a16:creationId xmlns:a16="http://schemas.microsoft.com/office/drawing/2014/main" id="{FEB43EEE-B4D9-42FF-8807-C7B55499BE3A}"/>
                </a:ext>
              </a:extLst>
            </p:cNvPr>
            <p:cNvSpPr>
              <a:spLocks noChangeAspect="1"/>
            </p:cNvSpPr>
            <p:nvPr/>
          </p:nvSpPr>
          <p:spPr bwMode="auto">
            <a:xfrm flipH="1">
              <a:off x="5180160" y="2600597"/>
              <a:ext cx="788974" cy="502654"/>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rgbClr val="FFFFFF">
                <a:lumMod val="75000"/>
              </a:srgbClr>
            </a:solidFill>
            <a:ln w="15875" cap="flat">
              <a:solidFill>
                <a:srgbClr val="FFFFFF"/>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rgbClr val="505050"/>
                </a:solidFill>
                <a:effectLst/>
                <a:uLnTx/>
                <a:uFillTx/>
                <a:latin typeface="Segoe UI"/>
              </a:endParaRPr>
            </a:p>
          </p:txBody>
        </p:sp>
        <p:sp>
          <p:nvSpPr>
            <p:cNvPr id="166" name="Freeform 45">
              <a:extLst>
                <a:ext uri="{FF2B5EF4-FFF2-40B4-BE49-F238E27FC236}">
                  <a16:creationId xmlns:a16="http://schemas.microsoft.com/office/drawing/2014/main" id="{8158DFEA-A7FC-4353-A3F4-68BB78974FC7}"/>
                </a:ext>
              </a:extLst>
            </p:cNvPr>
            <p:cNvSpPr>
              <a:spLocks noChangeAspect="1" noEditPoints="1"/>
            </p:cNvSpPr>
            <p:nvPr/>
          </p:nvSpPr>
          <p:spPr bwMode="auto">
            <a:xfrm>
              <a:off x="5475596" y="2851926"/>
              <a:ext cx="849556" cy="651095"/>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solidFill>
              <a:srgbClr val="FFFFFF">
                <a:lumMod val="75000"/>
              </a:srgbClr>
            </a:solidFill>
            <a:ln w="15875" cap="flat">
              <a:solidFill>
                <a:srgbClr val="FFFFFF"/>
              </a:solidFill>
              <a:prstDash val="solid"/>
              <a:miter lim="800000"/>
              <a:headEnd/>
              <a:tailEnd/>
            </a:ln>
          </p:spPr>
          <p:txBody>
            <a:bodyPr vert="horz" wrap="square" lIns="0" tIns="0" rIns="0" bIns="107571" numCol="1" anchor="ctr" anchorCtr="0" compatLnSpc="1">
              <a:prstTxWarp prst="textNoShape">
                <a:avLst/>
              </a:prstTxWarp>
            </a:bodyPr>
            <a:lstStyle/>
            <a:p>
              <a:pPr marL="0" marR="0" lvl="0" indent="0" algn="ctr" defTabSz="914192" eaLnBrk="1" fontAlgn="auto" latinLnBrk="0" hangingPunct="1">
                <a:lnSpc>
                  <a:spcPct val="100000"/>
                </a:lnSpc>
                <a:spcBef>
                  <a:spcPts val="0"/>
                </a:spcBef>
                <a:spcAft>
                  <a:spcPts val="0"/>
                </a:spcAft>
                <a:buClrTx/>
                <a:buSzTx/>
                <a:buFontTx/>
                <a:buNone/>
                <a:tabLst/>
                <a:defRPr/>
              </a:pPr>
              <a:r>
                <a:rPr kumimoji="0" lang="en-US" sz="2745" b="1" i="0" u="none" strike="noStrike" kern="0" cap="none" spc="0" normalizeH="0" baseline="0" noProof="0" dirty="0">
                  <a:ln>
                    <a:noFill/>
                  </a:ln>
                  <a:gradFill>
                    <a:gsLst>
                      <a:gs pos="1770">
                        <a:srgbClr val="FFFFFF"/>
                      </a:gs>
                      <a:gs pos="100000">
                        <a:srgbClr val="FFFFFF"/>
                      </a:gs>
                    </a:gsLst>
                    <a:lin ang="5400000" scaled="1"/>
                  </a:gradFill>
                  <a:effectLst/>
                  <a:uLnTx/>
                  <a:uFillTx/>
                  <a:latin typeface="Segoe UI"/>
                </a:rPr>
                <a:t>G</a:t>
              </a:r>
            </a:p>
          </p:txBody>
        </p:sp>
      </p:grpSp>
      <p:grpSp>
        <p:nvGrpSpPr>
          <p:cNvPr id="167" name="Group 166">
            <a:extLst>
              <a:ext uri="{FF2B5EF4-FFF2-40B4-BE49-F238E27FC236}">
                <a16:creationId xmlns:a16="http://schemas.microsoft.com/office/drawing/2014/main" id="{9A7885AD-7754-4285-8002-22FC78B24AB1}"/>
              </a:ext>
            </a:extLst>
          </p:cNvPr>
          <p:cNvGrpSpPr/>
          <p:nvPr/>
        </p:nvGrpSpPr>
        <p:grpSpPr>
          <a:xfrm>
            <a:off x="1552114" y="2762661"/>
            <a:ext cx="2326525" cy="443353"/>
            <a:chOff x="286052" y="3237847"/>
            <a:chExt cx="2373177" cy="452243"/>
          </a:xfrm>
          <a:solidFill>
            <a:srgbClr val="FFFFFF">
              <a:lumMod val="75000"/>
            </a:srgbClr>
          </a:solidFill>
        </p:grpSpPr>
        <p:grpSp>
          <p:nvGrpSpPr>
            <p:cNvPr id="168" name="Group 167">
              <a:extLst>
                <a:ext uri="{FF2B5EF4-FFF2-40B4-BE49-F238E27FC236}">
                  <a16:creationId xmlns:a16="http://schemas.microsoft.com/office/drawing/2014/main" id="{1B96847C-2A17-41AC-9FAF-C5FC1B07A917}"/>
                </a:ext>
              </a:extLst>
            </p:cNvPr>
            <p:cNvGrpSpPr/>
            <p:nvPr/>
          </p:nvGrpSpPr>
          <p:grpSpPr>
            <a:xfrm>
              <a:off x="286052" y="3237847"/>
              <a:ext cx="573804" cy="452243"/>
              <a:chOff x="747858" y="2734071"/>
              <a:chExt cx="522052" cy="411455"/>
            </a:xfrm>
            <a:grpFill/>
          </p:grpSpPr>
          <p:sp>
            <p:nvSpPr>
              <p:cNvPr id="175" name="Freeform 13">
                <a:extLst>
                  <a:ext uri="{FF2B5EF4-FFF2-40B4-BE49-F238E27FC236}">
                    <a16:creationId xmlns:a16="http://schemas.microsoft.com/office/drawing/2014/main" id="{6CD3D62C-3445-43C2-BCC6-420DC2E60107}"/>
                  </a:ext>
                </a:extLst>
              </p:cNvPr>
              <p:cNvSpPr>
                <a:spLocks noChangeAspect="1"/>
              </p:cNvSpPr>
              <p:nvPr/>
            </p:nvSpPr>
            <p:spPr bwMode="auto">
              <a:xfrm flipH="1">
                <a:off x="747858" y="2734071"/>
                <a:ext cx="359728" cy="22918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grpFill/>
              <a:ln w="15875" cap="flat">
                <a:solidFill>
                  <a:srgbClr val="FFFFFF"/>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rgbClr val="505050"/>
                  </a:solidFill>
                  <a:effectLst/>
                  <a:uLnTx/>
                  <a:uFillTx/>
                  <a:latin typeface="Segoe UI"/>
                </a:endParaRPr>
              </a:p>
            </p:txBody>
          </p:sp>
          <p:sp>
            <p:nvSpPr>
              <p:cNvPr id="176" name="Freeform 45">
                <a:extLst>
                  <a:ext uri="{FF2B5EF4-FFF2-40B4-BE49-F238E27FC236}">
                    <a16:creationId xmlns:a16="http://schemas.microsoft.com/office/drawing/2014/main" id="{9AF7F729-1297-45F4-A0F9-1EF9AABDCC56}"/>
                  </a:ext>
                </a:extLst>
              </p:cNvPr>
              <p:cNvSpPr>
                <a:spLocks noChangeAspect="1" noEditPoints="1"/>
              </p:cNvSpPr>
              <p:nvPr/>
            </p:nvSpPr>
            <p:spPr bwMode="auto">
              <a:xfrm>
                <a:off x="882560" y="2848663"/>
                <a:ext cx="387350" cy="29686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grpFill/>
              <a:ln w="15875" cap="flat">
                <a:solidFill>
                  <a:srgbClr val="FFFFFF"/>
                </a:solidFill>
                <a:prstDash val="solid"/>
                <a:miter lim="800000"/>
                <a:headEnd/>
                <a:tailEnd/>
              </a:ln>
            </p:spPr>
            <p:txBody>
              <a:bodyPr vert="horz" wrap="square" lIns="0" tIns="17926" rIns="0" bIns="0" numCol="1" anchor="t" anchorCtr="0" compatLnSpc="1">
                <a:prstTxWarp prst="textNoShape">
                  <a:avLst/>
                </a:prstTxWarp>
              </a:bodyPr>
              <a:lstStyle/>
              <a:p>
                <a:pPr marL="0" marR="0" lvl="0" indent="0" algn="ctr" defTabSz="914192" eaLnBrk="1" fontAlgn="auto" latinLnBrk="0" hangingPunct="1">
                  <a:lnSpc>
                    <a:spcPct val="100000"/>
                  </a:lnSpc>
                  <a:spcBef>
                    <a:spcPts val="0"/>
                  </a:spcBef>
                  <a:spcAft>
                    <a:spcPts val="0"/>
                  </a:spcAft>
                  <a:buClrTx/>
                  <a:buSzTx/>
                  <a:buFontTx/>
                  <a:buNone/>
                  <a:tabLst/>
                  <a:defRPr/>
                </a:pPr>
                <a:r>
                  <a:rPr kumimoji="0" lang="en-US" sz="1371" b="1" i="0" u="none" strike="noStrike" kern="0" cap="none" spc="0" normalizeH="0" baseline="0" noProof="0" dirty="0">
                    <a:ln>
                      <a:noFill/>
                    </a:ln>
                    <a:gradFill>
                      <a:gsLst>
                        <a:gs pos="1770">
                          <a:srgbClr val="FFFFFF"/>
                        </a:gs>
                        <a:gs pos="100000">
                          <a:srgbClr val="FFFFFF"/>
                        </a:gs>
                      </a:gsLst>
                      <a:lin ang="5400000" scaled="1"/>
                    </a:gradFill>
                    <a:effectLst/>
                    <a:uLnTx/>
                    <a:uFillTx/>
                    <a:latin typeface="Segoe UI"/>
                  </a:rPr>
                  <a:t>A</a:t>
                </a:r>
              </a:p>
            </p:txBody>
          </p:sp>
        </p:grpSp>
        <p:grpSp>
          <p:nvGrpSpPr>
            <p:cNvPr id="169" name="Group 168">
              <a:extLst>
                <a:ext uri="{FF2B5EF4-FFF2-40B4-BE49-F238E27FC236}">
                  <a16:creationId xmlns:a16="http://schemas.microsoft.com/office/drawing/2014/main" id="{E66599B9-557F-471A-9A64-CE5E54E3B1BF}"/>
                </a:ext>
              </a:extLst>
            </p:cNvPr>
            <p:cNvGrpSpPr/>
            <p:nvPr/>
          </p:nvGrpSpPr>
          <p:grpSpPr>
            <a:xfrm>
              <a:off x="1185738" y="3237847"/>
              <a:ext cx="573804" cy="452243"/>
              <a:chOff x="747858" y="2734071"/>
              <a:chExt cx="522052" cy="411455"/>
            </a:xfrm>
            <a:grpFill/>
          </p:grpSpPr>
          <p:sp>
            <p:nvSpPr>
              <p:cNvPr id="173" name="Freeform 13">
                <a:extLst>
                  <a:ext uri="{FF2B5EF4-FFF2-40B4-BE49-F238E27FC236}">
                    <a16:creationId xmlns:a16="http://schemas.microsoft.com/office/drawing/2014/main" id="{06D3EE4B-8EAA-4E23-8985-946BBA66A46C}"/>
                  </a:ext>
                </a:extLst>
              </p:cNvPr>
              <p:cNvSpPr>
                <a:spLocks noChangeAspect="1"/>
              </p:cNvSpPr>
              <p:nvPr/>
            </p:nvSpPr>
            <p:spPr bwMode="auto">
              <a:xfrm flipH="1">
                <a:off x="747858" y="2734071"/>
                <a:ext cx="359728" cy="22918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grpFill/>
              <a:ln w="15875" cap="flat">
                <a:solidFill>
                  <a:srgbClr val="FFFFFF"/>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rgbClr val="505050"/>
                  </a:solidFill>
                  <a:effectLst/>
                  <a:uLnTx/>
                  <a:uFillTx/>
                  <a:latin typeface="Segoe UI"/>
                </a:endParaRPr>
              </a:p>
            </p:txBody>
          </p:sp>
          <p:sp>
            <p:nvSpPr>
              <p:cNvPr id="174" name="Freeform 45">
                <a:extLst>
                  <a:ext uri="{FF2B5EF4-FFF2-40B4-BE49-F238E27FC236}">
                    <a16:creationId xmlns:a16="http://schemas.microsoft.com/office/drawing/2014/main" id="{0D194976-97BB-4DAE-9EBC-D0359E78E30F}"/>
                  </a:ext>
                </a:extLst>
              </p:cNvPr>
              <p:cNvSpPr>
                <a:spLocks noChangeAspect="1" noEditPoints="1"/>
              </p:cNvSpPr>
              <p:nvPr/>
            </p:nvSpPr>
            <p:spPr bwMode="auto">
              <a:xfrm>
                <a:off x="882560" y="2848663"/>
                <a:ext cx="387350" cy="29686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grpFill/>
              <a:ln w="15875" cap="flat">
                <a:solidFill>
                  <a:srgbClr val="FFFFFF"/>
                </a:solidFill>
                <a:prstDash val="solid"/>
                <a:miter lim="800000"/>
                <a:headEnd/>
                <a:tailEnd/>
              </a:ln>
            </p:spPr>
            <p:txBody>
              <a:bodyPr vert="horz" wrap="square" lIns="0" tIns="17926" rIns="0" bIns="0" numCol="1" anchor="t" anchorCtr="0" compatLnSpc="1">
                <a:prstTxWarp prst="textNoShape">
                  <a:avLst/>
                </a:prstTxWarp>
              </a:bodyPr>
              <a:lstStyle/>
              <a:p>
                <a:pPr marL="0" marR="0" lvl="0" indent="0" algn="ctr" defTabSz="914192" eaLnBrk="1" fontAlgn="auto" latinLnBrk="0" hangingPunct="1">
                  <a:lnSpc>
                    <a:spcPct val="100000"/>
                  </a:lnSpc>
                  <a:spcBef>
                    <a:spcPts val="0"/>
                  </a:spcBef>
                  <a:spcAft>
                    <a:spcPts val="0"/>
                  </a:spcAft>
                  <a:buClrTx/>
                  <a:buSzTx/>
                  <a:buFontTx/>
                  <a:buNone/>
                  <a:tabLst/>
                  <a:defRPr/>
                </a:pPr>
                <a:r>
                  <a:rPr kumimoji="0" lang="en-US" sz="1175" b="1" i="0" u="none" strike="noStrike" kern="0" cap="none" spc="0" normalizeH="0" baseline="0" noProof="0" dirty="0">
                    <a:ln>
                      <a:noFill/>
                    </a:ln>
                    <a:gradFill>
                      <a:gsLst>
                        <a:gs pos="1770">
                          <a:srgbClr val="FFFFFF"/>
                        </a:gs>
                        <a:gs pos="100000">
                          <a:srgbClr val="FFFFFF"/>
                        </a:gs>
                      </a:gsLst>
                      <a:lin ang="5400000" scaled="1"/>
                    </a:gradFill>
                    <a:effectLst/>
                    <a:uLnTx/>
                    <a:uFillTx/>
                    <a:latin typeface="Segoe UI"/>
                  </a:rPr>
                  <a:t>Av2</a:t>
                </a:r>
              </a:p>
            </p:txBody>
          </p:sp>
        </p:grpSp>
        <p:grpSp>
          <p:nvGrpSpPr>
            <p:cNvPr id="170" name="Group 169">
              <a:extLst>
                <a:ext uri="{FF2B5EF4-FFF2-40B4-BE49-F238E27FC236}">
                  <a16:creationId xmlns:a16="http://schemas.microsoft.com/office/drawing/2014/main" id="{7B0C1194-E3EF-420D-9C71-D5848C3C32FB}"/>
                </a:ext>
              </a:extLst>
            </p:cNvPr>
            <p:cNvGrpSpPr/>
            <p:nvPr/>
          </p:nvGrpSpPr>
          <p:grpSpPr>
            <a:xfrm>
              <a:off x="2085425" y="3237847"/>
              <a:ext cx="573804" cy="452243"/>
              <a:chOff x="747858" y="2734071"/>
              <a:chExt cx="522052" cy="411455"/>
            </a:xfrm>
            <a:grpFill/>
          </p:grpSpPr>
          <p:sp>
            <p:nvSpPr>
              <p:cNvPr id="171" name="Freeform 13">
                <a:extLst>
                  <a:ext uri="{FF2B5EF4-FFF2-40B4-BE49-F238E27FC236}">
                    <a16:creationId xmlns:a16="http://schemas.microsoft.com/office/drawing/2014/main" id="{01DD0324-99C6-47EB-BA7E-53987C777452}"/>
                  </a:ext>
                </a:extLst>
              </p:cNvPr>
              <p:cNvSpPr>
                <a:spLocks noChangeAspect="1"/>
              </p:cNvSpPr>
              <p:nvPr/>
            </p:nvSpPr>
            <p:spPr bwMode="auto">
              <a:xfrm flipH="1">
                <a:off x="747858" y="2734071"/>
                <a:ext cx="359728" cy="22918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grpFill/>
              <a:ln w="15875" cap="flat">
                <a:solidFill>
                  <a:srgbClr val="FFFFFF"/>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rgbClr val="505050"/>
                  </a:solidFill>
                  <a:effectLst/>
                  <a:uLnTx/>
                  <a:uFillTx/>
                  <a:latin typeface="Segoe UI"/>
                </a:endParaRPr>
              </a:p>
            </p:txBody>
          </p:sp>
          <p:sp>
            <p:nvSpPr>
              <p:cNvPr id="172" name="Freeform 45">
                <a:extLst>
                  <a:ext uri="{FF2B5EF4-FFF2-40B4-BE49-F238E27FC236}">
                    <a16:creationId xmlns:a16="http://schemas.microsoft.com/office/drawing/2014/main" id="{44AA0E24-806B-4EF9-9556-F08B8FEDB637}"/>
                  </a:ext>
                </a:extLst>
              </p:cNvPr>
              <p:cNvSpPr>
                <a:spLocks noChangeAspect="1" noEditPoints="1"/>
              </p:cNvSpPr>
              <p:nvPr/>
            </p:nvSpPr>
            <p:spPr bwMode="auto">
              <a:xfrm>
                <a:off x="882560" y="2848663"/>
                <a:ext cx="387350" cy="29686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grpFill/>
              <a:ln w="15875" cap="flat">
                <a:solidFill>
                  <a:srgbClr val="FFFFFF"/>
                </a:solidFill>
                <a:prstDash val="solid"/>
                <a:miter lim="800000"/>
                <a:headEnd/>
                <a:tailEnd/>
              </a:ln>
            </p:spPr>
            <p:txBody>
              <a:bodyPr vert="horz" wrap="square" lIns="0" tIns="17926" rIns="0" bIns="0" numCol="1" anchor="t" anchorCtr="0" compatLnSpc="1">
                <a:prstTxWarp prst="textNoShape">
                  <a:avLst/>
                </a:prstTxWarp>
              </a:bodyPr>
              <a:lstStyle/>
              <a:p>
                <a:pPr marL="0" marR="0" lvl="0" indent="0" algn="ctr" defTabSz="914192" eaLnBrk="1" fontAlgn="auto" latinLnBrk="0" hangingPunct="1">
                  <a:lnSpc>
                    <a:spcPct val="100000"/>
                  </a:lnSpc>
                  <a:spcBef>
                    <a:spcPts val="0"/>
                  </a:spcBef>
                  <a:spcAft>
                    <a:spcPts val="0"/>
                  </a:spcAft>
                  <a:buClrTx/>
                  <a:buSzTx/>
                  <a:buFontTx/>
                  <a:buNone/>
                  <a:tabLst/>
                  <a:defRPr/>
                </a:pPr>
                <a:r>
                  <a:rPr kumimoji="0" lang="en-US" sz="1371" b="1" i="0" u="none" strike="noStrike" kern="0" cap="none" spc="0" normalizeH="0" baseline="0" noProof="0" dirty="0">
                    <a:ln>
                      <a:noFill/>
                    </a:ln>
                    <a:gradFill>
                      <a:gsLst>
                        <a:gs pos="1770">
                          <a:srgbClr val="FFFFFF"/>
                        </a:gs>
                        <a:gs pos="100000">
                          <a:srgbClr val="FFFFFF"/>
                        </a:gs>
                      </a:gsLst>
                      <a:lin ang="5400000" scaled="1"/>
                    </a:gradFill>
                    <a:effectLst/>
                    <a:uLnTx/>
                    <a:uFillTx/>
                    <a:latin typeface="Segoe UI"/>
                  </a:rPr>
                  <a:t>Dv2</a:t>
                </a:r>
              </a:p>
            </p:txBody>
          </p:sp>
        </p:grpSp>
      </p:grpSp>
      <p:grpSp>
        <p:nvGrpSpPr>
          <p:cNvPr id="180" name="Group 179">
            <a:extLst>
              <a:ext uri="{FF2B5EF4-FFF2-40B4-BE49-F238E27FC236}">
                <a16:creationId xmlns:a16="http://schemas.microsoft.com/office/drawing/2014/main" id="{43861440-A1E3-41C5-8A69-7D0EEE68019B}"/>
              </a:ext>
            </a:extLst>
          </p:cNvPr>
          <p:cNvGrpSpPr/>
          <p:nvPr/>
        </p:nvGrpSpPr>
        <p:grpSpPr>
          <a:xfrm>
            <a:off x="4245185" y="2672481"/>
            <a:ext cx="789581" cy="674256"/>
            <a:chOff x="747858" y="2734071"/>
            <a:chExt cx="522052" cy="411455"/>
          </a:xfrm>
          <a:solidFill>
            <a:srgbClr val="00B0F0"/>
          </a:solidFill>
        </p:grpSpPr>
        <p:sp>
          <p:nvSpPr>
            <p:cNvPr id="181" name="Freeform 13">
              <a:extLst>
                <a:ext uri="{FF2B5EF4-FFF2-40B4-BE49-F238E27FC236}">
                  <a16:creationId xmlns:a16="http://schemas.microsoft.com/office/drawing/2014/main" id="{A8503250-8FA6-40FB-826E-50F32AAA5F76}"/>
                </a:ext>
              </a:extLst>
            </p:cNvPr>
            <p:cNvSpPr>
              <a:spLocks noChangeAspect="1"/>
            </p:cNvSpPr>
            <p:nvPr/>
          </p:nvSpPr>
          <p:spPr bwMode="auto">
            <a:xfrm flipH="1">
              <a:off x="747858" y="2734071"/>
              <a:ext cx="359728" cy="22918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grpFill/>
            <a:ln w="15875" cap="flat">
              <a:solidFill>
                <a:srgbClr val="FFFFFF"/>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rgbClr val="505050"/>
                </a:solidFill>
                <a:effectLst/>
                <a:uLnTx/>
                <a:uFillTx/>
                <a:latin typeface="Segoe UI"/>
              </a:endParaRPr>
            </a:p>
          </p:txBody>
        </p:sp>
        <p:sp>
          <p:nvSpPr>
            <p:cNvPr id="182" name="Freeform 45">
              <a:extLst>
                <a:ext uri="{FF2B5EF4-FFF2-40B4-BE49-F238E27FC236}">
                  <a16:creationId xmlns:a16="http://schemas.microsoft.com/office/drawing/2014/main" id="{DCC406DA-A6A5-4424-8982-9E502C801D45}"/>
                </a:ext>
              </a:extLst>
            </p:cNvPr>
            <p:cNvSpPr>
              <a:spLocks noChangeAspect="1" noEditPoints="1"/>
            </p:cNvSpPr>
            <p:nvPr/>
          </p:nvSpPr>
          <p:spPr bwMode="auto">
            <a:xfrm>
              <a:off x="882560" y="2848663"/>
              <a:ext cx="387350" cy="29686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grpFill/>
            <a:ln w="15875" cap="flat">
              <a:solidFill>
                <a:srgbClr val="FFFFFF"/>
              </a:solidFill>
              <a:prstDash val="solid"/>
              <a:miter lim="800000"/>
              <a:headEnd/>
              <a:tailEnd/>
            </a:ln>
          </p:spPr>
          <p:txBody>
            <a:bodyPr vert="horz" wrap="square" lIns="0" tIns="17926" rIns="0" bIns="0" numCol="1" anchor="t" anchorCtr="0" compatLnSpc="1">
              <a:prstTxWarp prst="textNoShape">
                <a:avLst/>
              </a:prstTxWarp>
            </a:bodyPr>
            <a:lstStyle/>
            <a:p>
              <a:pPr marL="0" marR="0" lvl="0" indent="0" algn="ctr" defTabSz="914192" eaLnBrk="1" fontAlgn="auto" latinLnBrk="0" hangingPunct="1">
                <a:lnSpc>
                  <a:spcPct val="100000"/>
                </a:lnSpc>
                <a:spcBef>
                  <a:spcPts val="0"/>
                </a:spcBef>
                <a:spcAft>
                  <a:spcPts val="0"/>
                </a:spcAft>
                <a:buClrTx/>
                <a:buSzTx/>
                <a:buFontTx/>
                <a:buNone/>
                <a:tabLst/>
                <a:defRPr/>
              </a:pPr>
              <a:r>
                <a:rPr kumimoji="0" lang="en-US" sz="1836" b="1" i="0" u="none" strike="noStrike" kern="0" cap="none" spc="0" normalizeH="0" baseline="0" noProof="0" dirty="0">
                  <a:ln>
                    <a:noFill/>
                  </a:ln>
                  <a:gradFill>
                    <a:gsLst>
                      <a:gs pos="1770">
                        <a:srgbClr val="FFFFFF"/>
                      </a:gs>
                      <a:gs pos="100000">
                        <a:srgbClr val="FFFFFF"/>
                      </a:gs>
                    </a:gsLst>
                    <a:lin ang="5400000" scaled="1"/>
                  </a:gradFill>
                  <a:effectLst/>
                  <a:uLnTx/>
                  <a:uFillTx/>
                  <a:latin typeface="Segoe UI"/>
                </a:rPr>
                <a:t>Dv3</a:t>
              </a:r>
            </a:p>
          </p:txBody>
        </p:sp>
      </p:grpSp>
      <p:grpSp>
        <p:nvGrpSpPr>
          <p:cNvPr id="183" name="Group 182">
            <a:extLst>
              <a:ext uri="{FF2B5EF4-FFF2-40B4-BE49-F238E27FC236}">
                <a16:creationId xmlns:a16="http://schemas.microsoft.com/office/drawing/2014/main" id="{83969F9F-8B7A-468F-ACD1-9487A6E2DE98}"/>
              </a:ext>
            </a:extLst>
          </p:cNvPr>
          <p:cNvGrpSpPr/>
          <p:nvPr/>
        </p:nvGrpSpPr>
        <p:grpSpPr>
          <a:xfrm>
            <a:off x="8510451" y="2403384"/>
            <a:ext cx="1122325" cy="884559"/>
            <a:chOff x="747858" y="2734071"/>
            <a:chExt cx="522052" cy="411455"/>
          </a:xfrm>
          <a:solidFill>
            <a:srgbClr val="00B0F0"/>
          </a:solidFill>
        </p:grpSpPr>
        <p:sp>
          <p:nvSpPr>
            <p:cNvPr id="184" name="Freeform 13">
              <a:extLst>
                <a:ext uri="{FF2B5EF4-FFF2-40B4-BE49-F238E27FC236}">
                  <a16:creationId xmlns:a16="http://schemas.microsoft.com/office/drawing/2014/main" id="{1462CDC3-ED06-4079-A595-62ECBFFA62BA}"/>
                </a:ext>
              </a:extLst>
            </p:cNvPr>
            <p:cNvSpPr>
              <a:spLocks noChangeAspect="1"/>
            </p:cNvSpPr>
            <p:nvPr/>
          </p:nvSpPr>
          <p:spPr bwMode="auto">
            <a:xfrm flipH="1">
              <a:off x="747858" y="2734071"/>
              <a:ext cx="359728" cy="229182"/>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grpFill/>
            <a:ln w="15875" cap="flat">
              <a:solidFill>
                <a:srgbClr val="FFFFFF"/>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rgbClr val="505050"/>
                </a:solidFill>
                <a:effectLst/>
                <a:uLnTx/>
                <a:uFillTx/>
                <a:latin typeface="Segoe UI"/>
              </a:endParaRPr>
            </a:p>
          </p:txBody>
        </p:sp>
        <p:sp>
          <p:nvSpPr>
            <p:cNvPr id="185" name="Freeform 45">
              <a:extLst>
                <a:ext uri="{FF2B5EF4-FFF2-40B4-BE49-F238E27FC236}">
                  <a16:creationId xmlns:a16="http://schemas.microsoft.com/office/drawing/2014/main" id="{76F3EF61-5548-4786-8715-6558AAD2516B}"/>
                </a:ext>
              </a:extLst>
            </p:cNvPr>
            <p:cNvSpPr>
              <a:spLocks noChangeAspect="1" noEditPoints="1"/>
            </p:cNvSpPr>
            <p:nvPr/>
          </p:nvSpPr>
          <p:spPr bwMode="auto">
            <a:xfrm>
              <a:off x="882560" y="2848663"/>
              <a:ext cx="387350" cy="29686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grpFill/>
            <a:ln w="15875" cap="flat">
              <a:solidFill>
                <a:srgbClr val="FFFFFF"/>
              </a:solidFill>
              <a:prstDash val="solid"/>
              <a:miter lim="800000"/>
              <a:headEnd/>
              <a:tailEnd/>
            </a:ln>
          </p:spPr>
          <p:txBody>
            <a:bodyPr vert="horz" wrap="square" lIns="0" tIns="17926" rIns="0" bIns="0" numCol="1" anchor="t" anchorCtr="0" compatLnSpc="1">
              <a:prstTxWarp prst="textNoShape">
                <a:avLst/>
              </a:prstTxWarp>
            </a:bodyPr>
            <a:lstStyle/>
            <a:p>
              <a:pPr marL="0" marR="0" lvl="0" indent="0" algn="ctr" defTabSz="914192" eaLnBrk="1" fontAlgn="auto" latinLnBrk="0" hangingPunct="1">
                <a:lnSpc>
                  <a:spcPct val="100000"/>
                </a:lnSpc>
                <a:spcBef>
                  <a:spcPts val="0"/>
                </a:spcBef>
                <a:spcAft>
                  <a:spcPts val="0"/>
                </a:spcAft>
                <a:buClrTx/>
                <a:buSzTx/>
                <a:buFontTx/>
                <a:buNone/>
                <a:tabLst/>
                <a:defRPr/>
              </a:pPr>
              <a:r>
                <a:rPr kumimoji="0" lang="en-US" sz="2745" b="1" i="0" u="none" strike="noStrike" kern="0" cap="none" spc="0" normalizeH="0" baseline="0" noProof="0" dirty="0">
                  <a:ln>
                    <a:noFill/>
                  </a:ln>
                  <a:gradFill>
                    <a:gsLst>
                      <a:gs pos="1770">
                        <a:srgbClr val="FFFFFF"/>
                      </a:gs>
                      <a:gs pos="100000">
                        <a:srgbClr val="FFFFFF"/>
                      </a:gs>
                    </a:gsLst>
                    <a:lin ang="5400000" scaled="1"/>
                  </a:gradFill>
                  <a:effectLst/>
                  <a:uLnTx/>
                  <a:uFillTx/>
                  <a:latin typeface="Segoe UI"/>
                </a:rPr>
                <a:t>M</a:t>
              </a:r>
            </a:p>
          </p:txBody>
        </p:sp>
      </p:grpSp>
      <p:grpSp>
        <p:nvGrpSpPr>
          <p:cNvPr id="186" name="Group 185">
            <a:extLst>
              <a:ext uri="{FF2B5EF4-FFF2-40B4-BE49-F238E27FC236}">
                <a16:creationId xmlns:a16="http://schemas.microsoft.com/office/drawing/2014/main" id="{5C9759E8-D77D-49A6-811C-5F76C47E7D39}"/>
              </a:ext>
            </a:extLst>
          </p:cNvPr>
          <p:cNvGrpSpPr/>
          <p:nvPr/>
        </p:nvGrpSpPr>
        <p:grpSpPr>
          <a:xfrm>
            <a:off x="10462938" y="2340615"/>
            <a:ext cx="1066931" cy="1040913"/>
            <a:chOff x="9264169" y="3222110"/>
            <a:chExt cx="1048453" cy="1097034"/>
          </a:xfrm>
        </p:grpSpPr>
        <p:grpSp>
          <p:nvGrpSpPr>
            <p:cNvPr id="187" name="Group 186">
              <a:extLst>
                <a:ext uri="{FF2B5EF4-FFF2-40B4-BE49-F238E27FC236}">
                  <a16:creationId xmlns:a16="http://schemas.microsoft.com/office/drawing/2014/main" id="{A80C4361-299F-46B6-8290-B1EED9BD7ED7}"/>
                </a:ext>
              </a:extLst>
            </p:cNvPr>
            <p:cNvGrpSpPr/>
            <p:nvPr/>
          </p:nvGrpSpPr>
          <p:grpSpPr>
            <a:xfrm>
              <a:off x="9431186" y="3222110"/>
              <a:ext cx="714425" cy="687801"/>
              <a:chOff x="-1433513" y="941388"/>
              <a:chExt cx="255588" cy="246063"/>
            </a:xfrm>
          </p:grpSpPr>
          <p:sp>
            <p:nvSpPr>
              <p:cNvPr id="189" name="Rectangle 125">
                <a:extLst>
                  <a:ext uri="{FF2B5EF4-FFF2-40B4-BE49-F238E27FC236}">
                    <a16:creationId xmlns:a16="http://schemas.microsoft.com/office/drawing/2014/main" id="{F680BFDB-5EA0-401E-B0A3-27217F628404}"/>
                  </a:ext>
                </a:extLst>
              </p:cNvPr>
              <p:cNvSpPr>
                <a:spLocks noChangeArrowheads="1"/>
              </p:cNvSpPr>
              <p:nvPr/>
            </p:nvSpPr>
            <p:spPr bwMode="auto">
              <a:xfrm>
                <a:off x="-1433513" y="941388"/>
                <a:ext cx="255588" cy="246063"/>
              </a:xfrm>
              <a:prstGeom prst="rect">
                <a:avLst/>
              </a:prstGeom>
              <a:noFill/>
              <a:ln w="15875" cap="rnd">
                <a:solidFill>
                  <a:srgbClr val="FFFFFF"/>
                </a:solidFill>
                <a:miter lim="800000"/>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gradFill>
                    <a:gsLst>
                      <a:gs pos="1250">
                        <a:srgbClr val="FFFFFF"/>
                      </a:gs>
                      <a:gs pos="100000">
                        <a:srgbClr val="FFFFFF"/>
                      </a:gs>
                    </a:gsLst>
                    <a:lin ang="5400000" scaled="0"/>
                  </a:gradFill>
                  <a:effectLst/>
                  <a:uLnTx/>
                  <a:uFillTx/>
                  <a:latin typeface="Segoe UI"/>
                </a:endParaRPr>
              </a:p>
            </p:txBody>
          </p:sp>
          <p:sp>
            <p:nvSpPr>
              <p:cNvPr id="190" name="Rectangle 126">
                <a:extLst>
                  <a:ext uri="{FF2B5EF4-FFF2-40B4-BE49-F238E27FC236}">
                    <a16:creationId xmlns:a16="http://schemas.microsoft.com/office/drawing/2014/main" id="{8D9BF72B-1294-4569-B9B9-9FCE191BB599}"/>
                  </a:ext>
                </a:extLst>
              </p:cNvPr>
              <p:cNvSpPr>
                <a:spLocks noChangeArrowheads="1"/>
              </p:cNvSpPr>
              <p:nvPr/>
            </p:nvSpPr>
            <p:spPr bwMode="auto">
              <a:xfrm>
                <a:off x="-1414463" y="958850"/>
                <a:ext cx="219075" cy="207963"/>
              </a:xfrm>
              <a:prstGeom prst="rect">
                <a:avLst/>
              </a:prstGeom>
              <a:noFill/>
              <a:ln w="15875" cap="rnd">
                <a:solidFill>
                  <a:srgbClr val="FFFFFF"/>
                </a:solidFill>
                <a:miter lim="800000"/>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gradFill>
                    <a:gsLst>
                      <a:gs pos="1250">
                        <a:srgbClr val="FFFFFF"/>
                      </a:gs>
                      <a:gs pos="100000">
                        <a:srgbClr val="FFFFFF"/>
                      </a:gs>
                    </a:gsLst>
                    <a:lin ang="5400000" scaled="0"/>
                  </a:gradFill>
                  <a:effectLst/>
                  <a:uLnTx/>
                  <a:uFillTx/>
                  <a:latin typeface="Segoe UI"/>
                </a:endParaRPr>
              </a:p>
            </p:txBody>
          </p:sp>
          <p:sp>
            <p:nvSpPr>
              <p:cNvPr id="191" name="Rectangle 127">
                <a:extLst>
                  <a:ext uri="{FF2B5EF4-FFF2-40B4-BE49-F238E27FC236}">
                    <a16:creationId xmlns:a16="http://schemas.microsoft.com/office/drawing/2014/main" id="{E5CC84D5-6EAA-4CE1-9CDC-F928830F45CE}"/>
                  </a:ext>
                </a:extLst>
              </p:cNvPr>
              <p:cNvSpPr>
                <a:spLocks noChangeArrowheads="1"/>
              </p:cNvSpPr>
              <p:nvPr/>
            </p:nvSpPr>
            <p:spPr bwMode="auto">
              <a:xfrm>
                <a:off x="-1402421" y="975070"/>
                <a:ext cx="9525" cy="179134"/>
              </a:xfrm>
              <a:prstGeom prst="rect">
                <a:avLst/>
              </a:prstGeom>
              <a:solidFill>
                <a:srgbClr val="FFFFFF"/>
              </a:solidFill>
              <a:ln w="9525" cap="rnd">
                <a:noFill/>
                <a:round/>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gradFill>
                    <a:gsLst>
                      <a:gs pos="1250">
                        <a:srgbClr val="FFFFFF"/>
                      </a:gs>
                      <a:gs pos="100000">
                        <a:srgbClr val="FFFFFF"/>
                      </a:gs>
                    </a:gsLst>
                    <a:lin ang="5400000" scaled="0"/>
                  </a:gradFill>
                  <a:effectLst/>
                  <a:uLnTx/>
                  <a:uFillTx/>
                  <a:latin typeface="Segoe UI"/>
                </a:endParaRPr>
              </a:p>
            </p:txBody>
          </p:sp>
          <p:sp>
            <p:nvSpPr>
              <p:cNvPr id="192" name="Rectangle 128">
                <a:extLst>
                  <a:ext uri="{FF2B5EF4-FFF2-40B4-BE49-F238E27FC236}">
                    <a16:creationId xmlns:a16="http://schemas.microsoft.com/office/drawing/2014/main" id="{8F572AEA-D6E0-4739-8500-B8B7C7ED6A69}"/>
                  </a:ext>
                </a:extLst>
              </p:cNvPr>
              <p:cNvSpPr>
                <a:spLocks noChangeArrowheads="1"/>
              </p:cNvSpPr>
              <p:nvPr/>
            </p:nvSpPr>
            <p:spPr bwMode="auto">
              <a:xfrm>
                <a:off x="-1383786" y="975070"/>
                <a:ext cx="6350" cy="179134"/>
              </a:xfrm>
              <a:prstGeom prst="rect">
                <a:avLst/>
              </a:prstGeom>
              <a:solidFill>
                <a:srgbClr val="FFFFFF"/>
              </a:solidFill>
              <a:ln w="9525" cap="rnd">
                <a:noFill/>
                <a:round/>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gradFill>
                    <a:gsLst>
                      <a:gs pos="1250">
                        <a:srgbClr val="FFFFFF"/>
                      </a:gs>
                      <a:gs pos="100000">
                        <a:srgbClr val="FFFFFF"/>
                      </a:gs>
                    </a:gsLst>
                    <a:lin ang="5400000" scaled="0"/>
                  </a:gradFill>
                  <a:effectLst/>
                  <a:uLnTx/>
                  <a:uFillTx/>
                  <a:latin typeface="Segoe UI"/>
                </a:endParaRPr>
              </a:p>
            </p:txBody>
          </p:sp>
          <p:sp>
            <p:nvSpPr>
              <p:cNvPr id="193" name="Rectangle 129">
                <a:extLst>
                  <a:ext uri="{FF2B5EF4-FFF2-40B4-BE49-F238E27FC236}">
                    <a16:creationId xmlns:a16="http://schemas.microsoft.com/office/drawing/2014/main" id="{DCD0D302-8F1C-4C83-8D1B-B374E3529E1E}"/>
                  </a:ext>
                </a:extLst>
              </p:cNvPr>
              <p:cNvSpPr>
                <a:spLocks noChangeArrowheads="1"/>
              </p:cNvSpPr>
              <p:nvPr/>
            </p:nvSpPr>
            <p:spPr bwMode="auto">
              <a:xfrm>
                <a:off x="-1368325" y="975070"/>
                <a:ext cx="6350" cy="179134"/>
              </a:xfrm>
              <a:prstGeom prst="rect">
                <a:avLst/>
              </a:prstGeom>
              <a:solidFill>
                <a:srgbClr val="FFFFFF"/>
              </a:solidFill>
              <a:ln w="9525" cap="rnd">
                <a:noFill/>
                <a:round/>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gradFill>
                    <a:gsLst>
                      <a:gs pos="1250">
                        <a:srgbClr val="FFFFFF"/>
                      </a:gs>
                      <a:gs pos="100000">
                        <a:srgbClr val="FFFFFF"/>
                      </a:gs>
                    </a:gsLst>
                    <a:lin ang="5400000" scaled="0"/>
                  </a:gradFill>
                  <a:effectLst/>
                  <a:uLnTx/>
                  <a:uFillTx/>
                  <a:latin typeface="Segoe UI"/>
                </a:endParaRPr>
              </a:p>
            </p:txBody>
          </p:sp>
          <p:sp>
            <p:nvSpPr>
              <p:cNvPr id="194" name="Rectangle 130">
                <a:extLst>
                  <a:ext uri="{FF2B5EF4-FFF2-40B4-BE49-F238E27FC236}">
                    <a16:creationId xmlns:a16="http://schemas.microsoft.com/office/drawing/2014/main" id="{C958E480-6965-4991-A848-DC52E1ED6D81}"/>
                  </a:ext>
                </a:extLst>
              </p:cNvPr>
              <p:cNvSpPr>
                <a:spLocks noChangeArrowheads="1"/>
              </p:cNvSpPr>
              <p:nvPr/>
            </p:nvSpPr>
            <p:spPr bwMode="auto">
              <a:xfrm>
                <a:off x="-1352865" y="975070"/>
                <a:ext cx="6350" cy="179134"/>
              </a:xfrm>
              <a:prstGeom prst="rect">
                <a:avLst/>
              </a:prstGeom>
              <a:solidFill>
                <a:srgbClr val="FFFFFF"/>
              </a:solidFill>
              <a:ln w="9525" cap="rnd">
                <a:noFill/>
                <a:round/>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gradFill>
                    <a:gsLst>
                      <a:gs pos="1250">
                        <a:srgbClr val="FFFFFF"/>
                      </a:gs>
                      <a:gs pos="100000">
                        <a:srgbClr val="FFFFFF"/>
                      </a:gs>
                    </a:gsLst>
                    <a:lin ang="5400000" scaled="0"/>
                  </a:gradFill>
                  <a:effectLst/>
                  <a:uLnTx/>
                  <a:uFillTx/>
                  <a:latin typeface="Segoe UI"/>
                </a:endParaRPr>
              </a:p>
            </p:txBody>
          </p:sp>
          <p:sp>
            <p:nvSpPr>
              <p:cNvPr id="195" name="Rectangle 131">
                <a:extLst>
                  <a:ext uri="{FF2B5EF4-FFF2-40B4-BE49-F238E27FC236}">
                    <a16:creationId xmlns:a16="http://schemas.microsoft.com/office/drawing/2014/main" id="{34692F2F-9CC9-4495-B4C3-56056267835A}"/>
                  </a:ext>
                </a:extLst>
              </p:cNvPr>
              <p:cNvSpPr>
                <a:spLocks noChangeArrowheads="1"/>
              </p:cNvSpPr>
              <p:nvPr/>
            </p:nvSpPr>
            <p:spPr bwMode="auto">
              <a:xfrm>
                <a:off x="-1337404" y="975070"/>
                <a:ext cx="9525" cy="179134"/>
              </a:xfrm>
              <a:prstGeom prst="rect">
                <a:avLst/>
              </a:prstGeom>
              <a:solidFill>
                <a:srgbClr val="FFFFFF"/>
              </a:solidFill>
              <a:ln w="9525" cap="rnd">
                <a:noFill/>
                <a:round/>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gradFill>
                    <a:gsLst>
                      <a:gs pos="1250">
                        <a:srgbClr val="FFFFFF"/>
                      </a:gs>
                      <a:gs pos="100000">
                        <a:srgbClr val="FFFFFF"/>
                      </a:gs>
                    </a:gsLst>
                    <a:lin ang="5400000" scaled="0"/>
                  </a:gradFill>
                  <a:effectLst/>
                  <a:uLnTx/>
                  <a:uFillTx/>
                  <a:latin typeface="Segoe UI"/>
                </a:endParaRPr>
              </a:p>
            </p:txBody>
          </p:sp>
          <p:sp>
            <p:nvSpPr>
              <p:cNvPr id="196" name="Rectangle 132">
                <a:extLst>
                  <a:ext uri="{FF2B5EF4-FFF2-40B4-BE49-F238E27FC236}">
                    <a16:creationId xmlns:a16="http://schemas.microsoft.com/office/drawing/2014/main" id="{B3C752D2-C271-4A6E-A6C4-6620AF39EAE1}"/>
                  </a:ext>
                </a:extLst>
              </p:cNvPr>
              <p:cNvSpPr>
                <a:spLocks noChangeArrowheads="1"/>
              </p:cNvSpPr>
              <p:nvPr/>
            </p:nvSpPr>
            <p:spPr bwMode="auto">
              <a:xfrm>
                <a:off x="-1318768" y="975070"/>
                <a:ext cx="7938" cy="179134"/>
              </a:xfrm>
              <a:prstGeom prst="rect">
                <a:avLst/>
              </a:prstGeom>
              <a:solidFill>
                <a:srgbClr val="FFFFFF"/>
              </a:solidFill>
              <a:ln w="9525" cap="rnd">
                <a:noFill/>
                <a:round/>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gradFill>
                    <a:gsLst>
                      <a:gs pos="1250">
                        <a:srgbClr val="FFFFFF"/>
                      </a:gs>
                      <a:gs pos="100000">
                        <a:srgbClr val="FFFFFF"/>
                      </a:gs>
                    </a:gsLst>
                    <a:lin ang="5400000" scaled="0"/>
                  </a:gradFill>
                  <a:effectLst/>
                  <a:uLnTx/>
                  <a:uFillTx/>
                  <a:latin typeface="Segoe UI"/>
                </a:endParaRPr>
              </a:p>
            </p:txBody>
          </p:sp>
          <p:sp>
            <p:nvSpPr>
              <p:cNvPr id="197" name="Oval 133">
                <a:extLst>
                  <a:ext uri="{FF2B5EF4-FFF2-40B4-BE49-F238E27FC236}">
                    <a16:creationId xmlns:a16="http://schemas.microsoft.com/office/drawing/2014/main" id="{42C00F13-E922-43ED-BDDB-1F4C04721519}"/>
                  </a:ext>
                </a:extLst>
              </p:cNvPr>
              <p:cNvSpPr>
                <a:spLocks noChangeArrowheads="1"/>
              </p:cNvSpPr>
              <p:nvPr/>
            </p:nvSpPr>
            <p:spPr bwMode="auto">
              <a:xfrm>
                <a:off x="-1235075" y="985838"/>
                <a:ext cx="17463" cy="174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gradFill>
                    <a:gsLst>
                      <a:gs pos="1250">
                        <a:srgbClr val="FFFFFF"/>
                      </a:gs>
                      <a:gs pos="100000">
                        <a:srgbClr val="FFFFFF"/>
                      </a:gs>
                    </a:gsLst>
                    <a:lin ang="5400000" scaled="0"/>
                  </a:gradFill>
                  <a:effectLst/>
                  <a:uLnTx/>
                  <a:uFillTx/>
                  <a:latin typeface="Segoe UI"/>
                </a:endParaRPr>
              </a:p>
            </p:txBody>
          </p:sp>
        </p:grpSp>
        <p:pic>
          <p:nvPicPr>
            <p:cNvPr id="188" name="Picture 187">
              <a:extLst>
                <a:ext uri="{FF2B5EF4-FFF2-40B4-BE49-F238E27FC236}">
                  <a16:creationId xmlns:a16="http://schemas.microsoft.com/office/drawing/2014/main" id="{687D1289-26F9-472F-9546-8241FD37EBE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264169" y="4013345"/>
              <a:ext cx="1048453" cy="305799"/>
            </a:xfrm>
            <a:prstGeom prst="rect">
              <a:avLst/>
            </a:prstGeom>
          </p:spPr>
        </p:pic>
      </p:grpSp>
      <p:cxnSp>
        <p:nvCxnSpPr>
          <p:cNvPr id="198" name="Straight Connector 156">
            <a:extLst>
              <a:ext uri="{FF2B5EF4-FFF2-40B4-BE49-F238E27FC236}">
                <a16:creationId xmlns:a16="http://schemas.microsoft.com/office/drawing/2014/main" id="{BA32331F-4E46-44E6-897F-4A692D9400C2}"/>
              </a:ext>
            </a:extLst>
          </p:cNvPr>
          <p:cNvCxnSpPr>
            <a:cxnSpLocks/>
          </p:cNvCxnSpPr>
          <p:nvPr/>
        </p:nvCxnSpPr>
        <p:spPr>
          <a:xfrm flipV="1">
            <a:off x="5926376" y="2024264"/>
            <a:ext cx="3674" cy="767378"/>
          </a:xfrm>
          <a:prstGeom prst="line">
            <a:avLst/>
          </a:prstGeom>
          <a:solidFill>
            <a:srgbClr val="002060"/>
          </a:solidFill>
          <a:ln w="19050" cap="flat" cmpd="sng" algn="ctr">
            <a:solidFill>
              <a:schemeClr val="tx1"/>
            </a:solidFill>
            <a:prstDash val="solid"/>
            <a:headEnd type="none"/>
            <a:tailEnd type="oval"/>
          </a:ln>
          <a:effectLst/>
        </p:spPr>
      </p:cxnSp>
      <p:grpSp>
        <p:nvGrpSpPr>
          <p:cNvPr id="177" name="Group 176">
            <a:extLst>
              <a:ext uri="{FF2B5EF4-FFF2-40B4-BE49-F238E27FC236}">
                <a16:creationId xmlns:a16="http://schemas.microsoft.com/office/drawing/2014/main" id="{E3FBB2FF-554E-4D30-A043-B53D2763964F}"/>
              </a:ext>
            </a:extLst>
          </p:cNvPr>
          <p:cNvGrpSpPr/>
          <p:nvPr/>
        </p:nvGrpSpPr>
        <p:grpSpPr>
          <a:xfrm>
            <a:off x="5394820" y="2504823"/>
            <a:ext cx="910143" cy="825152"/>
            <a:chOff x="4243406" y="2915508"/>
            <a:chExt cx="573885" cy="452307"/>
          </a:xfrm>
          <a:solidFill>
            <a:srgbClr val="00B0F0"/>
          </a:solidFill>
        </p:grpSpPr>
        <p:sp>
          <p:nvSpPr>
            <p:cNvPr id="178" name="Freeform 13">
              <a:extLst>
                <a:ext uri="{FF2B5EF4-FFF2-40B4-BE49-F238E27FC236}">
                  <a16:creationId xmlns:a16="http://schemas.microsoft.com/office/drawing/2014/main" id="{984C1DCA-E71C-45E8-AEA4-F743184A6C4C}"/>
                </a:ext>
              </a:extLst>
            </p:cNvPr>
            <p:cNvSpPr>
              <a:spLocks noChangeAspect="1"/>
            </p:cNvSpPr>
            <p:nvPr/>
          </p:nvSpPr>
          <p:spPr bwMode="auto">
            <a:xfrm flipH="1">
              <a:off x="4243406" y="2915508"/>
              <a:ext cx="395444" cy="251937"/>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grpFill/>
            <a:ln w="15875" cap="flat">
              <a:solidFill>
                <a:srgbClr val="FFFFFF"/>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defTabSz="914192"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dirty="0">
                <a:ln>
                  <a:noFill/>
                </a:ln>
                <a:solidFill>
                  <a:srgbClr val="505050"/>
                </a:solidFill>
                <a:effectLst/>
                <a:uLnTx/>
                <a:uFillTx/>
                <a:latin typeface="Segoe UI"/>
              </a:endParaRPr>
            </a:p>
          </p:txBody>
        </p:sp>
        <p:sp>
          <p:nvSpPr>
            <p:cNvPr id="179" name="Freeform 45">
              <a:extLst>
                <a:ext uri="{FF2B5EF4-FFF2-40B4-BE49-F238E27FC236}">
                  <a16:creationId xmlns:a16="http://schemas.microsoft.com/office/drawing/2014/main" id="{517D5C5E-5F43-475E-83AD-31479AC63694}"/>
                </a:ext>
              </a:extLst>
            </p:cNvPr>
            <p:cNvSpPr>
              <a:spLocks noChangeAspect="1" noEditPoints="1"/>
            </p:cNvSpPr>
            <p:nvPr/>
          </p:nvSpPr>
          <p:spPr bwMode="auto">
            <a:xfrm>
              <a:off x="4391482" y="3041477"/>
              <a:ext cx="425809" cy="326338"/>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grpFill/>
            <a:ln w="15875" cap="flat">
              <a:solidFill>
                <a:srgbClr val="FFFFFF"/>
              </a:solidFill>
              <a:prstDash val="solid"/>
              <a:miter lim="800000"/>
              <a:headEnd/>
              <a:tailEnd/>
            </a:ln>
          </p:spPr>
          <p:txBody>
            <a:bodyPr vert="horz" wrap="square" lIns="0" tIns="17926" rIns="0" bIns="0" numCol="1" anchor="t" anchorCtr="0" compatLnSpc="1">
              <a:prstTxWarp prst="textNoShape">
                <a:avLst/>
              </a:prstTxWarp>
            </a:bodyPr>
            <a:lstStyle/>
            <a:p>
              <a:pPr marL="0" marR="0" lvl="0" indent="0" algn="ctr" defTabSz="914192"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1770">
                        <a:srgbClr val="FFFFFF"/>
                      </a:gs>
                      <a:gs pos="100000">
                        <a:srgbClr val="FFFFFF"/>
                      </a:gs>
                    </a:gsLst>
                    <a:lin ang="5400000" scaled="1"/>
                  </a:gradFill>
                  <a:effectLst/>
                  <a:uLnTx/>
                  <a:uFillTx/>
                  <a:latin typeface="Segoe UI"/>
                </a:rPr>
                <a:t>Ev3</a:t>
              </a:r>
            </a:p>
          </p:txBody>
        </p:sp>
      </p:grpSp>
    </p:spTree>
    <p:extLst>
      <p:ext uri="{BB962C8B-B14F-4D97-AF65-F5344CB8AC3E}">
        <p14:creationId xmlns:p14="http://schemas.microsoft.com/office/powerpoint/2010/main" val="43924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 0 L 0 0.25 E" pathEditMode="relative" ptsTypes="">
                                      <p:cBhvr>
                                        <p:cTn id="6" dur="2000" fill="hold"/>
                                        <p:tgtEl>
                                          <p:spTgt spid="45"/>
                                        </p:tgtEl>
                                        <p:attrNameLst>
                                          <p:attrName>ppt_x</p:attrName>
                                          <p:attrName>ppt_y</p:attrName>
                                        </p:attrNameLst>
                                      </p:cBhvr>
                                    </p:animMotion>
                                  </p:childTnLst>
                                </p:cTn>
                              </p:par>
                              <p:par>
                                <p:cTn id="7" presetID="42" presetClass="path" presetSubtype="0" accel="50000" decel="50000" fill="hold" nodeType="withEffect">
                                  <p:stCondLst>
                                    <p:cond delay="0"/>
                                  </p:stCondLst>
                                  <p:childTnLst>
                                    <p:animMotion origin="layout" path="M 0 0 L 0 0.25 E" pathEditMode="relative" ptsTypes="">
                                      <p:cBhvr>
                                        <p:cTn id="8" dur="2000" fill="hold"/>
                                        <p:tgtEl>
                                          <p:spTgt spid="62"/>
                                        </p:tgtEl>
                                        <p:attrNameLst>
                                          <p:attrName>ppt_x</p:attrName>
                                          <p:attrName>ppt_y</p:attrName>
                                        </p:attrNameLst>
                                      </p:cBhvr>
                                    </p:animMotion>
                                  </p:childTnLst>
                                </p:cTn>
                              </p:par>
                              <p:par>
                                <p:cTn id="9" presetID="42" presetClass="path" presetSubtype="0" accel="50000" decel="50000" fill="hold" nodeType="withEffect">
                                  <p:stCondLst>
                                    <p:cond delay="0"/>
                                  </p:stCondLst>
                                  <p:childTnLst>
                                    <p:animMotion origin="layout" path="M 0 0 L 0 0.25 E" pathEditMode="relative" ptsTypes="">
                                      <p:cBhvr>
                                        <p:cTn id="10" dur="2000" fill="hold"/>
                                        <p:tgtEl>
                                          <p:spTgt spid="68"/>
                                        </p:tgtEl>
                                        <p:attrNameLst>
                                          <p:attrName>ppt_x</p:attrName>
                                          <p:attrName>ppt_y</p:attrName>
                                        </p:attrNameLst>
                                      </p:cBhvr>
                                    </p:animMotion>
                                  </p:childTnLst>
                                </p:cTn>
                              </p:par>
                              <p:par>
                                <p:cTn id="11" presetID="42" presetClass="path" presetSubtype="0" accel="50000" decel="50000" fill="hold" nodeType="withEffect">
                                  <p:stCondLst>
                                    <p:cond delay="0"/>
                                  </p:stCondLst>
                                  <p:childTnLst>
                                    <p:animMotion origin="layout" path="M 0 0 L 0 0.25 E" pathEditMode="relative" ptsTypes="">
                                      <p:cBhvr>
                                        <p:cTn id="12" dur="2000" fill="hold"/>
                                        <p:tgtEl>
                                          <p:spTgt spid="7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3512</Words>
  <Application>Microsoft Office PowerPoint</Application>
  <PresentationFormat>Widescreen</PresentationFormat>
  <Paragraphs>881</Paragraphs>
  <Slides>36</Slides>
  <Notes>22</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Calibri</vt:lpstr>
      <vt:lpstr>Calibri Light</vt:lpstr>
      <vt:lpstr>Consolas</vt:lpstr>
      <vt:lpstr>Segoe UI</vt:lpstr>
      <vt:lpstr>Segoe UI Light</vt:lpstr>
      <vt:lpstr>Segoe UI Semibold</vt:lpstr>
      <vt:lpstr>Segoe UI Semilight</vt:lpstr>
      <vt:lpstr>Wingdings</vt:lpstr>
      <vt:lpstr>C+E Readiness Template</vt:lpstr>
      <vt:lpstr>SAP HANA on Azure Whiteboard Design Session (Trainer Deck)</vt:lpstr>
      <vt:lpstr>Abstract and learning objectives</vt:lpstr>
      <vt:lpstr>Step 1: Review the customer case study</vt:lpstr>
      <vt:lpstr>Customer situation : Contoso Group </vt:lpstr>
      <vt:lpstr>Contoso CIO Vision </vt:lpstr>
      <vt:lpstr>Contoso S/4HANA Deployment Priorities</vt:lpstr>
      <vt:lpstr>Contoso S/4HANA Requirements</vt:lpstr>
      <vt:lpstr>Discuss key design concepts (15 minutes)</vt:lpstr>
      <vt:lpstr>SAP on Azure – A wide variety on Compute instances</vt:lpstr>
      <vt:lpstr>Pick Azure Compute for HANA and Application Servers</vt:lpstr>
      <vt:lpstr>Choose Azure VM types to meet sizing requirements</vt:lpstr>
      <vt:lpstr>Premium Storage config to run HANA on M Series VM</vt:lpstr>
      <vt:lpstr>S/4HANA HA in Availability Set and DR across Regions</vt:lpstr>
      <vt:lpstr>S/4HANA HA and DR across Availability Zones</vt:lpstr>
      <vt:lpstr>Additional Note (Design)</vt:lpstr>
      <vt:lpstr>Azure Pricing Calculator</vt:lpstr>
      <vt:lpstr>Additional Note (Pricing) </vt:lpstr>
      <vt:lpstr>Customer needs and objections </vt:lpstr>
      <vt:lpstr>Step 2: Design and price the solution</vt:lpstr>
      <vt:lpstr>Step 3: Present the solution</vt:lpstr>
      <vt:lpstr>Wrap-up</vt:lpstr>
      <vt:lpstr>Preferred target audience </vt:lpstr>
      <vt:lpstr>Preferred solutions </vt:lpstr>
      <vt:lpstr>PowerPoint Presentation</vt:lpstr>
      <vt:lpstr>PowerPoint Presentation</vt:lpstr>
      <vt:lpstr>Baseline Knowledge for SAP as a Service on Azure</vt:lpstr>
      <vt:lpstr>Azure VM design tips</vt:lpstr>
      <vt:lpstr>S/4HANA on Azure : T-Shirt Pricing </vt:lpstr>
      <vt:lpstr>Azure Pricing Tips</vt:lpstr>
      <vt:lpstr>Automated deployment of HANA with Terraform and Ansible </vt:lpstr>
      <vt:lpstr>Roadmap</vt:lpstr>
      <vt:lpstr>PowerPoint Presentation</vt:lpstr>
      <vt:lpstr>Go Dos and Resources</vt:lpstr>
      <vt:lpstr>PowerPoint Presentation</vt:lpstr>
      <vt:lpstr>S/4HANA HA in Availability Set and DR across Regions (DR Failover)</vt:lpstr>
      <vt:lpstr>S/4HANA HA and DR across Availability Zones (DR Failover)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HANA on Azure</dc:title>
  <dc:creator/>
  <cp:lastModifiedBy/>
  <cp:revision>15</cp:revision>
  <dcterms:created xsi:type="dcterms:W3CDTF">2018-03-01T17:48:59Z</dcterms:created>
  <dcterms:modified xsi:type="dcterms:W3CDTF">2019-06-12T20:04:47Z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2018-03-01T19:18:17.0747291Z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