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0" r:id="rId6"/>
    <p:sldId id="262" r:id="rId7"/>
    <p:sldId id="281" r:id="rId8"/>
    <p:sldId id="263" r:id="rId9"/>
    <p:sldId id="270" r:id="rId10"/>
    <p:sldId id="300" r:id="rId11"/>
    <p:sldId id="267" r:id="rId12"/>
    <p:sldId id="28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A" id="{6A86614B-2600-429A-AA34-18849E7BEDC2}">
          <p14:sldIdLst>
            <p14:sldId id="257"/>
            <p14:sldId id="258"/>
            <p14:sldId id="260"/>
            <p14:sldId id="262"/>
            <p14:sldId id="281"/>
            <p14:sldId id="263"/>
            <p14:sldId id="270"/>
            <p14:sldId id="300"/>
            <p14:sldId id="267"/>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9676"/>
    <a:srgbClr val="A2A2A2"/>
    <a:srgbClr val="99D0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3" autoAdjust="0"/>
    <p:restoredTop sz="94660"/>
  </p:normalViewPr>
  <p:slideViewPr>
    <p:cSldViewPr snapToGrid="0">
      <p:cViewPr varScale="1">
        <p:scale>
          <a:sx n="102" d="100"/>
          <a:sy n="102" d="100"/>
        </p:scale>
        <p:origin x="118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6A7E7-E01A-4BA2-B889-FBE913C1BC8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C6EB6-B4EC-4E1D-A0D5-A6081E7574B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FC6EB6-B4EC-4E1D-A0D5-A6081E7574B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FC6EB6-B4EC-4E1D-A0D5-A6081E7574B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FC6EB6-B4EC-4E1D-A0D5-A6081E7574B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FC6EB6-B4EC-4E1D-A0D5-A6081E7574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FC6EB6-B4EC-4E1D-A0D5-A6081E7574B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FC6EB6-B4EC-4E1D-A0D5-A6081E7574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FC6EB6-B4EC-4E1D-A0D5-A6081E7574B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FC6EB6-B4EC-4E1D-A0D5-A6081E7574B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FC6EB6-B4EC-4E1D-A0D5-A6081E7574B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FC6EB6-B4EC-4E1D-A0D5-A6081E7574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982877" y="2106827"/>
            <a:ext cx="2644346" cy="2644346"/>
          </a:xfrm>
          <a:custGeom>
            <a:avLst/>
            <a:gdLst>
              <a:gd name="connsiteX0" fmla="*/ 1322173 w 2644346"/>
              <a:gd name="connsiteY0" fmla="*/ 0 h 2644346"/>
              <a:gd name="connsiteX1" fmla="*/ 2644346 w 2644346"/>
              <a:gd name="connsiteY1" fmla="*/ 1322173 h 2644346"/>
              <a:gd name="connsiteX2" fmla="*/ 1322173 w 2644346"/>
              <a:gd name="connsiteY2" fmla="*/ 2644346 h 2644346"/>
              <a:gd name="connsiteX3" fmla="*/ 0 w 2644346"/>
              <a:gd name="connsiteY3" fmla="*/ 1322173 h 2644346"/>
              <a:gd name="connsiteX4" fmla="*/ 1322173 w 2644346"/>
              <a:gd name="connsiteY4" fmla="*/ 0 h 264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4346" h="2644346">
                <a:moveTo>
                  <a:pt x="1322173" y="0"/>
                </a:moveTo>
                <a:cubicBezTo>
                  <a:pt x="2052389" y="0"/>
                  <a:pt x="2644346" y="591957"/>
                  <a:pt x="2644346" y="1322173"/>
                </a:cubicBezTo>
                <a:cubicBezTo>
                  <a:pt x="2644346" y="2052389"/>
                  <a:pt x="2052389" y="2644346"/>
                  <a:pt x="1322173" y="2644346"/>
                </a:cubicBezTo>
                <a:cubicBezTo>
                  <a:pt x="591957" y="2644346"/>
                  <a:pt x="0" y="2052389"/>
                  <a:pt x="0" y="1322173"/>
                </a:cubicBezTo>
                <a:cubicBezTo>
                  <a:pt x="0" y="591957"/>
                  <a:pt x="591957" y="0"/>
                  <a:pt x="1322173" y="0"/>
                </a:cubicBezTo>
                <a:close/>
              </a:path>
            </a:pathLst>
          </a:custGeom>
          <a:solidFill>
            <a:schemeClr val="bg2"/>
          </a:solidFill>
          <a:ln w="63500">
            <a:solidFill>
              <a:schemeClr val="bg1"/>
            </a:solidFill>
          </a:ln>
          <a:effectLst/>
        </p:spPr>
        <p:txBody>
          <a:bodyPr wrap="square">
            <a:no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3138487" y="1876425"/>
            <a:ext cx="5915025" cy="3105150"/>
          </a:xfrm>
          <a:custGeom>
            <a:avLst/>
            <a:gdLst>
              <a:gd name="connsiteX0" fmla="*/ 0 w 5915025"/>
              <a:gd name="connsiteY0" fmla="*/ 0 h 3105150"/>
              <a:gd name="connsiteX1" fmla="*/ 5915025 w 5915025"/>
              <a:gd name="connsiteY1" fmla="*/ 0 h 3105150"/>
              <a:gd name="connsiteX2" fmla="*/ 5915025 w 5915025"/>
              <a:gd name="connsiteY2" fmla="*/ 3105150 h 3105150"/>
              <a:gd name="connsiteX3" fmla="*/ 0 w 5915025"/>
              <a:gd name="connsiteY3" fmla="*/ 3105150 h 3105150"/>
            </a:gdLst>
            <a:ahLst/>
            <a:cxnLst>
              <a:cxn ang="0">
                <a:pos x="connsiteX0" y="connsiteY0"/>
              </a:cxn>
              <a:cxn ang="0">
                <a:pos x="connsiteX1" y="connsiteY1"/>
              </a:cxn>
              <a:cxn ang="0">
                <a:pos x="connsiteX2" y="connsiteY2"/>
              </a:cxn>
              <a:cxn ang="0">
                <a:pos x="connsiteX3" y="connsiteY3"/>
              </a:cxn>
            </a:cxnLst>
            <a:rect l="l" t="t" r="r" b="b"/>
            <a:pathLst>
              <a:path w="5915025" h="3105150">
                <a:moveTo>
                  <a:pt x="0" y="0"/>
                </a:moveTo>
                <a:lnTo>
                  <a:pt x="5915025" y="0"/>
                </a:lnTo>
                <a:lnTo>
                  <a:pt x="5915025" y="3105150"/>
                </a:lnTo>
                <a:lnTo>
                  <a:pt x="0" y="3105150"/>
                </a:lnTo>
                <a:close/>
              </a:path>
            </a:pathLst>
          </a:custGeom>
        </p:spPr>
        <p:txBody>
          <a:bodyPr wrap="square">
            <a:noAutofit/>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911225" y="635000"/>
            <a:ext cx="10369550" cy="5565775"/>
          </a:xfrm>
          <a:custGeom>
            <a:avLst/>
            <a:gdLst>
              <a:gd name="connsiteX0" fmla="*/ 0 w 10369550"/>
              <a:gd name="connsiteY0" fmla="*/ 0 h 5565775"/>
              <a:gd name="connsiteX1" fmla="*/ 10369550 w 10369550"/>
              <a:gd name="connsiteY1" fmla="*/ 0 h 5565775"/>
              <a:gd name="connsiteX2" fmla="*/ 10369550 w 10369550"/>
              <a:gd name="connsiteY2" fmla="*/ 5565775 h 5565775"/>
              <a:gd name="connsiteX3" fmla="*/ 0 w 10369550"/>
              <a:gd name="connsiteY3" fmla="*/ 5565775 h 5565775"/>
            </a:gdLst>
            <a:ahLst/>
            <a:cxnLst>
              <a:cxn ang="0">
                <a:pos x="connsiteX0" y="connsiteY0"/>
              </a:cxn>
              <a:cxn ang="0">
                <a:pos x="connsiteX1" y="connsiteY1"/>
              </a:cxn>
              <a:cxn ang="0">
                <a:pos x="connsiteX2" y="connsiteY2"/>
              </a:cxn>
              <a:cxn ang="0">
                <a:pos x="connsiteX3" y="connsiteY3"/>
              </a:cxn>
            </a:cxnLst>
            <a:rect l="l" t="t" r="r" b="b"/>
            <a:pathLst>
              <a:path w="10369550" h="5565775">
                <a:moveTo>
                  <a:pt x="0" y="0"/>
                </a:moveTo>
                <a:lnTo>
                  <a:pt x="10369550" y="0"/>
                </a:lnTo>
                <a:lnTo>
                  <a:pt x="10369550" y="5565775"/>
                </a:lnTo>
                <a:lnTo>
                  <a:pt x="0" y="5565775"/>
                </a:lnTo>
                <a:close/>
              </a:path>
            </a:pathLst>
          </a:custGeom>
        </p:spPr>
        <p:txBody>
          <a:bodyPr wrap="square">
            <a:no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192089" y="635000"/>
            <a:ext cx="2770795" cy="5565775"/>
          </a:xfrm>
          <a:custGeom>
            <a:avLst/>
            <a:gdLst>
              <a:gd name="connsiteX0" fmla="*/ 0 w 2770795"/>
              <a:gd name="connsiteY0" fmla="*/ 0 h 5565775"/>
              <a:gd name="connsiteX1" fmla="*/ 2770795 w 2770795"/>
              <a:gd name="connsiteY1" fmla="*/ 0 h 5565775"/>
              <a:gd name="connsiteX2" fmla="*/ 2770795 w 2770795"/>
              <a:gd name="connsiteY2" fmla="*/ 5565775 h 5565775"/>
              <a:gd name="connsiteX3" fmla="*/ 0 w 2770795"/>
              <a:gd name="connsiteY3" fmla="*/ 5565775 h 5565775"/>
            </a:gdLst>
            <a:ahLst/>
            <a:cxnLst>
              <a:cxn ang="0">
                <a:pos x="connsiteX0" y="connsiteY0"/>
              </a:cxn>
              <a:cxn ang="0">
                <a:pos x="connsiteX1" y="connsiteY1"/>
              </a:cxn>
              <a:cxn ang="0">
                <a:pos x="connsiteX2" y="connsiteY2"/>
              </a:cxn>
              <a:cxn ang="0">
                <a:pos x="connsiteX3" y="connsiteY3"/>
              </a:cxn>
            </a:cxnLst>
            <a:rect l="l" t="t" r="r" b="b"/>
            <a:pathLst>
              <a:path w="2770795" h="5565775">
                <a:moveTo>
                  <a:pt x="0" y="0"/>
                </a:moveTo>
                <a:lnTo>
                  <a:pt x="2770795" y="0"/>
                </a:lnTo>
                <a:lnTo>
                  <a:pt x="2770795" y="5565775"/>
                </a:lnTo>
                <a:lnTo>
                  <a:pt x="0" y="5565775"/>
                </a:lnTo>
                <a:close/>
              </a:path>
            </a:pathLst>
          </a:custGeom>
        </p:spPr>
        <p:txBody>
          <a:bodyPr wrap="square">
            <a:noAutofit/>
          </a:bodyPr>
          <a:lstStyle/>
          <a:p>
            <a:endParaRPr lang="zh-CN" altLang="en-US"/>
          </a:p>
        </p:txBody>
      </p:sp>
      <p:sp>
        <p:nvSpPr>
          <p:cNvPr id="10" name="图片占位符 9"/>
          <p:cNvSpPr>
            <a:spLocks noGrp="1"/>
          </p:cNvSpPr>
          <p:nvPr>
            <p:ph type="pic" sz="quarter" idx="11"/>
          </p:nvPr>
        </p:nvSpPr>
        <p:spPr>
          <a:xfrm>
            <a:off x="3335035" y="646112"/>
            <a:ext cx="2770795" cy="5565775"/>
          </a:xfrm>
          <a:custGeom>
            <a:avLst/>
            <a:gdLst>
              <a:gd name="connsiteX0" fmla="*/ 0 w 2770795"/>
              <a:gd name="connsiteY0" fmla="*/ 0 h 5565775"/>
              <a:gd name="connsiteX1" fmla="*/ 2770795 w 2770795"/>
              <a:gd name="connsiteY1" fmla="*/ 0 h 5565775"/>
              <a:gd name="connsiteX2" fmla="*/ 2770795 w 2770795"/>
              <a:gd name="connsiteY2" fmla="*/ 5565775 h 5565775"/>
              <a:gd name="connsiteX3" fmla="*/ 0 w 2770795"/>
              <a:gd name="connsiteY3" fmla="*/ 5565775 h 5565775"/>
            </a:gdLst>
            <a:ahLst/>
            <a:cxnLst>
              <a:cxn ang="0">
                <a:pos x="connsiteX0" y="connsiteY0"/>
              </a:cxn>
              <a:cxn ang="0">
                <a:pos x="connsiteX1" y="connsiteY1"/>
              </a:cxn>
              <a:cxn ang="0">
                <a:pos x="connsiteX2" y="connsiteY2"/>
              </a:cxn>
              <a:cxn ang="0">
                <a:pos x="connsiteX3" y="connsiteY3"/>
              </a:cxn>
            </a:cxnLst>
            <a:rect l="l" t="t" r="r" b="b"/>
            <a:pathLst>
              <a:path w="2770795" h="5565775">
                <a:moveTo>
                  <a:pt x="0" y="0"/>
                </a:moveTo>
                <a:lnTo>
                  <a:pt x="2770795" y="0"/>
                </a:lnTo>
                <a:lnTo>
                  <a:pt x="2770795" y="5565775"/>
                </a:lnTo>
                <a:lnTo>
                  <a:pt x="0" y="5565775"/>
                </a:lnTo>
                <a:close/>
              </a:path>
            </a:pathLst>
          </a:custGeom>
        </p:spPr>
        <p:txBody>
          <a:bodyPr wrap="square">
            <a:noAutofit/>
          </a:bodyPr>
          <a:lstStyle/>
          <a:p>
            <a:endParaRPr lang="zh-CN" altLang="en-US"/>
          </a:p>
        </p:txBody>
      </p:sp>
      <p:sp>
        <p:nvSpPr>
          <p:cNvPr id="9" name="图片占位符 8"/>
          <p:cNvSpPr>
            <a:spLocks noGrp="1"/>
          </p:cNvSpPr>
          <p:nvPr>
            <p:ph type="pic" sz="quarter" idx="12"/>
          </p:nvPr>
        </p:nvSpPr>
        <p:spPr>
          <a:xfrm>
            <a:off x="6477981" y="640556"/>
            <a:ext cx="2770795" cy="5565775"/>
          </a:xfrm>
          <a:custGeom>
            <a:avLst/>
            <a:gdLst>
              <a:gd name="connsiteX0" fmla="*/ 0 w 2770795"/>
              <a:gd name="connsiteY0" fmla="*/ 0 h 5565775"/>
              <a:gd name="connsiteX1" fmla="*/ 2770795 w 2770795"/>
              <a:gd name="connsiteY1" fmla="*/ 0 h 5565775"/>
              <a:gd name="connsiteX2" fmla="*/ 2770795 w 2770795"/>
              <a:gd name="connsiteY2" fmla="*/ 5565775 h 5565775"/>
              <a:gd name="connsiteX3" fmla="*/ 0 w 2770795"/>
              <a:gd name="connsiteY3" fmla="*/ 5565775 h 5565775"/>
            </a:gdLst>
            <a:ahLst/>
            <a:cxnLst>
              <a:cxn ang="0">
                <a:pos x="connsiteX0" y="connsiteY0"/>
              </a:cxn>
              <a:cxn ang="0">
                <a:pos x="connsiteX1" y="connsiteY1"/>
              </a:cxn>
              <a:cxn ang="0">
                <a:pos x="connsiteX2" y="connsiteY2"/>
              </a:cxn>
              <a:cxn ang="0">
                <a:pos x="connsiteX3" y="connsiteY3"/>
              </a:cxn>
            </a:cxnLst>
            <a:rect l="l" t="t" r="r" b="b"/>
            <a:pathLst>
              <a:path w="2770795" h="5565775">
                <a:moveTo>
                  <a:pt x="0" y="0"/>
                </a:moveTo>
                <a:lnTo>
                  <a:pt x="2770795" y="0"/>
                </a:lnTo>
                <a:lnTo>
                  <a:pt x="2770795" y="5565775"/>
                </a:lnTo>
                <a:lnTo>
                  <a:pt x="0" y="5565775"/>
                </a:lnTo>
                <a:close/>
              </a:path>
            </a:pathLst>
          </a:custGeom>
        </p:spPr>
        <p:txBody>
          <a:bodyPr wrap="square">
            <a:no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p:spPr>
        <p:txBody>
          <a:bodyPr wrap="square">
            <a:noAutofit/>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911225" y="2095501"/>
            <a:ext cx="3232150" cy="2638425"/>
          </a:xfrm>
          <a:custGeom>
            <a:avLst/>
            <a:gdLst>
              <a:gd name="connsiteX0" fmla="*/ 0 w 3232150"/>
              <a:gd name="connsiteY0" fmla="*/ 0 h 2638425"/>
              <a:gd name="connsiteX1" fmla="*/ 3232150 w 3232150"/>
              <a:gd name="connsiteY1" fmla="*/ 0 h 2638425"/>
              <a:gd name="connsiteX2" fmla="*/ 3232150 w 3232150"/>
              <a:gd name="connsiteY2" fmla="*/ 2638425 h 2638425"/>
              <a:gd name="connsiteX3" fmla="*/ 0 w 3232150"/>
              <a:gd name="connsiteY3" fmla="*/ 2638425 h 2638425"/>
            </a:gdLst>
            <a:ahLst/>
            <a:cxnLst>
              <a:cxn ang="0">
                <a:pos x="connsiteX0" y="connsiteY0"/>
              </a:cxn>
              <a:cxn ang="0">
                <a:pos x="connsiteX1" y="connsiteY1"/>
              </a:cxn>
              <a:cxn ang="0">
                <a:pos x="connsiteX2" y="connsiteY2"/>
              </a:cxn>
              <a:cxn ang="0">
                <a:pos x="connsiteX3" y="connsiteY3"/>
              </a:cxn>
            </a:cxnLst>
            <a:rect l="l" t="t" r="r" b="b"/>
            <a:pathLst>
              <a:path w="3232150" h="2638425">
                <a:moveTo>
                  <a:pt x="0" y="0"/>
                </a:moveTo>
                <a:lnTo>
                  <a:pt x="3232150" y="0"/>
                </a:lnTo>
                <a:lnTo>
                  <a:pt x="3232150" y="2638425"/>
                </a:lnTo>
                <a:lnTo>
                  <a:pt x="0" y="2638425"/>
                </a:lnTo>
                <a:close/>
              </a:path>
            </a:pathLst>
          </a:custGeom>
        </p:spPr>
        <p:txBody>
          <a:bodyPr wrap="square">
            <a:noAutofit/>
          </a:bodyPr>
          <a:lstStyle/>
          <a:p>
            <a:endParaRPr lang="zh-CN" altLang="en-US"/>
          </a:p>
        </p:txBody>
      </p:sp>
      <p:sp>
        <p:nvSpPr>
          <p:cNvPr id="10" name="图片占位符 9"/>
          <p:cNvSpPr>
            <a:spLocks noGrp="1"/>
          </p:cNvSpPr>
          <p:nvPr>
            <p:ph type="pic" sz="quarter" idx="11"/>
          </p:nvPr>
        </p:nvSpPr>
        <p:spPr>
          <a:xfrm>
            <a:off x="4479925" y="2109788"/>
            <a:ext cx="3232150" cy="2638425"/>
          </a:xfrm>
          <a:custGeom>
            <a:avLst/>
            <a:gdLst>
              <a:gd name="connsiteX0" fmla="*/ 0 w 3232150"/>
              <a:gd name="connsiteY0" fmla="*/ 0 h 2638425"/>
              <a:gd name="connsiteX1" fmla="*/ 3232150 w 3232150"/>
              <a:gd name="connsiteY1" fmla="*/ 0 h 2638425"/>
              <a:gd name="connsiteX2" fmla="*/ 3232150 w 3232150"/>
              <a:gd name="connsiteY2" fmla="*/ 2638425 h 2638425"/>
              <a:gd name="connsiteX3" fmla="*/ 0 w 3232150"/>
              <a:gd name="connsiteY3" fmla="*/ 2638425 h 2638425"/>
            </a:gdLst>
            <a:ahLst/>
            <a:cxnLst>
              <a:cxn ang="0">
                <a:pos x="connsiteX0" y="connsiteY0"/>
              </a:cxn>
              <a:cxn ang="0">
                <a:pos x="connsiteX1" y="connsiteY1"/>
              </a:cxn>
              <a:cxn ang="0">
                <a:pos x="connsiteX2" y="connsiteY2"/>
              </a:cxn>
              <a:cxn ang="0">
                <a:pos x="connsiteX3" y="connsiteY3"/>
              </a:cxn>
            </a:cxnLst>
            <a:rect l="l" t="t" r="r" b="b"/>
            <a:pathLst>
              <a:path w="3232150" h="2638425">
                <a:moveTo>
                  <a:pt x="0" y="0"/>
                </a:moveTo>
                <a:lnTo>
                  <a:pt x="3232150" y="0"/>
                </a:lnTo>
                <a:lnTo>
                  <a:pt x="3232150" y="2638425"/>
                </a:lnTo>
                <a:lnTo>
                  <a:pt x="0" y="2638425"/>
                </a:ln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8048625" y="2124075"/>
            <a:ext cx="3232150" cy="2638425"/>
          </a:xfrm>
          <a:custGeom>
            <a:avLst/>
            <a:gdLst>
              <a:gd name="connsiteX0" fmla="*/ 0 w 3232150"/>
              <a:gd name="connsiteY0" fmla="*/ 0 h 2638425"/>
              <a:gd name="connsiteX1" fmla="*/ 3232150 w 3232150"/>
              <a:gd name="connsiteY1" fmla="*/ 0 h 2638425"/>
              <a:gd name="connsiteX2" fmla="*/ 3232150 w 3232150"/>
              <a:gd name="connsiteY2" fmla="*/ 2638425 h 2638425"/>
              <a:gd name="connsiteX3" fmla="*/ 0 w 3232150"/>
              <a:gd name="connsiteY3" fmla="*/ 2638425 h 2638425"/>
            </a:gdLst>
            <a:ahLst/>
            <a:cxnLst>
              <a:cxn ang="0">
                <a:pos x="connsiteX0" y="connsiteY0"/>
              </a:cxn>
              <a:cxn ang="0">
                <a:pos x="connsiteX1" y="connsiteY1"/>
              </a:cxn>
              <a:cxn ang="0">
                <a:pos x="connsiteX2" y="connsiteY2"/>
              </a:cxn>
              <a:cxn ang="0">
                <a:pos x="connsiteX3" y="connsiteY3"/>
              </a:cxn>
            </a:cxnLst>
            <a:rect l="l" t="t" r="r" b="b"/>
            <a:pathLst>
              <a:path w="3232150" h="2638425">
                <a:moveTo>
                  <a:pt x="0" y="0"/>
                </a:moveTo>
                <a:lnTo>
                  <a:pt x="3232150" y="0"/>
                </a:lnTo>
                <a:lnTo>
                  <a:pt x="3232150" y="2638425"/>
                </a:lnTo>
                <a:lnTo>
                  <a:pt x="0" y="2638425"/>
                </a:lnTo>
                <a:close/>
              </a:path>
            </a:pathLst>
          </a:custGeom>
        </p:spPr>
        <p:txBody>
          <a:bodyPr wrap="square">
            <a:noAutofit/>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911226" y="635001"/>
            <a:ext cx="5184775" cy="5565775"/>
          </a:xfrm>
          <a:custGeom>
            <a:avLst/>
            <a:gdLst>
              <a:gd name="connsiteX0" fmla="*/ 0 w 5184775"/>
              <a:gd name="connsiteY0" fmla="*/ 0 h 5565775"/>
              <a:gd name="connsiteX1" fmla="*/ 5184775 w 5184775"/>
              <a:gd name="connsiteY1" fmla="*/ 0 h 5565775"/>
              <a:gd name="connsiteX2" fmla="*/ 5184775 w 5184775"/>
              <a:gd name="connsiteY2" fmla="*/ 5565775 h 5565775"/>
              <a:gd name="connsiteX3" fmla="*/ 0 w 5184775"/>
              <a:gd name="connsiteY3" fmla="*/ 5565775 h 5565775"/>
            </a:gdLst>
            <a:ahLst/>
            <a:cxnLst>
              <a:cxn ang="0">
                <a:pos x="connsiteX0" y="connsiteY0"/>
              </a:cxn>
              <a:cxn ang="0">
                <a:pos x="connsiteX1" y="connsiteY1"/>
              </a:cxn>
              <a:cxn ang="0">
                <a:pos x="connsiteX2" y="connsiteY2"/>
              </a:cxn>
              <a:cxn ang="0">
                <a:pos x="connsiteX3" y="connsiteY3"/>
              </a:cxn>
            </a:cxnLst>
            <a:rect l="l" t="t" r="r" b="b"/>
            <a:pathLst>
              <a:path w="5184775" h="5565775">
                <a:moveTo>
                  <a:pt x="0" y="0"/>
                </a:moveTo>
                <a:lnTo>
                  <a:pt x="5184775" y="0"/>
                </a:lnTo>
                <a:lnTo>
                  <a:pt x="5184775" y="5565775"/>
                </a:lnTo>
                <a:lnTo>
                  <a:pt x="0" y="5565775"/>
                </a:ln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6210300" y="2171700"/>
            <a:ext cx="1257300" cy="1257300"/>
          </a:xfrm>
          <a:custGeom>
            <a:avLst/>
            <a:gdLst>
              <a:gd name="connsiteX0" fmla="*/ 628650 w 1257300"/>
              <a:gd name="connsiteY0" fmla="*/ 0 h 1257300"/>
              <a:gd name="connsiteX1" fmla="*/ 1257300 w 1257300"/>
              <a:gd name="connsiteY1" fmla="*/ 628650 h 1257300"/>
              <a:gd name="connsiteX2" fmla="*/ 628650 w 1257300"/>
              <a:gd name="connsiteY2" fmla="*/ 1257300 h 1257300"/>
              <a:gd name="connsiteX3" fmla="*/ 0 w 1257300"/>
              <a:gd name="connsiteY3" fmla="*/ 628650 h 1257300"/>
              <a:gd name="connsiteX4" fmla="*/ 628650 w 1257300"/>
              <a:gd name="connsiteY4" fmla="*/ 0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28650" y="0"/>
                </a:moveTo>
                <a:cubicBezTo>
                  <a:pt x="975844" y="0"/>
                  <a:pt x="1257300" y="281456"/>
                  <a:pt x="1257300" y="628650"/>
                </a:cubicBezTo>
                <a:cubicBezTo>
                  <a:pt x="1257300" y="975844"/>
                  <a:pt x="975844" y="1257300"/>
                  <a:pt x="628650" y="1257300"/>
                </a:cubicBezTo>
                <a:cubicBezTo>
                  <a:pt x="281456" y="1257300"/>
                  <a:pt x="0" y="975844"/>
                  <a:pt x="0" y="628650"/>
                </a:cubicBezTo>
                <a:cubicBezTo>
                  <a:pt x="0" y="281456"/>
                  <a:pt x="281456" y="0"/>
                  <a:pt x="628650" y="0"/>
                </a:cubicBez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9324975" y="2171700"/>
            <a:ext cx="1257300" cy="1257300"/>
          </a:xfrm>
          <a:custGeom>
            <a:avLst/>
            <a:gdLst>
              <a:gd name="connsiteX0" fmla="*/ 628650 w 1257300"/>
              <a:gd name="connsiteY0" fmla="*/ 0 h 1257300"/>
              <a:gd name="connsiteX1" fmla="*/ 1257300 w 1257300"/>
              <a:gd name="connsiteY1" fmla="*/ 628650 h 1257300"/>
              <a:gd name="connsiteX2" fmla="*/ 628650 w 1257300"/>
              <a:gd name="connsiteY2" fmla="*/ 1257300 h 1257300"/>
              <a:gd name="connsiteX3" fmla="*/ 0 w 1257300"/>
              <a:gd name="connsiteY3" fmla="*/ 628650 h 1257300"/>
              <a:gd name="connsiteX4" fmla="*/ 628650 w 1257300"/>
              <a:gd name="connsiteY4" fmla="*/ 0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28650" y="0"/>
                </a:moveTo>
                <a:cubicBezTo>
                  <a:pt x="975844" y="0"/>
                  <a:pt x="1257300" y="281456"/>
                  <a:pt x="1257300" y="628650"/>
                </a:cubicBezTo>
                <a:cubicBezTo>
                  <a:pt x="1257300" y="975844"/>
                  <a:pt x="975844" y="1257300"/>
                  <a:pt x="628650" y="1257300"/>
                </a:cubicBezTo>
                <a:cubicBezTo>
                  <a:pt x="281456" y="1257300"/>
                  <a:pt x="0" y="975844"/>
                  <a:pt x="0" y="628650"/>
                </a:cubicBezTo>
                <a:cubicBezTo>
                  <a:pt x="0" y="281456"/>
                  <a:pt x="281456" y="0"/>
                  <a:pt x="628650" y="0"/>
                </a:cubicBezTo>
                <a:close/>
              </a:path>
            </a:pathLst>
          </a:custGeom>
        </p:spPr>
        <p:txBody>
          <a:bodyPr wrap="square">
            <a:noAutofit/>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911226" y="3048000"/>
            <a:ext cx="3879850" cy="2541588"/>
          </a:xfrm>
          <a:custGeom>
            <a:avLst/>
            <a:gdLst>
              <a:gd name="connsiteX0" fmla="*/ 0 w 3879850"/>
              <a:gd name="connsiteY0" fmla="*/ 0 h 2541588"/>
              <a:gd name="connsiteX1" fmla="*/ 3879850 w 3879850"/>
              <a:gd name="connsiteY1" fmla="*/ 0 h 2541588"/>
              <a:gd name="connsiteX2" fmla="*/ 3879850 w 3879850"/>
              <a:gd name="connsiteY2" fmla="*/ 2541588 h 2541588"/>
              <a:gd name="connsiteX3" fmla="*/ 0 w 3879850"/>
              <a:gd name="connsiteY3" fmla="*/ 2541588 h 2541588"/>
            </a:gdLst>
            <a:ahLst/>
            <a:cxnLst>
              <a:cxn ang="0">
                <a:pos x="connsiteX0" y="connsiteY0"/>
              </a:cxn>
              <a:cxn ang="0">
                <a:pos x="connsiteX1" y="connsiteY1"/>
              </a:cxn>
              <a:cxn ang="0">
                <a:pos x="connsiteX2" y="connsiteY2"/>
              </a:cxn>
              <a:cxn ang="0">
                <a:pos x="connsiteX3" y="connsiteY3"/>
              </a:cxn>
            </a:cxnLst>
            <a:rect l="l" t="t" r="r" b="b"/>
            <a:pathLst>
              <a:path w="3879850" h="2541588">
                <a:moveTo>
                  <a:pt x="0" y="0"/>
                </a:moveTo>
                <a:lnTo>
                  <a:pt x="3879850" y="0"/>
                </a:lnTo>
                <a:lnTo>
                  <a:pt x="3879850" y="2541588"/>
                </a:lnTo>
                <a:lnTo>
                  <a:pt x="0" y="2541588"/>
                </a:lnTo>
                <a:close/>
              </a:path>
            </a:pathLst>
          </a:custGeom>
        </p:spPr>
        <p:txBody>
          <a:bodyPr wrap="square">
            <a:noAutofit/>
          </a:bodyPr>
          <a:lstStyle/>
          <a:p>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1998663"/>
            <a:ext cx="4333875" cy="3038475"/>
          </a:xfrm>
          <a:custGeom>
            <a:avLst/>
            <a:gdLst>
              <a:gd name="connsiteX0" fmla="*/ 0 w 4333875"/>
              <a:gd name="connsiteY0" fmla="*/ 0 h 3038475"/>
              <a:gd name="connsiteX1" fmla="*/ 4333875 w 4333875"/>
              <a:gd name="connsiteY1" fmla="*/ 0 h 3038475"/>
              <a:gd name="connsiteX2" fmla="*/ 4333875 w 4333875"/>
              <a:gd name="connsiteY2" fmla="*/ 3038475 h 3038475"/>
              <a:gd name="connsiteX3" fmla="*/ 0 w 4333875"/>
              <a:gd name="connsiteY3" fmla="*/ 3038475 h 3038475"/>
            </a:gdLst>
            <a:ahLst/>
            <a:cxnLst>
              <a:cxn ang="0">
                <a:pos x="connsiteX0" y="connsiteY0"/>
              </a:cxn>
              <a:cxn ang="0">
                <a:pos x="connsiteX1" y="connsiteY1"/>
              </a:cxn>
              <a:cxn ang="0">
                <a:pos x="connsiteX2" y="connsiteY2"/>
              </a:cxn>
              <a:cxn ang="0">
                <a:pos x="connsiteX3" y="connsiteY3"/>
              </a:cxn>
            </a:cxnLst>
            <a:rect l="l" t="t" r="r" b="b"/>
            <a:pathLst>
              <a:path w="4333875" h="3038475">
                <a:moveTo>
                  <a:pt x="0" y="0"/>
                </a:moveTo>
                <a:lnTo>
                  <a:pt x="4333875" y="0"/>
                </a:lnTo>
                <a:lnTo>
                  <a:pt x="4333875" y="3038475"/>
                </a:lnTo>
                <a:lnTo>
                  <a:pt x="0" y="3038475"/>
                </a:lnTo>
                <a:close/>
              </a:path>
            </a:pathLst>
          </a:custGeom>
        </p:spPr>
        <p:txBody>
          <a:bodyPr wrap="square">
            <a:noAutofit/>
          </a:bodyPr>
          <a:lstStyle/>
          <a:p>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图片占位符 15"/>
          <p:cNvSpPr>
            <a:spLocks noGrp="1"/>
          </p:cNvSpPr>
          <p:nvPr>
            <p:ph type="pic" sz="quarter" idx="10"/>
          </p:nvPr>
        </p:nvSpPr>
        <p:spPr>
          <a:xfrm>
            <a:off x="911226" y="635000"/>
            <a:ext cx="2511749" cy="1727200"/>
          </a:xfrm>
          <a:custGeom>
            <a:avLst/>
            <a:gdLst>
              <a:gd name="connsiteX0" fmla="*/ 0 w 2511749"/>
              <a:gd name="connsiteY0" fmla="*/ 0 h 1727200"/>
              <a:gd name="connsiteX1" fmla="*/ 2511749 w 2511749"/>
              <a:gd name="connsiteY1" fmla="*/ 0 h 1727200"/>
              <a:gd name="connsiteX2" fmla="*/ 2511749 w 2511749"/>
              <a:gd name="connsiteY2" fmla="*/ 1727200 h 1727200"/>
              <a:gd name="connsiteX3" fmla="*/ 0 w 2511749"/>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2511749" h="1727200">
                <a:moveTo>
                  <a:pt x="0" y="0"/>
                </a:moveTo>
                <a:lnTo>
                  <a:pt x="2511749" y="0"/>
                </a:lnTo>
                <a:lnTo>
                  <a:pt x="2511749" y="1727200"/>
                </a:lnTo>
                <a:lnTo>
                  <a:pt x="0" y="1727200"/>
                </a:lnTo>
                <a:close/>
              </a:path>
            </a:pathLst>
          </a:custGeom>
        </p:spPr>
        <p:txBody>
          <a:bodyPr wrap="square">
            <a:noAutofit/>
          </a:bodyPr>
          <a:lstStyle/>
          <a:p>
            <a:endParaRPr lang="zh-CN" altLang="en-US"/>
          </a:p>
        </p:txBody>
      </p:sp>
      <p:sp>
        <p:nvSpPr>
          <p:cNvPr id="15" name="图片占位符 14"/>
          <p:cNvSpPr>
            <a:spLocks noGrp="1"/>
          </p:cNvSpPr>
          <p:nvPr>
            <p:ph type="pic" sz="quarter" idx="11"/>
          </p:nvPr>
        </p:nvSpPr>
        <p:spPr>
          <a:xfrm>
            <a:off x="911226" y="2482849"/>
            <a:ext cx="2511749" cy="3717925"/>
          </a:xfrm>
          <a:custGeom>
            <a:avLst/>
            <a:gdLst>
              <a:gd name="connsiteX0" fmla="*/ 0 w 2511749"/>
              <a:gd name="connsiteY0" fmla="*/ 0 h 3717925"/>
              <a:gd name="connsiteX1" fmla="*/ 2511749 w 2511749"/>
              <a:gd name="connsiteY1" fmla="*/ 0 h 3717925"/>
              <a:gd name="connsiteX2" fmla="*/ 2511749 w 2511749"/>
              <a:gd name="connsiteY2" fmla="*/ 3717925 h 3717925"/>
              <a:gd name="connsiteX3" fmla="*/ 0 w 2511749"/>
              <a:gd name="connsiteY3" fmla="*/ 3717925 h 3717925"/>
            </a:gdLst>
            <a:ahLst/>
            <a:cxnLst>
              <a:cxn ang="0">
                <a:pos x="connsiteX0" y="connsiteY0"/>
              </a:cxn>
              <a:cxn ang="0">
                <a:pos x="connsiteX1" y="connsiteY1"/>
              </a:cxn>
              <a:cxn ang="0">
                <a:pos x="connsiteX2" y="connsiteY2"/>
              </a:cxn>
              <a:cxn ang="0">
                <a:pos x="connsiteX3" y="connsiteY3"/>
              </a:cxn>
            </a:cxnLst>
            <a:rect l="l" t="t" r="r" b="b"/>
            <a:pathLst>
              <a:path w="2511749" h="3717925">
                <a:moveTo>
                  <a:pt x="0" y="0"/>
                </a:moveTo>
                <a:lnTo>
                  <a:pt x="2511749" y="0"/>
                </a:lnTo>
                <a:lnTo>
                  <a:pt x="2511749" y="3717925"/>
                </a:lnTo>
                <a:lnTo>
                  <a:pt x="0" y="3717925"/>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3536466" y="4473575"/>
            <a:ext cx="2511749" cy="1727200"/>
          </a:xfrm>
          <a:custGeom>
            <a:avLst/>
            <a:gdLst>
              <a:gd name="connsiteX0" fmla="*/ 0 w 2511749"/>
              <a:gd name="connsiteY0" fmla="*/ 0 h 1727200"/>
              <a:gd name="connsiteX1" fmla="*/ 2511749 w 2511749"/>
              <a:gd name="connsiteY1" fmla="*/ 0 h 1727200"/>
              <a:gd name="connsiteX2" fmla="*/ 2511749 w 2511749"/>
              <a:gd name="connsiteY2" fmla="*/ 1727200 h 1727200"/>
              <a:gd name="connsiteX3" fmla="*/ 0 w 2511749"/>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2511749" h="1727200">
                <a:moveTo>
                  <a:pt x="0" y="0"/>
                </a:moveTo>
                <a:lnTo>
                  <a:pt x="2511749" y="0"/>
                </a:lnTo>
                <a:lnTo>
                  <a:pt x="2511749" y="1727200"/>
                </a:lnTo>
                <a:lnTo>
                  <a:pt x="0" y="1727200"/>
                </a:lnTo>
                <a:close/>
              </a:path>
            </a:pathLst>
          </a:custGeom>
        </p:spPr>
        <p:txBody>
          <a:bodyPr wrap="square">
            <a:noAutofit/>
          </a:bodyPr>
          <a:lstStyle/>
          <a:p>
            <a:endParaRPr lang="zh-CN" altLang="en-US"/>
          </a:p>
        </p:txBody>
      </p:sp>
      <p:sp>
        <p:nvSpPr>
          <p:cNvPr id="13" name="图片占位符 12"/>
          <p:cNvSpPr>
            <a:spLocks noGrp="1"/>
          </p:cNvSpPr>
          <p:nvPr>
            <p:ph type="pic" sz="quarter" idx="13"/>
          </p:nvPr>
        </p:nvSpPr>
        <p:spPr>
          <a:xfrm>
            <a:off x="6152747" y="4473575"/>
            <a:ext cx="2511749" cy="1727200"/>
          </a:xfrm>
          <a:custGeom>
            <a:avLst/>
            <a:gdLst>
              <a:gd name="connsiteX0" fmla="*/ 0 w 2511749"/>
              <a:gd name="connsiteY0" fmla="*/ 0 h 1727200"/>
              <a:gd name="connsiteX1" fmla="*/ 2511749 w 2511749"/>
              <a:gd name="connsiteY1" fmla="*/ 0 h 1727200"/>
              <a:gd name="connsiteX2" fmla="*/ 2511749 w 2511749"/>
              <a:gd name="connsiteY2" fmla="*/ 1727200 h 1727200"/>
              <a:gd name="connsiteX3" fmla="*/ 0 w 2511749"/>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2511749" h="1727200">
                <a:moveTo>
                  <a:pt x="0" y="0"/>
                </a:moveTo>
                <a:lnTo>
                  <a:pt x="2511749" y="0"/>
                </a:lnTo>
                <a:lnTo>
                  <a:pt x="2511749" y="1727200"/>
                </a:lnTo>
                <a:lnTo>
                  <a:pt x="0" y="1727200"/>
                </a:lnTo>
                <a:close/>
              </a:path>
            </a:pathLst>
          </a:custGeom>
        </p:spPr>
        <p:txBody>
          <a:bodyPr wrap="square">
            <a:noAutofit/>
          </a:bodyPr>
          <a:lstStyle/>
          <a:p>
            <a:endParaRPr lang="zh-CN" altLang="en-US"/>
          </a:p>
        </p:txBody>
      </p:sp>
      <p:sp>
        <p:nvSpPr>
          <p:cNvPr id="21" name="图片占位符 20"/>
          <p:cNvSpPr>
            <a:spLocks noGrp="1"/>
          </p:cNvSpPr>
          <p:nvPr>
            <p:ph type="pic" sz="quarter" idx="14"/>
          </p:nvPr>
        </p:nvSpPr>
        <p:spPr>
          <a:xfrm>
            <a:off x="6152746" y="635000"/>
            <a:ext cx="2511749" cy="3717925"/>
          </a:xfrm>
          <a:custGeom>
            <a:avLst/>
            <a:gdLst>
              <a:gd name="connsiteX0" fmla="*/ 0 w 2511749"/>
              <a:gd name="connsiteY0" fmla="*/ 0 h 3717925"/>
              <a:gd name="connsiteX1" fmla="*/ 2511749 w 2511749"/>
              <a:gd name="connsiteY1" fmla="*/ 0 h 3717925"/>
              <a:gd name="connsiteX2" fmla="*/ 2511749 w 2511749"/>
              <a:gd name="connsiteY2" fmla="*/ 3717925 h 3717925"/>
              <a:gd name="connsiteX3" fmla="*/ 0 w 2511749"/>
              <a:gd name="connsiteY3" fmla="*/ 3717925 h 3717925"/>
            </a:gdLst>
            <a:ahLst/>
            <a:cxnLst>
              <a:cxn ang="0">
                <a:pos x="connsiteX0" y="connsiteY0"/>
              </a:cxn>
              <a:cxn ang="0">
                <a:pos x="connsiteX1" y="connsiteY1"/>
              </a:cxn>
              <a:cxn ang="0">
                <a:pos x="connsiteX2" y="connsiteY2"/>
              </a:cxn>
              <a:cxn ang="0">
                <a:pos x="connsiteX3" y="connsiteY3"/>
              </a:cxn>
            </a:cxnLst>
            <a:rect l="l" t="t" r="r" b="b"/>
            <a:pathLst>
              <a:path w="2511749" h="3717925">
                <a:moveTo>
                  <a:pt x="0" y="0"/>
                </a:moveTo>
                <a:lnTo>
                  <a:pt x="2511749" y="0"/>
                </a:lnTo>
                <a:lnTo>
                  <a:pt x="2511749" y="3717925"/>
                </a:lnTo>
                <a:lnTo>
                  <a:pt x="0" y="3717925"/>
                </a:lnTo>
                <a:close/>
              </a:path>
            </a:pathLst>
          </a:custGeom>
        </p:spPr>
        <p:txBody>
          <a:bodyPr wrap="square">
            <a:noAutofit/>
          </a:bodyPr>
          <a:lstStyle/>
          <a:p>
            <a:endParaRPr lang="zh-CN" altLang="en-US"/>
          </a:p>
        </p:txBody>
      </p:sp>
      <p:sp>
        <p:nvSpPr>
          <p:cNvPr id="20" name="图片占位符 19"/>
          <p:cNvSpPr>
            <a:spLocks noGrp="1"/>
          </p:cNvSpPr>
          <p:nvPr>
            <p:ph type="pic" sz="quarter" idx="15"/>
          </p:nvPr>
        </p:nvSpPr>
        <p:spPr>
          <a:xfrm>
            <a:off x="8769026" y="635000"/>
            <a:ext cx="2511749" cy="3717925"/>
          </a:xfrm>
          <a:custGeom>
            <a:avLst/>
            <a:gdLst>
              <a:gd name="connsiteX0" fmla="*/ 0 w 2511749"/>
              <a:gd name="connsiteY0" fmla="*/ 0 h 3717925"/>
              <a:gd name="connsiteX1" fmla="*/ 2511749 w 2511749"/>
              <a:gd name="connsiteY1" fmla="*/ 0 h 3717925"/>
              <a:gd name="connsiteX2" fmla="*/ 2511749 w 2511749"/>
              <a:gd name="connsiteY2" fmla="*/ 3717925 h 3717925"/>
              <a:gd name="connsiteX3" fmla="*/ 0 w 2511749"/>
              <a:gd name="connsiteY3" fmla="*/ 3717925 h 3717925"/>
            </a:gdLst>
            <a:ahLst/>
            <a:cxnLst>
              <a:cxn ang="0">
                <a:pos x="connsiteX0" y="connsiteY0"/>
              </a:cxn>
              <a:cxn ang="0">
                <a:pos x="connsiteX1" y="connsiteY1"/>
              </a:cxn>
              <a:cxn ang="0">
                <a:pos x="connsiteX2" y="connsiteY2"/>
              </a:cxn>
              <a:cxn ang="0">
                <a:pos x="connsiteX3" y="connsiteY3"/>
              </a:cxn>
            </a:cxnLst>
            <a:rect l="l" t="t" r="r" b="b"/>
            <a:pathLst>
              <a:path w="2511749" h="3717925">
                <a:moveTo>
                  <a:pt x="0" y="0"/>
                </a:moveTo>
                <a:lnTo>
                  <a:pt x="2511749" y="0"/>
                </a:lnTo>
                <a:lnTo>
                  <a:pt x="2511749" y="3717925"/>
                </a:lnTo>
                <a:lnTo>
                  <a:pt x="0" y="3717925"/>
                </a:lnTo>
                <a:close/>
              </a:path>
            </a:pathLst>
          </a:custGeom>
        </p:spPr>
        <p:txBody>
          <a:bodyPr wrap="square">
            <a:noAutofit/>
          </a:bodyPr>
          <a:lstStyle/>
          <a:p>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11225" y="635000"/>
            <a:ext cx="5184775" cy="5565775"/>
          </a:xfrm>
          <a:custGeom>
            <a:avLst/>
            <a:gdLst>
              <a:gd name="connsiteX0" fmla="*/ 0 w 5184775"/>
              <a:gd name="connsiteY0" fmla="*/ 0 h 5565775"/>
              <a:gd name="connsiteX1" fmla="*/ 5184775 w 5184775"/>
              <a:gd name="connsiteY1" fmla="*/ 0 h 5565775"/>
              <a:gd name="connsiteX2" fmla="*/ 5184775 w 5184775"/>
              <a:gd name="connsiteY2" fmla="*/ 5565775 h 5565775"/>
              <a:gd name="connsiteX3" fmla="*/ 0 w 5184775"/>
              <a:gd name="connsiteY3" fmla="*/ 5565775 h 5565775"/>
            </a:gdLst>
            <a:ahLst/>
            <a:cxnLst>
              <a:cxn ang="0">
                <a:pos x="connsiteX0" y="connsiteY0"/>
              </a:cxn>
              <a:cxn ang="0">
                <a:pos x="connsiteX1" y="connsiteY1"/>
              </a:cxn>
              <a:cxn ang="0">
                <a:pos x="connsiteX2" y="connsiteY2"/>
              </a:cxn>
              <a:cxn ang="0">
                <a:pos x="connsiteX3" y="connsiteY3"/>
              </a:cxn>
            </a:cxnLst>
            <a:rect l="l" t="t" r="r" b="b"/>
            <a:pathLst>
              <a:path w="5184775" h="5565775">
                <a:moveTo>
                  <a:pt x="0" y="0"/>
                </a:moveTo>
                <a:lnTo>
                  <a:pt x="5184775" y="0"/>
                </a:lnTo>
                <a:lnTo>
                  <a:pt x="5184775" y="5565775"/>
                </a:lnTo>
                <a:lnTo>
                  <a:pt x="0" y="5565775"/>
                </a:lnTo>
                <a:close/>
              </a:path>
            </a:pathLst>
          </a:custGeom>
        </p:spPr>
        <p:txBody>
          <a:bodyPr wrap="square">
            <a:noAutofit/>
          </a:bodyPr>
          <a:lstStyle/>
          <a:p>
            <a:endParaRPr lang="zh-CN" altLang="en-US"/>
          </a:p>
        </p:txBody>
      </p:sp>
      <p:sp>
        <p:nvSpPr>
          <p:cNvPr id="14" name="图片占位符 13"/>
          <p:cNvSpPr>
            <a:spLocks noGrp="1"/>
          </p:cNvSpPr>
          <p:nvPr>
            <p:ph type="pic" sz="quarter" idx="11"/>
          </p:nvPr>
        </p:nvSpPr>
        <p:spPr>
          <a:xfrm>
            <a:off x="6096000" y="635000"/>
            <a:ext cx="2592388" cy="2782888"/>
          </a:xfrm>
          <a:custGeom>
            <a:avLst/>
            <a:gdLst>
              <a:gd name="connsiteX0" fmla="*/ 0 w 2592388"/>
              <a:gd name="connsiteY0" fmla="*/ 0 h 2782888"/>
              <a:gd name="connsiteX1" fmla="*/ 2592388 w 2592388"/>
              <a:gd name="connsiteY1" fmla="*/ 0 h 2782888"/>
              <a:gd name="connsiteX2" fmla="*/ 2592388 w 2592388"/>
              <a:gd name="connsiteY2" fmla="*/ 2782888 h 2782888"/>
              <a:gd name="connsiteX3" fmla="*/ 0 w 2592388"/>
              <a:gd name="connsiteY3" fmla="*/ 2782888 h 2782888"/>
            </a:gdLst>
            <a:ahLst/>
            <a:cxnLst>
              <a:cxn ang="0">
                <a:pos x="connsiteX0" y="connsiteY0"/>
              </a:cxn>
              <a:cxn ang="0">
                <a:pos x="connsiteX1" y="connsiteY1"/>
              </a:cxn>
              <a:cxn ang="0">
                <a:pos x="connsiteX2" y="connsiteY2"/>
              </a:cxn>
              <a:cxn ang="0">
                <a:pos x="connsiteX3" y="connsiteY3"/>
              </a:cxn>
            </a:cxnLst>
            <a:rect l="l" t="t" r="r" b="b"/>
            <a:pathLst>
              <a:path w="2592388" h="2782888">
                <a:moveTo>
                  <a:pt x="0" y="0"/>
                </a:moveTo>
                <a:lnTo>
                  <a:pt x="2592388" y="0"/>
                </a:lnTo>
                <a:lnTo>
                  <a:pt x="2592388" y="2782888"/>
                </a:lnTo>
                <a:lnTo>
                  <a:pt x="0" y="2782888"/>
                </a:lnTo>
                <a:close/>
              </a:path>
            </a:pathLst>
          </a:custGeom>
        </p:spPr>
        <p:txBody>
          <a:bodyPr wrap="square">
            <a:noAutofit/>
          </a:bodyPr>
          <a:lstStyle/>
          <a:p>
            <a:endParaRPr lang="zh-CN" altLang="en-US"/>
          </a:p>
        </p:txBody>
      </p:sp>
      <p:sp>
        <p:nvSpPr>
          <p:cNvPr id="15" name="图片占位符 14"/>
          <p:cNvSpPr>
            <a:spLocks noGrp="1"/>
          </p:cNvSpPr>
          <p:nvPr>
            <p:ph type="pic" sz="quarter" idx="12"/>
          </p:nvPr>
        </p:nvSpPr>
        <p:spPr>
          <a:xfrm>
            <a:off x="8688389" y="635000"/>
            <a:ext cx="2592387" cy="2782888"/>
          </a:xfrm>
          <a:custGeom>
            <a:avLst/>
            <a:gdLst>
              <a:gd name="connsiteX0" fmla="*/ 0 w 2592387"/>
              <a:gd name="connsiteY0" fmla="*/ 0 h 2782888"/>
              <a:gd name="connsiteX1" fmla="*/ 2592387 w 2592387"/>
              <a:gd name="connsiteY1" fmla="*/ 0 h 2782888"/>
              <a:gd name="connsiteX2" fmla="*/ 2592387 w 2592387"/>
              <a:gd name="connsiteY2" fmla="*/ 2782888 h 2782888"/>
              <a:gd name="connsiteX3" fmla="*/ 0 w 2592387"/>
              <a:gd name="connsiteY3" fmla="*/ 2782888 h 2782888"/>
            </a:gdLst>
            <a:ahLst/>
            <a:cxnLst>
              <a:cxn ang="0">
                <a:pos x="connsiteX0" y="connsiteY0"/>
              </a:cxn>
              <a:cxn ang="0">
                <a:pos x="connsiteX1" y="connsiteY1"/>
              </a:cxn>
              <a:cxn ang="0">
                <a:pos x="connsiteX2" y="connsiteY2"/>
              </a:cxn>
              <a:cxn ang="0">
                <a:pos x="connsiteX3" y="connsiteY3"/>
              </a:cxn>
            </a:cxnLst>
            <a:rect l="l" t="t" r="r" b="b"/>
            <a:pathLst>
              <a:path w="2592387" h="2782888">
                <a:moveTo>
                  <a:pt x="0" y="0"/>
                </a:moveTo>
                <a:lnTo>
                  <a:pt x="2592387" y="0"/>
                </a:lnTo>
                <a:lnTo>
                  <a:pt x="2592387" y="2782888"/>
                </a:lnTo>
                <a:lnTo>
                  <a:pt x="0" y="2782888"/>
                </a:lnTo>
                <a:close/>
              </a:path>
            </a:pathLst>
          </a:custGeom>
        </p:spPr>
        <p:txBody>
          <a:bodyPr wrap="square">
            <a:noAutofit/>
          </a:bodyPr>
          <a:lstStyle/>
          <a:p>
            <a:endParaRPr lang="zh-CN" altLang="en-US"/>
          </a:p>
        </p:txBody>
      </p:sp>
      <p:sp>
        <p:nvSpPr>
          <p:cNvPr id="13" name="图片占位符 12"/>
          <p:cNvSpPr>
            <a:spLocks noGrp="1"/>
          </p:cNvSpPr>
          <p:nvPr>
            <p:ph type="pic" sz="quarter" idx="13"/>
          </p:nvPr>
        </p:nvSpPr>
        <p:spPr>
          <a:xfrm>
            <a:off x="6096000" y="3417888"/>
            <a:ext cx="2592388" cy="2782887"/>
          </a:xfrm>
          <a:custGeom>
            <a:avLst/>
            <a:gdLst>
              <a:gd name="connsiteX0" fmla="*/ 0 w 2592388"/>
              <a:gd name="connsiteY0" fmla="*/ 0 h 2782887"/>
              <a:gd name="connsiteX1" fmla="*/ 2592388 w 2592388"/>
              <a:gd name="connsiteY1" fmla="*/ 0 h 2782887"/>
              <a:gd name="connsiteX2" fmla="*/ 2592388 w 2592388"/>
              <a:gd name="connsiteY2" fmla="*/ 2782887 h 2782887"/>
              <a:gd name="connsiteX3" fmla="*/ 0 w 2592388"/>
              <a:gd name="connsiteY3" fmla="*/ 2782887 h 2782887"/>
            </a:gdLst>
            <a:ahLst/>
            <a:cxnLst>
              <a:cxn ang="0">
                <a:pos x="connsiteX0" y="connsiteY0"/>
              </a:cxn>
              <a:cxn ang="0">
                <a:pos x="connsiteX1" y="connsiteY1"/>
              </a:cxn>
              <a:cxn ang="0">
                <a:pos x="connsiteX2" y="connsiteY2"/>
              </a:cxn>
              <a:cxn ang="0">
                <a:pos x="connsiteX3" y="connsiteY3"/>
              </a:cxn>
            </a:cxnLst>
            <a:rect l="l" t="t" r="r" b="b"/>
            <a:pathLst>
              <a:path w="2592388" h="2782887">
                <a:moveTo>
                  <a:pt x="0" y="0"/>
                </a:moveTo>
                <a:lnTo>
                  <a:pt x="2592388" y="0"/>
                </a:lnTo>
                <a:lnTo>
                  <a:pt x="2592388" y="2782887"/>
                </a:lnTo>
                <a:lnTo>
                  <a:pt x="0" y="2782887"/>
                </a:lnTo>
                <a:close/>
              </a:path>
            </a:pathLst>
          </a:custGeom>
        </p:spPr>
        <p:txBody>
          <a:bodyPr wrap="square">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92089" y="188913"/>
            <a:ext cx="4865687" cy="6443662"/>
          </a:xfrm>
          <a:custGeom>
            <a:avLst/>
            <a:gdLst>
              <a:gd name="connsiteX0" fmla="*/ 0 w 4865687"/>
              <a:gd name="connsiteY0" fmla="*/ 0 h 6443662"/>
              <a:gd name="connsiteX1" fmla="*/ 4865687 w 4865687"/>
              <a:gd name="connsiteY1" fmla="*/ 0 h 6443662"/>
              <a:gd name="connsiteX2" fmla="*/ 4865687 w 4865687"/>
              <a:gd name="connsiteY2" fmla="*/ 6443662 h 6443662"/>
              <a:gd name="connsiteX3" fmla="*/ 0 w 4865687"/>
              <a:gd name="connsiteY3" fmla="*/ 6443662 h 6443662"/>
            </a:gdLst>
            <a:ahLst/>
            <a:cxnLst>
              <a:cxn ang="0">
                <a:pos x="connsiteX0" y="connsiteY0"/>
              </a:cxn>
              <a:cxn ang="0">
                <a:pos x="connsiteX1" y="connsiteY1"/>
              </a:cxn>
              <a:cxn ang="0">
                <a:pos x="connsiteX2" y="connsiteY2"/>
              </a:cxn>
              <a:cxn ang="0">
                <a:pos x="connsiteX3" y="connsiteY3"/>
              </a:cxn>
            </a:cxnLst>
            <a:rect l="l" t="t" r="r" b="b"/>
            <a:pathLst>
              <a:path w="4865687" h="6443662">
                <a:moveTo>
                  <a:pt x="0" y="0"/>
                </a:moveTo>
                <a:lnTo>
                  <a:pt x="4865687" y="0"/>
                </a:lnTo>
                <a:lnTo>
                  <a:pt x="4865687" y="6443662"/>
                </a:lnTo>
                <a:lnTo>
                  <a:pt x="0" y="6443662"/>
                </a:lnTo>
                <a:close/>
              </a:path>
            </a:pathLst>
          </a:custGeom>
        </p:spPr>
        <p:txBody>
          <a:bodyPr wrap="square">
            <a:noAutofit/>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911225" y="0"/>
            <a:ext cx="5184775" cy="5589588"/>
          </a:xfrm>
          <a:custGeom>
            <a:avLst/>
            <a:gdLst>
              <a:gd name="connsiteX0" fmla="*/ 0 w 5184775"/>
              <a:gd name="connsiteY0" fmla="*/ 0 h 5589588"/>
              <a:gd name="connsiteX1" fmla="*/ 5184775 w 5184775"/>
              <a:gd name="connsiteY1" fmla="*/ 0 h 5589588"/>
              <a:gd name="connsiteX2" fmla="*/ 5184775 w 5184775"/>
              <a:gd name="connsiteY2" fmla="*/ 5589588 h 5589588"/>
              <a:gd name="connsiteX3" fmla="*/ 0 w 5184775"/>
              <a:gd name="connsiteY3" fmla="*/ 5589588 h 5589588"/>
            </a:gdLst>
            <a:ahLst/>
            <a:cxnLst>
              <a:cxn ang="0">
                <a:pos x="connsiteX0" y="connsiteY0"/>
              </a:cxn>
              <a:cxn ang="0">
                <a:pos x="connsiteX1" y="connsiteY1"/>
              </a:cxn>
              <a:cxn ang="0">
                <a:pos x="connsiteX2" y="connsiteY2"/>
              </a:cxn>
              <a:cxn ang="0">
                <a:pos x="connsiteX3" y="connsiteY3"/>
              </a:cxn>
            </a:cxnLst>
            <a:rect l="l" t="t" r="r" b="b"/>
            <a:pathLst>
              <a:path w="5184775" h="5589588">
                <a:moveTo>
                  <a:pt x="0" y="0"/>
                </a:moveTo>
                <a:lnTo>
                  <a:pt x="5184775" y="0"/>
                </a:lnTo>
                <a:lnTo>
                  <a:pt x="5184775" y="5589588"/>
                </a:lnTo>
                <a:lnTo>
                  <a:pt x="0" y="5589588"/>
                </a:lnTo>
                <a:close/>
              </a:path>
            </a:pathLst>
          </a:custGeom>
        </p:spPr>
        <p:txBody>
          <a:bodyPr wrap="square">
            <a:noAutofit/>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4791074" y="2771773"/>
            <a:ext cx="2244612" cy="2124076"/>
          </a:xfrm>
          <a:custGeom>
            <a:avLst/>
            <a:gdLst>
              <a:gd name="connsiteX0" fmla="*/ 0 w 2244612"/>
              <a:gd name="connsiteY0" fmla="*/ 0 h 2124076"/>
              <a:gd name="connsiteX1" fmla="*/ 2244612 w 2244612"/>
              <a:gd name="connsiteY1" fmla="*/ 0 h 2124076"/>
              <a:gd name="connsiteX2" fmla="*/ 2244612 w 2244612"/>
              <a:gd name="connsiteY2" fmla="*/ 2124076 h 2124076"/>
              <a:gd name="connsiteX3" fmla="*/ 0 w 2244612"/>
              <a:gd name="connsiteY3" fmla="*/ 2124076 h 2124076"/>
            </a:gdLst>
            <a:ahLst/>
            <a:cxnLst>
              <a:cxn ang="0">
                <a:pos x="connsiteX0" y="connsiteY0"/>
              </a:cxn>
              <a:cxn ang="0">
                <a:pos x="connsiteX1" y="connsiteY1"/>
              </a:cxn>
              <a:cxn ang="0">
                <a:pos x="connsiteX2" y="connsiteY2"/>
              </a:cxn>
              <a:cxn ang="0">
                <a:pos x="connsiteX3" y="connsiteY3"/>
              </a:cxn>
            </a:cxnLst>
            <a:rect l="l" t="t" r="r" b="b"/>
            <a:pathLst>
              <a:path w="2244612" h="2124076">
                <a:moveTo>
                  <a:pt x="0" y="0"/>
                </a:moveTo>
                <a:lnTo>
                  <a:pt x="2244612" y="0"/>
                </a:lnTo>
                <a:lnTo>
                  <a:pt x="2244612" y="2124076"/>
                </a:lnTo>
                <a:lnTo>
                  <a:pt x="0" y="2124076"/>
                </a:lnTo>
                <a:close/>
              </a:path>
            </a:pathLst>
          </a:custGeom>
        </p:spPr>
        <p:txBody>
          <a:bodyPr wrap="square">
            <a:noAutofit/>
          </a:bodyPr>
          <a:lstStyle/>
          <a:p>
            <a:endParaRPr lang="zh-CN" altLang="en-US"/>
          </a:p>
        </p:txBody>
      </p:sp>
      <p:sp>
        <p:nvSpPr>
          <p:cNvPr id="10" name="图片占位符 9"/>
          <p:cNvSpPr>
            <a:spLocks noGrp="1"/>
          </p:cNvSpPr>
          <p:nvPr>
            <p:ph type="pic" sz="quarter" idx="11"/>
          </p:nvPr>
        </p:nvSpPr>
        <p:spPr>
          <a:xfrm>
            <a:off x="7273187" y="2771773"/>
            <a:ext cx="2244612" cy="2124076"/>
          </a:xfrm>
          <a:custGeom>
            <a:avLst/>
            <a:gdLst>
              <a:gd name="connsiteX0" fmla="*/ 0 w 2244612"/>
              <a:gd name="connsiteY0" fmla="*/ 0 h 2124076"/>
              <a:gd name="connsiteX1" fmla="*/ 2244612 w 2244612"/>
              <a:gd name="connsiteY1" fmla="*/ 0 h 2124076"/>
              <a:gd name="connsiteX2" fmla="*/ 2244612 w 2244612"/>
              <a:gd name="connsiteY2" fmla="*/ 2124076 h 2124076"/>
              <a:gd name="connsiteX3" fmla="*/ 0 w 2244612"/>
              <a:gd name="connsiteY3" fmla="*/ 2124076 h 2124076"/>
            </a:gdLst>
            <a:ahLst/>
            <a:cxnLst>
              <a:cxn ang="0">
                <a:pos x="connsiteX0" y="connsiteY0"/>
              </a:cxn>
              <a:cxn ang="0">
                <a:pos x="connsiteX1" y="connsiteY1"/>
              </a:cxn>
              <a:cxn ang="0">
                <a:pos x="connsiteX2" y="connsiteY2"/>
              </a:cxn>
              <a:cxn ang="0">
                <a:pos x="connsiteX3" y="connsiteY3"/>
              </a:cxn>
            </a:cxnLst>
            <a:rect l="l" t="t" r="r" b="b"/>
            <a:pathLst>
              <a:path w="2244612" h="2124076">
                <a:moveTo>
                  <a:pt x="0" y="0"/>
                </a:moveTo>
                <a:lnTo>
                  <a:pt x="2244612" y="0"/>
                </a:lnTo>
                <a:lnTo>
                  <a:pt x="2244612" y="2124076"/>
                </a:lnTo>
                <a:lnTo>
                  <a:pt x="0" y="2124076"/>
                </a:ln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9755301" y="2771773"/>
            <a:ext cx="2244612" cy="2124076"/>
          </a:xfrm>
          <a:custGeom>
            <a:avLst/>
            <a:gdLst>
              <a:gd name="connsiteX0" fmla="*/ 0 w 2244612"/>
              <a:gd name="connsiteY0" fmla="*/ 0 h 2124076"/>
              <a:gd name="connsiteX1" fmla="*/ 2244612 w 2244612"/>
              <a:gd name="connsiteY1" fmla="*/ 0 h 2124076"/>
              <a:gd name="connsiteX2" fmla="*/ 2244612 w 2244612"/>
              <a:gd name="connsiteY2" fmla="*/ 2124076 h 2124076"/>
              <a:gd name="connsiteX3" fmla="*/ 0 w 2244612"/>
              <a:gd name="connsiteY3" fmla="*/ 2124076 h 2124076"/>
            </a:gdLst>
            <a:ahLst/>
            <a:cxnLst>
              <a:cxn ang="0">
                <a:pos x="connsiteX0" y="connsiteY0"/>
              </a:cxn>
              <a:cxn ang="0">
                <a:pos x="connsiteX1" y="connsiteY1"/>
              </a:cxn>
              <a:cxn ang="0">
                <a:pos x="connsiteX2" y="connsiteY2"/>
              </a:cxn>
              <a:cxn ang="0">
                <a:pos x="connsiteX3" y="connsiteY3"/>
              </a:cxn>
            </a:cxnLst>
            <a:rect l="l" t="t" r="r" b="b"/>
            <a:pathLst>
              <a:path w="2244612" h="2124076">
                <a:moveTo>
                  <a:pt x="0" y="0"/>
                </a:moveTo>
                <a:lnTo>
                  <a:pt x="2244612" y="0"/>
                </a:lnTo>
                <a:lnTo>
                  <a:pt x="2244612" y="2124076"/>
                </a:lnTo>
                <a:lnTo>
                  <a:pt x="0" y="2124076"/>
                </a:lnTo>
                <a:close/>
              </a:path>
            </a:pathLst>
          </a:custGeom>
        </p:spPr>
        <p:txBody>
          <a:bodyPr wrap="square">
            <a:noAutofit/>
          </a:bodyPr>
          <a:lstStyle/>
          <a:p>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1"/>
            <a:ext cx="5238750" cy="6857999"/>
          </a:xfrm>
          <a:custGeom>
            <a:avLst/>
            <a:gdLst>
              <a:gd name="connsiteX0" fmla="*/ 0 w 5238750"/>
              <a:gd name="connsiteY0" fmla="*/ 0 h 6924675"/>
              <a:gd name="connsiteX1" fmla="*/ 5238750 w 5238750"/>
              <a:gd name="connsiteY1" fmla="*/ 0 h 6924675"/>
              <a:gd name="connsiteX2" fmla="*/ 5238750 w 5238750"/>
              <a:gd name="connsiteY2" fmla="*/ 6924675 h 6924675"/>
              <a:gd name="connsiteX3" fmla="*/ 0 w 5238750"/>
              <a:gd name="connsiteY3" fmla="*/ 6924675 h 6924675"/>
            </a:gdLst>
            <a:ahLst/>
            <a:cxnLst>
              <a:cxn ang="0">
                <a:pos x="connsiteX0" y="connsiteY0"/>
              </a:cxn>
              <a:cxn ang="0">
                <a:pos x="connsiteX1" y="connsiteY1"/>
              </a:cxn>
              <a:cxn ang="0">
                <a:pos x="connsiteX2" y="connsiteY2"/>
              </a:cxn>
              <a:cxn ang="0">
                <a:pos x="connsiteX3" y="connsiteY3"/>
              </a:cxn>
            </a:cxnLst>
            <a:rect l="l" t="t" r="r" b="b"/>
            <a:pathLst>
              <a:path w="5238750" h="6924675">
                <a:moveTo>
                  <a:pt x="0" y="0"/>
                </a:moveTo>
                <a:lnTo>
                  <a:pt x="5238750" y="0"/>
                </a:lnTo>
                <a:lnTo>
                  <a:pt x="5238750" y="6924675"/>
                </a:lnTo>
                <a:lnTo>
                  <a:pt x="0" y="6924675"/>
                </a:ln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3923021" cy="6858000"/>
          </a:xfrm>
          <a:custGeom>
            <a:avLst/>
            <a:gdLst>
              <a:gd name="connsiteX0" fmla="*/ 0 w 3923021"/>
              <a:gd name="connsiteY0" fmla="*/ 0 h 6858000"/>
              <a:gd name="connsiteX1" fmla="*/ 3923021 w 3923021"/>
              <a:gd name="connsiteY1" fmla="*/ 0 h 6858000"/>
              <a:gd name="connsiteX2" fmla="*/ 3923021 w 3923021"/>
              <a:gd name="connsiteY2" fmla="*/ 6858000 h 6858000"/>
              <a:gd name="connsiteX3" fmla="*/ 0 w 392302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923021" h="6858000">
                <a:moveTo>
                  <a:pt x="0" y="0"/>
                </a:moveTo>
                <a:lnTo>
                  <a:pt x="3923021" y="0"/>
                </a:lnTo>
                <a:lnTo>
                  <a:pt x="3923021" y="6858000"/>
                </a:lnTo>
                <a:lnTo>
                  <a:pt x="0" y="6858000"/>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4106554" y="0"/>
            <a:ext cx="3923021" cy="6858000"/>
          </a:xfrm>
          <a:custGeom>
            <a:avLst/>
            <a:gdLst>
              <a:gd name="connsiteX0" fmla="*/ 0 w 3923021"/>
              <a:gd name="connsiteY0" fmla="*/ 0 h 6858000"/>
              <a:gd name="connsiteX1" fmla="*/ 3923021 w 3923021"/>
              <a:gd name="connsiteY1" fmla="*/ 0 h 6858000"/>
              <a:gd name="connsiteX2" fmla="*/ 3923021 w 3923021"/>
              <a:gd name="connsiteY2" fmla="*/ 6858000 h 6858000"/>
              <a:gd name="connsiteX3" fmla="*/ 0 w 392302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923021" h="6858000">
                <a:moveTo>
                  <a:pt x="0" y="0"/>
                </a:moveTo>
                <a:lnTo>
                  <a:pt x="3923021" y="0"/>
                </a:lnTo>
                <a:lnTo>
                  <a:pt x="3923021" y="6858000"/>
                </a:lnTo>
                <a:lnTo>
                  <a:pt x="0" y="6858000"/>
                </a:ln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6096000" y="4565936"/>
            <a:ext cx="2457450" cy="2292064"/>
          </a:xfrm>
          <a:custGeom>
            <a:avLst/>
            <a:gdLst>
              <a:gd name="connsiteX0" fmla="*/ 0 w 2457450"/>
              <a:gd name="connsiteY0" fmla="*/ 0 h 2292064"/>
              <a:gd name="connsiteX1" fmla="*/ 2457450 w 2457450"/>
              <a:gd name="connsiteY1" fmla="*/ 0 h 2292064"/>
              <a:gd name="connsiteX2" fmla="*/ 2457450 w 2457450"/>
              <a:gd name="connsiteY2" fmla="*/ 2292064 h 2292064"/>
              <a:gd name="connsiteX3" fmla="*/ 0 w 2457450"/>
              <a:gd name="connsiteY3" fmla="*/ 2292064 h 2292064"/>
            </a:gdLst>
            <a:ahLst/>
            <a:cxnLst>
              <a:cxn ang="0">
                <a:pos x="connsiteX0" y="connsiteY0"/>
              </a:cxn>
              <a:cxn ang="0">
                <a:pos x="connsiteX1" y="connsiteY1"/>
              </a:cxn>
              <a:cxn ang="0">
                <a:pos x="connsiteX2" y="connsiteY2"/>
              </a:cxn>
              <a:cxn ang="0">
                <a:pos x="connsiteX3" y="connsiteY3"/>
              </a:cxn>
            </a:cxnLst>
            <a:rect l="l" t="t" r="r" b="b"/>
            <a:pathLst>
              <a:path w="2457450" h="2292064">
                <a:moveTo>
                  <a:pt x="0" y="0"/>
                </a:moveTo>
                <a:lnTo>
                  <a:pt x="2457450" y="0"/>
                </a:lnTo>
                <a:lnTo>
                  <a:pt x="2457450" y="2292064"/>
                </a:lnTo>
                <a:lnTo>
                  <a:pt x="0" y="2292064"/>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096000" y="0"/>
            <a:ext cx="2457450" cy="2292064"/>
          </a:xfrm>
          <a:custGeom>
            <a:avLst/>
            <a:gdLst>
              <a:gd name="connsiteX0" fmla="*/ 0 w 2457450"/>
              <a:gd name="connsiteY0" fmla="*/ 0 h 2292064"/>
              <a:gd name="connsiteX1" fmla="*/ 2457450 w 2457450"/>
              <a:gd name="connsiteY1" fmla="*/ 0 h 2292064"/>
              <a:gd name="connsiteX2" fmla="*/ 2457450 w 2457450"/>
              <a:gd name="connsiteY2" fmla="*/ 2292064 h 2292064"/>
              <a:gd name="connsiteX3" fmla="*/ 0 w 2457450"/>
              <a:gd name="connsiteY3" fmla="*/ 2292064 h 2292064"/>
            </a:gdLst>
            <a:ahLst/>
            <a:cxnLst>
              <a:cxn ang="0">
                <a:pos x="connsiteX0" y="connsiteY0"/>
              </a:cxn>
              <a:cxn ang="0">
                <a:pos x="connsiteX1" y="connsiteY1"/>
              </a:cxn>
              <a:cxn ang="0">
                <a:pos x="connsiteX2" y="connsiteY2"/>
              </a:cxn>
              <a:cxn ang="0">
                <a:pos x="connsiteX3" y="connsiteY3"/>
              </a:cxn>
            </a:cxnLst>
            <a:rect l="l" t="t" r="r" b="b"/>
            <a:pathLst>
              <a:path w="2457450" h="2292064">
                <a:moveTo>
                  <a:pt x="0" y="0"/>
                </a:moveTo>
                <a:lnTo>
                  <a:pt x="2457450" y="0"/>
                </a:lnTo>
                <a:lnTo>
                  <a:pt x="2457450" y="2292064"/>
                </a:lnTo>
                <a:lnTo>
                  <a:pt x="0" y="2292064"/>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553450" y="0"/>
            <a:ext cx="3638550" cy="6858001"/>
          </a:xfrm>
          <a:custGeom>
            <a:avLst/>
            <a:gdLst>
              <a:gd name="connsiteX0" fmla="*/ 0 w 3638550"/>
              <a:gd name="connsiteY0" fmla="*/ 0 h 6858001"/>
              <a:gd name="connsiteX1" fmla="*/ 3638550 w 3638550"/>
              <a:gd name="connsiteY1" fmla="*/ 0 h 6858001"/>
              <a:gd name="connsiteX2" fmla="*/ 3638550 w 3638550"/>
              <a:gd name="connsiteY2" fmla="*/ 6858001 h 6858001"/>
              <a:gd name="connsiteX3" fmla="*/ 0 w 3638550"/>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3638550" h="6858001">
                <a:moveTo>
                  <a:pt x="0" y="0"/>
                </a:moveTo>
                <a:lnTo>
                  <a:pt x="3638550" y="0"/>
                </a:lnTo>
                <a:lnTo>
                  <a:pt x="3638550" y="6858001"/>
                </a:lnTo>
                <a:lnTo>
                  <a:pt x="0" y="6858001"/>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3848100"/>
            <a:ext cx="12192000" cy="3009900"/>
          </a:xfrm>
          <a:custGeom>
            <a:avLst/>
            <a:gdLst>
              <a:gd name="connsiteX0" fmla="*/ 0 w 12192000"/>
              <a:gd name="connsiteY0" fmla="*/ 0 h 3009900"/>
              <a:gd name="connsiteX1" fmla="*/ 12192000 w 12192000"/>
              <a:gd name="connsiteY1" fmla="*/ 0 h 3009900"/>
              <a:gd name="connsiteX2" fmla="*/ 12192000 w 12192000"/>
              <a:gd name="connsiteY2" fmla="*/ 3009900 h 3009900"/>
              <a:gd name="connsiteX3" fmla="*/ 0 w 12192000"/>
              <a:gd name="connsiteY3" fmla="*/ 3009900 h 3009900"/>
            </a:gdLst>
            <a:ahLst/>
            <a:cxnLst>
              <a:cxn ang="0">
                <a:pos x="connsiteX0" y="connsiteY0"/>
              </a:cxn>
              <a:cxn ang="0">
                <a:pos x="connsiteX1" y="connsiteY1"/>
              </a:cxn>
              <a:cxn ang="0">
                <a:pos x="connsiteX2" y="connsiteY2"/>
              </a:cxn>
              <a:cxn ang="0">
                <a:pos x="connsiteX3" y="connsiteY3"/>
              </a:cxn>
            </a:cxnLst>
            <a:rect l="l" t="t" r="r" b="b"/>
            <a:pathLst>
              <a:path w="12192000" h="3009900">
                <a:moveTo>
                  <a:pt x="0" y="0"/>
                </a:moveTo>
                <a:lnTo>
                  <a:pt x="12192000" y="0"/>
                </a:lnTo>
                <a:lnTo>
                  <a:pt x="12192000" y="3009900"/>
                </a:lnTo>
                <a:lnTo>
                  <a:pt x="0" y="3009900"/>
                </a:lnTo>
                <a:close/>
              </a:path>
            </a:pathLst>
          </a:custGeom>
        </p:spPr>
        <p:txBody>
          <a:bodyPr wrap="square">
            <a:noAutofit/>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0"/>
            <a:ext cx="12192000" cy="3429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1" y="4040187"/>
            <a:ext cx="1719647" cy="2160588"/>
          </a:xfrm>
          <a:custGeom>
            <a:avLst/>
            <a:gdLst>
              <a:gd name="connsiteX0" fmla="*/ 0 w 1719647"/>
              <a:gd name="connsiteY0" fmla="*/ 0 h 2160588"/>
              <a:gd name="connsiteX1" fmla="*/ 1719647 w 1719647"/>
              <a:gd name="connsiteY1" fmla="*/ 0 h 2160588"/>
              <a:gd name="connsiteX2" fmla="*/ 1719647 w 1719647"/>
              <a:gd name="connsiteY2" fmla="*/ 2160588 h 2160588"/>
              <a:gd name="connsiteX3" fmla="*/ 0 w 1719647"/>
              <a:gd name="connsiteY3" fmla="*/ 2160588 h 2160588"/>
            </a:gdLst>
            <a:ahLst/>
            <a:cxnLst>
              <a:cxn ang="0">
                <a:pos x="connsiteX0" y="connsiteY0"/>
              </a:cxn>
              <a:cxn ang="0">
                <a:pos x="connsiteX1" y="connsiteY1"/>
              </a:cxn>
              <a:cxn ang="0">
                <a:pos x="connsiteX2" y="connsiteY2"/>
              </a:cxn>
              <a:cxn ang="0">
                <a:pos x="connsiteX3" y="connsiteY3"/>
              </a:cxn>
            </a:cxnLst>
            <a:rect l="l" t="t" r="r" b="b"/>
            <a:pathLst>
              <a:path w="1719647" h="2160588">
                <a:moveTo>
                  <a:pt x="0" y="0"/>
                </a:moveTo>
                <a:lnTo>
                  <a:pt x="1719647" y="0"/>
                </a:lnTo>
                <a:lnTo>
                  <a:pt x="1719647" y="2160588"/>
                </a:lnTo>
                <a:lnTo>
                  <a:pt x="0" y="2160588"/>
                </a:ln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10191750" y="4040187"/>
            <a:ext cx="2000250" cy="2160588"/>
          </a:xfrm>
          <a:custGeom>
            <a:avLst/>
            <a:gdLst>
              <a:gd name="connsiteX0" fmla="*/ 0 w 2000250"/>
              <a:gd name="connsiteY0" fmla="*/ 0 h 2160588"/>
              <a:gd name="connsiteX1" fmla="*/ 2000250 w 2000250"/>
              <a:gd name="connsiteY1" fmla="*/ 0 h 2160588"/>
              <a:gd name="connsiteX2" fmla="*/ 2000250 w 2000250"/>
              <a:gd name="connsiteY2" fmla="*/ 2160588 h 2160588"/>
              <a:gd name="connsiteX3" fmla="*/ 0 w 2000250"/>
              <a:gd name="connsiteY3" fmla="*/ 2160588 h 2160588"/>
            </a:gdLst>
            <a:ahLst/>
            <a:cxnLst>
              <a:cxn ang="0">
                <a:pos x="connsiteX0" y="connsiteY0"/>
              </a:cxn>
              <a:cxn ang="0">
                <a:pos x="connsiteX1" y="connsiteY1"/>
              </a:cxn>
              <a:cxn ang="0">
                <a:pos x="connsiteX2" y="connsiteY2"/>
              </a:cxn>
              <a:cxn ang="0">
                <a:pos x="connsiteX3" y="connsiteY3"/>
              </a:cxn>
            </a:cxnLst>
            <a:rect l="l" t="t" r="r" b="b"/>
            <a:pathLst>
              <a:path w="2000250" h="2160588">
                <a:moveTo>
                  <a:pt x="0" y="0"/>
                </a:moveTo>
                <a:lnTo>
                  <a:pt x="2000250" y="0"/>
                </a:lnTo>
                <a:lnTo>
                  <a:pt x="2000250" y="2160588"/>
                </a:lnTo>
                <a:lnTo>
                  <a:pt x="0" y="2160588"/>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3.png"/><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image" Target="../media/image1.GIF"/></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image" Target="../media/image9.jpeg"/><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21" descr="C:\Users\Abhishek\Downloads\Source_to_Destination_Greedy_Algorithm_Solution.gifSource_to_Destination_Greedy_Algorithm_Solution"/>
          <p:cNvPicPr>
            <a:picLocks noGrp="1" noChangeAspect="1"/>
          </p:cNvPicPr>
          <p:nvPr>
            <p:ph type="pic" sz="quarter" idx="10"/>
          </p:nvPr>
        </p:nvPicPr>
        <p:blipFill>
          <a:blip r:embed="rId1"/>
          <a:srcRect/>
          <a:stretch>
            <a:fillRect/>
          </a:stretch>
        </p:blipFill>
        <p:spPr>
          <a:xfrm>
            <a:off x="86995" y="2236470"/>
            <a:ext cx="5739765" cy="3687445"/>
          </a:xfrm>
        </p:spPr>
      </p:pic>
      <p:sp>
        <p:nvSpPr>
          <p:cNvPr id="13" name="椭圆 12"/>
          <p:cNvSpPr/>
          <p:nvPr/>
        </p:nvSpPr>
        <p:spPr>
          <a:xfrm>
            <a:off x="7905750" y="2114550"/>
            <a:ext cx="5064125" cy="5064125"/>
          </a:xfrm>
          <a:prstGeom prst="ellipse">
            <a:avLst/>
          </a:prstGeom>
          <a:noFill/>
          <a:ln>
            <a:solidFill>
              <a:schemeClr val="accent4">
                <a:alpha val="2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5885" y="608330"/>
            <a:ext cx="5609590" cy="1115695"/>
          </a:xfrm>
          <a:prstGeom prst="rect">
            <a:avLst/>
          </a:prstGeom>
          <a:solidFill>
            <a:schemeClr val="accent4"/>
          </a:solidFill>
          <a:ln>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385232" y="628333"/>
            <a:ext cx="3900170" cy="632460"/>
          </a:xfrm>
          <a:prstGeom prst="rect">
            <a:avLst/>
          </a:prstGeom>
        </p:spPr>
        <p:txBody>
          <a:bodyPr wrap="none">
            <a:spAutoFit/>
          </a:bodyPr>
          <a:lstStyle/>
          <a:p>
            <a:pPr>
              <a:lnSpc>
                <a:spcPct val="110000"/>
              </a:lnSpc>
            </a:pPr>
            <a:r>
              <a:rPr lang="en-IN" altLang="en-US" sz="3200" b="1" dirty="0">
                <a:solidFill>
                  <a:schemeClr val="tx1">
                    <a:lumMod val="75000"/>
                    <a:lumOff val="25000"/>
                  </a:schemeClr>
                </a:solidFill>
              </a:rPr>
              <a:t>TASK SCHEDULER</a:t>
            </a:r>
            <a:endParaRPr lang="en-IN" altLang="en-US" sz="3200" b="1" dirty="0">
              <a:solidFill>
                <a:schemeClr val="tx1">
                  <a:lumMod val="75000"/>
                  <a:lumOff val="25000"/>
                </a:schemeClr>
              </a:solidFill>
            </a:endParaRPr>
          </a:p>
        </p:txBody>
      </p:sp>
      <p:sp>
        <p:nvSpPr>
          <p:cNvPr id="5" name="矩形 4"/>
          <p:cNvSpPr/>
          <p:nvPr/>
        </p:nvSpPr>
        <p:spPr>
          <a:xfrm>
            <a:off x="6395392" y="1313294"/>
            <a:ext cx="3698614" cy="395605"/>
          </a:xfrm>
          <a:prstGeom prst="rect">
            <a:avLst/>
          </a:prstGeom>
        </p:spPr>
        <p:txBody>
          <a:bodyPr wrap="square">
            <a:spAutoFit/>
          </a:bodyPr>
          <a:lstStyle/>
          <a:p>
            <a:pPr>
              <a:lnSpc>
                <a:spcPct val="110000"/>
              </a:lnSpc>
            </a:pPr>
            <a:r>
              <a:rPr lang="en-IN" altLang="en-US" b="1" dirty="0">
                <a:solidFill>
                  <a:schemeClr val="accent4"/>
                </a:solidFill>
              </a:rPr>
              <a:t>GREEDY APPROACH</a:t>
            </a:r>
            <a:endParaRPr lang="en-IN" altLang="en-US" b="1" dirty="0">
              <a:solidFill>
                <a:schemeClr val="accent4"/>
              </a:solidFill>
            </a:endParaRPr>
          </a:p>
        </p:txBody>
      </p:sp>
      <p:sp>
        <p:nvSpPr>
          <p:cNvPr id="6" name="矩形 5"/>
          <p:cNvSpPr/>
          <p:nvPr/>
        </p:nvSpPr>
        <p:spPr>
          <a:xfrm>
            <a:off x="6506845" y="2019300"/>
            <a:ext cx="5299710" cy="1899285"/>
          </a:xfrm>
          <a:prstGeom prst="rect">
            <a:avLst/>
          </a:prstGeom>
        </p:spPr>
        <p:txBody>
          <a:bodyPr wrap="square">
            <a:spAutoFit/>
          </a:bodyPr>
          <a:lstStyle/>
          <a:p>
            <a:pPr>
              <a:lnSpc>
                <a:spcPct val="140000"/>
              </a:lnSpc>
            </a:pPr>
            <a:r>
              <a:rPr lang="en-IN" altLang="en-US" sz="1400" dirty="0">
                <a:solidFill>
                  <a:schemeClr val="tx1">
                    <a:lumMod val="50000"/>
                    <a:lumOff val="50000"/>
                  </a:schemeClr>
                </a:solidFill>
              </a:rPr>
              <a:t>Let’s have an overview about what Greedy algorithm is. </a:t>
            </a:r>
            <a:endParaRPr lang="en-IN" altLang="en-US" sz="1400" dirty="0">
              <a:solidFill>
                <a:schemeClr val="tx1">
                  <a:lumMod val="50000"/>
                  <a:lumOff val="50000"/>
                </a:schemeClr>
              </a:solidFill>
            </a:endParaRPr>
          </a:p>
          <a:p>
            <a:pPr>
              <a:lnSpc>
                <a:spcPct val="140000"/>
              </a:lnSpc>
            </a:pPr>
            <a:r>
              <a:rPr lang="en-IN" altLang="en-US" sz="1400" dirty="0">
                <a:solidFill>
                  <a:schemeClr val="tx1">
                    <a:lumMod val="50000"/>
                    <a:lumOff val="50000"/>
                  </a:schemeClr>
                </a:solidFill>
              </a:rPr>
              <a:t>A greedy algorithm is an approach for solving a problem by selecting the best option available at the moment. It doesn't worry whether the current best result will bring the overall optimal result. The best thing about this algorithm is that it is easy to understand and implement.</a:t>
            </a:r>
            <a:endParaRPr lang="en-IN" altLang="en-US" sz="1400" dirty="0">
              <a:solidFill>
                <a:schemeClr val="tx1">
                  <a:lumMod val="50000"/>
                  <a:lumOff val="50000"/>
                </a:schemeClr>
              </a:solidFill>
            </a:endParaRPr>
          </a:p>
        </p:txBody>
      </p:sp>
      <p:sp>
        <p:nvSpPr>
          <p:cNvPr id="7" name="椭圆 6"/>
          <p:cNvSpPr/>
          <p:nvPr/>
        </p:nvSpPr>
        <p:spPr>
          <a:xfrm>
            <a:off x="6532880" y="4225290"/>
            <a:ext cx="666750" cy="666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522720" y="5477510"/>
            <a:ext cx="666750" cy="6667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299171" y="4137258"/>
            <a:ext cx="4056534" cy="995045"/>
          </a:xfrm>
          <a:prstGeom prst="rect">
            <a:avLst/>
          </a:prstGeom>
        </p:spPr>
        <p:txBody>
          <a:bodyPr wrap="square">
            <a:spAutoFit/>
          </a:bodyPr>
          <a:lstStyle/>
          <a:p>
            <a:pPr>
              <a:lnSpc>
                <a:spcPct val="140000"/>
              </a:lnSpc>
            </a:pPr>
            <a:r>
              <a:rPr lang="en-US" altLang="zh-CN" sz="1400" dirty="0">
                <a:solidFill>
                  <a:schemeClr val="tx1">
                    <a:lumMod val="50000"/>
                    <a:lumOff val="50000"/>
                  </a:schemeClr>
                </a:solidFill>
              </a:rPr>
              <a:t>It works in a top-down approach.</a:t>
            </a:r>
            <a:r>
              <a:rPr lang="en-IN" altLang="en-US" sz="1400" dirty="0">
                <a:solidFill>
                  <a:schemeClr val="tx1">
                    <a:lumMod val="50000"/>
                    <a:lumOff val="50000"/>
                  </a:schemeClr>
                </a:solidFill>
              </a:rPr>
              <a:t> </a:t>
            </a:r>
            <a:r>
              <a:rPr lang="en-US" altLang="zh-CN" sz="1400" dirty="0">
                <a:solidFill>
                  <a:schemeClr val="tx1">
                    <a:lumMod val="50000"/>
                    <a:lumOff val="50000"/>
                  </a:schemeClr>
                </a:solidFill>
                <a:sym typeface="+mn-ea"/>
              </a:rPr>
              <a:t>The algorithm never reverses the earlier decision even if the choice is wrong. </a:t>
            </a:r>
            <a:endParaRPr lang="en-IN" altLang="en-US" sz="1400" dirty="0">
              <a:solidFill>
                <a:schemeClr val="tx1">
                  <a:lumMod val="50000"/>
                  <a:lumOff val="50000"/>
                </a:schemeClr>
              </a:solidFill>
            </a:endParaRPr>
          </a:p>
        </p:txBody>
      </p:sp>
      <p:sp>
        <p:nvSpPr>
          <p:cNvPr id="12" name="矩形 11"/>
          <p:cNvSpPr/>
          <p:nvPr/>
        </p:nvSpPr>
        <p:spPr>
          <a:xfrm>
            <a:off x="7319491" y="5341853"/>
            <a:ext cx="4056534" cy="1296670"/>
          </a:xfrm>
          <a:prstGeom prst="rect">
            <a:avLst/>
          </a:prstGeom>
        </p:spPr>
        <p:txBody>
          <a:bodyPr wrap="square">
            <a:spAutoFit/>
          </a:bodyPr>
          <a:lstStyle/>
          <a:p>
            <a:pPr>
              <a:lnSpc>
                <a:spcPct val="140000"/>
              </a:lnSpc>
            </a:pPr>
            <a:r>
              <a:rPr lang="en-US" altLang="zh-CN" sz="1400" dirty="0">
                <a:solidFill>
                  <a:schemeClr val="tx1">
                    <a:lumMod val="50000"/>
                    <a:lumOff val="50000"/>
                  </a:schemeClr>
                </a:solidFill>
              </a:rPr>
              <a:t>This algorithm may not produce the best result for all the problems. It's because it always goes for the local best choice to produce the global best result.</a:t>
            </a:r>
            <a:endParaRPr lang="en-US" altLang="zh-CN" sz="1400" dirty="0">
              <a:solidFill>
                <a:schemeClr val="tx1">
                  <a:lumMod val="50000"/>
                  <a:lumOff val="50000"/>
                </a:schemeClr>
              </a:solidFill>
            </a:endParaRPr>
          </a:p>
        </p:txBody>
      </p:sp>
      <p:sp>
        <p:nvSpPr>
          <p:cNvPr id="14" name="椭圆 13"/>
          <p:cNvSpPr/>
          <p:nvPr/>
        </p:nvSpPr>
        <p:spPr>
          <a:xfrm>
            <a:off x="9871075" y="-933450"/>
            <a:ext cx="2819400" cy="2819400"/>
          </a:xfrm>
          <a:prstGeom prst="ellipse">
            <a:avLst/>
          </a:prstGeom>
          <a:noFill/>
          <a:ln>
            <a:solidFill>
              <a:schemeClr val="accent4">
                <a:alpha val="2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18" name="图片占位符 1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632977" y="5607076"/>
            <a:ext cx="448329" cy="448330"/>
          </a:xfrm>
          <a:prstGeom prst="rect">
            <a:avLst/>
          </a:prstGeom>
        </p:spPr>
      </p:pic>
      <p:pic>
        <p:nvPicPr>
          <p:cNvPr id="19" name="图片占位符 2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09" r="109"/>
          <a:stretch>
            <a:fillRect/>
          </a:stretch>
        </p:blipFill>
        <p:spPr>
          <a:xfrm>
            <a:off x="6637001" y="4348291"/>
            <a:ext cx="448329" cy="448330"/>
          </a:xfrm>
          <a:prstGeom prst="rect">
            <a:avLst/>
          </a:prstGeom>
        </p:spPr>
      </p:pic>
      <p:sp>
        <p:nvSpPr>
          <p:cNvPr id="23" name="矩形 22"/>
          <p:cNvSpPr/>
          <p:nvPr/>
        </p:nvSpPr>
        <p:spPr>
          <a:xfrm>
            <a:off x="95250" y="654050"/>
            <a:ext cx="5610225" cy="460375"/>
          </a:xfrm>
          <a:prstGeom prst="rect">
            <a:avLst/>
          </a:prstGeom>
        </p:spPr>
        <p:txBody>
          <a:bodyPr wrap="square">
            <a:spAutoFit/>
          </a:bodyPr>
          <a:lstStyle/>
          <a:p>
            <a:pPr algn="ctr"/>
            <a:r>
              <a:rPr lang="en-IN" altLang="en-US" sz="2400" b="1" dirty="0">
                <a:solidFill>
                  <a:schemeClr val="bg1"/>
                </a:solidFill>
              </a:rPr>
              <a:t>Example</a:t>
            </a:r>
            <a:endParaRPr lang="en-IN" altLang="en-US" sz="2400" b="1" dirty="0">
              <a:solidFill>
                <a:schemeClr val="bg1"/>
              </a:solidFill>
            </a:endParaRPr>
          </a:p>
        </p:txBody>
      </p:sp>
      <p:sp>
        <p:nvSpPr>
          <p:cNvPr id="24" name="矩形 23"/>
          <p:cNvSpPr/>
          <p:nvPr/>
        </p:nvSpPr>
        <p:spPr>
          <a:xfrm>
            <a:off x="95250" y="1035050"/>
            <a:ext cx="5610860" cy="694055"/>
          </a:xfrm>
          <a:prstGeom prst="rect">
            <a:avLst/>
          </a:prstGeom>
        </p:spPr>
        <p:txBody>
          <a:bodyPr wrap="square">
            <a:spAutoFit/>
          </a:bodyPr>
          <a:lstStyle/>
          <a:p>
            <a:pPr algn="ctr">
              <a:lnSpc>
                <a:spcPct val="140000"/>
              </a:lnSpc>
            </a:pPr>
            <a:r>
              <a:rPr lang="en-US" altLang="zh-CN" sz="1400" dirty="0">
                <a:solidFill>
                  <a:schemeClr val="bg1"/>
                </a:solidFill>
              </a:rPr>
              <a:t>Find the best route to reach the destination city from the given starting point using a greedy method.</a:t>
            </a:r>
            <a:endParaRPr lang="en-US" altLang="zh-CN" sz="1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2" name="椭圆 21"/>
          <p:cNvSpPr/>
          <p:nvPr/>
        </p:nvSpPr>
        <p:spPr>
          <a:xfrm>
            <a:off x="7905750" y="2114550"/>
            <a:ext cx="5064125" cy="5064125"/>
          </a:xfrm>
          <a:prstGeom prst="ellipse">
            <a:avLst/>
          </a:prstGeom>
          <a:noFill/>
          <a:ln>
            <a:solidFill>
              <a:schemeClr val="bg1">
                <a:alpha val="2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52500" y="3282950"/>
            <a:ext cx="3133725" cy="3133725"/>
          </a:xfrm>
          <a:prstGeom prst="ellipse">
            <a:avLst/>
          </a:prstGeom>
          <a:noFill/>
          <a:ln>
            <a:solidFill>
              <a:schemeClr val="bg1">
                <a:alpha val="2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584336" y="4479786"/>
            <a:ext cx="5032218" cy="1260475"/>
          </a:xfrm>
          <a:prstGeom prst="rect">
            <a:avLst/>
          </a:prstGeom>
        </p:spPr>
        <p:txBody>
          <a:bodyPr wrap="square">
            <a:spAutoFit/>
          </a:bodyPr>
          <a:lstStyle/>
          <a:p>
            <a:pPr algn="ctr"/>
            <a:r>
              <a:rPr lang="en-US" altLang="zh-CN" sz="4400" b="1" dirty="0">
                <a:solidFill>
                  <a:schemeClr val="bg1"/>
                </a:solidFill>
              </a:rPr>
              <a:t>Thank</a:t>
            </a:r>
            <a:r>
              <a:rPr lang="en-IN" altLang="en-US" sz="4400" b="1" dirty="0">
                <a:solidFill>
                  <a:schemeClr val="bg1"/>
                </a:solidFill>
              </a:rPr>
              <a:t>  You</a:t>
            </a:r>
            <a:endParaRPr lang="en-US" altLang="zh-CN" sz="4400" b="1" dirty="0">
              <a:solidFill>
                <a:schemeClr val="bg1"/>
              </a:solidFill>
            </a:endParaRPr>
          </a:p>
          <a:p>
            <a:pPr algn="ctr"/>
            <a:endParaRPr lang="zh-CN" altLang="en-US" sz="3200" b="1" dirty="0">
              <a:solidFill>
                <a:schemeClr val="bg1"/>
              </a:solidFill>
            </a:endParaRPr>
          </a:p>
        </p:txBody>
      </p:sp>
      <p:sp>
        <p:nvSpPr>
          <p:cNvPr id="18" name="椭圆 17"/>
          <p:cNvSpPr/>
          <p:nvPr/>
        </p:nvSpPr>
        <p:spPr>
          <a:xfrm>
            <a:off x="4505325" y="318873"/>
            <a:ext cx="2819400" cy="2819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778375" y="366498"/>
            <a:ext cx="2819400" cy="2819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75175" y="737973"/>
            <a:ext cx="2819400" cy="2819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778375" y="804648"/>
            <a:ext cx="2819400" cy="2819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占位符 8"/>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18222" r="18222"/>
          <a:stretch>
            <a:fillRect/>
          </a:stretch>
        </p:blipFill>
        <p:spPr>
          <a:xfrm>
            <a:off x="4773827" y="635000"/>
            <a:ext cx="2644346" cy="2644346"/>
          </a:xfrm>
        </p:spPr>
      </p:pic>
      <p:pic>
        <p:nvPicPr>
          <p:cNvPr id="17" name="图片占位符 16" descr="C:\Users\Abhishek\Desktop\4401280.jpg4401280"/>
          <p:cNvPicPr>
            <a:picLocks noGrp="1" noChangeAspect="1"/>
          </p:cNvPicPr>
          <p:nvPr/>
        </p:nvPicPr>
        <p:blipFill>
          <a:blip r:embed="rId2"/>
          <a:srcRect/>
          <a:stretch>
            <a:fillRect/>
          </a:stretch>
        </p:blipFill>
        <p:spPr>
          <a:xfrm>
            <a:off x="4778375" y="638707"/>
            <a:ext cx="2644140" cy="2644346"/>
          </a:xfrm>
          <a:custGeom>
            <a:avLst/>
            <a:gdLst>
              <a:gd name="connsiteX0" fmla="*/ 1322173 w 2644346"/>
              <a:gd name="connsiteY0" fmla="*/ 0 h 2644346"/>
              <a:gd name="connsiteX1" fmla="*/ 2644346 w 2644346"/>
              <a:gd name="connsiteY1" fmla="*/ 1322173 h 2644346"/>
              <a:gd name="connsiteX2" fmla="*/ 1322173 w 2644346"/>
              <a:gd name="connsiteY2" fmla="*/ 2644346 h 2644346"/>
              <a:gd name="connsiteX3" fmla="*/ 0 w 2644346"/>
              <a:gd name="connsiteY3" fmla="*/ 1322173 h 2644346"/>
              <a:gd name="connsiteX4" fmla="*/ 1322173 w 2644346"/>
              <a:gd name="connsiteY4" fmla="*/ 0 h 264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4346" h="2644346">
                <a:moveTo>
                  <a:pt x="1322173" y="0"/>
                </a:moveTo>
                <a:cubicBezTo>
                  <a:pt x="2052389" y="0"/>
                  <a:pt x="2644346" y="591957"/>
                  <a:pt x="2644346" y="1322173"/>
                </a:cubicBezTo>
                <a:cubicBezTo>
                  <a:pt x="2644346" y="2052389"/>
                  <a:pt x="2052389" y="2644346"/>
                  <a:pt x="1322173" y="2644346"/>
                </a:cubicBezTo>
                <a:cubicBezTo>
                  <a:pt x="591957" y="2644346"/>
                  <a:pt x="0" y="2052389"/>
                  <a:pt x="0" y="1322173"/>
                </a:cubicBezTo>
                <a:cubicBezTo>
                  <a:pt x="0" y="591957"/>
                  <a:pt x="591957" y="0"/>
                  <a:pt x="1322173" y="0"/>
                </a:cubicBezTo>
                <a:close/>
              </a:path>
            </a:pathLst>
          </a:custGeom>
          <a:solidFill>
            <a:schemeClr val="bg2"/>
          </a:solidFill>
          <a:ln w="12700">
            <a:solidFill>
              <a:srgbClr val="029676"/>
            </a:solidFill>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a:off x="8991600" y="5713413"/>
            <a:ext cx="4194175" cy="4194175"/>
          </a:xfrm>
          <a:prstGeom prst="ellipse">
            <a:avLst/>
          </a:prstGeom>
          <a:noFill/>
          <a:ln>
            <a:solidFill>
              <a:schemeClr val="accent4">
                <a:alpha val="2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占位符 18" descr="C:\Users\Abhishek\Downloads\486px-Knapsack.svg.png486px-Knapsack.svg"/>
          <p:cNvPicPr>
            <a:picLocks noGrp="1" noChangeAspect="1"/>
          </p:cNvPicPr>
          <p:nvPr>
            <p:ph type="pic" sz="quarter" idx="10"/>
          </p:nvPr>
        </p:nvPicPr>
        <p:blipFill>
          <a:blip r:embed="rId1"/>
          <a:srcRect/>
          <a:stretch>
            <a:fillRect/>
          </a:stretch>
        </p:blipFill>
        <p:spPr>
          <a:xfrm>
            <a:off x="0" y="648970"/>
            <a:ext cx="5238750" cy="4537710"/>
          </a:xfrm>
        </p:spPr>
      </p:pic>
      <p:sp>
        <p:nvSpPr>
          <p:cNvPr id="20" name="矩形 19"/>
          <p:cNvSpPr/>
          <p:nvPr/>
        </p:nvSpPr>
        <p:spPr>
          <a:xfrm>
            <a:off x="4383405" y="4040187"/>
            <a:ext cx="3777047" cy="2160588"/>
          </a:xfrm>
          <a:prstGeom prst="rect">
            <a:avLst/>
          </a:prstGeom>
          <a:solidFill>
            <a:schemeClr val="accent4"/>
          </a:solidFill>
          <a:ln>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241916" y="4040186"/>
            <a:ext cx="3777047" cy="2160588"/>
          </a:xfrm>
          <a:prstGeom prst="rect">
            <a:avLst/>
          </a:prstGeom>
          <a:solidFill>
            <a:schemeClr val="tx1">
              <a:lumMod val="85000"/>
              <a:lumOff val="15000"/>
            </a:schemeClr>
          </a:solidFill>
          <a:ln>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578196" y="4663974"/>
            <a:ext cx="2279015" cy="327660"/>
          </a:xfrm>
          <a:prstGeom prst="rect">
            <a:avLst/>
          </a:prstGeom>
        </p:spPr>
        <p:txBody>
          <a:bodyPr wrap="none">
            <a:spAutoFit/>
          </a:bodyPr>
          <a:lstStyle/>
          <a:p>
            <a:pPr algn="l">
              <a:lnSpc>
                <a:spcPct val="110000"/>
              </a:lnSpc>
            </a:pPr>
            <a:r>
              <a:rPr lang="en-US" altLang="zh-CN" sz="1400" b="1" dirty="0">
                <a:solidFill>
                  <a:schemeClr val="bg1"/>
                </a:solidFill>
              </a:rPr>
              <a:t>Greedy Choice Property:</a:t>
            </a:r>
            <a:endParaRPr lang="en-US" altLang="zh-CN" sz="1400" b="1" dirty="0">
              <a:solidFill>
                <a:schemeClr val="bg1"/>
              </a:solidFill>
            </a:endParaRPr>
          </a:p>
        </p:txBody>
      </p:sp>
      <p:sp>
        <p:nvSpPr>
          <p:cNvPr id="26" name="矩形 25"/>
          <p:cNvSpPr/>
          <p:nvPr/>
        </p:nvSpPr>
        <p:spPr>
          <a:xfrm>
            <a:off x="4568672" y="4943389"/>
            <a:ext cx="3358034" cy="995045"/>
          </a:xfrm>
          <a:prstGeom prst="rect">
            <a:avLst/>
          </a:prstGeom>
        </p:spPr>
        <p:txBody>
          <a:bodyPr wrap="square">
            <a:spAutoFit/>
          </a:bodyPr>
          <a:lstStyle/>
          <a:p>
            <a:pPr>
              <a:lnSpc>
                <a:spcPct val="140000"/>
              </a:lnSpc>
            </a:pPr>
            <a:r>
              <a:rPr lang="en-US" altLang="zh-CN" sz="1400" dirty="0">
                <a:solidFill>
                  <a:schemeClr val="bg1"/>
                </a:solidFill>
              </a:rPr>
              <a:t>Choosing the best option at each phase can lead to a global (overall) optimal solution.</a:t>
            </a:r>
            <a:endParaRPr lang="en-US" altLang="zh-CN" sz="1400" dirty="0">
              <a:solidFill>
                <a:schemeClr val="bg1"/>
              </a:solidFill>
            </a:endParaRPr>
          </a:p>
        </p:txBody>
      </p:sp>
      <p:sp>
        <p:nvSpPr>
          <p:cNvPr id="27" name="椭圆 26"/>
          <p:cNvSpPr/>
          <p:nvPr/>
        </p:nvSpPr>
        <p:spPr>
          <a:xfrm>
            <a:off x="8468360" y="-1620838"/>
            <a:ext cx="4194175" cy="4194175"/>
          </a:xfrm>
          <a:prstGeom prst="ellipse">
            <a:avLst/>
          </a:prstGeom>
          <a:noFill/>
          <a:ln>
            <a:solidFill>
              <a:schemeClr val="accent4">
                <a:alpha val="2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467571" y="4653814"/>
            <a:ext cx="2060575" cy="327660"/>
          </a:xfrm>
          <a:prstGeom prst="rect">
            <a:avLst/>
          </a:prstGeom>
        </p:spPr>
        <p:txBody>
          <a:bodyPr wrap="none">
            <a:spAutoFit/>
          </a:bodyPr>
          <a:lstStyle/>
          <a:p>
            <a:pPr algn="l">
              <a:lnSpc>
                <a:spcPct val="110000"/>
              </a:lnSpc>
            </a:pPr>
            <a:r>
              <a:rPr lang="en-US" altLang="zh-CN" sz="1400" b="1" dirty="0">
                <a:solidFill>
                  <a:schemeClr val="bg1"/>
                </a:solidFill>
              </a:rPr>
              <a:t>Optimal Substructure:</a:t>
            </a:r>
            <a:endParaRPr lang="en-US" altLang="zh-CN" sz="1400" b="1" dirty="0">
              <a:solidFill>
                <a:schemeClr val="bg1"/>
              </a:solidFill>
            </a:endParaRPr>
          </a:p>
        </p:txBody>
      </p:sp>
      <p:sp>
        <p:nvSpPr>
          <p:cNvPr id="32" name="矩形 31"/>
          <p:cNvSpPr/>
          <p:nvPr/>
        </p:nvSpPr>
        <p:spPr>
          <a:xfrm>
            <a:off x="8468207" y="4885604"/>
            <a:ext cx="3358034" cy="1296670"/>
          </a:xfrm>
          <a:prstGeom prst="rect">
            <a:avLst/>
          </a:prstGeom>
        </p:spPr>
        <p:txBody>
          <a:bodyPr wrap="square">
            <a:spAutoFit/>
          </a:bodyPr>
          <a:lstStyle/>
          <a:p>
            <a:pPr>
              <a:lnSpc>
                <a:spcPct val="140000"/>
              </a:lnSpc>
            </a:pPr>
            <a:r>
              <a:rPr lang="en-US" altLang="zh-CN" sz="1400" dirty="0">
                <a:solidFill>
                  <a:schemeClr val="bg1"/>
                </a:solidFill>
              </a:rPr>
              <a:t>If an optimal solution to the complete problem contains the optimal solutions to the subproblems, the problem has an optimal substructure.</a:t>
            </a:r>
            <a:endParaRPr lang="en-US" altLang="zh-CN" sz="1400" dirty="0">
              <a:solidFill>
                <a:schemeClr val="bg1"/>
              </a:solidFill>
            </a:endParaRPr>
          </a:p>
        </p:txBody>
      </p:sp>
      <p:sp>
        <p:nvSpPr>
          <p:cNvPr id="35" name="矩形 34"/>
          <p:cNvSpPr/>
          <p:nvPr/>
        </p:nvSpPr>
        <p:spPr>
          <a:xfrm>
            <a:off x="5651807" y="2217435"/>
            <a:ext cx="5006033" cy="1123950"/>
          </a:xfrm>
          <a:prstGeom prst="rect">
            <a:avLst/>
          </a:prstGeom>
        </p:spPr>
        <p:txBody>
          <a:bodyPr wrap="square">
            <a:spAutoFit/>
          </a:bodyPr>
          <a:lstStyle/>
          <a:p>
            <a:pPr>
              <a:lnSpc>
                <a:spcPct val="140000"/>
              </a:lnSpc>
            </a:pPr>
            <a:r>
              <a:rPr lang="en-IN" sz="1600" dirty="0">
                <a:solidFill>
                  <a:schemeClr val="tx1">
                    <a:lumMod val="50000"/>
                    <a:lumOff val="50000"/>
                  </a:schemeClr>
                </a:solidFill>
              </a:rPr>
              <a:t>W</a:t>
            </a:r>
            <a:r>
              <a:rPr sz="1600" dirty="0">
                <a:solidFill>
                  <a:schemeClr val="tx1">
                    <a:lumMod val="50000"/>
                    <a:lumOff val="50000"/>
                  </a:schemeClr>
                </a:solidFill>
              </a:rPr>
              <a:t>e can determine if th</a:t>
            </a:r>
            <a:r>
              <a:rPr lang="en-IN" sz="1600" dirty="0">
                <a:solidFill>
                  <a:schemeClr val="tx1">
                    <a:lumMod val="50000"/>
                    <a:lumOff val="50000"/>
                  </a:schemeClr>
                </a:solidFill>
              </a:rPr>
              <a:t>is</a:t>
            </a:r>
            <a:r>
              <a:rPr sz="1600" dirty="0">
                <a:solidFill>
                  <a:schemeClr val="tx1">
                    <a:lumMod val="50000"/>
                    <a:lumOff val="50000"/>
                  </a:schemeClr>
                </a:solidFill>
              </a:rPr>
              <a:t> algorithm can be used with any problem if the problem has the following properties</a:t>
            </a:r>
            <a:r>
              <a:rPr lang="en-IN" sz="1600" dirty="0">
                <a:solidFill>
                  <a:schemeClr val="tx1">
                    <a:lumMod val="50000"/>
                    <a:lumOff val="50000"/>
                  </a:schemeClr>
                </a:solidFill>
              </a:rPr>
              <a:t> :</a:t>
            </a:r>
            <a:endParaRPr lang="en-IN" sz="1600" dirty="0">
              <a:solidFill>
                <a:schemeClr val="tx1">
                  <a:lumMod val="50000"/>
                  <a:lumOff val="50000"/>
                </a:schemeClr>
              </a:solidFill>
            </a:endParaRPr>
          </a:p>
        </p:txBody>
      </p:sp>
      <p:sp>
        <p:nvSpPr>
          <p:cNvPr id="2" name="Text Box 1"/>
          <p:cNvSpPr txBox="1"/>
          <p:nvPr/>
        </p:nvSpPr>
        <p:spPr>
          <a:xfrm>
            <a:off x="4643120" y="4065270"/>
            <a:ext cx="670560" cy="645160"/>
          </a:xfrm>
          <a:prstGeom prst="rect">
            <a:avLst/>
          </a:prstGeom>
          <a:noFill/>
          <a:ln>
            <a:noFill/>
          </a:ln>
        </p:spPr>
        <p:txBody>
          <a:bodyPr wrap="square" rtlCol="0">
            <a:spAutoFit/>
          </a:bodyPr>
          <a:p>
            <a:r>
              <a:rPr lang="en-IN" altLang="en-US" sz="3600">
                <a:solidFill>
                  <a:schemeClr val="bg1"/>
                </a:solidFill>
              </a:rPr>
              <a:t>1.</a:t>
            </a:r>
            <a:endParaRPr lang="en-IN" altLang="en-US" sz="3600">
              <a:solidFill>
                <a:schemeClr val="bg1"/>
              </a:solidFill>
            </a:endParaRPr>
          </a:p>
        </p:txBody>
      </p:sp>
      <p:sp>
        <p:nvSpPr>
          <p:cNvPr id="3" name="Text Box 2"/>
          <p:cNvSpPr txBox="1"/>
          <p:nvPr/>
        </p:nvSpPr>
        <p:spPr>
          <a:xfrm>
            <a:off x="8518525" y="4105910"/>
            <a:ext cx="670560" cy="645160"/>
          </a:xfrm>
          <a:prstGeom prst="rect">
            <a:avLst/>
          </a:prstGeom>
          <a:noFill/>
          <a:ln>
            <a:noFill/>
          </a:ln>
        </p:spPr>
        <p:txBody>
          <a:bodyPr wrap="square" rtlCol="0">
            <a:spAutoFit/>
          </a:bodyPr>
          <a:p>
            <a:r>
              <a:rPr lang="en-IN" altLang="en-US" sz="3600">
                <a:solidFill>
                  <a:schemeClr val="bg1"/>
                </a:solidFill>
              </a:rPr>
              <a:t>2.</a:t>
            </a:r>
            <a:endParaRPr lang="en-IN" altLang="en-US" sz="3600">
              <a:solidFill>
                <a:schemeClr val="bg1"/>
              </a:solidFill>
            </a:endParaRPr>
          </a:p>
        </p:txBody>
      </p:sp>
      <p:sp>
        <p:nvSpPr>
          <p:cNvPr id="4" name="矩形 3"/>
          <p:cNvSpPr/>
          <p:nvPr/>
        </p:nvSpPr>
        <p:spPr>
          <a:xfrm>
            <a:off x="5651807" y="648653"/>
            <a:ext cx="3900170" cy="632460"/>
          </a:xfrm>
          <a:prstGeom prst="rect">
            <a:avLst/>
          </a:prstGeom>
        </p:spPr>
        <p:txBody>
          <a:bodyPr wrap="none">
            <a:spAutoFit/>
          </a:bodyPr>
          <a:p>
            <a:pPr>
              <a:lnSpc>
                <a:spcPct val="110000"/>
              </a:lnSpc>
            </a:pPr>
            <a:r>
              <a:rPr lang="en-IN" altLang="en-US" sz="3200" b="1" dirty="0">
                <a:solidFill>
                  <a:schemeClr val="tx1">
                    <a:lumMod val="75000"/>
                    <a:lumOff val="25000"/>
                  </a:schemeClr>
                </a:solidFill>
              </a:rPr>
              <a:t>TASK SCHEDULER</a:t>
            </a:r>
            <a:endParaRPr lang="en-IN" altLang="en-US" sz="3200" b="1" dirty="0">
              <a:solidFill>
                <a:schemeClr val="tx1">
                  <a:lumMod val="75000"/>
                  <a:lumOff val="25000"/>
                </a:schemeClr>
              </a:solidFill>
            </a:endParaRPr>
          </a:p>
        </p:txBody>
      </p:sp>
      <p:sp>
        <p:nvSpPr>
          <p:cNvPr id="5" name="矩形 4"/>
          <p:cNvSpPr/>
          <p:nvPr/>
        </p:nvSpPr>
        <p:spPr>
          <a:xfrm>
            <a:off x="5661967" y="1333614"/>
            <a:ext cx="3698614" cy="395605"/>
          </a:xfrm>
          <a:prstGeom prst="rect">
            <a:avLst/>
          </a:prstGeom>
        </p:spPr>
        <p:txBody>
          <a:bodyPr wrap="square">
            <a:spAutoFit/>
          </a:bodyPr>
          <a:p>
            <a:pPr>
              <a:lnSpc>
                <a:spcPct val="110000"/>
              </a:lnSpc>
            </a:pPr>
            <a:r>
              <a:rPr lang="en-IN" altLang="en-US" b="1" dirty="0">
                <a:solidFill>
                  <a:schemeClr val="accent4"/>
                </a:solidFill>
              </a:rPr>
              <a:t>GREEDY APPROACH</a:t>
            </a:r>
            <a:endParaRPr lang="en-IN" altLang="en-US" b="1" dirty="0">
              <a:solidFill>
                <a:schemeClr val="accent4"/>
              </a:solidFill>
            </a:endParaRPr>
          </a:p>
        </p:txBody>
      </p:sp>
      <p:sp>
        <p:nvSpPr>
          <p:cNvPr id="6" name="Text Box 5"/>
          <p:cNvSpPr txBox="1"/>
          <p:nvPr/>
        </p:nvSpPr>
        <p:spPr>
          <a:xfrm>
            <a:off x="151765" y="5713730"/>
            <a:ext cx="4102100" cy="953135"/>
          </a:xfrm>
          <a:prstGeom prst="rect">
            <a:avLst/>
          </a:prstGeom>
          <a:noFill/>
          <a:ln>
            <a:noFill/>
          </a:ln>
        </p:spPr>
        <p:txBody>
          <a:bodyPr wrap="square" rtlCol="0">
            <a:spAutoFit/>
          </a:bodyPr>
          <a:p>
            <a:r>
              <a:rPr lang="en-IN" sz="1400" dirty="0">
                <a:solidFill>
                  <a:schemeClr val="tx1">
                    <a:lumMod val="50000"/>
                    <a:lumOff val="50000"/>
                  </a:schemeClr>
                </a:solidFill>
                <a:sym typeface="+mn-ea"/>
              </a:rPr>
              <a:t>Here is another example. </a:t>
            </a:r>
            <a:r>
              <a:rPr sz="1400" dirty="0">
                <a:solidFill>
                  <a:schemeClr val="tx1">
                    <a:lumMod val="50000"/>
                    <a:lumOff val="50000"/>
                  </a:schemeClr>
                </a:solidFill>
                <a:sym typeface="+mn-ea"/>
              </a:rPr>
              <a:t>The objective is to fill the </a:t>
            </a:r>
            <a:r>
              <a:rPr lang="en-IN" sz="1400" dirty="0">
                <a:solidFill>
                  <a:schemeClr val="tx1">
                    <a:lumMod val="50000"/>
                    <a:lumOff val="50000"/>
                  </a:schemeClr>
                </a:solidFill>
                <a:sym typeface="+mn-ea"/>
              </a:rPr>
              <a:t>bag</a:t>
            </a:r>
            <a:r>
              <a:rPr sz="1400" dirty="0">
                <a:solidFill>
                  <a:schemeClr val="tx1">
                    <a:lumMod val="50000"/>
                    <a:lumOff val="50000"/>
                  </a:schemeClr>
                </a:solidFill>
                <a:sym typeface="+mn-ea"/>
              </a:rPr>
              <a:t> of some given volume with different materials such that the value of selected items is maximized.</a:t>
            </a:r>
            <a:endParaRPr lang="en-IN" sz="1400" dirty="0">
              <a:solidFill>
                <a:schemeClr val="tx1">
                  <a:lumMod val="50000"/>
                  <a:lumOff val="50000"/>
                </a:schemeClr>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2280285" y="4153852"/>
            <a:ext cx="5064125" cy="5064125"/>
          </a:xfrm>
          <a:prstGeom prst="ellipse">
            <a:avLst/>
          </a:prstGeom>
          <a:noFill/>
          <a:ln>
            <a:solidFill>
              <a:schemeClr val="accent4">
                <a:alpha val="2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占位符 47"/>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t="109" b="109"/>
          <a:stretch>
            <a:fillRect/>
          </a:stretch>
        </p:blipFill>
        <p:spPr>
          <a:xfrm>
            <a:off x="6901101" y="2704188"/>
            <a:ext cx="724811" cy="724812"/>
          </a:xfrm>
          <a:prstGeom prst="rect">
            <a:avLst/>
          </a:prstGeom>
        </p:spPr>
      </p:pic>
      <p:sp>
        <p:nvSpPr>
          <p:cNvPr id="34" name="矩形 33"/>
          <p:cNvSpPr/>
          <p:nvPr/>
        </p:nvSpPr>
        <p:spPr>
          <a:xfrm>
            <a:off x="6300316" y="3429000"/>
            <a:ext cx="2015295" cy="279757"/>
          </a:xfrm>
          <a:prstGeom prst="rect">
            <a:avLst/>
          </a:prstGeom>
        </p:spPr>
        <p:txBody>
          <a:bodyPr wrap="none">
            <a:spAutoFit/>
          </a:bodyPr>
          <a:lstStyle/>
          <a:p>
            <a:pPr>
              <a:lnSpc>
                <a:spcPct val="110000"/>
              </a:lnSpc>
            </a:pPr>
            <a:r>
              <a:rPr lang="en-US" altLang="zh-CN" sz="1200" b="1" dirty="0">
                <a:solidFill>
                  <a:schemeClr val="bg1"/>
                </a:solidFill>
              </a:rPr>
              <a:t>Click here to add the text</a:t>
            </a:r>
            <a:endParaRPr lang="en-US" altLang="zh-CN" sz="1200" b="1" dirty="0">
              <a:solidFill>
                <a:schemeClr val="bg1"/>
              </a:solidFill>
            </a:endParaRPr>
          </a:p>
        </p:txBody>
      </p:sp>
      <p:sp>
        <p:nvSpPr>
          <p:cNvPr id="35" name="矩形 34"/>
          <p:cNvSpPr/>
          <p:nvPr/>
        </p:nvSpPr>
        <p:spPr>
          <a:xfrm>
            <a:off x="6281267" y="3695615"/>
            <a:ext cx="1967384" cy="457882"/>
          </a:xfrm>
          <a:prstGeom prst="rect">
            <a:avLst/>
          </a:prstGeom>
        </p:spPr>
        <p:txBody>
          <a:bodyPr wrap="square">
            <a:spAutoFit/>
          </a:bodyPr>
          <a:lstStyle/>
          <a:p>
            <a:pPr algn="ctr">
              <a:lnSpc>
                <a:spcPct val="140000"/>
              </a:lnSpc>
            </a:pPr>
            <a:r>
              <a:rPr lang="en-US" altLang="zh-CN" sz="900" dirty="0">
                <a:solidFill>
                  <a:schemeClr val="bg1"/>
                </a:solidFill>
              </a:rPr>
              <a:t>Your text has been concise and beautiful, but the information is</a:t>
            </a:r>
            <a:endParaRPr lang="en-US" altLang="zh-CN" sz="900" dirty="0">
              <a:solidFill>
                <a:schemeClr val="bg1"/>
              </a:solidFill>
            </a:endParaRPr>
          </a:p>
        </p:txBody>
      </p:sp>
      <p:sp>
        <p:nvSpPr>
          <p:cNvPr id="13" name="椭圆 12"/>
          <p:cNvSpPr/>
          <p:nvPr/>
        </p:nvSpPr>
        <p:spPr>
          <a:xfrm>
            <a:off x="2581276" y="-784225"/>
            <a:ext cx="2343150" cy="2343150"/>
          </a:xfrm>
          <a:prstGeom prst="ellipse">
            <a:avLst/>
          </a:prstGeom>
          <a:noFill/>
          <a:ln>
            <a:solidFill>
              <a:schemeClr val="accent4">
                <a:alpha val="2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096635" y="933450"/>
            <a:ext cx="5609590" cy="1115695"/>
          </a:xfrm>
          <a:prstGeom prst="rect">
            <a:avLst/>
          </a:prstGeom>
          <a:solidFill>
            <a:schemeClr val="accent4"/>
          </a:solidFill>
          <a:ln>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6096000" y="979170"/>
            <a:ext cx="5610225" cy="460375"/>
          </a:xfrm>
          <a:prstGeom prst="rect">
            <a:avLst/>
          </a:prstGeom>
        </p:spPr>
        <p:txBody>
          <a:bodyPr wrap="square">
            <a:spAutoFit/>
          </a:bodyPr>
          <a:p>
            <a:pPr algn="ctr"/>
            <a:r>
              <a:rPr lang="en-IN" altLang="en-US" sz="2400" b="1" dirty="0">
                <a:solidFill>
                  <a:schemeClr val="bg1"/>
                </a:solidFill>
              </a:rPr>
              <a:t>Example</a:t>
            </a:r>
            <a:endParaRPr lang="en-IN" altLang="en-US" sz="2400" b="1" dirty="0">
              <a:solidFill>
                <a:schemeClr val="bg1"/>
              </a:solidFill>
            </a:endParaRPr>
          </a:p>
        </p:txBody>
      </p:sp>
      <p:sp>
        <p:nvSpPr>
          <p:cNvPr id="2" name="矩形 23"/>
          <p:cNvSpPr/>
          <p:nvPr/>
        </p:nvSpPr>
        <p:spPr>
          <a:xfrm>
            <a:off x="6096000" y="1360170"/>
            <a:ext cx="5610860" cy="694055"/>
          </a:xfrm>
          <a:prstGeom prst="rect">
            <a:avLst/>
          </a:prstGeom>
        </p:spPr>
        <p:txBody>
          <a:bodyPr wrap="square">
            <a:spAutoFit/>
          </a:bodyPr>
          <a:p>
            <a:pPr algn="ctr">
              <a:lnSpc>
                <a:spcPct val="140000"/>
              </a:lnSpc>
            </a:pPr>
            <a:r>
              <a:rPr lang="en-US" altLang="zh-CN" sz="1400" dirty="0">
                <a:solidFill>
                  <a:schemeClr val="bg1"/>
                </a:solidFill>
              </a:rPr>
              <a:t>Find the best route to reach the destination city from the given starting point using a greedy method.</a:t>
            </a:r>
            <a:endParaRPr lang="en-US" altLang="zh-CN" sz="1400" dirty="0">
              <a:solidFill>
                <a:schemeClr val="bg1"/>
              </a:solidFill>
            </a:endParaRPr>
          </a:p>
        </p:txBody>
      </p:sp>
      <p:sp>
        <p:nvSpPr>
          <p:cNvPr id="8" name="矩形 3"/>
          <p:cNvSpPr/>
          <p:nvPr/>
        </p:nvSpPr>
        <p:spPr>
          <a:xfrm>
            <a:off x="390832" y="806768"/>
            <a:ext cx="3900170" cy="632460"/>
          </a:xfrm>
          <a:prstGeom prst="rect">
            <a:avLst/>
          </a:prstGeom>
        </p:spPr>
        <p:txBody>
          <a:bodyPr wrap="none">
            <a:spAutoFit/>
          </a:bodyPr>
          <a:p>
            <a:pPr>
              <a:lnSpc>
                <a:spcPct val="110000"/>
              </a:lnSpc>
            </a:pPr>
            <a:r>
              <a:rPr lang="en-IN" altLang="en-US" sz="3200" b="1" dirty="0">
                <a:solidFill>
                  <a:schemeClr val="tx1">
                    <a:lumMod val="75000"/>
                    <a:lumOff val="25000"/>
                  </a:schemeClr>
                </a:solidFill>
              </a:rPr>
              <a:t>TASK SCHEDULER</a:t>
            </a:r>
            <a:endParaRPr lang="en-IN" altLang="en-US" sz="3200" b="1" dirty="0">
              <a:solidFill>
                <a:schemeClr val="tx1">
                  <a:lumMod val="75000"/>
                  <a:lumOff val="25000"/>
                </a:schemeClr>
              </a:solidFill>
            </a:endParaRPr>
          </a:p>
        </p:txBody>
      </p:sp>
      <p:sp>
        <p:nvSpPr>
          <p:cNvPr id="9" name="矩形 4"/>
          <p:cNvSpPr/>
          <p:nvPr/>
        </p:nvSpPr>
        <p:spPr>
          <a:xfrm>
            <a:off x="400992" y="1491729"/>
            <a:ext cx="3698614" cy="395605"/>
          </a:xfrm>
          <a:prstGeom prst="rect">
            <a:avLst/>
          </a:prstGeom>
        </p:spPr>
        <p:txBody>
          <a:bodyPr wrap="square">
            <a:spAutoFit/>
          </a:bodyPr>
          <a:p>
            <a:pPr>
              <a:lnSpc>
                <a:spcPct val="110000"/>
              </a:lnSpc>
            </a:pPr>
            <a:r>
              <a:rPr lang="en-IN" altLang="en-US" b="1" dirty="0">
                <a:solidFill>
                  <a:schemeClr val="accent4"/>
                </a:solidFill>
              </a:rPr>
              <a:t>GREEDY APPROACH</a:t>
            </a:r>
            <a:endParaRPr lang="en-IN" altLang="en-US" b="1" dirty="0">
              <a:solidFill>
                <a:schemeClr val="accent4"/>
              </a:solidFill>
            </a:endParaRPr>
          </a:p>
        </p:txBody>
      </p:sp>
      <p:sp>
        <p:nvSpPr>
          <p:cNvPr id="14" name="矩形 5"/>
          <p:cNvSpPr/>
          <p:nvPr/>
        </p:nvSpPr>
        <p:spPr>
          <a:xfrm>
            <a:off x="390525" y="2164080"/>
            <a:ext cx="5299710" cy="1123950"/>
          </a:xfrm>
          <a:prstGeom prst="rect">
            <a:avLst/>
          </a:prstGeom>
        </p:spPr>
        <p:txBody>
          <a:bodyPr wrap="square">
            <a:spAutoFit/>
          </a:bodyPr>
          <a:p>
            <a:pPr>
              <a:lnSpc>
                <a:spcPct val="140000"/>
              </a:lnSpc>
            </a:pPr>
            <a:r>
              <a:rPr lang="en-IN" altLang="en-US" sz="1600" dirty="0">
                <a:solidFill>
                  <a:schemeClr val="tx1">
                    <a:lumMod val="50000"/>
                    <a:lumOff val="50000"/>
                  </a:schemeClr>
                </a:solidFill>
              </a:rPr>
              <a:t>As previously said, greedy approach will not always provides with the optimal solution. Here’s an example when greedy approach fails to give the optimal solution.</a:t>
            </a:r>
            <a:endParaRPr lang="en-IN" altLang="en-US" sz="1600" dirty="0">
              <a:solidFill>
                <a:schemeClr val="tx1">
                  <a:lumMod val="50000"/>
                  <a:lumOff val="50000"/>
                </a:schemeClr>
              </a:solidFill>
            </a:endParaRPr>
          </a:p>
        </p:txBody>
      </p:sp>
      <p:sp>
        <p:nvSpPr>
          <p:cNvPr id="21" name="矩形 5"/>
          <p:cNvSpPr/>
          <p:nvPr/>
        </p:nvSpPr>
        <p:spPr>
          <a:xfrm>
            <a:off x="390525" y="4312920"/>
            <a:ext cx="5299710" cy="1812925"/>
          </a:xfrm>
          <a:prstGeom prst="rect">
            <a:avLst/>
          </a:prstGeom>
        </p:spPr>
        <p:txBody>
          <a:bodyPr wrap="square">
            <a:spAutoFit/>
          </a:bodyPr>
          <a:p>
            <a:pPr>
              <a:lnSpc>
                <a:spcPct val="140000"/>
              </a:lnSpc>
            </a:pPr>
            <a:r>
              <a:rPr lang="en-IN" altLang="en-US" sz="1600" dirty="0">
                <a:solidFill>
                  <a:schemeClr val="tx1">
                    <a:lumMod val="50000"/>
                    <a:lumOff val="50000"/>
                  </a:schemeClr>
                </a:solidFill>
              </a:rPr>
              <a:t>This time, the calculated route is not the optimised one. It is because greedy algorithm always goes for the local best choice to produce the global best result without looking for the broader part of the problem.</a:t>
            </a:r>
            <a:endParaRPr lang="en-IN" altLang="en-US" sz="1600" dirty="0">
              <a:solidFill>
                <a:schemeClr val="tx1">
                  <a:lumMod val="50000"/>
                  <a:lumOff val="50000"/>
                </a:schemeClr>
              </a:solidFill>
            </a:endParaRPr>
          </a:p>
          <a:p>
            <a:pPr>
              <a:lnSpc>
                <a:spcPct val="140000"/>
              </a:lnSpc>
            </a:pPr>
            <a:endParaRPr lang="en-IN" altLang="en-US" sz="1600" dirty="0">
              <a:solidFill>
                <a:schemeClr val="tx1">
                  <a:lumMod val="50000"/>
                  <a:lumOff val="50000"/>
                </a:schemeClr>
              </a:solidFill>
            </a:endParaRPr>
          </a:p>
        </p:txBody>
      </p:sp>
      <p:pic>
        <p:nvPicPr>
          <p:cNvPr id="22" name="Picture 21" descr="Screenshot (5)"/>
          <p:cNvPicPr>
            <a:picLocks noChangeAspect="1"/>
          </p:cNvPicPr>
          <p:nvPr/>
        </p:nvPicPr>
        <p:blipFill>
          <a:blip r:embed="rId3"/>
          <a:srcRect t="19917" r="7427"/>
          <a:stretch>
            <a:fillRect/>
          </a:stretch>
        </p:blipFill>
        <p:spPr>
          <a:xfrm>
            <a:off x="6096635" y="2773680"/>
            <a:ext cx="5608955" cy="3286760"/>
          </a:xfrm>
          <a:prstGeom prst="rect">
            <a:avLst/>
          </a:prstGeom>
        </p:spPr>
      </p:pic>
    </p:spTree>
    <p:custDataLst>
      <p:tags r:id="rId4"/>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601210" y="2129790"/>
            <a:ext cx="6680200" cy="1707466"/>
            <a:chOff x="4600575" y="634999"/>
            <a:chExt cx="6680200" cy="1521806"/>
          </a:xfrm>
        </p:grpSpPr>
        <p:sp>
          <p:nvSpPr>
            <p:cNvPr id="6" name="矩形 5"/>
            <p:cNvSpPr/>
            <p:nvPr/>
          </p:nvSpPr>
          <p:spPr>
            <a:xfrm>
              <a:off x="4600575" y="634999"/>
              <a:ext cx="6680200" cy="1502607"/>
            </a:xfrm>
            <a:prstGeom prst="rect">
              <a:avLst/>
            </a:prstGeom>
            <a:solidFill>
              <a:schemeClr val="accent4"/>
            </a:solidFill>
            <a:ln>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6536496" y="636929"/>
              <a:ext cx="4388679" cy="1519876"/>
              <a:chOff x="6536496" y="636929"/>
              <a:chExt cx="4388679" cy="1519876"/>
            </a:xfrm>
          </p:grpSpPr>
          <p:sp>
            <p:nvSpPr>
              <p:cNvPr id="7" name="矩形 6"/>
              <p:cNvSpPr/>
              <p:nvPr/>
            </p:nvSpPr>
            <p:spPr>
              <a:xfrm>
                <a:off x="6536496" y="636929"/>
                <a:ext cx="4262755" cy="388244"/>
              </a:xfrm>
              <a:prstGeom prst="rect">
                <a:avLst/>
              </a:prstGeom>
            </p:spPr>
            <p:txBody>
              <a:bodyPr wrap="square">
                <a:spAutoFit/>
              </a:bodyPr>
              <a:lstStyle/>
              <a:p>
                <a:pPr>
                  <a:lnSpc>
                    <a:spcPct val="140000"/>
                  </a:lnSpc>
                </a:pPr>
                <a:r>
                  <a:rPr lang="en-IN" altLang="en-US" sz="1600" b="1" dirty="0">
                    <a:solidFill>
                      <a:schemeClr val="bg1"/>
                    </a:solidFill>
                  </a:rPr>
                  <a:t>The Problem Statement</a:t>
                </a:r>
                <a:endParaRPr lang="en-IN" altLang="en-US" sz="1600" b="1" dirty="0">
                  <a:solidFill>
                    <a:schemeClr val="bg1"/>
                  </a:solidFill>
                </a:endParaRPr>
              </a:p>
            </p:txBody>
          </p:sp>
          <p:sp>
            <p:nvSpPr>
              <p:cNvPr id="8" name="矩形 7"/>
              <p:cNvSpPr/>
              <p:nvPr/>
            </p:nvSpPr>
            <p:spPr>
              <a:xfrm>
                <a:off x="6536496" y="1001127"/>
                <a:ext cx="4388679" cy="1155678"/>
              </a:xfrm>
              <a:prstGeom prst="rect">
                <a:avLst/>
              </a:prstGeom>
            </p:spPr>
            <p:txBody>
              <a:bodyPr wrap="square">
                <a:spAutoFit/>
              </a:bodyPr>
              <a:lstStyle/>
              <a:p>
                <a:pPr>
                  <a:lnSpc>
                    <a:spcPct val="140000"/>
                  </a:lnSpc>
                </a:pPr>
                <a:r>
                  <a:rPr lang="en-IN" altLang="en-US" sz="1400" dirty="0">
                    <a:solidFill>
                      <a:schemeClr val="bg1"/>
                    </a:solidFill>
                  </a:rPr>
                  <a:t>For an organizer, the main objective is to conduct as many events possible within the limited resources (say an auditorium) so as to make maxiumum profit out of it.</a:t>
                </a:r>
                <a:endParaRPr lang="en-IN" altLang="en-US" sz="1400" dirty="0">
                  <a:solidFill>
                    <a:schemeClr val="bg1"/>
                  </a:solidFill>
                </a:endParaRPr>
              </a:p>
            </p:txBody>
          </p:sp>
        </p:grpSp>
      </p:grpSp>
      <p:pic>
        <p:nvPicPr>
          <p:cNvPr id="36" name="图片占位符 35" descr="C:\Users\Abhishek\Desktop\3573382.jpg3573382"/>
          <p:cNvPicPr>
            <a:picLocks noGrp="1" noChangeAspect="1"/>
          </p:cNvPicPr>
          <p:nvPr>
            <p:ph type="pic" sz="quarter" idx="10"/>
          </p:nvPr>
        </p:nvPicPr>
        <p:blipFill>
          <a:blip r:embed="rId1"/>
          <a:srcRect/>
          <a:stretch>
            <a:fillRect/>
          </a:stretch>
        </p:blipFill>
        <p:spPr>
          <a:xfrm>
            <a:off x="0" y="381000"/>
            <a:ext cx="6096000" cy="6096000"/>
          </a:xfrm>
        </p:spPr>
      </p:pic>
      <p:sp>
        <p:nvSpPr>
          <p:cNvPr id="14" name="矩形 13"/>
          <p:cNvSpPr/>
          <p:nvPr/>
        </p:nvSpPr>
        <p:spPr>
          <a:xfrm>
            <a:off x="6537325" y="1219200"/>
            <a:ext cx="4388485" cy="694055"/>
          </a:xfrm>
          <a:prstGeom prst="rect">
            <a:avLst/>
          </a:prstGeom>
        </p:spPr>
        <p:txBody>
          <a:bodyPr wrap="square">
            <a:spAutoFit/>
          </a:bodyPr>
          <a:lstStyle/>
          <a:p>
            <a:pPr>
              <a:lnSpc>
                <a:spcPct val="140000"/>
              </a:lnSpc>
            </a:pPr>
            <a:r>
              <a:rPr lang="en-IN" altLang="en-US" sz="1400" dirty="0">
                <a:solidFill>
                  <a:schemeClr val="tx1">
                    <a:lumMod val="50000"/>
                    <a:lumOff val="50000"/>
                  </a:schemeClr>
                </a:solidFill>
              </a:rPr>
              <a:t>Now, let’s talk about the topic. We’ll see about task scheduler in the following context:</a:t>
            </a:r>
            <a:endParaRPr lang="en-IN" altLang="en-US" sz="1400" dirty="0">
              <a:solidFill>
                <a:schemeClr val="tx1">
                  <a:lumMod val="50000"/>
                  <a:lumOff val="50000"/>
                </a:schemeClr>
              </a:solidFill>
            </a:endParaRPr>
          </a:p>
        </p:txBody>
      </p:sp>
      <p:grpSp>
        <p:nvGrpSpPr>
          <p:cNvPr id="16" name="组合 15"/>
          <p:cNvGrpSpPr/>
          <p:nvPr/>
        </p:nvGrpSpPr>
        <p:grpSpPr>
          <a:xfrm>
            <a:off x="6537131" y="3955690"/>
            <a:ext cx="4388679" cy="1646551"/>
            <a:chOff x="7088946" y="790850"/>
            <a:chExt cx="4388679" cy="1646551"/>
          </a:xfrm>
        </p:grpSpPr>
        <p:sp>
          <p:nvSpPr>
            <p:cNvPr id="17" name="矩形 16"/>
            <p:cNvSpPr/>
            <p:nvPr/>
          </p:nvSpPr>
          <p:spPr>
            <a:xfrm>
              <a:off x="7088946" y="790850"/>
              <a:ext cx="2488565" cy="435610"/>
            </a:xfrm>
            <a:prstGeom prst="rect">
              <a:avLst/>
            </a:prstGeom>
          </p:spPr>
          <p:txBody>
            <a:bodyPr wrap="none">
              <a:spAutoFit/>
            </a:bodyPr>
            <a:lstStyle/>
            <a:p>
              <a:pPr>
                <a:lnSpc>
                  <a:spcPct val="140000"/>
                </a:lnSpc>
              </a:pPr>
              <a:r>
                <a:rPr lang="en-IN" altLang="en-US" sz="1600" b="1" dirty="0">
                  <a:solidFill>
                    <a:schemeClr val="tx1">
                      <a:lumMod val="75000"/>
                      <a:lumOff val="25000"/>
                    </a:schemeClr>
                  </a:solidFill>
                </a:rPr>
                <a:t>Why Greedy Approach?</a:t>
              </a:r>
              <a:endParaRPr lang="en-IN" altLang="en-US" sz="1600" b="1" dirty="0">
                <a:solidFill>
                  <a:schemeClr val="tx1">
                    <a:lumMod val="75000"/>
                    <a:lumOff val="25000"/>
                  </a:schemeClr>
                </a:solidFill>
              </a:endParaRPr>
            </a:p>
          </p:txBody>
        </p:sp>
        <p:sp>
          <p:nvSpPr>
            <p:cNvPr id="18" name="矩形 17"/>
            <p:cNvSpPr/>
            <p:nvPr/>
          </p:nvSpPr>
          <p:spPr>
            <a:xfrm>
              <a:off x="7088946" y="1140731"/>
              <a:ext cx="4388679" cy="1296670"/>
            </a:xfrm>
            <a:prstGeom prst="rect">
              <a:avLst/>
            </a:prstGeom>
          </p:spPr>
          <p:txBody>
            <a:bodyPr wrap="square">
              <a:spAutoFit/>
            </a:bodyPr>
            <a:lstStyle/>
            <a:p>
              <a:pPr>
                <a:lnSpc>
                  <a:spcPct val="140000"/>
                </a:lnSpc>
              </a:pPr>
              <a:r>
                <a:rPr lang="en-IN" altLang="en-US" sz="1400" dirty="0">
                  <a:solidFill>
                    <a:schemeClr val="tx1">
                      <a:lumMod val="50000"/>
                      <a:lumOff val="50000"/>
                    </a:schemeClr>
                  </a:solidFill>
                </a:rPr>
                <a:t>Since we want to maximize the count of activities that can be executed.This approach will greedily choose an activity with earliest finish time at every step, thus yielding an optimal solution.</a:t>
              </a:r>
              <a:endParaRPr lang="en-IN" altLang="en-US" sz="1400" dirty="0">
                <a:solidFill>
                  <a:schemeClr val="tx1">
                    <a:lumMod val="50000"/>
                    <a:lumOff val="50000"/>
                  </a:schemeClr>
                </a:solidFill>
              </a:endParaRPr>
            </a:p>
          </p:txBody>
        </p:sp>
      </p:grpSp>
      <p:grpSp>
        <p:nvGrpSpPr>
          <p:cNvPr id="20" name="组合 19"/>
          <p:cNvGrpSpPr/>
          <p:nvPr/>
        </p:nvGrpSpPr>
        <p:grpSpPr>
          <a:xfrm>
            <a:off x="6537131" y="5613696"/>
            <a:ext cx="4388679" cy="1043936"/>
            <a:chOff x="7088946" y="790850"/>
            <a:chExt cx="4388679" cy="1043936"/>
          </a:xfrm>
        </p:grpSpPr>
        <p:sp>
          <p:nvSpPr>
            <p:cNvPr id="21" name="矩形 20"/>
            <p:cNvSpPr/>
            <p:nvPr/>
          </p:nvSpPr>
          <p:spPr>
            <a:xfrm>
              <a:off x="7088946" y="790850"/>
              <a:ext cx="991235" cy="435610"/>
            </a:xfrm>
            <a:prstGeom prst="rect">
              <a:avLst/>
            </a:prstGeom>
          </p:spPr>
          <p:txBody>
            <a:bodyPr wrap="none">
              <a:spAutoFit/>
            </a:bodyPr>
            <a:lstStyle/>
            <a:p>
              <a:pPr>
                <a:lnSpc>
                  <a:spcPct val="140000"/>
                </a:lnSpc>
              </a:pPr>
              <a:r>
                <a:rPr lang="en-IN" altLang="en-US" sz="1600" b="1" dirty="0">
                  <a:solidFill>
                    <a:schemeClr val="tx1">
                      <a:lumMod val="75000"/>
                      <a:lumOff val="25000"/>
                    </a:schemeClr>
                  </a:solidFill>
                </a:rPr>
                <a:t>Working</a:t>
              </a:r>
              <a:endParaRPr lang="en-IN" altLang="en-US" sz="1600" b="1" dirty="0">
                <a:solidFill>
                  <a:schemeClr val="tx1">
                    <a:lumMod val="75000"/>
                    <a:lumOff val="25000"/>
                  </a:schemeClr>
                </a:solidFill>
              </a:endParaRPr>
            </a:p>
          </p:txBody>
        </p:sp>
        <p:sp>
          <p:nvSpPr>
            <p:cNvPr id="22" name="矩形 21"/>
            <p:cNvSpPr/>
            <p:nvPr/>
          </p:nvSpPr>
          <p:spPr>
            <a:xfrm>
              <a:off x="7088946" y="1140731"/>
              <a:ext cx="4388679" cy="694055"/>
            </a:xfrm>
            <a:prstGeom prst="rect">
              <a:avLst/>
            </a:prstGeom>
          </p:spPr>
          <p:txBody>
            <a:bodyPr wrap="square">
              <a:spAutoFit/>
            </a:bodyPr>
            <a:lstStyle/>
            <a:p>
              <a:pPr>
                <a:lnSpc>
                  <a:spcPct val="140000"/>
                </a:lnSpc>
              </a:pPr>
              <a:r>
                <a:rPr lang="en-IN" altLang="en-US" sz="1400" dirty="0">
                  <a:solidFill>
                    <a:schemeClr val="tx1">
                      <a:lumMod val="50000"/>
                      <a:lumOff val="50000"/>
                    </a:schemeClr>
                  </a:solidFill>
                </a:rPr>
                <a:t>From a given list of events we’ll have to find the maximum number of events possible.</a:t>
              </a:r>
              <a:endParaRPr lang="en-IN" altLang="en-US" sz="1400" dirty="0">
                <a:solidFill>
                  <a:schemeClr val="tx1">
                    <a:lumMod val="50000"/>
                    <a:lumOff val="50000"/>
                  </a:schemeClr>
                </a:solidFill>
              </a:endParaRPr>
            </a:p>
          </p:txBody>
        </p:sp>
      </p:grpSp>
      <p:sp>
        <p:nvSpPr>
          <p:cNvPr id="41" name="椭圆 40"/>
          <p:cNvSpPr/>
          <p:nvPr/>
        </p:nvSpPr>
        <p:spPr>
          <a:xfrm>
            <a:off x="8667750" y="3979862"/>
            <a:ext cx="4441825" cy="4441825"/>
          </a:xfrm>
          <a:prstGeom prst="ellipse">
            <a:avLst/>
          </a:prstGeom>
          <a:noFill/>
          <a:ln>
            <a:solidFill>
              <a:schemeClr val="accent4">
                <a:alpha val="2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3"/>
          <p:cNvSpPr/>
          <p:nvPr/>
        </p:nvSpPr>
        <p:spPr>
          <a:xfrm>
            <a:off x="6537632" y="97473"/>
            <a:ext cx="3900170" cy="632460"/>
          </a:xfrm>
          <a:prstGeom prst="rect">
            <a:avLst/>
          </a:prstGeom>
        </p:spPr>
        <p:txBody>
          <a:bodyPr wrap="none">
            <a:spAutoFit/>
          </a:bodyPr>
          <a:p>
            <a:pPr>
              <a:lnSpc>
                <a:spcPct val="110000"/>
              </a:lnSpc>
            </a:pPr>
            <a:r>
              <a:rPr lang="en-IN" altLang="en-US" sz="3200" b="1" dirty="0">
                <a:solidFill>
                  <a:schemeClr val="tx1">
                    <a:lumMod val="75000"/>
                    <a:lumOff val="25000"/>
                  </a:schemeClr>
                </a:solidFill>
              </a:rPr>
              <a:t>TASK SCHEDULER</a:t>
            </a:r>
            <a:endParaRPr lang="en-IN" altLang="en-US" sz="3200" b="1" dirty="0">
              <a:solidFill>
                <a:schemeClr val="tx1">
                  <a:lumMod val="75000"/>
                  <a:lumOff val="25000"/>
                </a:schemeClr>
              </a:solidFill>
            </a:endParaRPr>
          </a:p>
        </p:txBody>
      </p:sp>
      <p:sp>
        <p:nvSpPr>
          <p:cNvPr id="3" name="矩形 4"/>
          <p:cNvSpPr/>
          <p:nvPr/>
        </p:nvSpPr>
        <p:spPr>
          <a:xfrm>
            <a:off x="6537632" y="730364"/>
            <a:ext cx="3698614" cy="395605"/>
          </a:xfrm>
          <a:prstGeom prst="rect">
            <a:avLst/>
          </a:prstGeom>
        </p:spPr>
        <p:txBody>
          <a:bodyPr wrap="square">
            <a:spAutoFit/>
          </a:bodyPr>
          <a:p>
            <a:pPr>
              <a:lnSpc>
                <a:spcPct val="110000"/>
              </a:lnSpc>
            </a:pPr>
            <a:r>
              <a:rPr lang="en-IN" altLang="en-US" b="1" dirty="0">
                <a:solidFill>
                  <a:schemeClr val="accent4"/>
                </a:solidFill>
              </a:rPr>
              <a:t>GREEDY APPROACH</a:t>
            </a:r>
            <a:endParaRPr lang="en-IN" altLang="en-US" b="1" dirty="0">
              <a:solidFill>
                <a:schemeClr val="accent4"/>
              </a:solidFill>
            </a:endParaRPr>
          </a:p>
        </p:txBody>
      </p:sp>
      <p:sp>
        <p:nvSpPr>
          <p:cNvPr id="42" name="椭圆 41"/>
          <p:cNvSpPr/>
          <p:nvPr/>
        </p:nvSpPr>
        <p:spPr>
          <a:xfrm>
            <a:off x="5343526" y="-839787"/>
            <a:ext cx="2228850" cy="2228850"/>
          </a:xfrm>
          <a:prstGeom prst="ellipse">
            <a:avLst/>
          </a:prstGeom>
          <a:noFill/>
          <a:ln>
            <a:solidFill>
              <a:schemeClr val="accent4">
                <a:alpha val="2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矩形 29"/>
          <p:cNvSpPr/>
          <p:nvPr/>
        </p:nvSpPr>
        <p:spPr>
          <a:xfrm>
            <a:off x="6619875" y="635000"/>
            <a:ext cx="4660900" cy="5565775"/>
          </a:xfrm>
          <a:prstGeom prst="rect">
            <a:avLst/>
          </a:prstGeom>
          <a:solidFill>
            <a:schemeClr val="accent4"/>
          </a:solidFill>
          <a:ln>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6976591" y="1103531"/>
            <a:ext cx="3799359" cy="4034487"/>
            <a:chOff x="7345987" y="3341906"/>
            <a:chExt cx="3799359" cy="4034487"/>
          </a:xfrm>
        </p:grpSpPr>
        <p:sp>
          <p:nvSpPr>
            <p:cNvPr id="32" name="矩形 31"/>
            <p:cNvSpPr/>
            <p:nvPr/>
          </p:nvSpPr>
          <p:spPr>
            <a:xfrm>
              <a:off x="7345987" y="3341906"/>
              <a:ext cx="3435350" cy="565150"/>
            </a:xfrm>
            <a:prstGeom prst="rect">
              <a:avLst/>
            </a:prstGeom>
          </p:spPr>
          <p:txBody>
            <a:bodyPr wrap="none">
              <a:spAutoFit/>
            </a:bodyPr>
            <a:lstStyle/>
            <a:p>
              <a:pPr>
                <a:lnSpc>
                  <a:spcPct val="110000"/>
                </a:lnSpc>
              </a:pPr>
              <a:r>
                <a:rPr lang="en-IN" altLang="en-US" sz="2800" b="1" dirty="0">
                  <a:solidFill>
                    <a:schemeClr val="bg1"/>
                  </a:solidFill>
                </a:rPr>
                <a:t>TASK SCHEDULER</a:t>
              </a:r>
              <a:endParaRPr lang="en-IN" altLang="en-US" sz="2800" b="1" dirty="0">
                <a:solidFill>
                  <a:schemeClr val="bg1"/>
                </a:solidFill>
              </a:endParaRPr>
            </a:p>
          </p:txBody>
        </p:sp>
        <p:sp>
          <p:nvSpPr>
            <p:cNvPr id="33" name="矩形 32"/>
            <p:cNvSpPr/>
            <p:nvPr/>
          </p:nvSpPr>
          <p:spPr>
            <a:xfrm>
              <a:off x="7345987" y="4021787"/>
              <a:ext cx="3698614" cy="429895"/>
            </a:xfrm>
            <a:prstGeom prst="rect">
              <a:avLst/>
            </a:prstGeom>
          </p:spPr>
          <p:txBody>
            <a:bodyPr wrap="square">
              <a:spAutoFit/>
            </a:bodyPr>
            <a:lstStyle/>
            <a:p>
              <a:pPr>
                <a:lnSpc>
                  <a:spcPct val="110000"/>
                </a:lnSpc>
              </a:pPr>
              <a:r>
                <a:rPr lang="en-IN" altLang="en-US" sz="2000" b="1" dirty="0">
                  <a:solidFill>
                    <a:schemeClr val="bg1"/>
                  </a:solidFill>
                </a:rPr>
                <a:t>Problem Statement</a:t>
              </a:r>
              <a:endParaRPr lang="en-IN" altLang="en-US" sz="2000" b="1" dirty="0">
                <a:solidFill>
                  <a:schemeClr val="bg1"/>
                </a:solidFill>
              </a:endParaRPr>
            </a:p>
          </p:txBody>
        </p:sp>
        <p:sp>
          <p:nvSpPr>
            <p:cNvPr id="34" name="矩形 33"/>
            <p:cNvSpPr/>
            <p:nvPr/>
          </p:nvSpPr>
          <p:spPr>
            <a:xfrm>
              <a:off x="7345987" y="4875128"/>
              <a:ext cx="3799359" cy="2501265"/>
            </a:xfrm>
            <a:prstGeom prst="rect">
              <a:avLst/>
            </a:prstGeom>
          </p:spPr>
          <p:txBody>
            <a:bodyPr wrap="square">
              <a:spAutoFit/>
            </a:bodyPr>
            <a:lstStyle/>
            <a:p>
              <a:pPr>
                <a:lnSpc>
                  <a:spcPct val="140000"/>
                </a:lnSpc>
              </a:pPr>
              <a:r>
                <a:rPr lang="en-IN" altLang="en-US" sz="1600" dirty="0">
                  <a:solidFill>
                    <a:schemeClr val="bg1"/>
                  </a:solidFill>
                </a:rPr>
                <a:t>C</a:t>
              </a:r>
              <a:r>
                <a:rPr lang="en-US" altLang="zh-CN" sz="1600" dirty="0">
                  <a:solidFill>
                    <a:schemeClr val="bg1"/>
                  </a:solidFill>
                </a:rPr>
                <a:t>onsider that you have n </a:t>
              </a:r>
              <a:r>
                <a:rPr lang="en-IN" altLang="en-US" sz="1600" dirty="0">
                  <a:solidFill>
                    <a:schemeClr val="bg1"/>
                  </a:solidFill>
                </a:rPr>
                <a:t>event</a:t>
              </a:r>
              <a:r>
                <a:rPr lang="en-US" altLang="zh-CN" sz="1600" dirty="0">
                  <a:solidFill>
                    <a:schemeClr val="bg1"/>
                  </a:solidFill>
                </a:rPr>
                <a:t>s with their start and finish time, the objective is to find solution set having maximum number of non-conflicting </a:t>
              </a:r>
              <a:r>
                <a:rPr lang="en-IN" altLang="en-US" sz="1600" dirty="0">
                  <a:solidFill>
                    <a:schemeClr val="bg1"/>
                  </a:solidFill>
                </a:rPr>
                <a:t>events </a:t>
              </a:r>
              <a:r>
                <a:rPr lang="en-US" altLang="zh-CN" sz="1600" dirty="0">
                  <a:solidFill>
                    <a:schemeClr val="bg1"/>
                  </a:solidFill>
                </a:rPr>
                <a:t>that can be </a:t>
              </a:r>
              <a:r>
                <a:rPr lang="en-IN" altLang="en-US" sz="1600" dirty="0">
                  <a:solidFill>
                    <a:schemeClr val="bg1"/>
                  </a:solidFill>
                </a:rPr>
                <a:t>conducted</a:t>
              </a:r>
              <a:r>
                <a:rPr lang="en-US" altLang="zh-CN" sz="1600" dirty="0">
                  <a:solidFill>
                    <a:schemeClr val="bg1"/>
                  </a:solidFill>
                </a:rPr>
                <a:t> in a single time frame, assuming that only one </a:t>
              </a:r>
              <a:r>
                <a:rPr lang="en-IN" altLang="en-US" sz="1600" dirty="0">
                  <a:solidFill>
                    <a:schemeClr val="bg1"/>
                  </a:solidFill>
                </a:rPr>
                <a:t>auditorum</a:t>
              </a:r>
              <a:r>
                <a:rPr lang="en-US" altLang="zh-CN" sz="1600" dirty="0">
                  <a:solidFill>
                    <a:schemeClr val="bg1"/>
                  </a:solidFill>
                </a:rPr>
                <a:t> or </a:t>
              </a:r>
              <a:r>
                <a:rPr lang="en-IN" altLang="en-US" sz="1600" dirty="0">
                  <a:solidFill>
                    <a:schemeClr val="bg1"/>
                  </a:solidFill>
                </a:rPr>
                <a:t>hall</a:t>
              </a:r>
              <a:r>
                <a:rPr lang="en-US" altLang="zh-CN" sz="1600" dirty="0">
                  <a:solidFill>
                    <a:schemeClr val="bg1"/>
                  </a:solidFill>
                </a:rPr>
                <a:t> is available for </a:t>
              </a:r>
              <a:r>
                <a:rPr lang="en-IN" altLang="en-US" sz="1600" dirty="0">
                  <a:solidFill>
                    <a:schemeClr val="bg1"/>
                  </a:solidFill>
                </a:rPr>
                <a:t>conducting</a:t>
              </a:r>
              <a:r>
                <a:rPr lang="en-US" altLang="zh-CN" sz="1600" dirty="0">
                  <a:solidFill>
                    <a:schemeClr val="bg1"/>
                  </a:solidFill>
                </a:rPr>
                <a:t>.</a:t>
              </a:r>
              <a:endParaRPr lang="en-US" altLang="zh-CN" sz="1600" dirty="0">
                <a:solidFill>
                  <a:schemeClr val="bg1"/>
                </a:solidFill>
              </a:endParaRPr>
            </a:p>
          </p:txBody>
        </p:sp>
      </p:grpSp>
      <p:grpSp>
        <p:nvGrpSpPr>
          <p:cNvPr id="49" name="组合 48"/>
          <p:cNvGrpSpPr/>
          <p:nvPr/>
        </p:nvGrpSpPr>
        <p:grpSpPr>
          <a:xfrm>
            <a:off x="743892" y="1094854"/>
            <a:ext cx="4860618" cy="5357396"/>
            <a:chOff x="7345987" y="3772867"/>
            <a:chExt cx="4860618" cy="5357396"/>
          </a:xfrm>
        </p:grpSpPr>
        <p:sp>
          <p:nvSpPr>
            <p:cNvPr id="51" name="矩形 50"/>
            <p:cNvSpPr/>
            <p:nvPr/>
          </p:nvSpPr>
          <p:spPr>
            <a:xfrm>
              <a:off x="7345987" y="3772867"/>
              <a:ext cx="3698614" cy="429895"/>
            </a:xfrm>
            <a:prstGeom prst="rect">
              <a:avLst/>
            </a:prstGeom>
          </p:spPr>
          <p:txBody>
            <a:bodyPr wrap="square">
              <a:spAutoFit/>
            </a:bodyPr>
            <a:lstStyle/>
            <a:p>
              <a:pPr>
                <a:lnSpc>
                  <a:spcPct val="110000"/>
                </a:lnSpc>
              </a:pPr>
              <a:r>
                <a:rPr lang="en-IN" altLang="en-US" sz="2000" b="1" u="sng" dirty="0">
                  <a:solidFill>
                    <a:schemeClr val="accent4"/>
                  </a:solidFill>
                </a:rPr>
                <a:t>Important Points</a:t>
              </a:r>
              <a:endParaRPr lang="en-IN" altLang="en-US" sz="2000" b="1" u="sng" dirty="0">
                <a:solidFill>
                  <a:schemeClr val="accent4"/>
                </a:solidFill>
              </a:endParaRPr>
            </a:p>
          </p:txBody>
        </p:sp>
        <p:sp>
          <p:nvSpPr>
            <p:cNvPr id="52" name="矩形 51"/>
            <p:cNvSpPr/>
            <p:nvPr/>
          </p:nvSpPr>
          <p:spPr>
            <a:xfrm>
              <a:off x="7345987" y="4519528"/>
              <a:ext cx="4860618" cy="4610735"/>
            </a:xfrm>
            <a:prstGeom prst="rect">
              <a:avLst/>
            </a:prstGeom>
          </p:spPr>
          <p:txBody>
            <a:bodyPr wrap="square">
              <a:spAutoFit/>
            </a:bodyPr>
            <a:lstStyle/>
            <a:p>
              <a:pPr marL="285750" indent="-285750">
                <a:lnSpc>
                  <a:spcPct val="140000"/>
                </a:lnSpc>
                <a:buFont typeface="Arial" panose="020B0604020202020204" pitchFamily="34" charset="0"/>
                <a:buChar char="•"/>
              </a:pPr>
              <a:r>
                <a:rPr lang="en-US" altLang="zh-CN" sz="1600" dirty="0">
                  <a:solidFill>
                    <a:schemeClr val="tx1">
                      <a:lumMod val="50000"/>
                      <a:lumOff val="50000"/>
                    </a:schemeClr>
                  </a:solidFill>
                </a:rPr>
                <a:t>It might not be possible to </a:t>
              </a:r>
              <a:r>
                <a:rPr lang="en-IN" altLang="en-US" sz="1600" dirty="0">
                  <a:solidFill>
                    <a:schemeClr val="tx1">
                      <a:lumMod val="50000"/>
                      <a:lumOff val="50000"/>
                    </a:schemeClr>
                  </a:solidFill>
                </a:rPr>
                <a:t>conduct</a:t>
              </a:r>
              <a:r>
                <a:rPr lang="en-US" altLang="zh-CN" sz="1600" dirty="0">
                  <a:solidFill>
                    <a:schemeClr val="tx1">
                      <a:lumMod val="50000"/>
                      <a:lumOff val="50000"/>
                    </a:schemeClr>
                  </a:solidFill>
                </a:rPr>
                <a:t> all the </a:t>
              </a:r>
              <a:r>
                <a:rPr lang="en-IN" altLang="en-US" sz="1600" dirty="0">
                  <a:solidFill>
                    <a:schemeClr val="tx1">
                      <a:lumMod val="50000"/>
                      <a:lumOff val="50000"/>
                    </a:schemeClr>
                  </a:solidFill>
                </a:rPr>
                <a:t>events</a:t>
              </a:r>
              <a:r>
                <a:rPr lang="en-US" altLang="zh-CN" sz="1600" dirty="0">
                  <a:solidFill>
                    <a:schemeClr val="tx1">
                      <a:lumMod val="50000"/>
                      <a:lumOff val="50000"/>
                    </a:schemeClr>
                  </a:solidFill>
                </a:rPr>
                <a:t>, since their timings can collapse.</a:t>
              </a:r>
              <a:endParaRPr lang="en-US" altLang="zh-CN" sz="1600" dirty="0">
                <a:solidFill>
                  <a:schemeClr val="tx1">
                    <a:lumMod val="50000"/>
                    <a:lumOff val="50000"/>
                  </a:schemeClr>
                </a:solidFill>
              </a:endParaRPr>
            </a:p>
            <a:p>
              <a:pPr marL="285750" indent="-285750">
                <a:lnSpc>
                  <a:spcPct val="140000"/>
                </a:lnSpc>
                <a:buFont typeface="Arial" panose="020B0604020202020204" pitchFamily="34" charset="0"/>
                <a:buChar char="•"/>
              </a:pPr>
              <a:endParaRPr lang="en-US" altLang="zh-CN" sz="1600" dirty="0">
                <a:solidFill>
                  <a:schemeClr val="tx1">
                    <a:lumMod val="50000"/>
                    <a:lumOff val="50000"/>
                  </a:schemeClr>
                </a:solidFill>
              </a:endParaRPr>
            </a:p>
            <a:p>
              <a:pPr marL="285750" indent="-285750">
                <a:lnSpc>
                  <a:spcPct val="140000"/>
                </a:lnSpc>
                <a:buFont typeface="Arial" panose="020B0604020202020204" pitchFamily="34" charset="0"/>
                <a:buChar char="•"/>
              </a:pPr>
              <a:r>
                <a:rPr lang="en-US" altLang="zh-CN" sz="1600" dirty="0">
                  <a:solidFill>
                    <a:schemeClr val="tx1">
                      <a:lumMod val="50000"/>
                      <a:lumOff val="50000"/>
                    </a:schemeClr>
                  </a:solidFill>
                </a:rPr>
                <a:t>Two </a:t>
              </a:r>
              <a:r>
                <a:rPr lang="en-IN" altLang="en-US" sz="1600" dirty="0">
                  <a:solidFill>
                    <a:schemeClr val="tx1">
                      <a:lumMod val="50000"/>
                      <a:lumOff val="50000"/>
                    </a:schemeClr>
                  </a:solidFill>
                </a:rPr>
                <a:t>events</a:t>
              </a:r>
              <a:r>
                <a:rPr lang="en-US" altLang="zh-CN" sz="1600" dirty="0">
                  <a:solidFill>
                    <a:schemeClr val="tx1">
                      <a:lumMod val="50000"/>
                      <a:lumOff val="50000"/>
                    </a:schemeClr>
                  </a:solidFill>
                </a:rPr>
                <a:t>, say </a:t>
              </a:r>
              <a:r>
                <a:rPr lang="en-US" altLang="zh-CN" sz="1600" b="1" dirty="0">
                  <a:solidFill>
                    <a:schemeClr val="tx1">
                      <a:lumMod val="50000"/>
                      <a:lumOff val="50000"/>
                    </a:schemeClr>
                  </a:solidFill>
                </a:rPr>
                <a:t>i</a:t>
              </a:r>
              <a:r>
                <a:rPr lang="en-US" altLang="zh-CN" sz="1600" dirty="0">
                  <a:solidFill>
                    <a:schemeClr val="tx1">
                      <a:lumMod val="50000"/>
                      <a:lumOff val="50000"/>
                    </a:schemeClr>
                  </a:solidFill>
                </a:rPr>
                <a:t> and </a:t>
              </a:r>
              <a:r>
                <a:rPr lang="en-US" altLang="zh-CN" sz="1600" b="1" dirty="0">
                  <a:solidFill>
                    <a:schemeClr val="tx1">
                      <a:lumMod val="50000"/>
                      <a:lumOff val="50000"/>
                    </a:schemeClr>
                  </a:solidFill>
                </a:rPr>
                <a:t>j</a:t>
              </a:r>
              <a:r>
                <a:rPr lang="en-US" altLang="zh-CN" sz="1600" dirty="0">
                  <a:solidFill>
                    <a:schemeClr val="tx1">
                      <a:lumMod val="50000"/>
                      <a:lumOff val="50000"/>
                    </a:schemeClr>
                  </a:solidFill>
                </a:rPr>
                <a:t>, are said to be non-conflicting </a:t>
              </a:r>
              <a:r>
                <a:rPr lang="en-IN" altLang="en-US" sz="1600" dirty="0">
                  <a:solidFill>
                    <a:schemeClr val="tx1">
                      <a:lumMod val="50000"/>
                      <a:lumOff val="50000"/>
                    </a:schemeClr>
                  </a:solidFill>
                </a:rPr>
                <a:t>or compatible </a:t>
              </a:r>
              <a:r>
                <a:rPr lang="en-US" altLang="zh-CN" sz="1600" dirty="0">
                  <a:solidFill>
                    <a:schemeClr val="tx1">
                      <a:lumMod val="50000"/>
                      <a:lumOff val="50000"/>
                    </a:schemeClr>
                  </a:solidFill>
                </a:rPr>
                <a:t>if s</a:t>
              </a:r>
              <a:r>
                <a:rPr lang="en-IN" altLang="en-US" sz="1600" dirty="0">
                  <a:solidFill>
                    <a:schemeClr val="tx1">
                      <a:lumMod val="50000"/>
                      <a:lumOff val="50000"/>
                    </a:schemeClr>
                  </a:solidFill>
                </a:rPr>
                <a:t>tartTime</a:t>
              </a:r>
              <a:r>
                <a:rPr lang="en-US" altLang="zh-CN" sz="2400" b="1" baseline="-25000" dirty="0">
                  <a:solidFill>
                    <a:schemeClr val="tx1">
                      <a:lumMod val="50000"/>
                      <a:lumOff val="50000"/>
                    </a:schemeClr>
                  </a:solidFill>
                </a:rPr>
                <a:t>i</a:t>
              </a:r>
              <a:r>
                <a:rPr lang="en-US" altLang="zh-CN" b="1" dirty="0">
                  <a:solidFill>
                    <a:schemeClr val="tx1">
                      <a:lumMod val="50000"/>
                      <a:lumOff val="50000"/>
                    </a:schemeClr>
                  </a:solidFill>
                </a:rPr>
                <a:t> </a:t>
              </a:r>
              <a:r>
                <a:rPr lang="en-US" altLang="zh-CN" sz="1600" dirty="0">
                  <a:solidFill>
                    <a:schemeClr val="tx1">
                      <a:lumMod val="50000"/>
                      <a:lumOff val="50000"/>
                    </a:schemeClr>
                  </a:solidFill>
                </a:rPr>
                <a:t>&gt;= </a:t>
              </a:r>
              <a:r>
                <a:rPr lang="en-IN" altLang="en-US" sz="1600" dirty="0">
                  <a:solidFill>
                    <a:schemeClr val="tx1">
                      <a:lumMod val="50000"/>
                      <a:lumOff val="50000"/>
                    </a:schemeClr>
                  </a:solidFill>
                </a:rPr>
                <a:t>finishTime</a:t>
              </a:r>
              <a:r>
                <a:rPr lang="en-US" altLang="zh-CN" sz="2400" b="1" baseline="-25000" dirty="0">
                  <a:solidFill>
                    <a:schemeClr val="tx1">
                      <a:lumMod val="50000"/>
                      <a:lumOff val="50000"/>
                    </a:schemeClr>
                  </a:solidFill>
                </a:rPr>
                <a:t>j</a:t>
              </a:r>
              <a:r>
                <a:rPr lang="en-US" altLang="zh-CN" sz="1600" dirty="0">
                  <a:solidFill>
                    <a:schemeClr val="tx1">
                      <a:lumMod val="50000"/>
                      <a:lumOff val="50000"/>
                    </a:schemeClr>
                  </a:solidFill>
                </a:rPr>
                <a:t> or s</a:t>
              </a:r>
              <a:r>
                <a:rPr lang="en-IN" altLang="en-US" sz="1600" dirty="0">
                  <a:solidFill>
                    <a:schemeClr val="tx1">
                      <a:lumMod val="50000"/>
                      <a:lumOff val="50000"/>
                    </a:schemeClr>
                  </a:solidFill>
                </a:rPr>
                <a:t>tartTime</a:t>
              </a:r>
              <a:r>
                <a:rPr lang="en-US" altLang="zh-CN" sz="2400" b="1" baseline="-25000" dirty="0">
                  <a:solidFill>
                    <a:schemeClr val="tx1">
                      <a:lumMod val="50000"/>
                      <a:lumOff val="50000"/>
                    </a:schemeClr>
                  </a:solidFill>
                </a:rPr>
                <a:t>j</a:t>
              </a:r>
              <a:r>
                <a:rPr lang="en-US" altLang="zh-CN" sz="1600" dirty="0">
                  <a:solidFill>
                    <a:schemeClr val="tx1">
                      <a:lumMod val="50000"/>
                      <a:lumOff val="50000"/>
                    </a:schemeClr>
                  </a:solidFill>
                </a:rPr>
                <a:t> &gt;= f</a:t>
              </a:r>
              <a:r>
                <a:rPr lang="en-IN" altLang="en-US" sz="1600" dirty="0">
                  <a:solidFill>
                    <a:schemeClr val="tx1">
                      <a:lumMod val="50000"/>
                      <a:lumOff val="50000"/>
                    </a:schemeClr>
                  </a:solidFill>
                </a:rPr>
                <a:t>inishTime</a:t>
              </a:r>
              <a:r>
                <a:rPr lang="en-US" altLang="zh-CN" sz="2400" b="1" baseline="-25000" dirty="0">
                  <a:solidFill>
                    <a:schemeClr val="tx1">
                      <a:lumMod val="50000"/>
                      <a:lumOff val="50000"/>
                    </a:schemeClr>
                  </a:solidFill>
                </a:rPr>
                <a:t>i</a:t>
              </a:r>
              <a:r>
                <a:rPr lang="en-IN" altLang="en-US" sz="2400" b="1" baseline="-25000" dirty="0">
                  <a:solidFill>
                    <a:schemeClr val="tx1">
                      <a:lumMod val="50000"/>
                      <a:lumOff val="50000"/>
                    </a:schemeClr>
                  </a:solidFill>
                </a:rPr>
                <a:t>.</a:t>
              </a:r>
              <a:endParaRPr lang="en-IN" altLang="en-US" sz="2400" b="1" baseline="-25000" dirty="0">
                <a:solidFill>
                  <a:schemeClr val="tx1">
                    <a:lumMod val="50000"/>
                    <a:lumOff val="50000"/>
                  </a:schemeClr>
                </a:solidFill>
              </a:endParaRPr>
            </a:p>
            <a:p>
              <a:pPr marL="285750" indent="-285750">
                <a:lnSpc>
                  <a:spcPct val="140000"/>
                </a:lnSpc>
                <a:buFont typeface="Arial" panose="020B0604020202020204" pitchFamily="34" charset="0"/>
                <a:buChar char="•"/>
              </a:pPr>
              <a:endParaRPr lang="en-US" altLang="zh-CN" sz="1600" dirty="0">
                <a:solidFill>
                  <a:schemeClr val="tx1">
                    <a:lumMod val="50000"/>
                    <a:lumOff val="50000"/>
                  </a:schemeClr>
                </a:solidFill>
              </a:endParaRPr>
            </a:p>
            <a:p>
              <a:pPr marL="285750" indent="-285750">
                <a:lnSpc>
                  <a:spcPct val="140000"/>
                </a:lnSpc>
                <a:buFont typeface="Arial" panose="020B0604020202020204" pitchFamily="34" charset="0"/>
                <a:buChar char="•"/>
              </a:pPr>
              <a:r>
                <a:rPr lang="en-US" altLang="zh-CN" sz="1600" dirty="0">
                  <a:solidFill>
                    <a:schemeClr val="tx1">
                      <a:lumMod val="50000"/>
                      <a:lumOff val="50000"/>
                    </a:schemeClr>
                  </a:solidFill>
                </a:rPr>
                <a:t>The </a:t>
              </a:r>
              <a:r>
                <a:rPr lang="en-IN" altLang="en-US" sz="1600" dirty="0">
                  <a:solidFill>
                    <a:schemeClr val="tx1">
                      <a:lumMod val="50000"/>
                      <a:lumOff val="50000"/>
                    </a:schemeClr>
                  </a:solidFill>
                </a:rPr>
                <a:t>scheduler will</a:t>
              </a:r>
              <a:r>
                <a:rPr lang="en-US" altLang="zh-CN" sz="1600" dirty="0">
                  <a:solidFill>
                    <a:schemeClr val="tx1">
                      <a:lumMod val="50000"/>
                      <a:lumOff val="50000"/>
                    </a:schemeClr>
                  </a:solidFill>
                </a:rPr>
                <a:t> </a:t>
              </a:r>
              <a:r>
                <a:rPr lang="en-IN" altLang="en-US" sz="1600" dirty="0">
                  <a:solidFill>
                    <a:schemeClr val="tx1">
                      <a:lumMod val="50000"/>
                      <a:lumOff val="50000"/>
                    </a:schemeClr>
                  </a:solidFill>
                </a:rPr>
                <a:t>return</a:t>
              </a:r>
              <a:r>
                <a:rPr lang="en-US" altLang="zh-CN" sz="1600" dirty="0">
                  <a:solidFill>
                    <a:schemeClr val="tx1">
                      <a:lumMod val="50000"/>
                      <a:lumOff val="50000"/>
                    </a:schemeClr>
                  </a:solidFill>
                </a:rPr>
                <a:t> the maximum</a:t>
              </a:r>
              <a:r>
                <a:rPr lang="en-IN" altLang="en-US" sz="1600" dirty="0">
                  <a:solidFill>
                    <a:schemeClr val="tx1">
                      <a:lumMod val="50000"/>
                      <a:lumOff val="50000"/>
                    </a:schemeClr>
                  </a:solidFill>
                </a:rPr>
                <a:t> </a:t>
              </a:r>
              <a:r>
                <a:rPr lang="en-US" altLang="zh-CN" sz="1600" dirty="0">
                  <a:solidFill>
                    <a:schemeClr val="tx1">
                      <a:lumMod val="50000"/>
                      <a:lumOff val="50000"/>
                    </a:schemeClr>
                  </a:solidFill>
                </a:rPr>
                <a:t>-</a:t>
              </a:r>
              <a:r>
                <a:rPr lang="en-IN" altLang="en-US" sz="1600" dirty="0">
                  <a:solidFill>
                    <a:schemeClr val="tx1">
                      <a:lumMod val="50000"/>
                      <a:lumOff val="50000"/>
                    </a:schemeClr>
                  </a:solidFill>
                </a:rPr>
                <a:t> event</a:t>
              </a:r>
              <a:r>
                <a:rPr lang="en-US" altLang="zh-CN" sz="1600" dirty="0">
                  <a:solidFill>
                    <a:schemeClr val="tx1">
                      <a:lumMod val="50000"/>
                      <a:lumOff val="50000"/>
                    </a:schemeClr>
                  </a:solidFill>
                </a:rPr>
                <a:t> set </a:t>
              </a:r>
              <a:r>
                <a:rPr lang="en-IN" altLang="en-US" sz="1600" dirty="0">
                  <a:solidFill>
                    <a:schemeClr val="tx1">
                      <a:lumMod val="50000"/>
                      <a:lumOff val="50000"/>
                    </a:schemeClr>
                  </a:solidFill>
                </a:rPr>
                <a:t>from the given list.</a:t>
              </a:r>
              <a:endParaRPr lang="en-US" altLang="zh-CN" sz="1600" dirty="0">
                <a:solidFill>
                  <a:schemeClr val="tx1">
                    <a:lumMod val="50000"/>
                    <a:lumOff val="50000"/>
                  </a:schemeClr>
                </a:solidFill>
              </a:endParaRPr>
            </a:p>
            <a:p>
              <a:pPr marL="285750" indent="-285750">
                <a:lnSpc>
                  <a:spcPct val="140000"/>
                </a:lnSpc>
                <a:buFont typeface="Arial" panose="020B0604020202020204" pitchFamily="34" charset="0"/>
                <a:buChar char="•"/>
              </a:pPr>
              <a:endParaRPr lang="en-US" altLang="zh-CN" sz="1600" dirty="0">
                <a:solidFill>
                  <a:schemeClr val="tx1">
                    <a:lumMod val="50000"/>
                    <a:lumOff val="50000"/>
                  </a:schemeClr>
                </a:solidFill>
              </a:endParaRPr>
            </a:p>
            <a:p>
              <a:pPr marL="285750" indent="-285750">
                <a:lnSpc>
                  <a:spcPct val="140000"/>
                </a:lnSpc>
                <a:buFont typeface="Arial" panose="020B0604020202020204" pitchFamily="34" charset="0"/>
                <a:buChar char="•"/>
              </a:pPr>
              <a:r>
                <a:rPr lang="en-IN" altLang="en-US" sz="1600" dirty="0">
                  <a:solidFill>
                    <a:schemeClr val="tx1">
                      <a:lumMod val="50000"/>
                      <a:lumOff val="50000"/>
                    </a:schemeClr>
                  </a:solidFill>
                </a:rPr>
                <a:t>It is assumed that not more than one event is going to be conducted concurrently.</a:t>
              </a:r>
              <a:endParaRPr lang="en-US" altLang="zh-CN" sz="1600" dirty="0">
                <a:solidFill>
                  <a:schemeClr val="tx1">
                    <a:lumMod val="50000"/>
                    <a:lumOff val="50000"/>
                  </a:schemeClr>
                </a:solidFill>
              </a:endParaRPr>
            </a:p>
            <a:p>
              <a:pPr marL="285750" indent="-285750">
                <a:lnSpc>
                  <a:spcPct val="140000"/>
                </a:lnSpc>
              </a:pPr>
              <a:endParaRPr lang="en-US" altLang="zh-CN" sz="1600" dirty="0">
                <a:solidFill>
                  <a:schemeClr val="tx1">
                    <a:lumMod val="50000"/>
                    <a:lumOff val="50000"/>
                  </a:schemeClr>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4850" y="-1755775"/>
            <a:ext cx="6362700" cy="6362700"/>
          </a:xfrm>
          <a:prstGeom prst="ellipse">
            <a:avLst/>
          </a:prstGeom>
          <a:noFill/>
          <a:ln>
            <a:solidFill>
              <a:schemeClr val="accent5">
                <a:alpha val="2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96000" y="4040187"/>
            <a:ext cx="3777047" cy="2160588"/>
          </a:xfrm>
          <a:prstGeom prst="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15306" y="4260765"/>
            <a:ext cx="3358034" cy="1468755"/>
          </a:xfrm>
          <a:prstGeom prst="rect">
            <a:avLst/>
          </a:prstGeom>
        </p:spPr>
        <p:txBody>
          <a:bodyPr wrap="square">
            <a:spAutoFit/>
          </a:bodyPr>
          <a:lstStyle/>
          <a:p>
            <a:pPr>
              <a:lnSpc>
                <a:spcPct val="140000"/>
              </a:lnSpc>
            </a:pPr>
            <a:r>
              <a:rPr lang="en-IN" altLang="en-US" sz="1600" dirty="0">
                <a:solidFill>
                  <a:schemeClr val="bg1"/>
                </a:solidFill>
              </a:rPr>
              <a:t>As per our requirement, we only have to include those events which have less duration and have compatibility between them.</a:t>
            </a:r>
            <a:endParaRPr lang="en-IN" altLang="en-US" sz="1600" dirty="0">
              <a:solidFill>
                <a:schemeClr val="bg1"/>
              </a:solidFill>
            </a:endParaRPr>
          </a:p>
        </p:txBody>
      </p:sp>
      <p:sp>
        <p:nvSpPr>
          <p:cNvPr id="12" name="矩形 11"/>
          <p:cNvSpPr/>
          <p:nvPr/>
        </p:nvSpPr>
        <p:spPr>
          <a:xfrm>
            <a:off x="6229350" y="1317625"/>
            <a:ext cx="5060950" cy="2200275"/>
          </a:xfrm>
          <a:prstGeom prst="rect">
            <a:avLst/>
          </a:prstGeom>
        </p:spPr>
        <p:txBody>
          <a:bodyPr wrap="square">
            <a:spAutoFit/>
          </a:bodyPr>
          <a:lstStyle/>
          <a:p>
            <a:pPr>
              <a:lnSpc>
                <a:spcPct val="140000"/>
              </a:lnSpc>
            </a:pPr>
            <a:r>
              <a:rPr lang="en-US" altLang="zh-CN" b="1" dirty="0">
                <a:solidFill>
                  <a:schemeClr val="tx1">
                    <a:lumMod val="50000"/>
                    <a:lumOff val="50000"/>
                  </a:schemeClr>
                </a:solidFill>
              </a:rPr>
              <a:t>Greedy</a:t>
            </a:r>
            <a:r>
              <a:rPr lang="en-US" altLang="zh-CN" dirty="0">
                <a:solidFill>
                  <a:schemeClr val="tx1">
                    <a:lumMod val="50000"/>
                    <a:lumOff val="50000"/>
                  </a:schemeClr>
                </a:solidFill>
              </a:rPr>
              <a:t> </a:t>
            </a:r>
            <a:r>
              <a:rPr lang="en-US" altLang="zh-CN" b="1" dirty="0">
                <a:solidFill>
                  <a:schemeClr val="tx1">
                    <a:lumMod val="50000"/>
                    <a:lumOff val="50000"/>
                  </a:schemeClr>
                </a:solidFill>
              </a:rPr>
              <a:t>approach</a:t>
            </a:r>
            <a:r>
              <a:rPr lang="en-US" altLang="zh-CN" sz="1600" dirty="0">
                <a:solidFill>
                  <a:schemeClr val="tx1">
                    <a:lumMod val="50000"/>
                    <a:lumOff val="50000"/>
                  </a:schemeClr>
                </a:solidFill>
              </a:rPr>
              <a:t> can be used to find the solution since we want to maximize the </a:t>
            </a:r>
            <a:r>
              <a:rPr lang="en-IN" altLang="en-US" sz="1600" dirty="0">
                <a:solidFill>
                  <a:schemeClr val="tx1">
                    <a:lumMod val="50000"/>
                    <a:lumOff val="50000"/>
                  </a:schemeClr>
                </a:solidFill>
              </a:rPr>
              <a:t>number of events </a:t>
            </a:r>
            <a:r>
              <a:rPr lang="en-US" altLang="zh-CN" sz="1600" dirty="0">
                <a:solidFill>
                  <a:schemeClr val="tx1">
                    <a:lumMod val="50000"/>
                    <a:lumOff val="50000"/>
                  </a:schemeClr>
                </a:solidFill>
              </a:rPr>
              <a:t>that can be </a:t>
            </a:r>
            <a:r>
              <a:rPr lang="en-IN" altLang="en-US" sz="1600" dirty="0">
                <a:solidFill>
                  <a:schemeClr val="tx1">
                    <a:lumMod val="50000"/>
                    <a:lumOff val="50000"/>
                  </a:schemeClr>
                </a:solidFill>
              </a:rPr>
              <a:t>conducted</a:t>
            </a:r>
            <a:r>
              <a:rPr lang="en-US" altLang="zh-CN" sz="1600" dirty="0">
                <a:solidFill>
                  <a:schemeClr val="tx1">
                    <a:lumMod val="50000"/>
                    <a:lumOff val="50000"/>
                  </a:schemeClr>
                </a:solidFill>
              </a:rPr>
              <a:t>. </a:t>
            </a:r>
            <a:endParaRPr lang="en-US" altLang="zh-CN" sz="1600" dirty="0">
              <a:solidFill>
                <a:schemeClr val="tx1">
                  <a:lumMod val="50000"/>
                  <a:lumOff val="50000"/>
                </a:schemeClr>
              </a:solidFill>
            </a:endParaRPr>
          </a:p>
          <a:p>
            <a:pPr>
              <a:lnSpc>
                <a:spcPct val="140000"/>
              </a:lnSpc>
            </a:pPr>
            <a:r>
              <a:rPr lang="en-US" altLang="zh-CN" sz="1600" dirty="0">
                <a:solidFill>
                  <a:schemeClr val="tx1">
                    <a:lumMod val="50000"/>
                    <a:lumOff val="50000"/>
                  </a:schemeClr>
                </a:solidFill>
              </a:rPr>
              <a:t>This approach will greedily choose an </a:t>
            </a:r>
            <a:r>
              <a:rPr lang="en-IN" altLang="en-US" sz="1600" dirty="0">
                <a:solidFill>
                  <a:schemeClr val="tx1">
                    <a:lumMod val="50000"/>
                    <a:lumOff val="50000"/>
                  </a:schemeClr>
                </a:solidFill>
              </a:rPr>
              <a:t>event</a:t>
            </a:r>
            <a:r>
              <a:rPr lang="en-US" altLang="zh-CN" sz="1600" dirty="0">
                <a:solidFill>
                  <a:schemeClr val="tx1">
                    <a:lumMod val="50000"/>
                    <a:lumOff val="50000"/>
                  </a:schemeClr>
                </a:solidFill>
              </a:rPr>
              <a:t> with earliest finish time at every step, thus yielding an optimal solution</a:t>
            </a:r>
            <a:r>
              <a:rPr lang="en-IN" altLang="en-US" sz="1600" dirty="0">
                <a:solidFill>
                  <a:schemeClr val="tx1">
                    <a:lumMod val="50000"/>
                    <a:lumOff val="50000"/>
                  </a:schemeClr>
                </a:solidFill>
              </a:rPr>
              <a:t>.</a:t>
            </a:r>
            <a:endParaRPr lang="en-IN" altLang="en-US" sz="1600" dirty="0">
              <a:solidFill>
                <a:schemeClr val="tx1">
                  <a:lumMod val="50000"/>
                  <a:lumOff val="50000"/>
                </a:schemeClr>
              </a:solidFill>
            </a:endParaRPr>
          </a:p>
        </p:txBody>
      </p:sp>
      <p:sp>
        <p:nvSpPr>
          <p:cNvPr id="14" name="矩形 13"/>
          <p:cNvSpPr/>
          <p:nvPr/>
        </p:nvSpPr>
        <p:spPr>
          <a:xfrm>
            <a:off x="2019300" y="4040187"/>
            <a:ext cx="3777047" cy="216058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229081" y="4260765"/>
            <a:ext cx="3358034" cy="1468755"/>
          </a:xfrm>
          <a:prstGeom prst="rect">
            <a:avLst/>
          </a:prstGeom>
        </p:spPr>
        <p:txBody>
          <a:bodyPr wrap="square">
            <a:spAutoFit/>
          </a:bodyPr>
          <a:lstStyle/>
          <a:p>
            <a:pPr>
              <a:lnSpc>
                <a:spcPct val="140000"/>
              </a:lnSpc>
            </a:pPr>
            <a:r>
              <a:rPr lang="en-IN" altLang="en-US" sz="1600" dirty="0">
                <a:solidFill>
                  <a:schemeClr val="tx1">
                    <a:lumMod val="75000"/>
                    <a:lumOff val="25000"/>
                  </a:schemeClr>
                </a:solidFill>
              </a:rPr>
              <a:t>...</a:t>
            </a:r>
            <a:r>
              <a:rPr lang="en-US" altLang="zh-CN" sz="1600" dirty="0">
                <a:solidFill>
                  <a:schemeClr val="tx1">
                    <a:lumMod val="75000"/>
                    <a:lumOff val="25000"/>
                  </a:schemeClr>
                </a:solidFill>
              </a:rPr>
              <a:t>the decision is taken on the basis of current available information without worrying about the effect of the current decision in future</a:t>
            </a:r>
            <a:r>
              <a:rPr lang="en-IN" altLang="en-US" sz="1600" dirty="0">
                <a:solidFill>
                  <a:schemeClr val="tx1">
                    <a:lumMod val="75000"/>
                    <a:lumOff val="25000"/>
                  </a:schemeClr>
                </a:solidFill>
              </a:rPr>
              <a:t>.</a:t>
            </a:r>
            <a:endParaRPr lang="en-IN" altLang="en-US" sz="1600" dirty="0">
              <a:solidFill>
                <a:schemeClr val="tx1">
                  <a:lumMod val="75000"/>
                  <a:lumOff val="25000"/>
                </a:schemeClr>
              </a:solidFill>
            </a:endParaRPr>
          </a:p>
        </p:txBody>
      </p:sp>
      <p:sp>
        <p:nvSpPr>
          <p:cNvPr id="25" name="椭圆 24"/>
          <p:cNvSpPr/>
          <p:nvPr/>
        </p:nvSpPr>
        <p:spPr>
          <a:xfrm>
            <a:off x="8001000" y="5810249"/>
            <a:ext cx="2339975" cy="2339975"/>
          </a:xfrm>
          <a:prstGeom prst="ellipse">
            <a:avLst/>
          </a:prstGeom>
          <a:noFill/>
          <a:ln>
            <a:solidFill>
              <a:schemeClr val="accent5">
                <a:alpha val="2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占位符 37" descr="C:\Users\Abhishek\Desktop\6342523.jpg6342523"/>
          <p:cNvPicPr>
            <a:picLocks noGrp="1" noChangeAspect="1"/>
          </p:cNvPicPr>
          <p:nvPr>
            <p:ph type="pic" sz="quarter" idx="10"/>
          </p:nvPr>
        </p:nvPicPr>
        <p:blipFill>
          <a:blip r:embed="rId1"/>
          <a:srcRect/>
          <a:stretch>
            <a:fillRect/>
          </a:stretch>
        </p:blipFill>
        <p:spPr>
          <a:xfrm>
            <a:off x="1" y="4260691"/>
            <a:ext cx="1719647" cy="1719580"/>
          </a:xfrm>
        </p:spPr>
      </p:pic>
      <p:pic>
        <p:nvPicPr>
          <p:cNvPr id="40" name="图片占位符 39" descr="花瓶里插着植物&#10;&#10;描述已自动生成"/>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t="15126" b="15126"/>
          <a:stretch>
            <a:fillRect/>
          </a:stretch>
        </p:blipFill>
        <p:spPr/>
      </p:pic>
      <p:sp>
        <p:nvSpPr>
          <p:cNvPr id="44" name="矩形 43"/>
          <p:cNvSpPr/>
          <p:nvPr/>
        </p:nvSpPr>
        <p:spPr>
          <a:xfrm>
            <a:off x="911225" y="1211918"/>
            <a:ext cx="4460875" cy="1173480"/>
          </a:xfrm>
          <a:prstGeom prst="rect">
            <a:avLst/>
          </a:prstGeom>
        </p:spPr>
        <p:txBody>
          <a:bodyPr wrap="square">
            <a:spAutoFit/>
          </a:bodyPr>
          <a:lstStyle/>
          <a:p>
            <a:pPr>
              <a:lnSpc>
                <a:spcPct val="110000"/>
              </a:lnSpc>
            </a:pPr>
            <a:r>
              <a:rPr lang="en-IN" altLang="en-US" sz="3200" b="1" dirty="0">
                <a:solidFill>
                  <a:schemeClr val="tx1">
                    <a:lumMod val="75000"/>
                    <a:lumOff val="25000"/>
                  </a:schemeClr>
                </a:solidFill>
              </a:rPr>
              <a:t>Why Greedy Approach?</a:t>
            </a:r>
            <a:endParaRPr lang="en-IN" altLang="en-US" sz="3200" b="1" dirty="0">
              <a:solidFill>
                <a:schemeClr val="tx1">
                  <a:lumMod val="75000"/>
                  <a:lumOff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76295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088890" y="342900"/>
            <a:ext cx="6828155" cy="6108700"/>
          </a:xfrm>
          <a:prstGeom prst="rect">
            <a:avLst/>
          </a:prstGeom>
          <a:solidFill>
            <a:schemeClr val="accent4"/>
          </a:solidFill>
          <a:ln>
            <a:noFill/>
          </a:ln>
          <a:effectLst>
            <a:outerShdw blurRad="419100" dist="38100" dir="2700000" sx="102000" sy="102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0020" y="1303655"/>
            <a:ext cx="4690110" cy="5600700"/>
          </a:xfrm>
          <a:prstGeom prst="rect">
            <a:avLst/>
          </a:prstGeom>
        </p:spPr>
        <p:txBody>
          <a:bodyPr wrap="square">
            <a:spAutoFit/>
          </a:bodyPr>
          <a:lstStyle/>
          <a:p>
            <a:pPr>
              <a:lnSpc>
                <a:spcPct val="140000"/>
              </a:lnSpc>
            </a:pPr>
            <a:r>
              <a:rPr lang="en-IN" altLang="en-US" sz="1600" dirty="0">
                <a:solidFill>
                  <a:schemeClr val="bg1"/>
                </a:solidFill>
              </a:rPr>
              <a:t>Following are the steps we will be following to proceed with task scheduler:</a:t>
            </a:r>
            <a:endParaRPr lang="en-IN" altLang="en-US" sz="1600" dirty="0">
              <a:solidFill>
                <a:schemeClr val="bg1"/>
              </a:solidFill>
            </a:endParaRPr>
          </a:p>
          <a:p>
            <a:pPr>
              <a:lnSpc>
                <a:spcPct val="140000"/>
              </a:lnSpc>
            </a:pPr>
            <a:endParaRPr lang="en-IN" altLang="en-US" sz="1600" dirty="0">
              <a:solidFill>
                <a:schemeClr val="bg1"/>
              </a:solidFill>
            </a:endParaRPr>
          </a:p>
          <a:p>
            <a:pPr>
              <a:lnSpc>
                <a:spcPct val="140000"/>
              </a:lnSpc>
            </a:pPr>
            <a:r>
              <a:rPr lang="en-IN" altLang="en-US" sz="1600" dirty="0">
                <a:solidFill>
                  <a:schemeClr val="bg1"/>
                </a:solidFill>
              </a:rPr>
              <a:t>Step 1: Sort the given events in ascending order according to their finishing time.</a:t>
            </a:r>
            <a:endParaRPr lang="en-IN" altLang="en-US" sz="1600" dirty="0">
              <a:solidFill>
                <a:schemeClr val="bg1"/>
              </a:solidFill>
            </a:endParaRPr>
          </a:p>
          <a:p>
            <a:pPr>
              <a:lnSpc>
                <a:spcPct val="140000"/>
              </a:lnSpc>
            </a:pPr>
            <a:endParaRPr lang="en-IN" altLang="en-US" sz="1600" dirty="0">
              <a:solidFill>
                <a:schemeClr val="bg1"/>
              </a:solidFill>
            </a:endParaRPr>
          </a:p>
          <a:p>
            <a:pPr>
              <a:lnSpc>
                <a:spcPct val="140000"/>
              </a:lnSpc>
            </a:pPr>
            <a:r>
              <a:rPr lang="en-IN" altLang="en-US" sz="1600" dirty="0">
                <a:solidFill>
                  <a:schemeClr val="bg1"/>
                </a:solidFill>
              </a:rPr>
              <a:t>Step 2: Select the first event from sorted array  and add it to Solution array.</a:t>
            </a:r>
            <a:endParaRPr lang="en-IN" altLang="en-US" sz="1600" dirty="0">
              <a:solidFill>
                <a:schemeClr val="bg1"/>
              </a:solidFill>
            </a:endParaRPr>
          </a:p>
          <a:p>
            <a:pPr>
              <a:lnSpc>
                <a:spcPct val="140000"/>
              </a:lnSpc>
            </a:pPr>
            <a:endParaRPr lang="en-IN" altLang="en-US" sz="1600" dirty="0">
              <a:solidFill>
                <a:schemeClr val="bg1"/>
              </a:solidFill>
            </a:endParaRPr>
          </a:p>
          <a:p>
            <a:pPr>
              <a:lnSpc>
                <a:spcPct val="140000"/>
              </a:lnSpc>
            </a:pPr>
            <a:r>
              <a:rPr lang="en-IN" altLang="en-US" sz="1600" dirty="0">
                <a:solidFill>
                  <a:schemeClr val="bg1"/>
                </a:solidFill>
              </a:rPr>
              <a:t>Step 3: Repeat steps 4 and 5 for the remaining events.</a:t>
            </a:r>
            <a:endParaRPr lang="en-IN" altLang="en-US" sz="1600" dirty="0">
              <a:solidFill>
                <a:schemeClr val="bg1"/>
              </a:solidFill>
            </a:endParaRPr>
          </a:p>
          <a:p>
            <a:pPr>
              <a:lnSpc>
                <a:spcPct val="140000"/>
              </a:lnSpc>
            </a:pPr>
            <a:endParaRPr lang="en-IN" altLang="en-US" sz="1600" dirty="0">
              <a:solidFill>
                <a:schemeClr val="bg1"/>
              </a:solidFill>
            </a:endParaRPr>
          </a:p>
          <a:p>
            <a:pPr>
              <a:lnSpc>
                <a:spcPct val="140000"/>
              </a:lnSpc>
            </a:pPr>
            <a:r>
              <a:rPr lang="en-IN" altLang="en-US" sz="1600" dirty="0">
                <a:solidFill>
                  <a:schemeClr val="bg1"/>
                </a:solidFill>
              </a:rPr>
              <a:t>Step 4: If the start time of the currently selected event is greater than or equal to the finish time of previously selected event, then add it to the Solution array.</a:t>
            </a:r>
            <a:endParaRPr lang="en-IN" altLang="en-US" sz="1600" dirty="0">
              <a:solidFill>
                <a:schemeClr val="bg1"/>
              </a:solidFill>
            </a:endParaRPr>
          </a:p>
        </p:txBody>
      </p:sp>
      <p:sp>
        <p:nvSpPr>
          <p:cNvPr id="27" name="矩形 3"/>
          <p:cNvSpPr/>
          <p:nvPr/>
        </p:nvSpPr>
        <p:spPr>
          <a:xfrm>
            <a:off x="160327" y="171133"/>
            <a:ext cx="3900170" cy="632460"/>
          </a:xfrm>
          <a:prstGeom prst="rect">
            <a:avLst/>
          </a:prstGeom>
        </p:spPr>
        <p:txBody>
          <a:bodyPr wrap="none">
            <a:spAutoFit/>
          </a:bodyPr>
          <a:p>
            <a:pPr>
              <a:lnSpc>
                <a:spcPct val="110000"/>
              </a:lnSpc>
            </a:pPr>
            <a:r>
              <a:rPr lang="en-IN" altLang="en-US" sz="3200" b="1" dirty="0">
                <a:solidFill>
                  <a:schemeClr val="bg1"/>
                </a:solidFill>
              </a:rPr>
              <a:t>TASK SCHEDULER</a:t>
            </a:r>
            <a:endParaRPr lang="en-IN" altLang="en-US" sz="3200" b="1" dirty="0">
              <a:solidFill>
                <a:schemeClr val="bg1"/>
              </a:solidFill>
            </a:endParaRPr>
          </a:p>
        </p:txBody>
      </p:sp>
      <p:sp>
        <p:nvSpPr>
          <p:cNvPr id="28" name="矩形 4"/>
          <p:cNvSpPr/>
          <p:nvPr/>
        </p:nvSpPr>
        <p:spPr>
          <a:xfrm>
            <a:off x="160327" y="838949"/>
            <a:ext cx="3698614" cy="429895"/>
          </a:xfrm>
          <a:prstGeom prst="rect">
            <a:avLst/>
          </a:prstGeom>
        </p:spPr>
        <p:txBody>
          <a:bodyPr wrap="square">
            <a:spAutoFit/>
          </a:bodyPr>
          <a:p>
            <a:pPr>
              <a:lnSpc>
                <a:spcPct val="110000"/>
              </a:lnSpc>
            </a:pPr>
            <a:r>
              <a:rPr lang="en-IN" altLang="en-US" sz="2000" b="1" dirty="0">
                <a:solidFill>
                  <a:schemeClr val="accent4"/>
                </a:solidFill>
              </a:rPr>
              <a:t>Working...</a:t>
            </a:r>
            <a:endParaRPr lang="en-IN" altLang="en-US" sz="2000" b="1" dirty="0">
              <a:solidFill>
                <a:schemeClr val="accent4"/>
              </a:solidFill>
            </a:endParaRPr>
          </a:p>
        </p:txBody>
      </p:sp>
      <p:sp>
        <p:nvSpPr>
          <p:cNvPr id="29" name="Text Box 28"/>
          <p:cNvSpPr txBox="1"/>
          <p:nvPr/>
        </p:nvSpPr>
        <p:spPr>
          <a:xfrm>
            <a:off x="5231765" y="342900"/>
            <a:ext cx="6685280" cy="368300"/>
          </a:xfrm>
          <a:prstGeom prst="rect">
            <a:avLst/>
          </a:prstGeom>
          <a:noFill/>
        </p:spPr>
        <p:txBody>
          <a:bodyPr wrap="square" rtlCol="0">
            <a:spAutoFit/>
          </a:bodyPr>
          <a:p>
            <a:r>
              <a:rPr lang="en-IN" altLang="en-US">
                <a:solidFill>
                  <a:schemeClr val="bg1"/>
                </a:solidFill>
              </a:rPr>
              <a:t>Explanation with sample input and output:</a:t>
            </a:r>
            <a:endParaRPr lang="en-IN" altLang="en-US">
              <a:solidFill>
                <a:schemeClr val="bg1"/>
              </a:solidFill>
            </a:endParaRPr>
          </a:p>
        </p:txBody>
      </p:sp>
      <p:graphicFrame>
        <p:nvGraphicFramePr>
          <p:cNvPr id="30" name="Table 29"/>
          <p:cNvGraphicFramePr/>
          <p:nvPr/>
        </p:nvGraphicFramePr>
        <p:xfrm>
          <a:off x="5088890" y="803910"/>
          <a:ext cx="6829425" cy="2667000"/>
        </p:xfrm>
        <a:graphic>
          <a:graphicData uri="http://schemas.openxmlformats.org/drawingml/2006/table">
            <a:tbl>
              <a:tblPr firstRow="1" bandRow="1">
                <a:tableStyleId>{5C22544A-7EE6-4342-B048-85BDC9FD1C3A}</a:tableStyleId>
              </a:tblPr>
              <a:tblGrid>
                <a:gridCol w="2276475"/>
                <a:gridCol w="2276475"/>
                <a:gridCol w="2276475"/>
              </a:tblGrid>
              <a:tr h="381000">
                <a:tc>
                  <a:txBody>
                    <a:bodyPr/>
                    <a:p>
                      <a:pPr>
                        <a:buNone/>
                      </a:pPr>
                      <a:r>
                        <a:rPr lang="en-US"/>
                        <a:t>Start Time (s)</a:t>
                      </a:r>
                      <a:endParaRPr lang="en-US"/>
                    </a:p>
                  </a:txBody>
                  <a:tcPr/>
                </a:tc>
                <a:tc>
                  <a:txBody>
                    <a:bodyPr/>
                    <a:p>
                      <a:pPr>
                        <a:buNone/>
                      </a:pPr>
                      <a:r>
                        <a:rPr lang="en-US"/>
                        <a:t>Finish Time (f)</a:t>
                      </a:r>
                      <a:endParaRPr lang="en-US"/>
                    </a:p>
                  </a:txBody>
                  <a:tcPr/>
                </a:tc>
                <a:tc>
                  <a:txBody>
                    <a:bodyPr/>
                    <a:p>
                      <a:pPr>
                        <a:buNone/>
                      </a:pPr>
                      <a:r>
                        <a:rPr lang="en-IN" altLang="en-US"/>
                        <a:t>EventName</a:t>
                      </a:r>
                      <a:endParaRPr lang="en-IN" altLang="en-US"/>
                    </a:p>
                  </a:txBody>
                  <a:tcPr/>
                </a:tc>
              </a:tr>
              <a:tr h="381000">
                <a:tc>
                  <a:txBody>
                    <a:bodyPr/>
                    <a:p>
                      <a:pPr>
                        <a:buNone/>
                      </a:pPr>
                      <a:r>
                        <a:rPr lang="en-US"/>
                        <a:t>5</a:t>
                      </a:r>
                      <a:endParaRPr lang="en-US"/>
                    </a:p>
                  </a:txBody>
                  <a:tcPr/>
                </a:tc>
                <a:tc>
                  <a:txBody>
                    <a:bodyPr/>
                    <a:p>
                      <a:pPr>
                        <a:buNone/>
                      </a:pPr>
                      <a:r>
                        <a:rPr lang="en-US"/>
                        <a:t>9</a:t>
                      </a:r>
                      <a:endParaRPr lang="en-US"/>
                    </a:p>
                  </a:txBody>
                  <a:tcPr/>
                </a:tc>
                <a:tc>
                  <a:txBody>
                    <a:bodyPr/>
                    <a:p>
                      <a:pPr>
                        <a:buNone/>
                      </a:pPr>
                      <a:r>
                        <a:rPr lang="en-US"/>
                        <a:t>a1</a:t>
                      </a:r>
                      <a:endParaRPr lang="en-US"/>
                    </a:p>
                  </a:txBody>
                  <a:tcPr/>
                </a:tc>
              </a:tr>
              <a:tr h="381000">
                <a:tc>
                  <a:txBody>
                    <a:bodyPr/>
                    <a:p>
                      <a:pPr>
                        <a:buNone/>
                      </a:pPr>
                      <a:r>
                        <a:rPr lang="en-US"/>
                        <a:t>1</a:t>
                      </a:r>
                      <a:endParaRPr lang="en-US"/>
                    </a:p>
                  </a:txBody>
                  <a:tcPr/>
                </a:tc>
                <a:tc>
                  <a:txBody>
                    <a:bodyPr/>
                    <a:p>
                      <a:pPr>
                        <a:buNone/>
                      </a:pPr>
                      <a:r>
                        <a:rPr lang="en-US"/>
                        <a:t>2</a:t>
                      </a:r>
                      <a:endParaRPr lang="en-US"/>
                    </a:p>
                  </a:txBody>
                  <a:tcPr/>
                </a:tc>
                <a:tc>
                  <a:txBody>
                    <a:bodyPr/>
                    <a:p>
                      <a:pPr>
                        <a:buNone/>
                      </a:pPr>
                      <a:r>
                        <a:rPr lang="en-US"/>
                        <a:t>a2</a:t>
                      </a:r>
                      <a:endParaRPr lang="en-US"/>
                    </a:p>
                  </a:txBody>
                  <a:tcPr/>
                </a:tc>
              </a:tr>
              <a:tr h="381000">
                <a:tc>
                  <a:txBody>
                    <a:bodyPr/>
                    <a:p>
                      <a:pPr>
                        <a:buNone/>
                      </a:pPr>
                      <a:r>
                        <a:rPr lang="en-US"/>
                        <a:t>3</a:t>
                      </a:r>
                      <a:endParaRPr lang="en-US"/>
                    </a:p>
                  </a:txBody>
                  <a:tcPr/>
                </a:tc>
                <a:tc>
                  <a:txBody>
                    <a:bodyPr/>
                    <a:p>
                      <a:pPr>
                        <a:buNone/>
                      </a:pPr>
                      <a:r>
                        <a:rPr lang="en-US"/>
                        <a:t>4</a:t>
                      </a:r>
                      <a:endParaRPr lang="en-US"/>
                    </a:p>
                  </a:txBody>
                  <a:tcPr/>
                </a:tc>
                <a:tc>
                  <a:txBody>
                    <a:bodyPr/>
                    <a:p>
                      <a:pPr>
                        <a:buNone/>
                      </a:pPr>
                      <a:r>
                        <a:rPr lang="en-US"/>
                        <a:t>a3</a:t>
                      </a:r>
                      <a:endParaRPr lang="en-US"/>
                    </a:p>
                  </a:txBody>
                  <a:tcPr/>
                </a:tc>
              </a:tr>
              <a:tr h="381000">
                <a:tc>
                  <a:txBody>
                    <a:bodyPr/>
                    <a:p>
                      <a:pPr>
                        <a:buNone/>
                      </a:pPr>
                      <a:r>
                        <a:rPr lang="en-US"/>
                        <a:t>0</a:t>
                      </a:r>
                      <a:endParaRPr lang="en-US"/>
                    </a:p>
                  </a:txBody>
                  <a:tcPr/>
                </a:tc>
                <a:tc>
                  <a:txBody>
                    <a:bodyPr/>
                    <a:p>
                      <a:pPr>
                        <a:buNone/>
                      </a:pPr>
                      <a:r>
                        <a:rPr lang="en-US"/>
                        <a:t>6</a:t>
                      </a:r>
                      <a:endParaRPr lang="en-US"/>
                    </a:p>
                  </a:txBody>
                  <a:tcPr/>
                </a:tc>
                <a:tc>
                  <a:txBody>
                    <a:bodyPr/>
                    <a:p>
                      <a:pPr>
                        <a:buNone/>
                      </a:pPr>
                      <a:r>
                        <a:rPr lang="en-US"/>
                        <a:t>a4</a:t>
                      </a:r>
                      <a:endParaRPr lang="en-US"/>
                    </a:p>
                  </a:txBody>
                  <a:tcPr/>
                </a:tc>
              </a:tr>
              <a:tr h="381000">
                <a:tc>
                  <a:txBody>
                    <a:bodyPr/>
                    <a:p>
                      <a:pPr>
                        <a:buNone/>
                      </a:pPr>
                      <a:r>
                        <a:rPr lang="en-US"/>
                        <a:t>5</a:t>
                      </a:r>
                      <a:endParaRPr lang="en-US"/>
                    </a:p>
                  </a:txBody>
                  <a:tcPr/>
                </a:tc>
                <a:tc>
                  <a:txBody>
                    <a:bodyPr/>
                    <a:p>
                      <a:pPr>
                        <a:buNone/>
                      </a:pPr>
                      <a:r>
                        <a:rPr lang="en-US"/>
                        <a:t>7</a:t>
                      </a:r>
                      <a:endParaRPr lang="en-US"/>
                    </a:p>
                  </a:txBody>
                  <a:tcPr/>
                </a:tc>
                <a:tc>
                  <a:txBody>
                    <a:bodyPr/>
                    <a:p>
                      <a:pPr>
                        <a:buNone/>
                      </a:pPr>
                      <a:r>
                        <a:rPr lang="en-US"/>
                        <a:t>a5</a:t>
                      </a:r>
                      <a:endParaRPr lang="en-US"/>
                    </a:p>
                  </a:txBody>
                  <a:tcPr/>
                </a:tc>
              </a:tr>
              <a:tr h="381000">
                <a:tc>
                  <a:txBody>
                    <a:bodyPr/>
                    <a:p>
                      <a:pPr>
                        <a:buNone/>
                      </a:pPr>
                      <a:r>
                        <a:rPr lang="en-US"/>
                        <a:t>8</a:t>
                      </a:r>
                      <a:endParaRPr lang="en-US"/>
                    </a:p>
                  </a:txBody>
                  <a:tcPr/>
                </a:tc>
                <a:tc>
                  <a:txBody>
                    <a:bodyPr/>
                    <a:p>
                      <a:pPr>
                        <a:buNone/>
                      </a:pPr>
                      <a:r>
                        <a:rPr lang="en-US"/>
                        <a:t>9</a:t>
                      </a:r>
                      <a:endParaRPr lang="en-US"/>
                    </a:p>
                  </a:txBody>
                  <a:tcPr/>
                </a:tc>
                <a:tc>
                  <a:txBody>
                    <a:bodyPr/>
                    <a:p>
                      <a:pPr>
                        <a:buNone/>
                      </a:pPr>
                      <a:r>
                        <a:rPr lang="en-US"/>
                        <a:t>a6</a:t>
                      </a:r>
                      <a:endParaRPr lang="en-US"/>
                    </a:p>
                  </a:txBody>
                  <a:tcPr/>
                </a:tc>
              </a:tr>
            </a:tbl>
          </a:graphicData>
        </a:graphic>
      </p:graphicFrame>
      <p:graphicFrame>
        <p:nvGraphicFramePr>
          <p:cNvPr id="31" name="Picture Placeholder 30"/>
          <p:cNvGraphicFramePr/>
          <p:nvPr>
            <p:ph type="pic" sz="quarter" idx="10"/>
          </p:nvPr>
        </p:nvGraphicFramePr>
        <p:xfrm>
          <a:off x="5085715" y="3891280"/>
          <a:ext cx="6831330" cy="2560320"/>
        </p:xfrm>
        <a:graphic>
          <a:graphicData uri="http://schemas.openxmlformats.org/drawingml/2006/table">
            <a:tbl>
              <a:tblPr firstRow="1" bandRow="1">
                <a:tableStyleId>{5C22544A-7EE6-4342-B048-85BDC9FD1C3A}</a:tableStyleId>
              </a:tblPr>
              <a:tblGrid>
                <a:gridCol w="2277110"/>
                <a:gridCol w="2277110"/>
                <a:gridCol w="2277110"/>
              </a:tblGrid>
              <a:tr h="365760">
                <a:tc>
                  <a:txBody>
                    <a:bodyPr/>
                    <a:p>
                      <a:pPr>
                        <a:buNone/>
                      </a:pPr>
                      <a:r>
                        <a:rPr lang="en-US"/>
                        <a:t>Start Time (s)</a:t>
                      </a:r>
                      <a:endParaRPr lang="en-US"/>
                    </a:p>
                  </a:txBody>
                  <a:tcPr/>
                </a:tc>
                <a:tc>
                  <a:txBody>
                    <a:bodyPr/>
                    <a:p>
                      <a:pPr>
                        <a:buNone/>
                      </a:pPr>
                      <a:r>
                        <a:rPr lang="en-US"/>
                        <a:t>Finish Time (f)</a:t>
                      </a:r>
                      <a:endParaRPr lang="en-US"/>
                    </a:p>
                  </a:txBody>
                  <a:tcPr/>
                </a:tc>
                <a:tc>
                  <a:txBody>
                    <a:bodyPr/>
                    <a:p>
                      <a:pPr>
                        <a:buNone/>
                      </a:pPr>
                      <a:r>
                        <a:rPr lang="en-IN" altLang="en-US"/>
                        <a:t>Event</a:t>
                      </a:r>
                      <a:r>
                        <a:rPr lang="en-US"/>
                        <a:t>Name</a:t>
                      </a:r>
                      <a:endParaRPr lang="en-US"/>
                    </a:p>
                  </a:txBody>
                  <a:tcPr/>
                </a:tc>
              </a:tr>
              <a:tr h="365760">
                <a:tc>
                  <a:txBody>
                    <a:bodyPr/>
                    <a:p>
                      <a:pPr>
                        <a:buNone/>
                      </a:pPr>
                      <a:r>
                        <a:rPr lang="en-US"/>
                        <a:t>1</a:t>
                      </a:r>
                      <a:endParaRPr lang="en-US"/>
                    </a:p>
                  </a:txBody>
                  <a:tcPr/>
                </a:tc>
                <a:tc>
                  <a:txBody>
                    <a:bodyPr/>
                    <a:p>
                      <a:pPr>
                        <a:buNone/>
                      </a:pPr>
                      <a:r>
                        <a:rPr lang="en-US"/>
                        <a:t>2</a:t>
                      </a:r>
                      <a:endParaRPr lang="en-US"/>
                    </a:p>
                  </a:txBody>
                  <a:tcPr/>
                </a:tc>
                <a:tc>
                  <a:txBody>
                    <a:bodyPr/>
                    <a:p>
                      <a:pPr>
                        <a:buNone/>
                      </a:pPr>
                      <a:r>
                        <a:rPr lang="en-US"/>
                        <a:t>a2</a:t>
                      </a:r>
                      <a:endParaRPr lang="en-US"/>
                    </a:p>
                  </a:txBody>
                  <a:tcPr/>
                </a:tc>
              </a:tr>
              <a:tr h="365760">
                <a:tc>
                  <a:txBody>
                    <a:bodyPr/>
                    <a:p>
                      <a:pPr>
                        <a:buNone/>
                      </a:pPr>
                      <a:r>
                        <a:rPr lang="en-US"/>
                        <a:t>3</a:t>
                      </a:r>
                      <a:endParaRPr lang="en-US"/>
                    </a:p>
                  </a:txBody>
                  <a:tcPr/>
                </a:tc>
                <a:tc>
                  <a:txBody>
                    <a:bodyPr/>
                    <a:p>
                      <a:pPr>
                        <a:buNone/>
                      </a:pPr>
                      <a:r>
                        <a:rPr lang="en-US"/>
                        <a:t>4</a:t>
                      </a:r>
                      <a:endParaRPr lang="en-US"/>
                    </a:p>
                  </a:txBody>
                  <a:tcPr/>
                </a:tc>
                <a:tc>
                  <a:txBody>
                    <a:bodyPr/>
                    <a:p>
                      <a:pPr>
                        <a:buNone/>
                      </a:pPr>
                      <a:r>
                        <a:rPr lang="en-US"/>
                        <a:t>a3</a:t>
                      </a:r>
                      <a:endParaRPr lang="en-US"/>
                    </a:p>
                  </a:txBody>
                  <a:tcPr/>
                </a:tc>
              </a:tr>
              <a:tr h="365760">
                <a:tc>
                  <a:txBody>
                    <a:bodyPr/>
                    <a:p>
                      <a:pPr>
                        <a:buNone/>
                      </a:pPr>
                      <a:r>
                        <a:rPr lang="en-US"/>
                        <a:t>0</a:t>
                      </a:r>
                      <a:endParaRPr lang="en-US"/>
                    </a:p>
                  </a:txBody>
                  <a:tcPr/>
                </a:tc>
                <a:tc>
                  <a:txBody>
                    <a:bodyPr/>
                    <a:p>
                      <a:pPr>
                        <a:buNone/>
                      </a:pPr>
                      <a:r>
                        <a:rPr lang="en-US"/>
                        <a:t>6</a:t>
                      </a:r>
                      <a:endParaRPr lang="en-US"/>
                    </a:p>
                  </a:txBody>
                  <a:tcPr/>
                </a:tc>
                <a:tc>
                  <a:txBody>
                    <a:bodyPr/>
                    <a:p>
                      <a:pPr>
                        <a:buNone/>
                      </a:pPr>
                      <a:r>
                        <a:rPr lang="en-US"/>
                        <a:t>a4</a:t>
                      </a:r>
                      <a:endParaRPr lang="en-US"/>
                    </a:p>
                  </a:txBody>
                  <a:tcPr/>
                </a:tc>
              </a:tr>
              <a:tr h="365760">
                <a:tc>
                  <a:txBody>
                    <a:bodyPr/>
                    <a:p>
                      <a:pPr>
                        <a:buNone/>
                      </a:pPr>
                      <a:r>
                        <a:rPr lang="en-US"/>
                        <a:t>5</a:t>
                      </a:r>
                      <a:endParaRPr lang="en-US"/>
                    </a:p>
                  </a:txBody>
                  <a:tcPr/>
                </a:tc>
                <a:tc>
                  <a:txBody>
                    <a:bodyPr/>
                    <a:p>
                      <a:pPr>
                        <a:buNone/>
                      </a:pPr>
                      <a:r>
                        <a:rPr lang="en-US"/>
                        <a:t>7</a:t>
                      </a:r>
                      <a:endParaRPr lang="en-US"/>
                    </a:p>
                  </a:txBody>
                  <a:tcPr/>
                </a:tc>
                <a:tc>
                  <a:txBody>
                    <a:bodyPr/>
                    <a:p>
                      <a:pPr>
                        <a:buNone/>
                      </a:pPr>
                      <a:r>
                        <a:rPr lang="en-US"/>
                        <a:t>a5</a:t>
                      </a:r>
                      <a:endParaRPr lang="en-US"/>
                    </a:p>
                  </a:txBody>
                  <a:tcPr/>
                </a:tc>
              </a:tr>
              <a:tr h="365760">
                <a:tc>
                  <a:txBody>
                    <a:bodyPr/>
                    <a:p>
                      <a:pPr>
                        <a:buNone/>
                      </a:pPr>
                      <a:r>
                        <a:rPr lang="en-US"/>
                        <a:t>5</a:t>
                      </a:r>
                      <a:endParaRPr lang="en-US"/>
                    </a:p>
                  </a:txBody>
                  <a:tcPr/>
                </a:tc>
                <a:tc>
                  <a:txBody>
                    <a:bodyPr/>
                    <a:p>
                      <a:pPr>
                        <a:buNone/>
                      </a:pPr>
                      <a:r>
                        <a:rPr lang="en-US"/>
                        <a:t>9</a:t>
                      </a:r>
                      <a:endParaRPr lang="en-US"/>
                    </a:p>
                  </a:txBody>
                  <a:tcPr/>
                </a:tc>
                <a:tc>
                  <a:txBody>
                    <a:bodyPr/>
                    <a:p>
                      <a:pPr>
                        <a:buNone/>
                      </a:pPr>
                      <a:r>
                        <a:rPr lang="en-US"/>
                        <a:t>a1</a:t>
                      </a:r>
                      <a:endParaRPr lang="en-US"/>
                    </a:p>
                  </a:txBody>
                  <a:tcPr/>
                </a:tc>
              </a:tr>
              <a:tr h="365760">
                <a:tc>
                  <a:txBody>
                    <a:bodyPr/>
                    <a:p>
                      <a:pPr>
                        <a:buNone/>
                      </a:pPr>
                      <a:r>
                        <a:rPr lang="en-US"/>
                        <a:t>8</a:t>
                      </a:r>
                      <a:endParaRPr lang="en-US"/>
                    </a:p>
                  </a:txBody>
                  <a:tcPr/>
                </a:tc>
                <a:tc>
                  <a:txBody>
                    <a:bodyPr/>
                    <a:p>
                      <a:pPr>
                        <a:buNone/>
                      </a:pPr>
                      <a:r>
                        <a:rPr lang="en-US"/>
                        <a:t>9</a:t>
                      </a:r>
                      <a:endParaRPr lang="en-US"/>
                    </a:p>
                  </a:txBody>
                  <a:tcPr/>
                </a:tc>
                <a:tc>
                  <a:txBody>
                    <a:bodyPr/>
                    <a:p>
                      <a:pPr>
                        <a:buNone/>
                      </a:pPr>
                      <a:r>
                        <a:rPr lang="en-US"/>
                        <a:t>a6</a:t>
                      </a:r>
                      <a:endParaRPr lang="en-US"/>
                    </a:p>
                  </a:txBody>
                  <a:tcPr/>
                </a:tc>
              </a:tr>
            </a:tbl>
          </a:graphicData>
        </a:graphic>
      </p:graphicFrame>
      <p:sp>
        <p:nvSpPr>
          <p:cNvPr id="32" name="Text Box 31"/>
          <p:cNvSpPr txBox="1"/>
          <p:nvPr/>
        </p:nvSpPr>
        <p:spPr>
          <a:xfrm>
            <a:off x="5078730" y="3547745"/>
            <a:ext cx="6837680" cy="337185"/>
          </a:xfrm>
          <a:prstGeom prst="rect">
            <a:avLst/>
          </a:prstGeom>
          <a:noFill/>
        </p:spPr>
        <p:txBody>
          <a:bodyPr wrap="square" rtlCol="0">
            <a:spAutoFit/>
          </a:bodyPr>
          <a:p>
            <a:r>
              <a:rPr lang="en-IN" altLang="en-US" sz="1600">
                <a:solidFill>
                  <a:schemeClr val="bg1"/>
                </a:solidFill>
              </a:rPr>
              <a:t>Sorting the given input:</a:t>
            </a:r>
            <a:endParaRPr lang="en-IN" altLang="en-US" sz="16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3392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0020" y="1303655"/>
            <a:ext cx="4690110" cy="5255895"/>
          </a:xfrm>
          <a:prstGeom prst="rect">
            <a:avLst/>
          </a:prstGeom>
        </p:spPr>
        <p:txBody>
          <a:bodyPr wrap="square">
            <a:spAutoFit/>
          </a:bodyPr>
          <a:lstStyle/>
          <a:p>
            <a:pPr>
              <a:lnSpc>
                <a:spcPct val="140000"/>
              </a:lnSpc>
            </a:pPr>
            <a:endParaRPr lang="en-IN" altLang="en-US" sz="1600" dirty="0">
              <a:solidFill>
                <a:schemeClr val="bg1"/>
              </a:solidFill>
            </a:endParaRPr>
          </a:p>
          <a:p>
            <a:pPr>
              <a:lnSpc>
                <a:spcPct val="140000"/>
              </a:lnSpc>
            </a:pPr>
            <a:r>
              <a:rPr lang="en-IN" altLang="en-US" sz="1600" dirty="0">
                <a:solidFill>
                  <a:schemeClr val="bg1"/>
                </a:solidFill>
              </a:rPr>
              <a:t>Step 5: Select the next event in sorted array.</a:t>
            </a:r>
            <a:endParaRPr lang="en-IN" altLang="en-US" sz="1600" dirty="0">
              <a:solidFill>
                <a:schemeClr val="bg1"/>
              </a:solidFill>
            </a:endParaRPr>
          </a:p>
          <a:p>
            <a:pPr>
              <a:lnSpc>
                <a:spcPct val="140000"/>
              </a:lnSpc>
            </a:pPr>
            <a:endParaRPr lang="en-IN" altLang="en-US" sz="1600" dirty="0">
              <a:solidFill>
                <a:schemeClr val="bg1"/>
              </a:solidFill>
            </a:endParaRPr>
          </a:p>
          <a:p>
            <a:pPr>
              <a:lnSpc>
                <a:spcPct val="140000"/>
              </a:lnSpc>
            </a:pPr>
            <a:r>
              <a:rPr lang="en-IN" altLang="en-US" sz="1600" dirty="0">
                <a:solidFill>
                  <a:schemeClr val="bg1"/>
                </a:solidFill>
              </a:rPr>
              <a:t>Step 6: Print the Solution array.</a:t>
            </a:r>
            <a:endParaRPr lang="en-IN" altLang="en-US" sz="1600" dirty="0">
              <a:solidFill>
                <a:schemeClr val="bg1"/>
              </a:solidFill>
            </a:endParaRPr>
          </a:p>
          <a:p>
            <a:pPr>
              <a:lnSpc>
                <a:spcPct val="140000"/>
              </a:lnSpc>
            </a:pPr>
            <a:endParaRPr lang="en-IN" altLang="en-US" sz="1600" dirty="0">
              <a:solidFill>
                <a:schemeClr val="bg1"/>
              </a:solidFill>
            </a:endParaRPr>
          </a:p>
          <a:p>
            <a:pPr marL="285750" indent="-285750">
              <a:lnSpc>
                <a:spcPct val="140000"/>
              </a:lnSpc>
              <a:buFont typeface="Arial" panose="020B0604020202020204" pitchFamily="34" charset="0"/>
              <a:buChar char="•"/>
            </a:pPr>
            <a:r>
              <a:rPr lang="en-IN" altLang="en-US" sz="1600" dirty="0">
                <a:solidFill>
                  <a:schemeClr val="bg1"/>
                </a:solidFill>
              </a:rPr>
              <a:t>Now, schedule A1</a:t>
            </a:r>
            <a:endParaRPr lang="en-IN" altLang="en-US" sz="1600" dirty="0">
              <a:solidFill>
                <a:schemeClr val="bg1"/>
              </a:solidFill>
            </a:endParaRPr>
          </a:p>
          <a:p>
            <a:pPr marL="285750" indent="-285750">
              <a:lnSpc>
                <a:spcPct val="140000"/>
              </a:lnSpc>
              <a:buFont typeface="Arial" panose="020B0604020202020204" pitchFamily="34" charset="0"/>
              <a:buChar char="•"/>
            </a:pPr>
            <a:r>
              <a:rPr lang="en-IN" altLang="en-US" sz="1600" dirty="0">
                <a:solidFill>
                  <a:schemeClr val="bg1"/>
                </a:solidFill>
              </a:rPr>
              <a:t>Next schedule A3 as A1.</a:t>
            </a:r>
            <a:endParaRPr lang="en-IN" altLang="en-US" sz="1600" dirty="0">
              <a:solidFill>
                <a:schemeClr val="bg1"/>
              </a:solidFill>
            </a:endParaRPr>
          </a:p>
          <a:p>
            <a:pPr marL="285750" indent="-285750">
              <a:lnSpc>
                <a:spcPct val="140000"/>
              </a:lnSpc>
              <a:buFont typeface="Arial" panose="020B0604020202020204" pitchFamily="34" charset="0"/>
              <a:buChar char="•"/>
            </a:pPr>
            <a:r>
              <a:rPr lang="en-IN" altLang="en-US" sz="1600" dirty="0">
                <a:solidFill>
                  <a:schemeClr val="bg1"/>
                </a:solidFill>
              </a:rPr>
              <a:t>Next skip A2 as it is interfering.</a:t>
            </a:r>
            <a:endParaRPr lang="en-IN" altLang="en-US" sz="1600" dirty="0">
              <a:solidFill>
                <a:schemeClr val="bg1"/>
              </a:solidFill>
            </a:endParaRPr>
          </a:p>
          <a:p>
            <a:pPr marL="285750" indent="-285750">
              <a:lnSpc>
                <a:spcPct val="140000"/>
              </a:lnSpc>
              <a:buFont typeface="Arial" panose="020B0604020202020204" pitchFamily="34" charset="0"/>
              <a:buChar char="•"/>
            </a:pPr>
            <a:r>
              <a:rPr lang="en-IN" altLang="en-US" sz="1600" dirty="0">
                <a:solidFill>
                  <a:schemeClr val="bg1"/>
                </a:solidFill>
              </a:rPr>
              <a:t>Next, schedule A4 as A1 A3 and A4 are non-interfering, then next, schedule A6.</a:t>
            </a:r>
            <a:endParaRPr lang="en-IN" altLang="en-US" sz="1600" dirty="0">
              <a:solidFill>
                <a:schemeClr val="bg1"/>
              </a:solidFill>
            </a:endParaRPr>
          </a:p>
          <a:p>
            <a:pPr marL="285750" indent="-285750">
              <a:lnSpc>
                <a:spcPct val="140000"/>
              </a:lnSpc>
              <a:buFont typeface="Arial" panose="020B0604020202020204" pitchFamily="34" charset="0"/>
              <a:buChar char="•"/>
            </a:pPr>
            <a:r>
              <a:rPr lang="en-IN" altLang="en-US" sz="1600" dirty="0">
                <a:solidFill>
                  <a:schemeClr val="bg1"/>
                </a:solidFill>
              </a:rPr>
              <a:t>Next, schedule A7.</a:t>
            </a:r>
            <a:endParaRPr lang="en-IN" altLang="en-US" sz="1600" dirty="0">
              <a:solidFill>
                <a:schemeClr val="bg1"/>
              </a:solidFill>
            </a:endParaRPr>
          </a:p>
          <a:p>
            <a:pPr marL="285750" indent="-285750">
              <a:lnSpc>
                <a:spcPct val="140000"/>
              </a:lnSpc>
              <a:buFont typeface="Arial" panose="020B0604020202020204" pitchFamily="34" charset="0"/>
              <a:buChar char="•"/>
            </a:pPr>
            <a:r>
              <a:rPr lang="en-IN" altLang="en-US" sz="1600" dirty="0">
                <a:solidFill>
                  <a:schemeClr val="bg1"/>
                </a:solidFill>
              </a:rPr>
              <a:t>Next, schedule A9 </a:t>
            </a:r>
            <a:endParaRPr lang="en-IN" altLang="en-US" sz="1600" dirty="0">
              <a:solidFill>
                <a:schemeClr val="bg1"/>
              </a:solidFill>
            </a:endParaRPr>
          </a:p>
          <a:p>
            <a:pPr marL="285750" indent="-285750">
              <a:lnSpc>
                <a:spcPct val="140000"/>
              </a:lnSpc>
              <a:buFont typeface="Arial" panose="020B0604020202020204" pitchFamily="34" charset="0"/>
              <a:buChar char="•"/>
            </a:pPr>
            <a:r>
              <a:rPr lang="en-IN" altLang="en-US" sz="1600" dirty="0">
                <a:solidFill>
                  <a:schemeClr val="bg1"/>
                </a:solidFill>
              </a:rPr>
              <a:t>Skip A8 as it is interfering.</a:t>
            </a:r>
            <a:endParaRPr lang="en-IN" altLang="en-US" sz="1600" dirty="0">
              <a:solidFill>
                <a:schemeClr val="bg1"/>
              </a:solidFill>
            </a:endParaRPr>
          </a:p>
          <a:p>
            <a:pPr marL="285750" indent="-285750">
              <a:lnSpc>
                <a:spcPct val="140000"/>
              </a:lnSpc>
              <a:buFont typeface="Arial" panose="020B0604020202020204" pitchFamily="34" charset="0"/>
              <a:buChar char="•"/>
            </a:pPr>
            <a:r>
              <a:rPr lang="en-IN" altLang="en-US" sz="1600" dirty="0">
                <a:solidFill>
                  <a:schemeClr val="bg1"/>
                </a:solidFill>
              </a:rPr>
              <a:t>Next, schedule A10 as A1 A3 A4 A6 A7 A9 and A10 are non-interfering.</a:t>
            </a:r>
            <a:endParaRPr lang="en-IN" altLang="en-US" sz="1600" dirty="0">
              <a:solidFill>
                <a:schemeClr val="bg1"/>
              </a:solidFill>
            </a:endParaRPr>
          </a:p>
        </p:txBody>
      </p:sp>
      <p:sp>
        <p:nvSpPr>
          <p:cNvPr id="27" name="矩形 3"/>
          <p:cNvSpPr/>
          <p:nvPr/>
        </p:nvSpPr>
        <p:spPr>
          <a:xfrm>
            <a:off x="160327" y="171133"/>
            <a:ext cx="3900170" cy="632460"/>
          </a:xfrm>
          <a:prstGeom prst="rect">
            <a:avLst/>
          </a:prstGeom>
        </p:spPr>
        <p:txBody>
          <a:bodyPr wrap="none">
            <a:spAutoFit/>
          </a:bodyPr>
          <a:p>
            <a:pPr>
              <a:lnSpc>
                <a:spcPct val="110000"/>
              </a:lnSpc>
            </a:pPr>
            <a:r>
              <a:rPr lang="en-IN" altLang="en-US" sz="3200" b="1" dirty="0">
                <a:solidFill>
                  <a:schemeClr val="bg1"/>
                </a:solidFill>
              </a:rPr>
              <a:t>TASK SCHEDULER</a:t>
            </a:r>
            <a:endParaRPr lang="en-IN" altLang="en-US" sz="3200" b="1" dirty="0">
              <a:solidFill>
                <a:schemeClr val="bg1"/>
              </a:solidFill>
            </a:endParaRPr>
          </a:p>
        </p:txBody>
      </p:sp>
      <p:sp>
        <p:nvSpPr>
          <p:cNvPr id="28" name="矩形 4"/>
          <p:cNvSpPr/>
          <p:nvPr/>
        </p:nvSpPr>
        <p:spPr>
          <a:xfrm>
            <a:off x="160327" y="838949"/>
            <a:ext cx="3698614" cy="429895"/>
          </a:xfrm>
          <a:prstGeom prst="rect">
            <a:avLst/>
          </a:prstGeom>
        </p:spPr>
        <p:txBody>
          <a:bodyPr wrap="square">
            <a:spAutoFit/>
          </a:bodyPr>
          <a:p>
            <a:pPr>
              <a:lnSpc>
                <a:spcPct val="110000"/>
              </a:lnSpc>
            </a:pPr>
            <a:r>
              <a:rPr lang="en-IN" altLang="en-US" sz="2000" b="1" dirty="0">
                <a:solidFill>
                  <a:schemeClr val="accent4"/>
                </a:solidFill>
              </a:rPr>
              <a:t>Working...</a:t>
            </a:r>
            <a:endParaRPr lang="en-IN" altLang="en-US" sz="2000" b="1" dirty="0">
              <a:solidFill>
                <a:schemeClr val="accent4"/>
              </a:solidFill>
            </a:endParaRPr>
          </a:p>
        </p:txBody>
      </p:sp>
      <p:pic>
        <p:nvPicPr>
          <p:cNvPr id="2" name="Picture Placeholder 1"/>
          <p:cNvPicPr>
            <a:picLocks noChangeAspect="1"/>
          </p:cNvPicPr>
          <p:nvPr>
            <p:ph type="pic" sz="quarter" idx="10"/>
          </p:nvPr>
        </p:nvPicPr>
        <p:blipFill>
          <a:blip r:embed="rId1"/>
          <a:srcRect l="1441" t="2444" r="6148" b="2648"/>
          <a:stretch>
            <a:fillRect/>
          </a:stretch>
        </p:blipFill>
        <p:spPr>
          <a:xfrm>
            <a:off x="6446520" y="171450"/>
            <a:ext cx="5643880" cy="4146550"/>
          </a:xfrm>
          <a:prstGeom prst="rect">
            <a:avLst/>
          </a:prstGeom>
        </p:spPr>
      </p:pic>
      <p:sp>
        <p:nvSpPr>
          <p:cNvPr id="3" name="Text Box 2"/>
          <p:cNvSpPr txBox="1"/>
          <p:nvPr/>
        </p:nvSpPr>
        <p:spPr>
          <a:xfrm>
            <a:off x="6573520" y="4820920"/>
            <a:ext cx="5516880" cy="583565"/>
          </a:xfrm>
          <a:prstGeom prst="rect">
            <a:avLst/>
          </a:prstGeom>
          <a:noFill/>
        </p:spPr>
        <p:txBody>
          <a:bodyPr wrap="square" rtlCol="0">
            <a:spAutoFit/>
          </a:bodyPr>
          <a:p>
            <a:r>
              <a:rPr lang="en-IN" altLang="en-US" sz="1600"/>
              <a:t>Thus the final solution to the problem is:</a:t>
            </a:r>
            <a:endParaRPr lang="en-IN" altLang="en-US" sz="1600"/>
          </a:p>
          <a:p>
            <a:endParaRPr lang="en-IN" altLang="en-US" sz="1600"/>
          </a:p>
        </p:txBody>
      </p:sp>
      <p:pic>
        <p:nvPicPr>
          <p:cNvPr id="100" name="Picture 99"/>
          <p:cNvPicPr/>
          <p:nvPr/>
        </p:nvPicPr>
        <p:blipFill>
          <a:blip r:embed="rId2"/>
          <a:stretch>
            <a:fillRect/>
          </a:stretch>
        </p:blipFill>
        <p:spPr>
          <a:xfrm>
            <a:off x="6096000" y="3429000"/>
            <a:ext cx="0" cy="0"/>
          </a:xfrm>
          <a:prstGeom prst="rect">
            <a:avLst/>
          </a:prstGeom>
          <a:noFill/>
          <a:ln w="9525">
            <a:noFill/>
          </a:ln>
        </p:spPr>
      </p:pic>
      <p:sp>
        <p:nvSpPr>
          <p:cNvPr id="5" name="Rectangles 4"/>
          <p:cNvSpPr/>
          <p:nvPr/>
        </p:nvSpPr>
        <p:spPr>
          <a:xfrm>
            <a:off x="6786880" y="5542280"/>
            <a:ext cx="3403600" cy="650240"/>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6332066" y="1528142"/>
            <a:ext cx="4918075" cy="3248561"/>
            <a:chOff x="7345987" y="3772867"/>
            <a:chExt cx="4918075" cy="3248561"/>
          </a:xfrm>
        </p:grpSpPr>
        <p:sp>
          <p:nvSpPr>
            <p:cNvPr id="14" name="矩形 13"/>
            <p:cNvSpPr/>
            <p:nvPr/>
          </p:nvSpPr>
          <p:spPr>
            <a:xfrm>
              <a:off x="7345987" y="3772867"/>
              <a:ext cx="4918075" cy="497205"/>
            </a:xfrm>
            <a:prstGeom prst="rect">
              <a:avLst/>
            </a:prstGeom>
          </p:spPr>
          <p:txBody>
            <a:bodyPr wrap="square">
              <a:spAutoFit/>
            </a:bodyPr>
            <a:lstStyle/>
            <a:p>
              <a:pPr>
                <a:lnSpc>
                  <a:spcPct val="110000"/>
                </a:lnSpc>
              </a:pPr>
              <a:r>
                <a:rPr lang="en-IN" altLang="en-US" sz="2400" b="1" dirty="0">
                  <a:solidFill>
                    <a:schemeClr val="accent4"/>
                  </a:solidFill>
                </a:rPr>
                <a:t>TIME COMPLEXITY ANALYSIS</a:t>
              </a:r>
              <a:endParaRPr lang="en-IN" altLang="en-US" sz="2400" b="1" dirty="0">
                <a:solidFill>
                  <a:schemeClr val="accent4"/>
                </a:solidFill>
              </a:endParaRPr>
            </a:p>
          </p:txBody>
        </p:sp>
        <p:sp>
          <p:nvSpPr>
            <p:cNvPr id="15" name="矩形 14"/>
            <p:cNvSpPr/>
            <p:nvPr/>
          </p:nvSpPr>
          <p:spPr>
            <a:xfrm>
              <a:off x="7345987" y="4519528"/>
              <a:ext cx="4847109" cy="2501900"/>
            </a:xfrm>
            <a:prstGeom prst="rect">
              <a:avLst/>
            </a:prstGeom>
          </p:spPr>
          <p:txBody>
            <a:bodyPr wrap="square">
              <a:spAutoFit/>
            </a:bodyPr>
            <a:lstStyle/>
            <a:p>
              <a:pPr>
                <a:lnSpc>
                  <a:spcPct val="140000"/>
                </a:lnSpc>
              </a:pPr>
              <a:r>
                <a:rPr lang="en-US" altLang="zh-CN" sz="1400" b="1" dirty="0">
                  <a:solidFill>
                    <a:schemeClr val="tx1">
                      <a:lumMod val="50000"/>
                      <a:lumOff val="50000"/>
                    </a:schemeClr>
                  </a:solidFill>
                </a:rPr>
                <a:t>Case 1:</a:t>
              </a:r>
              <a:r>
                <a:rPr lang="en-US" altLang="zh-CN" sz="1400" dirty="0">
                  <a:solidFill>
                    <a:schemeClr val="tx1">
                      <a:lumMod val="50000"/>
                      <a:lumOff val="50000"/>
                    </a:schemeClr>
                  </a:solidFill>
                </a:rPr>
                <a:t> When a given set of </a:t>
              </a:r>
              <a:r>
                <a:rPr lang="en-IN" altLang="en-US" sz="1400" dirty="0">
                  <a:solidFill>
                    <a:schemeClr val="tx1">
                      <a:lumMod val="50000"/>
                      <a:lumOff val="50000"/>
                    </a:schemeClr>
                  </a:solidFill>
                </a:rPr>
                <a:t>EVENTS</a:t>
              </a:r>
              <a:r>
                <a:rPr lang="en-US" altLang="zh-CN" sz="1400" dirty="0">
                  <a:solidFill>
                    <a:schemeClr val="tx1">
                      <a:lumMod val="50000"/>
                      <a:lumOff val="50000"/>
                    </a:schemeClr>
                  </a:solidFill>
                </a:rPr>
                <a:t> are already </a:t>
              </a:r>
              <a:r>
                <a:rPr lang="en-IN" altLang="en-US" sz="1400" dirty="0">
                  <a:solidFill>
                    <a:schemeClr val="tx1">
                      <a:lumMod val="50000"/>
                      <a:lumOff val="50000"/>
                    </a:schemeClr>
                  </a:solidFill>
                </a:rPr>
                <a:t>SORTED</a:t>
              </a:r>
              <a:r>
                <a:rPr lang="en-US" altLang="zh-CN" sz="1400" dirty="0">
                  <a:solidFill>
                    <a:schemeClr val="tx1">
                      <a:lumMod val="50000"/>
                      <a:lumOff val="50000"/>
                    </a:schemeClr>
                  </a:solidFill>
                </a:rPr>
                <a:t> according to their finishing time, then there is </a:t>
              </a:r>
              <a:r>
                <a:rPr lang="en-IN" altLang="en-US" sz="1400" dirty="0">
                  <a:solidFill>
                    <a:schemeClr val="tx1">
                      <a:lumMod val="50000"/>
                      <a:lumOff val="50000"/>
                    </a:schemeClr>
                  </a:solidFill>
                </a:rPr>
                <a:t>NO </a:t>
              </a:r>
              <a:r>
                <a:rPr lang="en-US" altLang="zh-CN" sz="1400" dirty="0">
                  <a:solidFill>
                    <a:schemeClr val="tx1">
                      <a:lumMod val="50000"/>
                      <a:lumOff val="50000"/>
                    </a:schemeClr>
                  </a:solidFill>
                </a:rPr>
                <a:t>sorting mechanism involved, in such a case the complexity of the algorithm will be </a:t>
              </a:r>
              <a:r>
                <a:rPr lang="en-US" altLang="zh-CN" sz="1400" b="1" dirty="0">
                  <a:solidFill>
                    <a:schemeClr val="tx1">
                      <a:lumMod val="50000"/>
                      <a:lumOff val="50000"/>
                    </a:schemeClr>
                  </a:solidFill>
                </a:rPr>
                <a:t>O(n)</a:t>
              </a:r>
              <a:r>
                <a:rPr lang="en-IN" altLang="en-US" sz="1400" b="1" dirty="0">
                  <a:solidFill>
                    <a:schemeClr val="tx1">
                      <a:lumMod val="50000"/>
                      <a:lumOff val="50000"/>
                    </a:schemeClr>
                  </a:solidFill>
                </a:rPr>
                <a:t>.</a:t>
              </a:r>
              <a:endParaRPr lang="en-IN" altLang="en-US" sz="1400" b="1" dirty="0">
                <a:solidFill>
                  <a:schemeClr val="tx1">
                    <a:lumMod val="50000"/>
                    <a:lumOff val="50000"/>
                  </a:schemeClr>
                </a:solidFill>
              </a:endParaRPr>
            </a:p>
            <a:p>
              <a:pPr>
                <a:lnSpc>
                  <a:spcPct val="140000"/>
                </a:lnSpc>
              </a:pPr>
              <a:endParaRPr lang="en-IN" altLang="en-US" sz="1400" b="1" dirty="0">
                <a:solidFill>
                  <a:schemeClr val="tx1">
                    <a:lumMod val="50000"/>
                    <a:lumOff val="50000"/>
                  </a:schemeClr>
                </a:solidFill>
              </a:endParaRPr>
            </a:p>
            <a:p>
              <a:pPr>
                <a:lnSpc>
                  <a:spcPct val="140000"/>
                </a:lnSpc>
              </a:pPr>
              <a:r>
                <a:rPr lang="en-IN" altLang="en-US" sz="1400" b="1" dirty="0">
                  <a:solidFill>
                    <a:schemeClr val="tx1">
                      <a:lumMod val="50000"/>
                      <a:lumOff val="50000"/>
                    </a:schemeClr>
                  </a:solidFill>
                </a:rPr>
                <a:t>Case 2:</a:t>
              </a:r>
              <a:r>
                <a:rPr lang="en-IN" altLang="en-US" sz="1400" dirty="0">
                  <a:solidFill>
                    <a:schemeClr val="tx1">
                      <a:lumMod val="50000"/>
                      <a:lumOff val="50000"/>
                    </a:schemeClr>
                  </a:solidFill>
                </a:rPr>
                <a:t> When a given set of EVENTS is UNSORTED, then we will have to use the sort() method. The time complexity of this method will be </a:t>
              </a:r>
              <a:r>
                <a:rPr lang="en-IN" altLang="en-US" sz="1400" b="1" dirty="0">
                  <a:solidFill>
                    <a:schemeClr val="tx1">
                      <a:lumMod val="50000"/>
                      <a:lumOff val="50000"/>
                    </a:schemeClr>
                  </a:solidFill>
                </a:rPr>
                <a:t>O(nlogn).</a:t>
              </a:r>
              <a:endParaRPr lang="en-IN" altLang="en-US" sz="1400" b="1" dirty="0">
                <a:solidFill>
                  <a:schemeClr val="tx1">
                    <a:lumMod val="50000"/>
                    <a:lumOff val="50000"/>
                  </a:schemeClr>
                </a:solidFill>
              </a:endParaRPr>
            </a:p>
          </p:txBody>
        </p:sp>
      </p:grpSp>
      <p:sp>
        <p:nvSpPr>
          <p:cNvPr id="16" name="矩形: 圆角 15"/>
          <p:cNvSpPr/>
          <p:nvPr/>
        </p:nvSpPr>
        <p:spPr>
          <a:xfrm>
            <a:off x="724535" y="1528445"/>
            <a:ext cx="3246755" cy="50482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IN" altLang="en-US" sz="2400" b="1">
                <a:solidFill>
                  <a:schemeClr val="bg1"/>
                </a:solidFill>
              </a:rPr>
              <a:t>ALGORITHM</a:t>
            </a:r>
            <a:endParaRPr lang="en-IN" altLang="en-US" sz="2400" b="1" dirty="0">
              <a:solidFill>
                <a:schemeClr val="bg1"/>
              </a:solidFill>
            </a:endParaRPr>
          </a:p>
        </p:txBody>
      </p:sp>
      <p:sp>
        <p:nvSpPr>
          <p:cNvPr id="20" name="椭圆 19"/>
          <p:cNvSpPr/>
          <p:nvPr/>
        </p:nvSpPr>
        <p:spPr>
          <a:xfrm>
            <a:off x="8105775" y="-2306637"/>
            <a:ext cx="3575050" cy="3575050"/>
          </a:xfrm>
          <a:prstGeom prst="ellipse">
            <a:avLst/>
          </a:prstGeom>
          <a:noFill/>
          <a:ln>
            <a:solidFill>
              <a:schemeClr val="accent4">
                <a:alpha val="2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1117261" y="5838824"/>
            <a:ext cx="1306513" cy="1306513"/>
          </a:xfrm>
          <a:prstGeom prst="ellipse">
            <a:avLst/>
          </a:prstGeom>
          <a:noFill/>
          <a:ln>
            <a:solidFill>
              <a:schemeClr val="accent4">
                <a:alpha val="2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 Box 3"/>
          <p:cNvSpPr txBox="1"/>
          <p:nvPr/>
        </p:nvSpPr>
        <p:spPr>
          <a:xfrm>
            <a:off x="724535" y="2668270"/>
            <a:ext cx="4185920" cy="3204845"/>
          </a:xfrm>
          <a:prstGeom prst="rect">
            <a:avLst/>
          </a:prstGeom>
          <a:noFill/>
        </p:spPr>
        <p:txBody>
          <a:bodyPr wrap="square" rtlCol="0">
            <a:spAutoFit/>
          </a:bodyPr>
          <a:p>
            <a:r>
              <a:rPr lang="en-IN" altLang="en-US"/>
              <a:t>maxEvents</a:t>
            </a:r>
            <a:r>
              <a:rPr lang="en-US"/>
              <a:t> (s, f</a:t>
            </a:r>
            <a:r>
              <a:rPr lang="en-IN" altLang="en-US"/>
              <a:t>, </a:t>
            </a:r>
            <a:r>
              <a:rPr lang="en-US"/>
              <a:t>)</a:t>
            </a:r>
            <a:endParaRPr lang="en-US"/>
          </a:p>
          <a:p>
            <a:endParaRPr lang="en-US"/>
          </a:p>
          <a:p>
            <a:pPr>
              <a:lnSpc>
                <a:spcPct val="130000"/>
              </a:lnSpc>
            </a:pPr>
            <a:r>
              <a:rPr lang="en-US" sz="1600"/>
              <a:t>1. n ← length [s]</a:t>
            </a:r>
            <a:endParaRPr lang="en-US" sz="1600"/>
          </a:p>
          <a:p>
            <a:pPr>
              <a:lnSpc>
                <a:spcPct val="130000"/>
              </a:lnSpc>
            </a:pPr>
            <a:r>
              <a:rPr lang="en-US" sz="1600"/>
              <a:t>2. A ← {1}</a:t>
            </a:r>
            <a:endParaRPr lang="en-US" sz="1600"/>
          </a:p>
          <a:p>
            <a:pPr>
              <a:lnSpc>
                <a:spcPct val="130000"/>
              </a:lnSpc>
            </a:pPr>
            <a:r>
              <a:rPr lang="en-US" sz="1600"/>
              <a:t>3. j ← 1.</a:t>
            </a:r>
            <a:endParaRPr lang="en-US" sz="1600"/>
          </a:p>
          <a:p>
            <a:pPr>
              <a:lnSpc>
                <a:spcPct val="130000"/>
              </a:lnSpc>
            </a:pPr>
            <a:r>
              <a:rPr lang="en-US" sz="1600"/>
              <a:t>4. for i ← 2 to n</a:t>
            </a:r>
            <a:endParaRPr lang="en-US" sz="1600"/>
          </a:p>
          <a:p>
            <a:pPr>
              <a:lnSpc>
                <a:spcPct val="130000"/>
              </a:lnSpc>
            </a:pPr>
            <a:r>
              <a:rPr lang="en-US" sz="1600"/>
              <a:t>5. do if si ≥ fi</a:t>
            </a:r>
            <a:endParaRPr lang="en-US" sz="1600"/>
          </a:p>
          <a:p>
            <a:pPr>
              <a:lnSpc>
                <a:spcPct val="130000"/>
              </a:lnSpc>
            </a:pPr>
            <a:r>
              <a:rPr lang="en-US" sz="1600"/>
              <a:t>6. then A ← A ∪ {i}</a:t>
            </a:r>
            <a:endParaRPr lang="en-US" sz="1600"/>
          </a:p>
          <a:p>
            <a:pPr>
              <a:lnSpc>
                <a:spcPct val="130000"/>
              </a:lnSpc>
            </a:pPr>
            <a:r>
              <a:rPr lang="en-US" sz="1600"/>
              <a:t>7. j ← i</a:t>
            </a:r>
            <a:endParaRPr lang="en-US" sz="1600"/>
          </a:p>
          <a:p>
            <a:pPr>
              <a:lnSpc>
                <a:spcPct val="130000"/>
              </a:lnSpc>
            </a:pPr>
            <a:r>
              <a:rPr lang="en-US" sz="1600"/>
              <a:t>8. return A</a:t>
            </a:r>
            <a:endParaRPr lang="en-US" sz="1600"/>
          </a:p>
        </p:txBody>
      </p:sp>
      <p:sp>
        <p:nvSpPr>
          <p:cNvPr id="7" name="椭圆 19"/>
          <p:cNvSpPr/>
          <p:nvPr/>
        </p:nvSpPr>
        <p:spPr>
          <a:xfrm>
            <a:off x="-701040" y="-1061402"/>
            <a:ext cx="3575050" cy="3575050"/>
          </a:xfrm>
          <a:prstGeom prst="ellipse">
            <a:avLst/>
          </a:prstGeom>
          <a:noFill/>
          <a:ln>
            <a:solidFill>
              <a:schemeClr val="accent4">
                <a:alpha val="2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ISLIDE.ICON" val="#140418;"/>
</p:tagLst>
</file>

<file path=ppt/theme/theme1.xml><?xml version="1.0" encoding="utf-8"?>
<a:theme xmlns:a="http://schemas.openxmlformats.org/drawingml/2006/main" name="Office Theme">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国外模板制作字体">
      <a:majorFont>
        <a:latin typeface="Century Gothic"/>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5324</Words>
  <Application>WPS Presentation</Application>
  <PresentationFormat>宽屏</PresentationFormat>
  <Paragraphs>240</Paragraphs>
  <Slides>10</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Microsoft YaHei</vt:lpstr>
      <vt:lpstr>Arial Unicode MS</vt:lpstr>
      <vt:lpstr>Century Gothic</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Abhishek</cp:lastModifiedBy>
  <cp:revision>370</cp:revision>
  <dcterms:created xsi:type="dcterms:W3CDTF">2022-06-11T09:51:00Z</dcterms:created>
  <dcterms:modified xsi:type="dcterms:W3CDTF">2022-12-01T11:58:53Z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4A0CC4B6D6CE4F2E8BA34978A4436E84</vt:lpwstr>
  </property>
  <property fmtid="{D5CDD505-2E9C-101B-9397-08002B2CF9AE}" pid="3" name="KSOProductBuildVer">
    <vt:lpwstr>1033-11.2.0.11214</vt:lpwstr>
  </property>
</Properties>
</file>