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8" r:id="rId3"/>
    <p:sldId id="287" r:id="rId4"/>
    <p:sldId id="284" r:id="rId5"/>
    <p:sldId id="286" r:id="rId6"/>
    <p:sldId id="285" r:id="rId7"/>
    <p:sldId id="288" r:id="rId8"/>
    <p:sldId id="289" r:id="rId9"/>
    <p:sldId id="290" r:id="rId10"/>
    <p:sldId id="291" r:id="rId11"/>
    <p:sldId id="292" r:id="rId12"/>
    <p:sldId id="261" r:id="rId13"/>
    <p:sldId id="293" r:id="rId14"/>
    <p:sldId id="294" r:id="rId15"/>
    <p:sldId id="295" r:id="rId16"/>
    <p:sldId id="279" r:id="rId17"/>
  </p:sldIdLst>
  <p:sldSz cx="9144000" cy="6858000" type="screen4x3"/>
  <p:notesSz cx="6858000" cy="9144000"/>
  <p:embeddedFontLst>
    <p:embeddedFont>
      <p:font typeface="Lato" panose="020B0604020202020204" charset="0"/>
      <p:regular r:id="rId19"/>
      <p:bold r:id="rId20"/>
      <p:italic r:id="rId21"/>
      <p:boldItalic r:id="rId22"/>
    </p:embeddedFont>
    <p:embeddedFont>
      <p:font typeface="Raleway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ECE3"/>
    <a:srgbClr val="2CCA9D"/>
    <a:srgbClr val="1D86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1E7FE8F8-1019-457C-ACA4-FA8BEFDFA93A}">
  <a:tblStyle styleId="{1E7FE8F8-1019-457C-ACA4-FA8BEFDFA9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1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72671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29488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1" y="3377550"/>
            <a:ext cx="7218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5" y="3377550"/>
            <a:ext cx="52167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3386404" y="1600200"/>
            <a:ext cx="23712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8" name="Shape 48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360"/>
              </a:spcBef>
              <a:buClr>
                <a:srgbClr val="2185C5"/>
              </a:buClr>
              <a:buSzPct val="100000"/>
              <a:buNone/>
              <a:defRPr sz="140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60" name="Shape 60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133068" y="3429000"/>
            <a:ext cx="6849622" cy="15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SG" dirty="0"/>
              <a:t>“</a:t>
            </a:r>
            <a:r>
              <a:rPr lang="en-SG" sz="3600" dirty="0"/>
              <a:t>Read me where you left me</a:t>
            </a:r>
            <a:r>
              <a:rPr lang="en-SG" dirty="0"/>
              <a:t>”</a:t>
            </a:r>
            <a:endParaRPr lang="e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7C091D-417D-4903-8078-F98A757F7A87}"/>
              </a:ext>
            </a:extLst>
          </p:cNvPr>
          <p:cNvSpPr txBox="1"/>
          <p:nvPr/>
        </p:nvSpPr>
        <p:spPr>
          <a:xfrm>
            <a:off x="223521" y="2501749"/>
            <a:ext cx="7800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>
                <a:solidFill>
                  <a:schemeClr val="accent1">
                    <a:lumMod val="75000"/>
                  </a:schemeClr>
                </a:solidFill>
              </a:rPr>
              <a:t>Final Year Project Presentation </a:t>
            </a:r>
          </a:p>
        </p:txBody>
      </p:sp>
      <p:pic>
        <p:nvPicPr>
          <p:cNvPr id="1026" name="Picture 2" descr="Image result for UOW Logo">
            <a:extLst>
              <a:ext uri="{FF2B5EF4-FFF2-40B4-BE49-F238E27FC236}">
                <a16:creationId xmlns:a16="http://schemas.microsoft.com/office/drawing/2014/main" id="{817D420D-40CE-4670-B37F-6594EC561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42" y="1130384"/>
            <a:ext cx="3563520" cy="11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5B1C-DC4D-4186-AAF6-E191A8F1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274650"/>
            <a:ext cx="6462600" cy="619579"/>
          </a:xfrm>
        </p:spPr>
        <p:txBody>
          <a:bodyPr/>
          <a:lstStyle/>
          <a:p>
            <a:r>
              <a:rPr lang="en-SG" dirty="0"/>
              <a:t>Authentication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433DFC-62BC-42D5-AA86-7BC55D263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99" y="1357473"/>
            <a:ext cx="5650631" cy="216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3D7659-57FF-49B3-B840-5635BC196899}"/>
              </a:ext>
            </a:extLst>
          </p:cNvPr>
          <p:cNvSpPr txBox="1"/>
          <p:nvPr/>
        </p:nvSpPr>
        <p:spPr>
          <a:xfrm>
            <a:off x="5703794" y="1937882"/>
            <a:ext cx="275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DynamoDB Authentication 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9BF312-A0BA-4CDD-A9B0-0FC175464B7F}"/>
              </a:ext>
            </a:extLst>
          </p:cNvPr>
          <p:cNvSpPr txBox="1"/>
          <p:nvPr/>
        </p:nvSpPr>
        <p:spPr>
          <a:xfrm>
            <a:off x="519482" y="4469688"/>
            <a:ext cx="1957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S3 Authentication flow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0A450F-BE8D-4DAD-B77C-72C132CBC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077" y="3868991"/>
            <a:ext cx="6165923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560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86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06">
            <a:extLst>
              <a:ext uri="{FF2B5EF4-FFF2-40B4-BE49-F238E27FC236}">
                <a16:creationId xmlns:a16="http://schemas.microsoft.com/office/drawing/2014/main" id="{818DC665-8DDC-4F06-8A90-D40EABF7E522}"/>
              </a:ext>
            </a:extLst>
          </p:cNvPr>
          <p:cNvSpPr txBox="1">
            <a:spLocks/>
          </p:cNvSpPr>
          <p:nvPr/>
        </p:nvSpPr>
        <p:spPr>
          <a:xfrm>
            <a:off x="1202352" y="2905800"/>
            <a:ext cx="6325283" cy="13152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spcBef>
                <a:spcPts val="0"/>
              </a:spcBef>
              <a:buFont typeface="Lato"/>
              <a:buNone/>
            </a:pPr>
            <a:r>
              <a:rPr lang="en" sz="4800" b="1" dirty="0">
                <a:solidFill>
                  <a:srgbClr val="FFFFFF"/>
                </a:solidFill>
              </a:rPr>
              <a:t>Product Features</a:t>
            </a:r>
          </a:p>
        </p:txBody>
      </p:sp>
    </p:spTree>
    <p:extLst>
      <p:ext uri="{BB962C8B-B14F-4D97-AF65-F5344CB8AC3E}">
        <p14:creationId xmlns:p14="http://schemas.microsoft.com/office/powerpoint/2010/main" val="1916779461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C313CB-0968-48AA-803D-470C4F7D0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000" y="2637000"/>
            <a:ext cx="1584000" cy="1584000"/>
          </a:xfrm>
          <a:prstGeom prst="rect">
            <a:avLst/>
          </a:prstGeom>
        </p:spPr>
      </p:pic>
      <p:sp>
        <p:nvSpPr>
          <p:cNvPr id="10" name="Shape 340">
            <a:extLst>
              <a:ext uri="{FF2B5EF4-FFF2-40B4-BE49-F238E27FC236}">
                <a16:creationId xmlns:a16="http://schemas.microsoft.com/office/drawing/2014/main" id="{52BCE924-156D-4F01-B1F0-F2D143335C4B}"/>
              </a:ext>
            </a:extLst>
          </p:cNvPr>
          <p:cNvSpPr>
            <a:spLocks noChangeAspect="1"/>
          </p:cNvSpPr>
          <p:nvPr/>
        </p:nvSpPr>
        <p:spPr>
          <a:xfrm>
            <a:off x="4368227" y="1102062"/>
            <a:ext cx="407545" cy="540000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D866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1" name="Shape 341">
            <a:extLst>
              <a:ext uri="{FF2B5EF4-FFF2-40B4-BE49-F238E27FC236}">
                <a16:creationId xmlns:a16="http://schemas.microsoft.com/office/drawing/2014/main" id="{8AB36975-ED8A-4E68-959D-D04F833592BE}"/>
              </a:ext>
            </a:extLst>
          </p:cNvPr>
          <p:cNvGrpSpPr>
            <a:grpSpLocks noChangeAspect="1"/>
          </p:cNvGrpSpPr>
          <p:nvPr/>
        </p:nvGrpSpPr>
        <p:grpSpPr>
          <a:xfrm>
            <a:off x="7459589" y="1169421"/>
            <a:ext cx="724271" cy="612000"/>
            <a:chOff x="3918650" y="293075"/>
            <a:chExt cx="488500" cy="412775"/>
          </a:xfrm>
          <a:solidFill>
            <a:srgbClr val="1D8668"/>
          </a:solidFill>
        </p:grpSpPr>
        <p:sp>
          <p:nvSpPr>
            <p:cNvPr id="12" name="Shape 342">
              <a:extLst>
                <a:ext uri="{FF2B5EF4-FFF2-40B4-BE49-F238E27FC236}">
                  <a16:creationId xmlns:a16="http://schemas.microsoft.com/office/drawing/2014/main" id="{ABEE6A73-9881-43F8-9E2C-8181FD9BB134}"/>
                </a:ext>
              </a:extLst>
            </p:cNvPr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343">
              <a:extLst>
                <a:ext uri="{FF2B5EF4-FFF2-40B4-BE49-F238E27FC236}">
                  <a16:creationId xmlns:a16="http://schemas.microsoft.com/office/drawing/2014/main" id="{7F66FBAE-69E5-4260-92CE-7023F3E79E19}"/>
                </a:ext>
              </a:extLst>
            </p:cNvPr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344">
              <a:extLst>
                <a:ext uri="{FF2B5EF4-FFF2-40B4-BE49-F238E27FC236}">
                  <a16:creationId xmlns:a16="http://schemas.microsoft.com/office/drawing/2014/main" id="{7AC948C7-6087-4908-802B-F2D41AE1F80E}"/>
                </a:ext>
              </a:extLst>
            </p:cNvPr>
            <p:cNvSpPr/>
            <p:nvPr/>
          </p:nvSpPr>
          <p:spPr>
            <a:xfrm>
              <a:off x="4259984" y="298550"/>
              <a:ext cx="147166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5" name="Shape 375">
            <a:extLst>
              <a:ext uri="{FF2B5EF4-FFF2-40B4-BE49-F238E27FC236}">
                <a16:creationId xmlns:a16="http://schemas.microsoft.com/office/drawing/2014/main" id="{DD700FDA-43F6-48F1-B5F5-4F37FAD8CD97}"/>
              </a:ext>
            </a:extLst>
          </p:cNvPr>
          <p:cNvGrpSpPr>
            <a:grpSpLocks noChangeAspect="1"/>
          </p:cNvGrpSpPr>
          <p:nvPr/>
        </p:nvGrpSpPr>
        <p:grpSpPr>
          <a:xfrm>
            <a:off x="598005" y="1192968"/>
            <a:ext cx="505650" cy="612000"/>
            <a:chOff x="584925" y="922575"/>
            <a:chExt cx="415200" cy="502525"/>
          </a:xfrm>
          <a:solidFill>
            <a:srgbClr val="1D8668"/>
          </a:solidFill>
        </p:grpSpPr>
        <p:sp>
          <p:nvSpPr>
            <p:cNvPr id="16" name="Shape 376">
              <a:extLst>
                <a:ext uri="{FF2B5EF4-FFF2-40B4-BE49-F238E27FC236}">
                  <a16:creationId xmlns:a16="http://schemas.microsoft.com/office/drawing/2014/main" id="{2C53063F-3769-4DAA-A3A4-F74436B669F7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377">
              <a:extLst>
                <a:ext uri="{FF2B5EF4-FFF2-40B4-BE49-F238E27FC236}">
                  <a16:creationId xmlns:a16="http://schemas.microsoft.com/office/drawing/2014/main" id="{9C810973-DBC5-473B-86B8-A7473E26BF5E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378">
              <a:extLst>
                <a:ext uri="{FF2B5EF4-FFF2-40B4-BE49-F238E27FC236}">
                  <a16:creationId xmlns:a16="http://schemas.microsoft.com/office/drawing/2014/main" id="{B489FEFE-2CC1-4E3D-B3BA-980157E339A8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" name="Shape 472">
            <a:extLst>
              <a:ext uri="{FF2B5EF4-FFF2-40B4-BE49-F238E27FC236}">
                <a16:creationId xmlns:a16="http://schemas.microsoft.com/office/drawing/2014/main" id="{5A8BBB4A-4661-4D42-ADAD-F7C213B338C3}"/>
              </a:ext>
            </a:extLst>
          </p:cNvPr>
          <p:cNvSpPr>
            <a:spLocks noChangeAspect="1"/>
          </p:cNvSpPr>
          <p:nvPr/>
        </p:nvSpPr>
        <p:spPr>
          <a:xfrm>
            <a:off x="616943" y="3096313"/>
            <a:ext cx="332464" cy="576000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D866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488">
            <a:extLst>
              <a:ext uri="{FF2B5EF4-FFF2-40B4-BE49-F238E27FC236}">
                <a16:creationId xmlns:a16="http://schemas.microsoft.com/office/drawing/2014/main" id="{00DC7EA6-0F3A-4EA6-8C1F-CA4CF0A217FC}"/>
              </a:ext>
            </a:extLst>
          </p:cNvPr>
          <p:cNvSpPr>
            <a:spLocks noChangeAspect="1"/>
          </p:cNvSpPr>
          <p:nvPr/>
        </p:nvSpPr>
        <p:spPr>
          <a:xfrm>
            <a:off x="4350604" y="4909938"/>
            <a:ext cx="425167" cy="612000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1D866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1" name="Shape 489">
            <a:extLst>
              <a:ext uri="{FF2B5EF4-FFF2-40B4-BE49-F238E27FC236}">
                <a16:creationId xmlns:a16="http://schemas.microsoft.com/office/drawing/2014/main" id="{303B4CDE-5F4C-4145-BD38-18C95AEA310A}"/>
              </a:ext>
            </a:extLst>
          </p:cNvPr>
          <p:cNvGrpSpPr/>
          <p:nvPr/>
        </p:nvGrpSpPr>
        <p:grpSpPr>
          <a:xfrm>
            <a:off x="7205883" y="3130753"/>
            <a:ext cx="264427" cy="396000"/>
            <a:chOff x="6701050" y="2978375"/>
            <a:chExt cx="316300" cy="449425"/>
          </a:xfrm>
          <a:solidFill>
            <a:srgbClr val="1D8668"/>
          </a:solidFill>
        </p:grpSpPr>
        <p:sp>
          <p:nvSpPr>
            <p:cNvPr id="22" name="Shape 490">
              <a:extLst>
                <a:ext uri="{FF2B5EF4-FFF2-40B4-BE49-F238E27FC236}">
                  <a16:creationId xmlns:a16="http://schemas.microsoft.com/office/drawing/2014/main" id="{28528CAB-6287-4CBD-8D7A-346352B762CF}"/>
                </a:ext>
              </a:extLst>
            </p:cNvPr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491">
              <a:extLst>
                <a:ext uri="{FF2B5EF4-FFF2-40B4-BE49-F238E27FC236}">
                  <a16:creationId xmlns:a16="http://schemas.microsoft.com/office/drawing/2014/main" id="{913A493E-B97B-4A2D-91A8-16E7335E0DC0}"/>
                </a:ext>
              </a:extLst>
            </p:cNvPr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4" name="Shape 532">
            <a:extLst>
              <a:ext uri="{FF2B5EF4-FFF2-40B4-BE49-F238E27FC236}">
                <a16:creationId xmlns:a16="http://schemas.microsoft.com/office/drawing/2014/main" id="{C7E3A650-E914-4FFC-AECA-60F8A5EEF6C1}"/>
              </a:ext>
            </a:extLst>
          </p:cNvPr>
          <p:cNvSpPr>
            <a:spLocks noChangeAspect="1"/>
          </p:cNvSpPr>
          <p:nvPr/>
        </p:nvSpPr>
        <p:spPr>
          <a:xfrm>
            <a:off x="598005" y="5149963"/>
            <a:ext cx="955917" cy="54000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1D866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FC8185-4263-44C3-B27A-C38D2E99153E}"/>
              </a:ext>
            </a:extLst>
          </p:cNvPr>
          <p:cNvSpPr txBox="1"/>
          <p:nvPr/>
        </p:nvSpPr>
        <p:spPr>
          <a:xfrm>
            <a:off x="445195" y="1868923"/>
            <a:ext cx="1517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1D8668"/>
                </a:solidFill>
              </a:rPr>
              <a:t>PDF viewer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7091D5-33FC-439D-96B3-04AECBF6F713}"/>
              </a:ext>
            </a:extLst>
          </p:cNvPr>
          <p:cNvSpPr txBox="1"/>
          <p:nvPr/>
        </p:nvSpPr>
        <p:spPr>
          <a:xfrm>
            <a:off x="3343477" y="328923"/>
            <a:ext cx="2937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1D8668"/>
                </a:solidFill>
                <a:latin typeface="+mn-lt"/>
              </a:rPr>
              <a:t>Access control mechanism </a:t>
            </a:r>
          </a:p>
          <a:p>
            <a:r>
              <a:rPr lang="en-SG" sz="1600" dirty="0">
                <a:solidFill>
                  <a:srgbClr val="1D8668"/>
                </a:solidFill>
                <a:latin typeface="+mn-lt"/>
              </a:rPr>
              <a:t>based on users current location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BB5A74-762C-4251-91AE-F112A035DDC2}"/>
              </a:ext>
            </a:extLst>
          </p:cNvPr>
          <p:cNvSpPr txBox="1"/>
          <p:nvPr/>
        </p:nvSpPr>
        <p:spPr>
          <a:xfrm>
            <a:off x="6622778" y="1798584"/>
            <a:ext cx="1785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dirty="0">
                <a:solidFill>
                  <a:srgbClr val="1D8668"/>
                </a:solidFill>
              </a:rPr>
              <a:t>Map view displaying area and radius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D24356-55F6-41F5-BBF3-39E73E064C48}"/>
              </a:ext>
            </a:extLst>
          </p:cNvPr>
          <p:cNvSpPr txBox="1"/>
          <p:nvPr/>
        </p:nvSpPr>
        <p:spPr>
          <a:xfrm>
            <a:off x="511932" y="5815646"/>
            <a:ext cx="2122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rgbClr val="1D8668"/>
                </a:solidFill>
              </a:rPr>
              <a:t>Secure cloud storage</a:t>
            </a:r>
          </a:p>
        </p:txBody>
      </p:sp>
      <p:sp>
        <p:nvSpPr>
          <p:cNvPr id="30" name="Shape 472">
            <a:extLst>
              <a:ext uri="{FF2B5EF4-FFF2-40B4-BE49-F238E27FC236}">
                <a16:creationId xmlns:a16="http://schemas.microsoft.com/office/drawing/2014/main" id="{288F4121-E158-47ED-875E-F3A83D4AA056}"/>
              </a:ext>
            </a:extLst>
          </p:cNvPr>
          <p:cNvSpPr>
            <a:spLocks noChangeAspect="1"/>
          </p:cNvSpPr>
          <p:nvPr/>
        </p:nvSpPr>
        <p:spPr>
          <a:xfrm>
            <a:off x="1135349" y="3089061"/>
            <a:ext cx="332464" cy="576000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D866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471">
            <a:extLst>
              <a:ext uri="{FF2B5EF4-FFF2-40B4-BE49-F238E27FC236}">
                <a16:creationId xmlns:a16="http://schemas.microsoft.com/office/drawing/2014/main" id="{B4C8E127-AFEE-47C5-9291-96276E525E94}"/>
              </a:ext>
            </a:extLst>
          </p:cNvPr>
          <p:cNvSpPr>
            <a:spLocks noChangeAspect="1"/>
          </p:cNvSpPr>
          <p:nvPr/>
        </p:nvSpPr>
        <p:spPr>
          <a:xfrm>
            <a:off x="1589528" y="3045809"/>
            <a:ext cx="476802" cy="612000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1D866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C05A11-65B3-4B81-B57A-D3401CFDADE3}"/>
              </a:ext>
            </a:extLst>
          </p:cNvPr>
          <p:cNvSpPr txBox="1"/>
          <p:nvPr/>
        </p:nvSpPr>
        <p:spPr>
          <a:xfrm>
            <a:off x="454334" y="3778657"/>
            <a:ext cx="1972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1D8668"/>
                </a:solidFill>
              </a:rPr>
              <a:t>Access over multiple devices</a:t>
            </a:r>
          </a:p>
        </p:txBody>
      </p:sp>
      <p:grpSp>
        <p:nvGrpSpPr>
          <p:cNvPr id="33" name="Shape 483">
            <a:extLst>
              <a:ext uri="{FF2B5EF4-FFF2-40B4-BE49-F238E27FC236}">
                <a16:creationId xmlns:a16="http://schemas.microsoft.com/office/drawing/2014/main" id="{A645914E-2C9A-4EAD-BB4F-D76BE6087C71}"/>
              </a:ext>
            </a:extLst>
          </p:cNvPr>
          <p:cNvGrpSpPr>
            <a:grpSpLocks noChangeAspect="1"/>
          </p:cNvGrpSpPr>
          <p:nvPr/>
        </p:nvGrpSpPr>
        <p:grpSpPr>
          <a:xfrm>
            <a:off x="7637996" y="3153809"/>
            <a:ext cx="388010" cy="396000"/>
            <a:chOff x="3955900" y="2984500"/>
            <a:chExt cx="414000" cy="422525"/>
          </a:xfrm>
          <a:solidFill>
            <a:srgbClr val="1D8668"/>
          </a:solidFill>
        </p:grpSpPr>
        <p:sp>
          <p:nvSpPr>
            <p:cNvPr id="34" name="Shape 484">
              <a:extLst>
                <a:ext uri="{FF2B5EF4-FFF2-40B4-BE49-F238E27FC236}">
                  <a16:creationId xmlns:a16="http://schemas.microsoft.com/office/drawing/2014/main" id="{5AC73A61-2EEB-4B79-82E4-825A66516D0C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485">
              <a:extLst>
                <a:ext uri="{FF2B5EF4-FFF2-40B4-BE49-F238E27FC236}">
                  <a16:creationId xmlns:a16="http://schemas.microsoft.com/office/drawing/2014/main" id="{3AF29B63-BDD0-4D94-BED9-0700D7C22257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486">
              <a:extLst>
                <a:ext uri="{FF2B5EF4-FFF2-40B4-BE49-F238E27FC236}">
                  <a16:creationId xmlns:a16="http://schemas.microsoft.com/office/drawing/2014/main" id="{C77EAB04-D194-4A2F-B429-E86080C49A25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" name="Shape 480">
            <a:extLst>
              <a:ext uri="{FF2B5EF4-FFF2-40B4-BE49-F238E27FC236}">
                <a16:creationId xmlns:a16="http://schemas.microsoft.com/office/drawing/2014/main" id="{B7BBCCA8-AA8B-4804-A812-D52AA7079B98}"/>
              </a:ext>
            </a:extLst>
          </p:cNvPr>
          <p:cNvGrpSpPr>
            <a:grpSpLocks noChangeAspect="1"/>
          </p:cNvGrpSpPr>
          <p:nvPr/>
        </p:nvGrpSpPr>
        <p:grpSpPr>
          <a:xfrm>
            <a:off x="8112197" y="3171809"/>
            <a:ext cx="486592" cy="360000"/>
            <a:chOff x="5255200" y="3006475"/>
            <a:chExt cx="511700" cy="378575"/>
          </a:xfrm>
          <a:solidFill>
            <a:srgbClr val="1D8668"/>
          </a:solidFill>
        </p:grpSpPr>
        <p:sp>
          <p:nvSpPr>
            <p:cNvPr id="38" name="Shape 481">
              <a:extLst>
                <a:ext uri="{FF2B5EF4-FFF2-40B4-BE49-F238E27FC236}">
                  <a16:creationId xmlns:a16="http://schemas.microsoft.com/office/drawing/2014/main" id="{0605648E-B187-415E-AE4A-B9074FF8FC7D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482">
              <a:extLst>
                <a:ext uri="{FF2B5EF4-FFF2-40B4-BE49-F238E27FC236}">
                  <a16:creationId xmlns:a16="http://schemas.microsoft.com/office/drawing/2014/main" id="{4C3CEB54-FF9E-4DD8-89A0-C958E976629F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18367BE-0459-4156-B2E2-0619D078749B}"/>
              </a:ext>
            </a:extLst>
          </p:cNvPr>
          <p:cNvSpPr txBox="1"/>
          <p:nvPr/>
        </p:nvSpPr>
        <p:spPr>
          <a:xfrm>
            <a:off x="6528618" y="3642656"/>
            <a:ext cx="2201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dirty="0">
                <a:solidFill>
                  <a:srgbClr val="1D8668"/>
                </a:solidFill>
                <a:latin typeface="+mn-lt"/>
              </a:rPr>
              <a:t>Search, delete and modify</a:t>
            </a:r>
          </a:p>
          <a:p>
            <a:pPr algn="r"/>
            <a:r>
              <a:rPr lang="en-SG" sz="1600" dirty="0">
                <a:solidFill>
                  <a:srgbClr val="1D8668"/>
                </a:solidFill>
                <a:latin typeface="+mn-lt"/>
              </a:rPr>
              <a:t>area</a:t>
            </a:r>
          </a:p>
        </p:txBody>
      </p:sp>
      <p:sp>
        <p:nvSpPr>
          <p:cNvPr id="42" name="Shape 542">
            <a:extLst>
              <a:ext uri="{FF2B5EF4-FFF2-40B4-BE49-F238E27FC236}">
                <a16:creationId xmlns:a16="http://schemas.microsoft.com/office/drawing/2014/main" id="{B1F4D04C-9FFB-4F3A-9E7C-152DB9531E8D}"/>
              </a:ext>
            </a:extLst>
          </p:cNvPr>
          <p:cNvSpPr>
            <a:spLocks noChangeAspect="1"/>
          </p:cNvSpPr>
          <p:nvPr/>
        </p:nvSpPr>
        <p:spPr>
          <a:xfrm>
            <a:off x="8164590" y="4951963"/>
            <a:ext cx="453135" cy="396000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1D866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D81DFD-B8F5-4E3D-9986-CD3FA70DE105}"/>
              </a:ext>
            </a:extLst>
          </p:cNvPr>
          <p:cNvSpPr txBox="1"/>
          <p:nvPr/>
        </p:nvSpPr>
        <p:spPr>
          <a:xfrm>
            <a:off x="6528346" y="5419963"/>
            <a:ext cx="2201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600" dirty="0">
                <a:solidFill>
                  <a:srgbClr val="1D8668"/>
                </a:solidFill>
                <a:latin typeface="+mn-lt"/>
              </a:rPr>
              <a:t>User can destroy the local copy of file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9AFED7-5436-439E-B788-0D66C64291A2}"/>
              </a:ext>
            </a:extLst>
          </p:cNvPr>
          <p:cNvSpPr txBox="1"/>
          <p:nvPr/>
        </p:nvSpPr>
        <p:spPr>
          <a:xfrm>
            <a:off x="3306946" y="5569425"/>
            <a:ext cx="2937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1D8668"/>
                </a:solidFill>
                <a:latin typeface="+mn-lt"/>
              </a:rPr>
              <a:t>All user files and data are encrypted and some other security mechanism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  <p:bldP spid="20" grpId="0" animBg="1"/>
      <p:bldP spid="24" grpId="0" animBg="1"/>
      <p:bldP spid="8" grpId="0"/>
      <p:bldP spid="26" grpId="0"/>
      <p:bldP spid="27" grpId="0"/>
      <p:bldP spid="28" grpId="0"/>
      <p:bldP spid="30" grpId="0" animBg="1"/>
      <p:bldP spid="31" grpId="0" animBg="1"/>
      <p:bldP spid="32" grpId="0"/>
      <p:bldP spid="40" grpId="0"/>
      <p:bldP spid="42" grpId="0" animBg="1"/>
      <p:bldP spid="43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FCCAC4-F6C8-4287-BE69-FC0FCA4D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Some special features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B6262-555B-42A1-A133-6298AE6F7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1351" y="1575811"/>
            <a:ext cx="6795126" cy="4018744"/>
          </a:xfrm>
        </p:spPr>
        <p:txBody>
          <a:bodyPr/>
          <a:lstStyle/>
          <a:p>
            <a:r>
              <a:rPr lang="en-SG" dirty="0"/>
              <a:t> Detecting GPS spoofing.</a:t>
            </a:r>
          </a:p>
          <a:p>
            <a:r>
              <a:rPr lang="en-SG" dirty="0"/>
              <a:t> Detecting multiple login.</a:t>
            </a:r>
          </a:p>
          <a:p>
            <a:r>
              <a:rPr lang="en-SG" dirty="0"/>
              <a:t> Restricted login attempts.</a:t>
            </a:r>
          </a:p>
          <a:p>
            <a:r>
              <a:rPr lang="en-SG" dirty="0"/>
              <a:t> Password recovery.</a:t>
            </a:r>
          </a:p>
          <a:p>
            <a:r>
              <a:rPr lang="en-SG" dirty="0"/>
              <a:t> PDF viewer stay closes when user move out of the location.</a:t>
            </a:r>
          </a:p>
        </p:txBody>
      </p:sp>
    </p:spTree>
    <p:extLst>
      <p:ext uri="{BB962C8B-B14F-4D97-AF65-F5344CB8AC3E}">
        <p14:creationId xmlns:p14="http://schemas.microsoft.com/office/powerpoint/2010/main" val="35519358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AFBE4-1556-48CF-B2C0-3990CCB6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364" y="197491"/>
            <a:ext cx="6462600" cy="768721"/>
          </a:xfrm>
        </p:spPr>
        <p:txBody>
          <a:bodyPr/>
          <a:lstStyle/>
          <a:p>
            <a:r>
              <a:rPr lang="en-SG" dirty="0"/>
              <a:t>Future Projection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D9F05-98F9-47E3-BD19-9973FEFB5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364" y="966212"/>
            <a:ext cx="7935668" cy="5542743"/>
          </a:xfrm>
        </p:spPr>
        <p:txBody>
          <a:bodyPr/>
          <a:lstStyle/>
          <a:p>
            <a:r>
              <a:rPr lang="en-SG" sz="2400" dirty="0">
                <a:latin typeface="+mn-lt"/>
              </a:rPr>
              <a:t> </a:t>
            </a:r>
            <a:r>
              <a:rPr lang="en-SG" sz="2800" dirty="0">
                <a:latin typeface="+mn-lt"/>
              </a:rPr>
              <a:t>An enterprise version of the application where the administrator allocates the files and area. The employees can access those files within designated area.</a:t>
            </a:r>
          </a:p>
          <a:p>
            <a:pPr>
              <a:buNone/>
            </a:pPr>
            <a:endParaRPr lang="en-SG" sz="2800" dirty="0">
              <a:latin typeface="+mn-lt"/>
            </a:endParaRPr>
          </a:p>
          <a:p>
            <a:r>
              <a:rPr lang="en-SG" sz="2800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We can incorporate more file types and add more viewers within the application. This will improve the user experience.</a:t>
            </a:r>
          </a:p>
          <a:p>
            <a:pPr>
              <a:buNone/>
            </a:pPr>
            <a:endParaRPr lang="en-SG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 Lastly there can be a payment system to increase the storage space. This will help the user to scale as per the demand.</a:t>
            </a:r>
            <a:endParaRPr lang="en-SG" sz="2800" dirty="0">
              <a:latin typeface="+mn-lt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551097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2F7D8-5B78-453E-83CC-E9DFBDC3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275344"/>
            <a:ext cx="6462600" cy="857211"/>
          </a:xfrm>
        </p:spPr>
        <p:txBody>
          <a:bodyPr/>
          <a:lstStyle/>
          <a:p>
            <a:r>
              <a:rPr lang="en-SG" dirty="0"/>
              <a:t>What have we learned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91420-1F4A-4901-8C97-B124382D1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417650"/>
            <a:ext cx="7424390" cy="4736400"/>
          </a:xfrm>
        </p:spPr>
        <p:txBody>
          <a:bodyPr/>
          <a:lstStyle/>
          <a:p>
            <a:r>
              <a:rPr lang="en-SG" dirty="0"/>
              <a:t> </a:t>
            </a:r>
            <a:r>
              <a:rPr lang="en-SG" sz="2800" dirty="0">
                <a:latin typeface="+mn-lt"/>
              </a:rPr>
              <a:t>How to design and develop an android application.</a:t>
            </a:r>
          </a:p>
          <a:p>
            <a:r>
              <a:rPr lang="en-SG" sz="2800" dirty="0">
                <a:latin typeface="+mn-lt"/>
              </a:rPr>
              <a:t> API’s such as AWS and Google Map.</a:t>
            </a:r>
          </a:p>
          <a:p>
            <a:r>
              <a:rPr lang="en-SG" sz="2800" dirty="0">
                <a:latin typeface="+mn-lt"/>
              </a:rPr>
              <a:t> Team work.</a:t>
            </a:r>
          </a:p>
          <a:p>
            <a:r>
              <a:rPr lang="en-SG" sz="2800" dirty="0">
                <a:latin typeface="+mn-lt"/>
              </a:rPr>
              <a:t> Version control (Git flow).</a:t>
            </a:r>
          </a:p>
          <a:p>
            <a:r>
              <a:rPr lang="en-SG" sz="2800" dirty="0">
                <a:latin typeface="+mn-lt"/>
              </a:rPr>
              <a:t> Non technical aspects (Business modelling)</a:t>
            </a:r>
          </a:p>
          <a:p>
            <a:r>
              <a:rPr lang="en-SG" sz="2800" dirty="0">
                <a:latin typeface="+mn-lt"/>
              </a:rPr>
              <a:t> Regression testing</a:t>
            </a:r>
          </a:p>
        </p:txBody>
      </p:sp>
    </p:spTree>
    <p:extLst>
      <p:ext uri="{BB962C8B-B14F-4D97-AF65-F5344CB8AC3E}">
        <p14:creationId xmlns:p14="http://schemas.microsoft.com/office/powerpoint/2010/main" val="30062598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8668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chemeClr val="bg1"/>
                </a:solidFill>
              </a:rPr>
              <a:t>Thank </a:t>
            </a:r>
            <a:r>
              <a:rPr lang="en-SG" sz="6000" dirty="0">
                <a:solidFill>
                  <a:schemeClr val="bg1"/>
                </a:solidFill>
              </a:rPr>
              <a:t>you</a:t>
            </a:r>
            <a:r>
              <a:rPr lang="en" sz="60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subTitle" idx="4294967295"/>
          </p:nvPr>
        </p:nvSpPr>
        <p:spPr>
          <a:xfrm>
            <a:off x="1151999" y="2382600"/>
            <a:ext cx="55611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SG" sz="4800" b="1" dirty="0">
                <a:solidFill>
                  <a:srgbClr val="FFFFFF"/>
                </a:solidFill>
              </a:rPr>
              <a:t>Q &amp; A</a:t>
            </a:r>
            <a:endParaRPr lang="en" sz="48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 idx="4294967295"/>
          </p:nvPr>
        </p:nvSpPr>
        <p:spPr>
          <a:xfrm>
            <a:off x="591127" y="1087223"/>
            <a:ext cx="5708071" cy="1046401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>
                <a:solidFill>
                  <a:srgbClr val="2CCA9D"/>
                </a:solidFill>
              </a:rPr>
              <a:t>Hello!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591127" y="1957950"/>
            <a:ext cx="55611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SG" sz="3600" b="1" dirty="0">
                <a:solidFill>
                  <a:srgbClr val="1D8668"/>
                </a:solidFill>
              </a:rPr>
              <a:t>We are Team SS17/3D</a:t>
            </a:r>
            <a:endParaRPr lang="en" sz="3600" b="1" dirty="0">
              <a:solidFill>
                <a:srgbClr val="1D8668"/>
              </a:solidFill>
            </a:endParaRPr>
          </a:p>
        </p:txBody>
      </p:sp>
      <p:pic>
        <p:nvPicPr>
          <p:cNvPr id="94" name="Shape 94" descr="cat_bn.jpg"/>
          <p:cNvPicPr preferRelativeResize="0"/>
          <p:nvPr/>
        </p:nvPicPr>
        <p:blipFill rotWithShape="1">
          <a:blip r:embed="rId3">
            <a:alphaModFix/>
          </a:blip>
          <a:srcRect l="41832" r="32044" b="1419"/>
          <a:stretch/>
        </p:blipFill>
        <p:spPr>
          <a:xfrm>
            <a:off x="7352500" y="0"/>
            <a:ext cx="1791500" cy="67607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AC2D19-9015-4E0D-B6C2-117ED2E9C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940947"/>
              </p:ext>
            </p:extLst>
          </p:nvPr>
        </p:nvGraphicFramePr>
        <p:xfrm>
          <a:off x="591127" y="3004350"/>
          <a:ext cx="6123709" cy="221167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32239">
                  <a:extLst>
                    <a:ext uri="{9D8B030D-6E8A-4147-A177-3AD203B41FA5}">
                      <a16:colId xmlns:a16="http://schemas.microsoft.com/office/drawing/2014/main" val="3610142237"/>
                    </a:ext>
                  </a:extLst>
                </a:gridCol>
                <a:gridCol w="1267534">
                  <a:extLst>
                    <a:ext uri="{9D8B030D-6E8A-4147-A177-3AD203B41FA5}">
                      <a16:colId xmlns:a16="http://schemas.microsoft.com/office/drawing/2014/main" val="2526564443"/>
                    </a:ext>
                  </a:extLst>
                </a:gridCol>
                <a:gridCol w="2923936">
                  <a:extLst>
                    <a:ext uri="{9D8B030D-6E8A-4147-A177-3AD203B41FA5}">
                      <a16:colId xmlns:a16="http://schemas.microsoft.com/office/drawing/2014/main" val="1496628720"/>
                    </a:ext>
                  </a:extLst>
                </a:gridCol>
              </a:tblGrid>
              <a:tr h="350431"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bg1"/>
                          </a:solidFill>
                        </a:rPr>
                        <a:t>Name </a:t>
                      </a:r>
                      <a:endParaRPr lang="en-SG" sz="1600" b="1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D86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bg1"/>
                          </a:solidFill>
                        </a:rPr>
                        <a:t>Student ID</a:t>
                      </a:r>
                      <a:endParaRPr lang="en-SG" sz="1600" b="1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D86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bg1"/>
                          </a:solidFill>
                        </a:rPr>
                        <a:t>Role</a:t>
                      </a:r>
                      <a:endParaRPr lang="en-SG" sz="1600" b="1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D86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634308"/>
                  </a:ext>
                </a:extLst>
              </a:tr>
              <a:tr h="350431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77480"/>
                        </a:buClr>
                        <a:buSzPct val="100000"/>
                        <a:buFont typeface="Lato"/>
                        <a:buNone/>
                      </a:pPr>
                      <a:r>
                        <a:rPr lang="en-SG" sz="1800" b="0" i="0" u="none" strike="noStrike" cap="none" dirty="0">
                          <a:solidFill>
                            <a:srgbClr val="1D8668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Abhi Jay Krishnan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77480"/>
                        </a:buClr>
                        <a:buSzPct val="100000"/>
                        <a:buFont typeface="Lato"/>
                        <a:buNone/>
                      </a:pPr>
                      <a:r>
                        <a:rPr lang="en-SG" sz="1800" b="0" i="0" u="none" strike="noStrike" cap="none" dirty="0">
                          <a:solidFill>
                            <a:srgbClr val="1D8668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5025448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77480"/>
                        </a:buClr>
                        <a:buSzPct val="100000"/>
                        <a:buFont typeface="Lato"/>
                        <a:buNone/>
                      </a:pPr>
                      <a:r>
                        <a:rPr lang="en-SG" sz="1800" b="0" i="0" u="none" strike="noStrike" cap="none" dirty="0">
                          <a:solidFill>
                            <a:srgbClr val="1D8668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Project Manager, Design Lead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58542"/>
                  </a:ext>
                </a:extLst>
              </a:tr>
              <a:tr h="350431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77480"/>
                        </a:buClr>
                        <a:buSzPct val="100000"/>
                        <a:buFont typeface="Lato"/>
                        <a:buNone/>
                      </a:pPr>
                      <a:r>
                        <a:rPr lang="en-SG" sz="1800" b="0" i="0" u="none" strike="noStrike" cap="none" dirty="0">
                          <a:solidFill>
                            <a:srgbClr val="1D8668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Kim </a:t>
                      </a:r>
                      <a:r>
                        <a:rPr lang="en-SG" sz="1800" b="0" i="0" u="none" strike="noStrike" cap="none" dirty="0" err="1">
                          <a:solidFill>
                            <a:srgbClr val="1D8668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Hyeoncheol</a:t>
                      </a:r>
                      <a:endParaRPr lang="en-SG" sz="1800" b="0" i="0" u="none" strike="noStrike" cap="none" dirty="0">
                        <a:solidFill>
                          <a:srgbClr val="1D8668"/>
                        </a:solidFill>
                        <a:latin typeface="Lato"/>
                        <a:ea typeface="+mn-ea"/>
                        <a:cs typeface="Lato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77480"/>
                        </a:buClr>
                        <a:buSzPct val="100000"/>
                        <a:buFont typeface="Lato"/>
                        <a:buNone/>
                      </a:pPr>
                      <a:r>
                        <a:rPr lang="en-SG" sz="1800" b="0" i="0" u="none" strike="noStrike" cap="none" dirty="0">
                          <a:solidFill>
                            <a:srgbClr val="1D8668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5026052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77480"/>
                        </a:buClr>
                        <a:buSzPct val="100000"/>
                        <a:buFont typeface="Lato"/>
                        <a:buNone/>
                      </a:pPr>
                      <a:r>
                        <a:rPr lang="en-SG" sz="1800" b="0" i="0" u="none" strike="noStrike" cap="none" dirty="0">
                          <a:solidFill>
                            <a:srgbClr val="1D8668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QA Lead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435689"/>
                  </a:ext>
                </a:extLst>
              </a:tr>
              <a:tr h="350431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77480"/>
                        </a:buClr>
                        <a:buSzPct val="100000"/>
                        <a:buFont typeface="Lato"/>
                        <a:buNone/>
                      </a:pPr>
                      <a:r>
                        <a:rPr lang="en-SG" sz="1800" b="0" i="0" u="none" strike="noStrike" cap="none" dirty="0" err="1">
                          <a:solidFill>
                            <a:srgbClr val="1D8668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Rivaldo</a:t>
                      </a:r>
                      <a:r>
                        <a:rPr lang="en-SG" sz="1800" b="0" i="0" u="none" strike="noStrike" cap="none" dirty="0">
                          <a:solidFill>
                            <a:srgbClr val="1D8668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 </a:t>
                      </a:r>
                      <a:r>
                        <a:rPr lang="en-SG" sz="1800" b="0" i="0" u="none" strike="noStrike" cap="none" dirty="0" err="1">
                          <a:solidFill>
                            <a:srgbClr val="1D8668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Erawan</a:t>
                      </a:r>
                      <a:endParaRPr lang="en-SG" sz="1800" b="0" i="0" u="none" strike="noStrike" cap="none" dirty="0">
                        <a:solidFill>
                          <a:srgbClr val="1D8668"/>
                        </a:solidFill>
                        <a:latin typeface="Lato"/>
                        <a:ea typeface="+mn-ea"/>
                        <a:cs typeface="Lato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77480"/>
                        </a:buClr>
                        <a:buSzPct val="100000"/>
                        <a:buFont typeface="Lato"/>
                        <a:buNone/>
                      </a:pPr>
                      <a:r>
                        <a:rPr lang="en-SG" sz="1800" b="0" i="0" u="none" strike="noStrike" cap="none" dirty="0">
                          <a:solidFill>
                            <a:srgbClr val="1D8668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5026374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77480"/>
                        </a:buClr>
                        <a:buSzPct val="100000"/>
                        <a:buFont typeface="Lato"/>
                        <a:buNone/>
                      </a:pPr>
                      <a:r>
                        <a:rPr lang="en-SG" sz="1800" b="0" i="0" u="none" strike="noStrike" cap="none" dirty="0">
                          <a:solidFill>
                            <a:srgbClr val="1D8668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Development Lead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92049"/>
                  </a:ext>
                </a:extLst>
              </a:tr>
              <a:tr h="489643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77480"/>
                        </a:buClr>
                        <a:buSzPct val="100000"/>
                        <a:buFont typeface="Lato"/>
                        <a:buNone/>
                      </a:pPr>
                      <a:r>
                        <a:rPr lang="en-SG" sz="1800" b="0" i="0" u="none" strike="noStrike" cap="none" dirty="0">
                          <a:solidFill>
                            <a:srgbClr val="1D8668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Durrah Afshan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77480"/>
                        </a:buClr>
                        <a:buSzPct val="100000"/>
                        <a:buFont typeface="Lato"/>
                        <a:buNone/>
                      </a:pPr>
                      <a:r>
                        <a:rPr lang="en-SG" sz="1800" b="0" i="0" u="none" strike="noStrike" cap="none" dirty="0">
                          <a:solidFill>
                            <a:srgbClr val="1D8668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5025916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77480"/>
                        </a:buClr>
                        <a:buSzPct val="100000"/>
                        <a:buFont typeface="Lato"/>
                        <a:buNone/>
                        <a:tabLst/>
                        <a:defRPr/>
                      </a:pPr>
                      <a:r>
                        <a:rPr lang="en-SG" sz="1800" b="0" i="0" u="none" strike="noStrike" cap="none" dirty="0">
                          <a:solidFill>
                            <a:srgbClr val="1D8668"/>
                          </a:solidFill>
                          <a:latin typeface="Lato"/>
                          <a:ea typeface="+mn-ea"/>
                          <a:cs typeface="Lato"/>
                          <a:sym typeface="Arial"/>
                        </a:rPr>
                        <a:t>Analyst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48957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A219BE-5C77-45B8-95D4-09F31F7F7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000" y="1742162"/>
            <a:ext cx="3096000" cy="309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3AAEC7-71A7-4AA6-84D1-68FA1F958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457" y="0"/>
            <a:ext cx="3761558" cy="425537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E6744-618A-4DC6-A655-CEC336896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1846" y="4858985"/>
            <a:ext cx="6462600" cy="467700"/>
          </a:xfrm>
        </p:spPr>
        <p:txBody>
          <a:bodyPr/>
          <a:lstStyle/>
          <a:p>
            <a:r>
              <a:rPr lang="en-US" dirty="0"/>
              <a:t>Revolutionize document safety! Store and view files in secure locations.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619275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AE20A-13C8-4267-8FA3-310ADA91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Problems addressed by the product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A6E06-1FDE-47D5-8170-6E7F4D671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600200"/>
            <a:ext cx="2699245" cy="4348017"/>
          </a:xfrm>
        </p:spPr>
        <p:txBody>
          <a:bodyPr/>
          <a:lstStyle/>
          <a:p>
            <a:r>
              <a:rPr lang="en-SG" dirty="0"/>
              <a:t> </a:t>
            </a:r>
            <a:r>
              <a:rPr lang="en-SG" sz="1800" dirty="0"/>
              <a:t>Provide an encryption mechanism that require two conditions to be satisfied namely : -</a:t>
            </a:r>
          </a:p>
          <a:p>
            <a:pPr lvl="1"/>
            <a:r>
              <a:rPr lang="en-SG" sz="1800" dirty="0"/>
              <a:t>Password</a:t>
            </a:r>
          </a:p>
          <a:p>
            <a:pPr lvl="1"/>
            <a:r>
              <a:rPr lang="en-SG" sz="1800" dirty="0"/>
              <a:t>Predefined trusted location (radius) 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A4F2C-F85F-4EA2-9945-96BF8683E97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199828" y="1596313"/>
            <a:ext cx="2503054" cy="4536631"/>
          </a:xfrm>
        </p:spPr>
        <p:txBody>
          <a:bodyPr/>
          <a:lstStyle/>
          <a:p>
            <a:r>
              <a:rPr lang="en-SG" dirty="0"/>
              <a:t> </a:t>
            </a:r>
            <a:r>
              <a:rPr lang="en-SG" sz="1800" dirty="0"/>
              <a:t>Ability to recover documents in case the scenario of phone being lost and flexibility of accessing it over multiple devises.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B7785-9C46-43BB-BB73-F657394B9C92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3592945" y="1596313"/>
            <a:ext cx="2586181" cy="4453505"/>
          </a:xfrm>
        </p:spPr>
        <p:txBody>
          <a:bodyPr/>
          <a:lstStyle/>
          <a:p>
            <a:r>
              <a:rPr lang="en-SG" dirty="0"/>
              <a:t> </a:t>
            </a:r>
            <a:r>
              <a:rPr lang="en-SG" sz="1800" dirty="0"/>
              <a:t>An access control mechanism based on the location of the user. </a:t>
            </a:r>
          </a:p>
        </p:txBody>
      </p:sp>
      <p:grpSp>
        <p:nvGrpSpPr>
          <p:cNvPr id="6" name="Shape 375">
            <a:extLst>
              <a:ext uri="{FF2B5EF4-FFF2-40B4-BE49-F238E27FC236}">
                <a16:creationId xmlns:a16="http://schemas.microsoft.com/office/drawing/2014/main" id="{3C988EA2-8B2C-4DAE-A6A7-28FBF77B073F}"/>
              </a:ext>
            </a:extLst>
          </p:cNvPr>
          <p:cNvGrpSpPr/>
          <p:nvPr/>
        </p:nvGrpSpPr>
        <p:grpSpPr>
          <a:xfrm rot="19862699">
            <a:off x="4284878" y="4172505"/>
            <a:ext cx="724974" cy="824298"/>
            <a:chOff x="584925" y="922575"/>
            <a:chExt cx="415200" cy="502525"/>
          </a:xfrm>
          <a:solidFill>
            <a:srgbClr val="1D8668"/>
          </a:solidFill>
        </p:grpSpPr>
        <p:sp>
          <p:nvSpPr>
            <p:cNvPr id="7" name="Shape 376">
              <a:extLst>
                <a:ext uri="{FF2B5EF4-FFF2-40B4-BE49-F238E27FC236}">
                  <a16:creationId xmlns:a16="http://schemas.microsoft.com/office/drawing/2014/main" id="{E5B17B67-6604-4E91-BA71-B2200E2C82A1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377">
              <a:extLst>
                <a:ext uri="{FF2B5EF4-FFF2-40B4-BE49-F238E27FC236}">
                  <a16:creationId xmlns:a16="http://schemas.microsoft.com/office/drawing/2014/main" id="{A209E858-D05E-4533-BB85-9DCC9325A252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378">
              <a:extLst>
                <a:ext uri="{FF2B5EF4-FFF2-40B4-BE49-F238E27FC236}">
                  <a16:creationId xmlns:a16="http://schemas.microsoft.com/office/drawing/2014/main" id="{A218E1CD-F622-4422-8DA6-763EFFFD1F8B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" name="Shape 472">
            <a:extLst>
              <a:ext uri="{FF2B5EF4-FFF2-40B4-BE49-F238E27FC236}">
                <a16:creationId xmlns:a16="http://schemas.microsoft.com/office/drawing/2014/main" id="{719BC5C2-496E-4553-AF6D-48834B368E2A}"/>
              </a:ext>
            </a:extLst>
          </p:cNvPr>
          <p:cNvSpPr>
            <a:spLocks noChangeAspect="1"/>
          </p:cNvSpPr>
          <p:nvPr/>
        </p:nvSpPr>
        <p:spPr>
          <a:xfrm>
            <a:off x="6492278" y="4062592"/>
            <a:ext cx="561033" cy="972000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D866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472">
            <a:extLst>
              <a:ext uri="{FF2B5EF4-FFF2-40B4-BE49-F238E27FC236}">
                <a16:creationId xmlns:a16="http://schemas.microsoft.com/office/drawing/2014/main" id="{1D4F38B2-7AA6-48FB-AA71-EE8E95613FBB}"/>
              </a:ext>
            </a:extLst>
          </p:cNvPr>
          <p:cNvSpPr>
            <a:spLocks noChangeAspect="1"/>
          </p:cNvSpPr>
          <p:nvPr/>
        </p:nvSpPr>
        <p:spPr>
          <a:xfrm>
            <a:off x="7817719" y="4009012"/>
            <a:ext cx="561033" cy="972000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D866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70BA149E-C824-4943-AABE-5C46D6C6A152}"/>
              </a:ext>
            </a:extLst>
          </p:cNvPr>
          <p:cNvSpPr/>
          <p:nvPr/>
        </p:nvSpPr>
        <p:spPr>
          <a:xfrm>
            <a:off x="7133777" y="4421033"/>
            <a:ext cx="602591" cy="232247"/>
          </a:xfrm>
          <a:prstGeom prst="leftRightArrow">
            <a:avLst/>
          </a:prstGeom>
          <a:solidFill>
            <a:srgbClr val="1D8668"/>
          </a:solidFill>
          <a:ln>
            <a:solidFill>
              <a:srgbClr val="1D86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Shape 340">
            <a:extLst>
              <a:ext uri="{FF2B5EF4-FFF2-40B4-BE49-F238E27FC236}">
                <a16:creationId xmlns:a16="http://schemas.microsoft.com/office/drawing/2014/main" id="{49AE22D6-883C-47DC-BF30-2BC716C7985D}"/>
              </a:ext>
            </a:extLst>
          </p:cNvPr>
          <p:cNvSpPr/>
          <p:nvPr/>
        </p:nvSpPr>
        <p:spPr>
          <a:xfrm>
            <a:off x="4608505" y="3712538"/>
            <a:ext cx="251176" cy="332812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D866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488">
            <a:extLst>
              <a:ext uri="{FF2B5EF4-FFF2-40B4-BE49-F238E27FC236}">
                <a16:creationId xmlns:a16="http://schemas.microsoft.com/office/drawing/2014/main" id="{AC3E061B-E8EA-46D9-AD6E-C82263817AB2}"/>
              </a:ext>
            </a:extLst>
          </p:cNvPr>
          <p:cNvSpPr>
            <a:spLocks noChangeAspect="1"/>
          </p:cNvSpPr>
          <p:nvPr/>
        </p:nvSpPr>
        <p:spPr>
          <a:xfrm>
            <a:off x="1618075" y="4134592"/>
            <a:ext cx="625247" cy="900000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1D866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3318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12" grpId="0" animBg="1"/>
      <p:bldP spid="13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86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06">
            <a:extLst>
              <a:ext uri="{FF2B5EF4-FFF2-40B4-BE49-F238E27FC236}">
                <a16:creationId xmlns:a16="http://schemas.microsoft.com/office/drawing/2014/main" id="{818DC665-8DDC-4F06-8A90-D40EABF7E522}"/>
              </a:ext>
            </a:extLst>
          </p:cNvPr>
          <p:cNvSpPr txBox="1">
            <a:spLocks/>
          </p:cNvSpPr>
          <p:nvPr/>
        </p:nvSpPr>
        <p:spPr>
          <a:xfrm>
            <a:off x="1156171" y="2905800"/>
            <a:ext cx="5561100" cy="104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spcBef>
                <a:spcPts val="0"/>
              </a:spcBef>
              <a:buFont typeface="Lato"/>
              <a:buNone/>
            </a:pPr>
            <a:r>
              <a:rPr lang="en" sz="4800" b="1" dirty="0">
                <a:solidFill>
                  <a:srgbClr val="FFFFFF"/>
                </a:solidFill>
              </a:rPr>
              <a:t>Market Survey</a:t>
            </a:r>
          </a:p>
        </p:txBody>
      </p:sp>
    </p:spTree>
    <p:extLst>
      <p:ext uri="{BB962C8B-B14F-4D97-AF65-F5344CB8AC3E}">
        <p14:creationId xmlns:p14="http://schemas.microsoft.com/office/powerpoint/2010/main" val="212791423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85C7153-514E-49B1-8023-4018FF1159F6}"/>
              </a:ext>
            </a:extLst>
          </p:cNvPr>
          <p:cNvGrpSpPr/>
          <p:nvPr/>
        </p:nvGrpSpPr>
        <p:grpSpPr>
          <a:xfrm>
            <a:off x="1005840" y="399796"/>
            <a:ext cx="7187964" cy="2726696"/>
            <a:chOff x="802957" y="1286487"/>
            <a:chExt cx="7187964" cy="272669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B0E90AE-3F93-472D-8CDF-AFD151CC9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957" y="3204269"/>
              <a:ext cx="3210892" cy="80891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8930516-B58D-4F43-8ACA-D421A29A8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6723" y="1286487"/>
              <a:ext cx="1168400" cy="129822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3109032-8C2F-4C5E-A4CE-7172323FD0E1}"/>
                </a:ext>
              </a:extLst>
            </p:cNvPr>
            <p:cNvSpPr txBox="1"/>
            <p:nvPr/>
          </p:nvSpPr>
          <p:spPr>
            <a:xfrm>
              <a:off x="5658803" y="2571386"/>
              <a:ext cx="2072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i="1" dirty="0">
                  <a:solidFill>
                    <a:schemeClr val="accent1">
                      <a:lumMod val="75000"/>
                    </a:schemeClr>
                  </a:solidFill>
                </a:rPr>
                <a:t>File Locker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E2E31A3-6C47-4B70-B1E7-409EAD238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2000" y="3057513"/>
              <a:ext cx="3418921" cy="87080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BDDFB4E-0C27-417D-B79C-741B8EBCA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87119" y="1416446"/>
              <a:ext cx="1168399" cy="114955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14142E-27C9-433A-A665-FD49DDD90F1C}"/>
                </a:ext>
              </a:extLst>
            </p:cNvPr>
            <p:cNvSpPr txBox="1"/>
            <p:nvPr/>
          </p:nvSpPr>
          <p:spPr>
            <a:xfrm>
              <a:off x="1087118" y="2525486"/>
              <a:ext cx="2309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i="1" dirty="0">
                  <a:solidFill>
                    <a:schemeClr val="accent1">
                      <a:lumMod val="75000"/>
                    </a:schemeClr>
                  </a:solidFill>
                </a:rPr>
                <a:t>File Locker – Lock Any File</a:t>
              </a:r>
            </a:p>
          </p:txBody>
        </p:sp>
      </p:grp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90A90E2-0622-40F7-98BF-553AEC8F8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3679894"/>
            <a:ext cx="6350460" cy="1319837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Some feature that the products lack are:-  </a:t>
            </a:r>
          </a:p>
          <a:p>
            <a:pPr lvl="2"/>
            <a:r>
              <a:rPr lang="en-US" dirty="0"/>
              <a:t> Password recovery </a:t>
            </a:r>
          </a:p>
          <a:p>
            <a:pPr lvl="2"/>
            <a:r>
              <a:rPr lang="en-US" dirty="0"/>
              <a:t> Encryption of files is not location based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232839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86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06">
            <a:extLst>
              <a:ext uri="{FF2B5EF4-FFF2-40B4-BE49-F238E27FC236}">
                <a16:creationId xmlns:a16="http://schemas.microsoft.com/office/drawing/2014/main" id="{818DC665-8DDC-4F06-8A90-D40EABF7E522}"/>
              </a:ext>
            </a:extLst>
          </p:cNvPr>
          <p:cNvSpPr txBox="1">
            <a:spLocks/>
          </p:cNvSpPr>
          <p:nvPr/>
        </p:nvSpPr>
        <p:spPr>
          <a:xfrm>
            <a:off x="1202352" y="2905800"/>
            <a:ext cx="6325283" cy="13152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spcBef>
                <a:spcPts val="0"/>
              </a:spcBef>
              <a:buFont typeface="Lato"/>
              <a:buNone/>
            </a:pPr>
            <a:r>
              <a:rPr lang="en" sz="4800" b="1" dirty="0">
                <a:solidFill>
                  <a:srgbClr val="FFFFFF"/>
                </a:solidFill>
              </a:rPr>
              <a:t>Product </a:t>
            </a:r>
            <a:r>
              <a:rPr lang="en-SG" sz="4800" b="1" dirty="0">
                <a:solidFill>
                  <a:srgbClr val="FFFFFF"/>
                </a:solidFill>
              </a:rPr>
              <a:t>Architecture</a:t>
            </a:r>
            <a:endParaRPr lang="en"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42795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48EC-50C5-4031-A179-90E9C2ABD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274650"/>
            <a:ext cx="6255245" cy="782294"/>
          </a:xfrm>
        </p:spPr>
        <p:txBody>
          <a:bodyPr/>
          <a:lstStyle/>
          <a:p>
            <a:r>
              <a:rPr lang="en-SG" dirty="0"/>
              <a:t>Client Cloud Architecture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A806EA-5F1C-465B-A22C-8A557F1F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44328">
            <a:off x="2341383" y="3702413"/>
            <a:ext cx="1820511" cy="20595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2E85E5-B53F-48A5-965D-1BA30C0D2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76" y="3920811"/>
            <a:ext cx="1006763" cy="10067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41D66D-C5F4-4721-9A72-06FD1CD85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760" y="1929248"/>
            <a:ext cx="1182727" cy="5608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3356E6-511A-49CA-9DCD-B70138750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3408" y="1923321"/>
            <a:ext cx="664522" cy="658425"/>
          </a:xfrm>
          <a:prstGeom prst="rect">
            <a:avLst/>
          </a:prstGeom>
        </p:spPr>
      </p:pic>
      <p:sp>
        <p:nvSpPr>
          <p:cNvPr id="8" name="TextBox 30">
            <a:extLst>
              <a:ext uri="{FF2B5EF4-FFF2-40B4-BE49-F238E27FC236}">
                <a16:creationId xmlns:a16="http://schemas.microsoft.com/office/drawing/2014/main" id="{8A587B0D-EE7D-44AF-8760-579302DE8B7F}"/>
              </a:ext>
            </a:extLst>
          </p:cNvPr>
          <p:cNvSpPr txBox="1"/>
          <p:nvPr/>
        </p:nvSpPr>
        <p:spPr>
          <a:xfrm>
            <a:off x="1428041" y="2678561"/>
            <a:ext cx="1379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Provisional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9" name="TextBox 45">
            <a:extLst>
              <a:ext uri="{FF2B5EF4-FFF2-40B4-BE49-F238E27FC236}">
                <a16:creationId xmlns:a16="http://schemas.microsoft.com/office/drawing/2014/main" id="{CE020FAF-C154-42E3-BAF9-09DBDE38DDE8}"/>
              </a:ext>
            </a:extLst>
          </p:cNvPr>
          <p:cNvSpPr txBox="1"/>
          <p:nvPr/>
        </p:nvSpPr>
        <p:spPr>
          <a:xfrm>
            <a:off x="3792849" y="279694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Local Storage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E4619E-173B-4EE5-9666-9A2E00A5CEB6}"/>
              </a:ext>
            </a:extLst>
          </p:cNvPr>
          <p:cNvGrpSpPr/>
          <p:nvPr/>
        </p:nvGrpSpPr>
        <p:grpSpPr>
          <a:xfrm>
            <a:off x="1256146" y="1052913"/>
            <a:ext cx="3888510" cy="5482357"/>
            <a:chOff x="3429000" y="-281408"/>
            <a:chExt cx="3536577" cy="6655314"/>
          </a:xfrm>
        </p:grpSpPr>
        <p:sp>
          <p:nvSpPr>
            <p:cNvPr id="11" name="TextBox 34">
              <a:extLst>
                <a:ext uri="{FF2B5EF4-FFF2-40B4-BE49-F238E27FC236}">
                  <a16:creationId xmlns:a16="http://schemas.microsoft.com/office/drawing/2014/main" id="{9031DE6D-2075-45B8-A2D9-CDFFF597419A}"/>
                </a:ext>
              </a:extLst>
            </p:cNvPr>
            <p:cNvSpPr txBox="1"/>
            <p:nvPr/>
          </p:nvSpPr>
          <p:spPr>
            <a:xfrm>
              <a:off x="3429000" y="-281408"/>
              <a:ext cx="1986794" cy="448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Application Layer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37B2770-054C-4502-9A20-175E7C16F172}"/>
                </a:ext>
              </a:extLst>
            </p:cNvPr>
            <p:cNvSpPr/>
            <p:nvPr/>
          </p:nvSpPr>
          <p:spPr>
            <a:xfrm>
              <a:off x="3429000" y="161365"/>
              <a:ext cx="3536577" cy="6212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0C891B9-277E-49EA-8D22-8A9BBF288E7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318" y="5245662"/>
            <a:ext cx="1074760" cy="12065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2809BC-D12F-4E87-814C-CF84906AE3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631" y="1570451"/>
            <a:ext cx="1010247" cy="10102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0A3150-FBE7-429D-829A-F28D2C52EC2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825" y="3181331"/>
            <a:ext cx="1511668" cy="1511668"/>
          </a:xfrm>
          <a:prstGeom prst="rect">
            <a:avLst/>
          </a:prstGeom>
        </p:spPr>
      </p:pic>
      <p:sp>
        <p:nvSpPr>
          <p:cNvPr id="16" name="TextBox 26">
            <a:extLst>
              <a:ext uri="{FF2B5EF4-FFF2-40B4-BE49-F238E27FC236}">
                <a16:creationId xmlns:a16="http://schemas.microsoft.com/office/drawing/2014/main" id="{15CBEF89-CB18-42E6-A4D6-E2F24CD75960}"/>
              </a:ext>
            </a:extLst>
          </p:cNvPr>
          <p:cNvSpPr txBox="1"/>
          <p:nvPr/>
        </p:nvSpPr>
        <p:spPr>
          <a:xfrm rot="20026342">
            <a:off x="5781687" y="2766948"/>
            <a:ext cx="187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Authentication</a:t>
            </a:r>
          </a:p>
        </p:txBody>
      </p:sp>
      <p:sp>
        <p:nvSpPr>
          <p:cNvPr id="17" name="TextBox 27">
            <a:extLst>
              <a:ext uri="{FF2B5EF4-FFF2-40B4-BE49-F238E27FC236}">
                <a16:creationId xmlns:a16="http://schemas.microsoft.com/office/drawing/2014/main" id="{A579B090-92FD-400A-AA27-10EF22FAAD94}"/>
              </a:ext>
            </a:extLst>
          </p:cNvPr>
          <p:cNvSpPr txBox="1"/>
          <p:nvPr/>
        </p:nvSpPr>
        <p:spPr>
          <a:xfrm rot="21061666">
            <a:off x="5803396" y="4128372"/>
            <a:ext cx="136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Database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513F05A-90C5-4844-8EC4-8FB5BF759EEB}"/>
              </a:ext>
            </a:extLst>
          </p:cNvPr>
          <p:cNvSpPr txBox="1"/>
          <p:nvPr/>
        </p:nvSpPr>
        <p:spPr>
          <a:xfrm rot="988149">
            <a:off x="5960125" y="5525761"/>
            <a:ext cx="1364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Backup 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8A858E-6F8A-4290-B45E-003ABDD9EF2B}"/>
              </a:ext>
            </a:extLst>
          </p:cNvPr>
          <p:cNvSpPr/>
          <p:nvPr/>
        </p:nvSpPr>
        <p:spPr>
          <a:xfrm>
            <a:off x="5819788" y="1357332"/>
            <a:ext cx="3131860" cy="5177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" name="Picture 19" descr="http://www.linuxnix.com/wp-content/uploads/2014/12/aws.png">
            <a:extLst>
              <a:ext uri="{FF2B5EF4-FFF2-40B4-BE49-F238E27FC236}">
                <a16:creationId xmlns:a16="http://schemas.microsoft.com/office/drawing/2014/main" id="{39637B9B-438C-49AB-8813-65AFB5E00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429" y="1443454"/>
            <a:ext cx="820122" cy="8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44">
            <a:extLst>
              <a:ext uri="{FF2B5EF4-FFF2-40B4-BE49-F238E27FC236}">
                <a16:creationId xmlns:a16="http://schemas.microsoft.com/office/drawing/2014/main" id="{EFDA8294-4325-4E78-9C92-055B3F3DEB1B}"/>
              </a:ext>
            </a:extLst>
          </p:cNvPr>
          <p:cNvSpPr txBox="1"/>
          <p:nvPr/>
        </p:nvSpPr>
        <p:spPr>
          <a:xfrm>
            <a:off x="7823623" y="2386776"/>
            <a:ext cx="1164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Amazon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Cognito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1" name="TextBox 34">
            <a:extLst>
              <a:ext uri="{FF2B5EF4-FFF2-40B4-BE49-F238E27FC236}">
                <a16:creationId xmlns:a16="http://schemas.microsoft.com/office/drawing/2014/main" id="{C9CDC301-4D76-4854-B673-F2BE575EFD6A}"/>
              </a:ext>
            </a:extLst>
          </p:cNvPr>
          <p:cNvSpPr txBox="1"/>
          <p:nvPr/>
        </p:nvSpPr>
        <p:spPr>
          <a:xfrm>
            <a:off x="5703351" y="100413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Cloud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795538-814E-46D3-8D8D-46ED2237970F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773408" y="2617609"/>
            <a:ext cx="4050215" cy="1963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0A7BAC-140E-455F-A69A-27E50CC4CAA8}"/>
              </a:ext>
            </a:extLst>
          </p:cNvPr>
          <p:cNvCxnSpPr>
            <a:endCxn id="15" idx="1"/>
          </p:cNvCxnSpPr>
          <p:nvPr/>
        </p:nvCxnSpPr>
        <p:spPr>
          <a:xfrm flipV="1">
            <a:off x="3773408" y="3937165"/>
            <a:ext cx="3630417" cy="64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A925CED-E56E-4FF2-A0F5-B7B51DD90CB7}"/>
              </a:ext>
            </a:extLst>
          </p:cNvPr>
          <p:cNvCxnSpPr>
            <a:endCxn id="13" idx="1"/>
          </p:cNvCxnSpPr>
          <p:nvPr/>
        </p:nvCxnSpPr>
        <p:spPr>
          <a:xfrm>
            <a:off x="3773408" y="4581236"/>
            <a:ext cx="3818910" cy="1267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92EEDF0-BD98-41A4-BFB4-57D5702EF05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171039" y="4424193"/>
            <a:ext cx="1554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AA5FE1F-89FD-43D9-A281-93883C50B5B7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807855" y="2970949"/>
            <a:ext cx="392546" cy="71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6FE27B4-531B-4DF4-B38F-45ABFD9A77EA}"/>
              </a:ext>
            </a:extLst>
          </p:cNvPr>
          <p:cNvCxnSpPr>
            <a:cxnSpLocks/>
          </p:cNvCxnSpPr>
          <p:nvPr/>
        </p:nvCxnSpPr>
        <p:spPr>
          <a:xfrm flipV="1">
            <a:off x="3200401" y="2865540"/>
            <a:ext cx="471856" cy="82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25">
            <a:extLst>
              <a:ext uri="{FF2B5EF4-FFF2-40B4-BE49-F238E27FC236}">
                <a16:creationId xmlns:a16="http://schemas.microsoft.com/office/drawing/2014/main" id="{865E13A6-56C7-4131-8DD2-4F9248A3A745}"/>
              </a:ext>
            </a:extLst>
          </p:cNvPr>
          <p:cNvSpPr txBox="1"/>
          <p:nvPr/>
        </p:nvSpPr>
        <p:spPr>
          <a:xfrm>
            <a:off x="1551682" y="4462474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Uses</a:t>
            </a:r>
          </a:p>
        </p:txBody>
      </p:sp>
      <p:sp>
        <p:nvSpPr>
          <p:cNvPr id="52" name="TextBox 25">
            <a:extLst>
              <a:ext uri="{FF2B5EF4-FFF2-40B4-BE49-F238E27FC236}">
                <a16:creationId xmlns:a16="http://schemas.microsoft.com/office/drawing/2014/main" id="{7F813E81-5BA9-4736-BEC8-534D01A8CB8E}"/>
              </a:ext>
            </a:extLst>
          </p:cNvPr>
          <p:cNvSpPr txBox="1"/>
          <p:nvPr/>
        </p:nvSpPr>
        <p:spPr>
          <a:xfrm>
            <a:off x="277151" y="493805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38432056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6" grpId="0"/>
      <p:bldP spid="17" grpId="0"/>
      <p:bldP spid="18" grpId="0"/>
      <p:bldP spid="19" grpId="0" animBg="1"/>
      <p:bldP spid="21" grpId="0"/>
      <p:bldP spid="31" grpId="0"/>
      <p:bldP spid="51" grpId="0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1B92-ACB3-493F-82DC-FACEAC2EB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568" y="156663"/>
            <a:ext cx="6462600" cy="732114"/>
          </a:xfrm>
        </p:spPr>
        <p:txBody>
          <a:bodyPr/>
          <a:lstStyle/>
          <a:p>
            <a:r>
              <a:rPr lang="en-SG" dirty="0"/>
              <a:t>Layer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4CBD26-8ABC-43F8-A080-759C999C5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68" y="985982"/>
            <a:ext cx="6175099" cy="55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978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393</Words>
  <Application>Microsoft Office PowerPoint</Application>
  <PresentationFormat>On-screen Show (4:3)</PresentationFormat>
  <Paragraphs>81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Lato</vt:lpstr>
      <vt:lpstr>Raleway</vt:lpstr>
      <vt:lpstr>Arial</vt:lpstr>
      <vt:lpstr>Antonio template</vt:lpstr>
      <vt:lpstr>“Read me where you left me”</vt:lpstr>
      <vt:lpstr>Hello!</vt:lpstr>
      <vt:lpstr>PowerPoint Presentation</vt:lpstr>
      <vt:lpstr>Problems addressed by the product</vt:lpstr>
      <vt:lpstr>PowerPoint Presentation</vt:lpstr>
      <vt:lpstr>PowerPoint Presentation</vt:lpstr>
      <vt:lpstr>PowerPoint Presentation</vt:lpstr>
      <vt:lpstr>Client Cloud Architecture </vt:lpstr>
      <vt:lpstr>Layer diagram</vt:lpstr>
      <vt:lpstr>Authentication Flow</vt:lpstr>
      <vt:lpstr>PowerPoint Presentation</vt:lpstr>
      <vt:lpstr>PowerPoint Presentation</vt:lpstr>
      <vt:lpstr>Some special features </vt:lpstr>
      <vt:lpstr>Future Projection</vt:lpstr>
      <vt:lpstr>What have we learned 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“Read me where you left me”</dc:title>
  <cp:lastModifiedBy>Abhi Jay Krishnan</cp:lastModifiedBy>
  <cp:revision>45</cp:revision>
  <dcterms:modified xsi:type="dcterms:W3CDTF">2017-11-22T05:51:51Z</dcterms:modified>
</cp:coreProperties>
</file>