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284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E7FE8F8-1019-457C-ACA4-FA8BEFDFA93A}">
  <a:tblStyle styleId="{1E7FE8F8-1019-457C-ACA4-FA8BEFDFA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>
        <p:scale>
          <a:sx n="75" d="100"/>
          <a:sy n="75" d="100"/>
        </p:scale>
        <p:origin x="9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%7CRaleway:400,70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45505" y="356172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dirty="0"/>
              <a:t>“</a:t>
            </a:r>
            <a:r>
              <a:rPr lang="en-SG" sz="3600" dirty="0"/>
              <a:t>Read me where you left me</a:t>
            </a:r>
            <a:r>
              <a:rPr lang="en-SG" dirty="0"/>
              <a:t>”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8A1F8-8AD3-4E90-87CF-A100288F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00" y="3648365"/>
            <a:ext cx="3096000" cy="3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C091D-417D-4903-8078-F98A757F7A87}"/>
              </a:ext>
            </a:extLst>
          </p:cNvPr>
          <p:cNvSpPr txBox="1"/>
          <p:nvPr/>
        </p:nvSpPr>
        <p:spPr>
          <a:xfrm>
            <a:off x="223521" y="2501749"/>
            <a:ext cx="78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accent1">
                    <a:lumMod val="75000"/>
                  </a:schemeClr>
                </a:solidFill>
              </a:rPr>
              <a:t>Final Year Project Presentation </a:t>
            </a:r>
          </a:p>
        </p:txBody>
      </p:sp>
      <p:pic>
        <p:nvPicPr>
          <p:cNvPr id="1026" name="Picture 2" descr="Image result for UOW Logo">
            <a:extLst>
              <a:ext uri="{FF2B5EF4-FFF2-40B4-BE49-F238E27FC236}">
                <a16:creationId xmlns:a16="http://schemas.microsoft.com/office/drawing/2014/main" id="{817D420D-40CE-4670-B37F-6594EC56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1" y="997658"/>
            <a:ext cx="356352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800" cy="218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4" name="Shape 154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diagrams to explain your ideas</a:t>
            </a:r>
          </a:p>
        </p:txBody>
      </p:sp>
      <p:sp>
        <p:nvSpPr>
          <p:cNvPr id="163" name="Shape 163"/>
          <p:cNvSpPr/>
          <p:nvPr/>
        </p:nvSpPr>
        <p:spPr>
          <a:xfrm rot="-3280229">
            <a:off x="3874564" y="3264913"/>
            <a:ext cx="1564645" cy="1561647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77800" lvl="0" algn="ctr">
              <a:spcBef>
                <a:spcPts val="0"/>
              </a:spcBef>
              <a:buSzPct val="25000"/>
              <a:buFont typeface="Georgia"/>
              <a:buNone/>
            </a:pPr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4204227" y="2807917"/>
            <a:ext cx="3497780" cy="3899635"/>
            <a:chOff x="4184863" y="1520198"/>
            <a:chExt cx="2958454" cy="3298347"/>
          </a:xfrm>
        </p:grpSpPr>
        <p:sp>
          <p:nvSpPr>
            <p:cNvPr id="165" name="Shape 16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0" t="0" r="0" b="0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66" name="Shape 16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0" t="0" r="0" b="0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7ECEF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67" name="Shape 167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110000"/>
                <a:buNone/>
              </a:pPr>
              <a:r>
                <a:rPr lang="en" sz="1000">
                  <a:solidFill>
                    <a:srgbClr val="1C3AA9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2635160" y="926250"/>
            <a:ext cx="3893996" cy="3810453"/>
            <a:chOff x="2857731" y="-71332"/>
            <a:chExt cx="3293577" cy="3222916"/>
          </a:xfrm>
        </p:grpSpPr>
        <p:sp>
          <p:nvSpPr>
            <p:cNvPr id="169" name="Shape 169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0" t="0" r="0" b="0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70" name="Shape 170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0" t="0" r="0" b="0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2185C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1100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1573638" y="3002373"/>
            <a:ext cx="4048707" cy="3691470"/>
            <a:chOff x="1959887" y="1684671"/>
            <a:chExt cx="3424433" cy="3122279"/>
          </a:xfrm>
        </p:grpSpPr>
        <p:sp>
          <p:nvSpPr>
            <p:cNvPr id="173" name="Shape 17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0" t="0" r="0" b="0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74" name="Shape 174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0" t="0" r="0" b="0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FF9715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SzPct val="25000"/>
                <a:buNone/>
              </a:pPr>
              <a:endParaRPr sz="1800"/>
            </a:p>
          </p:txBody>
        </p:sp>
        <p:sp>
          <p:nvSpPr>
            <p:cNvPr id="175" name="Shape 175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1100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{1E7FE8F8-1019-457C-ACA4-FA8BEFDFA93A}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88" name="Shape 188"/>
          <p:cNvSpPr/>
          <p:nvPr/>
        </p:nvSpPr>
        <p:spPr>
          <a:xfrm rot="8100000">
            <a:off x="3818435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8100000">
            <a:off x="730835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8100000">
            <a:off x="2325810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8100000">
            <a:off x="4136785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553175" y="2715650"/>
            <a:ext cx="762000" cy="4005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50"/>
            <a:ext cx="6444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01" name="Shape 201"/>
          <p:cNvSpPr/>
          <p:nvPr/>
        </p:nvSpPr>
        <p:spPr>
          <a:xfrm>
            <a:off x="0" y="288105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12" name="Shape 212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5632317" y="2669418"/>
            <a:ext cx="3305700" cy="3483050"/>
            <a:chOff x="5632317" y="1189775"/>
            <a:chExt cx="3305700" cy="3483050"/>
          </a:xfrm>
        </p:grpSpPr>
        <p:sp>
          <p:nvSpPr>
            <p:cNvPr id="221" name="Shape 2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45833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0" y="2669632"/>
            <a:ext cx="3546900" cy="3482836"/>
            <a:chOff x="0" y="1189989"/>
            <a:chExt cx="3546900" cy="3482836"/>
          </a:xfrm>
        </p:grpSpPr>
        <p:sp>
          <p:nvSpPr>
            <p:cNvPr id="224" name="Shape 2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45833"/>
                <a:buNone/>
              </a:pPr>
              <a:r>
                <a:rPr lang="en" sz="24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2944204" y="2669418"/>
            <a:ext cx="3305700" cy="3483050"/>
            <a:chOff x="2944204" y="1189775"/>
            <a:chExt cx="3305700" cy="3483050"/>
          </a:xfrm>
        </p:grpSpPr>
        <p:sp>
          <p:nvSpPr>
            <p:cNvPr id="227" name="Shape 22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SzPct val="45833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3512560" y="25146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3"/>
          </p:nvPr>
        </p:nvSpPr>
        <p:spPr>
          <a:xfrm>
            <a:off x="6131420" y="25146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3512560" y="48768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3"/>
          </p:nvPr>
        </p:nvSpPr>
        <p:spPr>
          <a:xfrm>
            <a:off x="6131420" y="4876800"/>
            <a:ext cx="24912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0" name="Shape 240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608154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608154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86407" y="204435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7" name="Shape 247"/>
          <p:cNvGrpSpPr/>
          <p:nvPr/>
        </p:nvGrpSpPr>
        <p:grpSpPr>
          <a:xfrm>
            <a:off x="6399585" y="2039471"/>
            <a:ext cx="358351" cy="381822"/>
            <a:chOff x="5970800" y="1619250"/>
            <a:chExt cx="428650" cy="456725"/>
          </a:xfrm>
        </p:grpSpPr>
        <p:sp>
          <p:nvSpPr>
            <p:cNvPr id="248" name="Shape 2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1148234" y="4403368"/>
            <a:ext cx="351204" cy="324661"/>
            <a:chOff x="5975075" y="2327500"/>
            <a:chExt cx="420100" cy="388350"/>
          </a:xfrm>
        </p:grpSpPr>
        <p:sp>
          <p:nvSpPr>
            <p:cNvPr id="254" name="Shape 25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3740456" y="4407454"/>
            <a:ext cx="427781" cy="316489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1138523" y="2045067"/>
            <a:ext cx="370599" cy="370620"/>
            <a:chOff x="570875" y="4322250"/>
            <a:chExt cx="443300" cy="443325"/>
          </a:xfrm>
        </p:grpSpPr>
        <p:sp>
          <p:nvSpPr>
            <p:cNvPr id="260" name="Shape 26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6409284" y="4394685"/>
            <a:ext cx="342008" cy="342029"/>
            <a:chOff x="6654650" y="3665275"/>
            <a:chExt cx="409100" cy="409125"/>
          </a:xfrm>
        </p:grpSpPr>
        <p:sp>
          <p:nvSpPr>
            <p:cNvPr id="265" name="Shape 26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591127" y="1087223"/>
            <a:ext cx="5708071" cy="104640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91127" y="1957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3600" b="1" dirty="0">
                <a:solidFill>
                  <a:srgbClr val="2185C5"/>
                </a:solidFill>
              </a:rPr>
              <a:t>We are Team SS17/3D</a:t>
            </a:r>
            <a:endParaRPr lang="en" sz="3600" b="1" dirty="0">
              <a:solidFill>
                <a:srgbClr val="2185C5"/>
              </a:solidFill>
            </a:endParaRPr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C2D19-9015-4E0D-B6C2-117ED2E9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3047"/>
              </p:ext>
            </p:extLst>
          </p:nvPr>
        </p:nvGraphicFramePr>
        <p:xfrm>
          <a:off x="591127" y="3004350"/>
          <a:ext cx="5708071" cy="2440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610142237"/>
                    </a:ext>
                  </a:extLst>
                </a:gridCol>
                <a:gridCol w="1181502">
                  <a:extLst>
                    <a:ext uri="{9D8B030D-6E8A-4147-A177-3AD203B41FA5}">
                      <a16:colId xmlns:a16="http://schemas.microsoft.com/office/drawing/2014/main" val="2526564443"/>
                    </a:ext>
                  </a:extLst>
                </a:gridCol>
                <a:gridCol w="2725478">
                  <a:extLst>
                    <a:ext uri="{9D8B030D-6E8A-4147-A177-3AD203B41FA5}">
                      <a16:colId xmlns:a16="http://schemas.microsoft.com/office/drawing/2014/main" val="1496628720"/>
                    </a:ext>
                  </a:extLst>
                </a:gridCol>
              </a:tblGrid>
              <a:tr h="350431">
                <a:tc>
                  <a:txBody>
                    <a:bodyPr/>
                    <a:lstStyle/>
                    <a:p>
                      <a:r>
                        <a:rPr lang="en-SG" sz="1600" dirty="0"/>
                        <a:t>Name </a:t>
                      </a:r>
                      <a:endParaRPr lang="en-SG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Student ID</a:t>
                      </a:r>
                      <a:endParaRPr lang="en-SG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Role</a:t>
                      </a:r>
                      <a:endParaRPr lang="en-SG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34308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Abhi Jay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Project Manager, Design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58542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Kim </a:t>
                      </a:r>
                      <a:r>
                        <a:rPr lang="en-SG" sz="1800" b="0" i="0" u="none" strike="noStrike" cap="none" dirty="0" err="1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Hyeocheol</a:t>
                      </a:r>
                      <a:endParaRPr lang="en-SG" sz="1800" b="0" i="0" u="none" strike="noStrike" cap="none" dirty="0">
                        <a:solidFill>
                          <a:srgbClr val="677480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QA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35689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 err="1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Rivaldo</a:t>
                      </a: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 </a:t>
                      </a:r>
                      <a:r>
                        <a:rPr lang="en-SG" sz="1800" b="0" i="0" u="none" strike="noStrike" cap="none" dirty="0" err="1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Erawan</a:t>
                      </a:r>
                      <a:endParaRPr lang="en-SG" sz="1800" b="0" i="0" u="none" strike="noStrike" cap="none" dirty="0">
                        <a:solidFill>
                          <a:srgbClr val="677480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2049"/>
                  </a:ext>
                </a:extLst>
              </a:tr>
              <a:tr h="4896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Durrah Afshan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  <a:tabLst/>
                        <a:defRPr/>
                      </a:pPr>
                      <a:r>
                        <a:rPr lang="en-SG" sz="1800" b="0" i="0" u="none" strike="noStrike" cap="none" dirty="0">
                          <a:solidFill>
                            <a:srgbClr val="677480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895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5385337" y="653100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79" name="Shape 279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5546605" y="843075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93" name="Shape 293"/>
          <p:cNvSpPr/>
          <p:nvPr/>
        </p:nvSpPr>
        <p:spPr>
          <a:xfrm>
            <a:off x="4787663" y="719305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916025" y="669775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800" cy="1240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58968" y="1254338"/>
            <a:ext cx="347107" cy="438984"/>
            <a:chOff x="584925" y="238125"/>
            <a:chExt cx="415200" cy="525100"/>
          </a:xfrm>
        </p:grpSpPr>
        <p:sp>
          <p:nvSpPr>
            <p:cNvPr id="327" name="Shape 32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910227" y="1318125"/>
            <a:ext cx="371623" cy="309362"/>
            <a:chOff x="1244325" y="314425"/>
            <a:chExt cx="444525" cy="370050"/>
          </a:xfrm>
        </p:grpSpPr>
        <p:sp>
          <p:nvSpPr>
            <p:cNvPr id="334" name="Shape 33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37" name="Shape 3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2077702" y="1305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61148" y="1306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3145963" y="1300276"/>
            <a:ext cx="408386" cy="345080"/>
            <a:chOff x="3918650" y="293075"/>
            <a:chExt cx="488500" cy="412775"/>
          </a:xfrm>
        </p:grpSpPr>
        <p:sp>
          <p:nvSpPr>
            <p:cNvPr id="342" name="Shape 342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3745730" y="1274235"/>
            <a:ext cx="335905" cy="397142"/>
            <a:chOff x="4636075" y="261925"/>
            <a:chExt cx="401800" cy="475050"/>
          </a:xfrm>
        </p:grpSpPr>
        <p:sp>
          <p:nvSpPr>
            <p:cNvPr id="346" name="Shape 346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4284931" y="1304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1" name="Shape 351"/>
          <p:cNvGrpSpPr/>
          <p:nvPr/>
        </p:nvGrpSpPr>
        <p:grpSpPr>
          <a:xfrm>
            <a:off x="4872282" y="1307424"/>
            <a:ext cx="336908" cy="330262"/>
            <a:chOff x="5983625" y="301625"/>
            <a:chExt cx="403000" cy="395050"/>
          </a:xfrm>
        </p:grpSpPr>
        <p:sp>
          <p:nvSpPr>
            <p:cNvPr id="352" name="Shape 35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5438358" y="1304853"/>
            <a:ext cx="331808" cy="331307"/>
            <a:chOff x="6660750" y="298550"/>
            <a:chExt cx="396900" cy="396300"/>
          </a:xfrm>
        </p:grpSpPr>
        <p:sp>
          <p:nvSpPr>
            <p:cNvPr id="373" name="Shape 37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358968" y="1826538"/>
            <a:ext cx="347107" cy="420111"/>
            <a:chOff x="584925" y="922575"/>
            <a:chExt cx="415200" cy="502525"/>
          </a:xfrm>
        </p:grpSpPr>
        <p:sp>
          <p:nvSpPr>
            <p:cNvPr id="376" name="Shape 376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912275" y="1816841"/>
            <a:ext cx="367547" cy="437980"/>
            <a:chOff x="1246775" y="910975"/>
            <a:chExt cx="439650" cy="523900"/>
          </a:xfrm>
        </p:grpSpPr>
        <p:sp>
          <p:nvSpPr>
            <p:cNvPr id="380" name="Shape 38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480400" y="1887274"/>
            <a:ext cx="358351" cy="298118"/>
            <a:chOff x="1926350" y="995225"/>
            <a:chExt cx="428650" cy="356600"/>
          </a:xfrm>
        </p:grpSpPr>
        <p:sp>
          <p:nvSpPr>
            <p:cNvPr id="384" name="Shape 38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8" name="Shape 388"/>
          <p:cNvSpPr/>
          <p:nvPr/>
        </p:nvSpPr>
        <p:spPr>
          <a:xfrm>
            <a:off x="2048085" y="1862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180804" y="1882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755576" y="1885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2" name="Shape 392"/>
          <p:cNvGrpSpPr/>
          <p:nvPr/>
        </p:nvGrpSpPr>
        <p:grpSpPr>
          <a:xfrm>
            <a:off x="4302631" y="1864827"/>
            <a:ext cx="349155" cy="349657"/>
            <a:chOff x="5302225" y="968375"/>
            <a:chExt cx="417650" cy="418250"/>
          </a:xfrm>
        </p:grpSpPr>
        <p:sp>
          <p:nvSpPr>
            <p:cNvPr id="393" name="Shape 39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824295" y="1825514"/>
            <a:ext cx="432881" cy="421637"/>
            <a:chOff x="5926225" y="921350"/>
            <a:chExt cx="517800" cy="504350"/>
          </a:xfrm>
        </p:grpSpPr>
        <p:sp>
          <p:nvSpPr>
            <p:cNvPr id="396" name="Shape 39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5402118" y="1833686"/>
            <a:ext cx="404290" cy="405314"/>
            <a:chOff x="6617400" y="931125"/>
            <a:chExt cx="483600" cy="484825"/>
          </a:xfrm>
        </p:grpSpPr>
        <p:sp>
          <p:nvSpPr>
            <p:cNvPr id="399" name="Shape 39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337525" y="2463048"/>
            <a:ext cx="389994" cy="273623"/>
            <a:chOff x="559275" y="1683950"/>
            <a:chExt cx="466500" cy="327300"/>
          </a:xfrm>
        </p:grpSpPr>
        <p:sp>
          <p:nvSpPr>
            <p:cNvPr id="402" name="Shape 402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901052" y="2408958"/>
            <a:ext cx="389994" cy="381822"/>
            <a:chOff x="1233350" y="1619250"/>
            <a:chExt cx="466500" cy="456725"/>
          </a:xfrm>
        </p:grpSpPr>
        <p:sp>
          <p:nvSpPr>
            <p:cNvPr id="405" name="Shape 405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476826" y="2417109"/>
            <a:ext cx="365499" cy="365499"/>
            <a:chOff x="1922075" y="1629000"/>
            <a:chExt cx="437200" cy="437200"/>
          </a:xfrm>
        </p:grpSpPr>
        <p:sp>
          <p:nvSpPr>
            <p:cNvPr id="410" name="Shape 41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2038827" y="2415584"/>
            <a:ext cx="368551" cy="368551"/>
            <a:chOff x="2594325" y="1627175"/>
            <a:chExt cx="440850" cy="440850"/>
          </a:xfrm>
        </p:grpSpPr>
        <p:sp>
          <p:nvSpPr>
            <p:cNvPr id="413" name="Shape 41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2618782" y="2431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7" name="Shape 417"/>
          <p:cNvGrpSpPr/>
          <p:nvPr/>
        </p:nvGrpSpPr>
        <p:grpSpPr>
          <a:xfrm>
            <a:off x="3200595" y="2388017"/>
            <a:ext cx="299121" cy="423685"/>
            <a:chOff x="3984000" y="1594200"/>
            <a:chExt cx="357800" cy="506800"/>
          </a:xfrm>
        </p:grpSpPr>
        <p:sp>
          <p:nvSpPr>
            <p:cNvPr id="418" name="Shape 41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3716637" y="2478869"/>
            <a:ext cx="394090" cy="241980"/>
            <a:chOff x="4601275" y="1702875"/>
            <a:chExt cx="471400" cy="289450"/>
          </a:xfrm>
        </p:grpSpPr>
        <p:sp>
          <p:nvSpPr>
            <p:cNvPr id="421" name="Shape 42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4299057" y="2419659"/>
            <a:ext cx="356303" cy="360400"/>
            <a:chOff x="5297950" y="1632050"/>
            <a:chExt cx="426200" cy="431100"/>
          </a:xfrm>
        </p:grpSpPr>
        <p:sp>
          <p:nvSpPr>
            <p:cNvPr id="427" name="Shape 42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30" name="Shape 4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5408764" y="2404360"/>
            <a:ext cx="401719" cy="366502"/>
            <a:chOff x="6625350" y="1613750"/>
            <a:chExt cx="480525" cy="438400"/>
          </a:xfrm>
        </p:grpSpPr>
        <p:sp>
          <p:nvSpPr>
            <p:cNvPr id="436" name="Shape 4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0913" y="3000554"/>
            <a:ext cx="303217" cy="325685"/>
            <a:chOff x="611175" y="2326900"/>
            <a:chExt cx="362700" cy="389575"/>
          </a:xfrm>
        </p:grpSpPr>
        <p:sp>
          <p:nvSpPr>
            <p:cNvPr id="442" name="Shape 442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936309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499857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063406" y="3003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2701378" y="2948492"/>
            <a:ext cx="170502" cy="425733"/>
            <a:chOff x="3386850" y="2264625"/>
            <a:chExt cx="203950" cy="509250"/>
          </a:xfrm>
        </p:grpSpPr>
        <p:sp>
          <p:nvSpPr>
            <p:cNvPr id="450" name="Shape 45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843751" y="3002602"/>
            <a:ext cx="139863" cy="317513"/>
            <a:chOff x="4753325" y="2329350"/>
            <a:chExt cx="167300" cy="379800"/>
          </a:xfrm>
        </p:grpSpPr>
        <p:sp>
          <p:nvSpPr>
            <p:cNvPr id="453" name="Shape 45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3277654" y="2950519"/>
            <a:ext cx="145004" cy="421658"/>
            <a:chOff x="4076175" y="2267050"/>
            <a:chExt cx="173450" cy="504375"/>
          </a:xfrm>
        </p:grpSpPr>
        <p:sp>
          <p:nvSpPr>
            <p:cNvPr id="456" name="Shape 45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4317599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9" name="Shape 459"/>
          <p:cNvGrpSpPr/>
          <p:nvPr/>
        </p:nvGrpSpPr>
        <p:grpSpPr>
          <a:xfrm>
            <a:off x="4865134" y="3001055"/>
            <a:ext cx="351204" cy="324661"/>
            <a:chOff x="5975075" y="2327500"/>
            <a:chExt cx="420100" cy="388350"/>
          </a:xfrm>
        </p:grpSpPr>
        <p:sp>
          <p:nvSpPr>
            <p:cNvPr id="460" name="Shape 46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496544" y="2991358"/>
            <a:ext cx="215437" cy="351204"/>
            <a:chOff x="6730350" y="2315900"/>
            <a:chExt cx="257700" cy="420100"/>
          </a:xfrm>
        </p:grpSpPr>
        <p:sp>
          <p:nvSpPr>
            <p:cNvPr id="463" name="Shape 46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77889" y="3527840"/>
            <a:ext cx="109265" cy="398166"/>
            <a:chOff x="727175" y="2957625"/>
            <a:chExt cx="130700" cy="476275"/>
          </a:xfrm>
        </p:grpSpPr>
        <p:sp>
          <p:nvSpPr>
            <p:cNvPr id="469" name="Shape 46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1" name="Shape 471"/>
          <p:cNvSpPr/>
          <p:nvPr/>
        </p:nvSpPr>
        <p:spPr>
          <a:xfrm>
            <a:off x="1492208" y="3512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72049" y="3512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3" name="Shape 473"/>
          <p:cNvGrpSpPr/>
          <p:nvPr/>
        </p:nvGrpSpPr>
        <p:grpSpPr>
          <a:xfrm>
            <a:off x="2029631" y="3540589"/>
            <a:ext cx="386943" cy="372647"/>
            <a:chOff x="2583325" y="2972875"/>
            <a:chExt cx="462850" cy="445750"/>
          </a:xfrm>
        </p:grpSpPr>
        <p:sp>
          <p:nvSpPr>
            <p:cNvPr id="474" name="Shape 47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579886" y="3596246"/>
            <a:ext cx="413486" cy="261355"/>
            <a:chOff x="3241525" y="3039450"/>
            <a:chExt cx="494600" cy="312625"/>
          </a:xfrm>
        </p:grpSpPr>
        <p:sp>
          <p:nvSpPr>
            <p:cNvPr id="477" name="Shape 47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9" name="Shape 479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4263318" y="3568679"/>
            <a:ext cx="427781" cy="316489"/>
            <a:chOff x="5255200" y="3006475"/>
            <a:chExt cx="511700" cy="378575"/>
          </a:xfrm>
        </p:grpSpPr>
        <p:sp>
          <p:nvSpPr>
            <p:cNvPr id="481" name="Shape 48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3177104" y="3550308"/>
            <a:ext cx="346104" cy="353231"/>
            <a:chOff x="3955900" y="2984500"/>
            <a:chExt cx="414000" cy="422525"/>
          </a:xfrm>
        </p:grpSpPr>
        <p:sp>
          <p:nvSpPr>
            <p:cNvPr id="484" name="Shape 48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341117" y="4138448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4906165" y="3533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5472049" y="3545187"/>
            <a:ext cx="264427" cy="375719"/>
            <a:chOff x="6701050" y="2978375"/>
            <a:chExt cx="316300" cy="449425"/>
          </a:xfrm>
        </p:grpSpPr>
        <p:sp>
          <p:nvSpPr>
            <p:cNvPr id="490" name="Shape 49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907677" y="4163848"/>
            <a:ext cx="376743" cy="253204"/>
            <a:chOff x="1241275" y="3718400"/>
            <a:chExt cx="450650" cy="302875"/>
          </a:xfrm>
        </p:grpSpPr>
        <p:sp>
          <p:nvSpPr>
            <p:cNvPr id="493" name="Shape 49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76324" y="4144453"/>
            <a:ext cx="366502" cy="292496"/>
            <a:chOff x="1921475" y="3695200"/>
            <a:chExt cx="438400" cy="349875"/>
          </a:xfrm>
        </p:grpSpPr>
        <p:sp>
          <p:nvSpPr>
            <p:cNvPr id="498" name="Shape 49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043425" y="4139855"/>
            <a:ext cx="359355" cy="301190"/>
            <a:chOff x="2599825" y="3689700"/>
            <a:chExt cx="429850" cy="360275"/>
          </a:xfrm>
        </p:grpSpPr>
        <p:sp>
          <p:nvSpPr>
            <p:cNvPr id="502" name="Shape 50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624299" y="4108714"/>
            <a:ext cx="324661" cy="338956"/>
            <a:chOff x="3294650" y="3652450"/>
            <a:chExt cx="388350" cy="405450"/>
          </a:xfrm>
        </p:grpSpPr>
        <p:sp>
          <p:nvSpPr>
            <p:cNvPr id="505" name="Shape 505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3160781" y="4151601"/>
            <a:ext cx="378750" cy="277698"/>
            <a:chOff x="3936375" y="3703750"/>
            <a:chExt cx="453050" cy="332175"/>
          </a:xfrm>
        </p:grpSpPr>
        <p:sp>
          <p:nvSpPr>
            <p:cNvPr id="509" name="Shape 50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724307" y="4151601"/>
            <a:ext cx="378750" cy="277698"/>
            <a:chOff x="4610450" y="3703750"/>
            <a:chExt cx="453050" cy="332175"/>
          </a:xfrm>
        </p:grpSpPr>
        <p:sp>
          <p:nvSpPr>
            <p:cNvPr id="515" name="Shape 51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301106" y="4123532"/>
            <a:ext cx="352207" cy="333836"/>
            <a:chOff x="5300400" y="3670175"/>
            <a:chExt cx="421300" cy="399325"/>
          </a:xfrm>
        </p:grpSpPr>
        <p:sp>
          <p:nvSpPr>
            <p:cNvPr id="518" name="Shape 51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3" name="Shape 523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4" name="Shape 524"/>
          <p:cNvGrpSpPr/>
          <p:nvPr/>
        </p:nvGrpSpPr>
        <p:grpSpPr>
          <a:xfrm>
            <a:off x="5433259" y="4119435"/>
            <a:ext cx="342008" cy="342029"/>
            <a:chOff x="6654650" y="3665275"/>
            <a:chExt cx="409100" cy="409125"/>
          </a:xfrm>
        </p:grpSpPr>
        <p:sp>
          <p:nvSpPr>
            <p:cNvPr id="525" name="Shape 52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47223" y="4668667"/>
            <a:ext cx="370599" cy="370620"/>
            <a:chOff x="570875" y="4322250"/>
            <a:chExt cx="443300" cy="443325"/>
          </a:xfrm>
        </p:grpSpPr>
        <p:sp>
          <p:nvSpPr>
            <p:cNvPr id="528" name="Shape 52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2" name="Shape 532"/>
          <p:cNvSpPr/>
          <p:nvPr/>
        </p:nvSpPr>
        <p:spPr>
          <a:xfrm>
            <a:off x="895469" y="4740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34" name="Shape 534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2064346" y="4646722"/>
            <a:ext cx="318014" cy="414510"/>
            <a:chOff x="2624850" y="4296000"/>
            <a:chExt cx="380400" cy="495825"/>
          </a:xfrm>
        </p:grpSpPr>
        <p:sp>
          <p:nvSpPr>
            <p:cNvPr id="538" name="Shape 5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3180303" y="4684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2616754" y="4705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742304" y="4682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280686" y="4687560"/>
            <a:ext cx="393045" cy="332833"/>
            <a:chOff x="5275975" y="4344850"/>
            <a:chExt cx="470150" cy="398125"/>
          </a:xfrm>
        </p:grpSpPr>
        <p:sp>
          <p:nvSpPr>
            <p:cNvPr id="545" name="Shape 54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4864301" y="4677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5423039" y="4660516"/>
            <a:ext cx="362448" cy="386922"/>
            <a:chOff x="6642425" y="4312500"/>
            <a:chExt cx="433550" cy="462825"/>
          </a:xfrm>
        </p:grpSpPr>
        <p:sp>
          <p:nvSpPr>
            <p:cNvPr id="550" name="Shape 55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3" name="Shape 553"/>
          <p:cNvSpPr/>
          <p:nvPr/>
        </p:nvSpPr>
        <p:spPr>
          <a:xfrm>
            <a:off x="299775" y="5280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910227" y="5234764"/>
            <a:ext cx="371623" cy="365499"/>
            <a:chOff x="1244325" y="4999400"/>
            <a:chExt cx="444525" cy="437200"/>
          </a:xfrm>
        </p:grpSpPr>
        <p:sp>
          <p:nvSpPr>
            <p:cNvPr id="555" name="Shape 555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1506943" y="5223018"/>
            <a:ext cx="305265" cy="388970"/>
            <a:chOff x="1958100" y="4985350"/>
            <a:chExt cx="365150" cy="465275"/>
          </a:xfrm>
        </p:grpSpPr>
        <p:sp>
          <p:nvSpPr>
            <p:cNvPr id="561" name="Shape 56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65" name="Shape 565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2577336" y="5245486"/>
            <a:ext cx="418585" cy="344056"/>
            <a:chOff x="3238475" y="5012225"/>
            <a:chExt cx="500700" cy="411550"/>
          </a:xfrm>
        </p:grpSpPr>
        <p:sp>
          <p:nvSpPr>
            <p:cNvPr id="569" name="Shape 56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683970" y="5208723"/>
            <a:ext cx="459424" cy="417561"/>
            <a:chOff x="4562200" y="4968250"/>
            <a:chExt cx="549550" cy="499475"/>
          </a:xfrm>
        </p:grpSpPr>
        <p:sp>
          <p:nvSpPr>
            <p:cNvPr id="575" name="Shape 57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190898" y="5232214"/>
            <a:ext cx="318516" cy="370076"/>
            <a:chOff x="3972400" y="4996350"/>
            <a:chExt cx="381000" cy="442675"/>
          </a:xfrm>
        </p:grpSpPr>
        <p:sp>
          <p:nvSpPr>
            <p:cNvPr id="581" name="Shape 58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51594" y="5201073"/>
            <a:ext cx="451252" cy="432860"/>
            <a:chOff x="5241175" y="4959100"/>
            <a:chExt cx="539775" cy="517775"/>
          </a:xfrm>
        </p:grpSpPr>
        <p:sp>
          <p:nvSpPr>
            <p:cNvPr id="584" name="Shape 58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0" name="Shape 590"/>
          <p:cNvSpPr/>
          <p:nvPr/>
        </p:nvSpPr>
        <p:spPr>
          <a:xfrm>
            <a:off x="4842355" y="5307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1" name="Shape 591"/>
          <p:cNvGrpSpPr/>
          <p:nvPr/>
        </p:nvGrpSpPr>
        <p:grpSpPr>
          <a:xfrm>
            <a:off x="5458778" y="5265382"/>
            <a:ext cx="289444" cy="332833"/>
            <a:chOff x="6685175" y="5036025"/>
            <a:chExt cx="346225" cy="398125"/>
          </a:xfrm>
        </p:grpSpPr>
        <p:sp>
          <p:nvSpPr>
            <p:cNvPr id="592" name="Shape 592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6359617" y="2789599"/>
            <a:ext cx="432570" cy="421334"/>
            <a:chOff x="5926225" y="921350"/>
            <a:chExt cx="517800" cy="504350"/>
          </a:xfrm>
        </p:grpSpPr>
        <p:sp>
          <p:nvSpPr>
            <p:cNvPr id="598" name="Shape 59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0" name="Shape 600"/>
          <p:cNvSpPr/>
          <p:nvPr/>
        </p:nvSpPr>
        <p:spPr>
          <a:xfrm>
            <a:off x="6553538" y="3025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7244605" y="2768979"/>
            <a:ext cx="432570" cy="421334"/>
            <a:chOff x="5926225" y="921350"/>
            <a:chExt cx="517800" cy="504350"/>
          </a:xfrm>
        </p:grpSpPr>
        <p:sp>
          <p:nvSpPr>
            <p:cNvPr id="602" name="Shape 60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4" name="Shape 604"/>
          <p:cNvSpPr/>
          <p:nvPr/>
        </p:nvSpPr>
        <p:spPr>
          <a:xfrm>
            <a:off x="7438526" y="3005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5" name="Shape 605"/>
          <p:cNvGrpSpPr/>
          <p:nvPr/>
        </p:nvGrpSpPr>
        <p:grpSpPr>
          <a:xfrm>
            <a:off x="6359885" y="3518021"/>
            <a:ext cx="1075937" cy="1047989"/>
            <a:chOff x="5926225" y="921350"/>
            <a:chExt cx="517800" cy="504350"/>
          </a:xfrm>
        </p:grpSpPr>
        <p:sp>
          <p:nvSpPr>
            <p:cNvPr id="606" name="Shape 60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8" name="Shape 608"/>
          <p:cNvSpPr/>
          <p:nvPr/>
        </p:nvSpPr>
        <p:spPr>
          <a:xfrm>
            <a:off x="6842198" y="4105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20A-13C8-4267-8FA3-310ADA91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addressed by 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E06-1FDE-47D5-8170-6E7F4D67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600200"/>
            <a:ext cx="2699245" cy="4348017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Provide an encryption mechanism that require two conditions to be satisfied namely : -</a:t>
            </a:r>
          </a:p>
          <a:p>
            <a:pPr lvl="1"/>
            <a:r>
              <a:rPr lang="en-SG" sz="1800" dirty="0"/>
              <a:t>Password</a:t>
            </a:r>
          </a:p>
          <a:p>
            <a:pPr lvl="1"/>
            <a:r>
              <a:rPr lang="en-SG" sz="1800" dirty="0"/>
              <a:t>Predefined trusted location (radius)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4F2C-F85F-4EA2-9945-96BF8683E97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9828" y="1596313"/>
            <a:ext cx="2503054" cy="4536631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Ability to recover documents in case the scenario of phone being lost and flexibility of accessing it over multiple devises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7785-9C46-43BB-BB73-F657394B9C9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92945" y="1596313"/>
            <a:ext cx="2586181" cy="4453505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An access control mechanism based on the location of the user </a:t>
            </a:r>
          </a:p>
        </p:txBody>
      </p:sp>
      <p:grpSp>
        <p:nvGrpSpPr>
          <p:cNvPr id="6" name="Shape 375">
            <a:extLst>
              <a:ext uri="{FF2B5EF4-FFF2-40B4-BE49-F238E27FC236}">
                <a16:creationId xmlns:a16="http://schemas.microsoft.com/office/drawing/2014/main" id="{3C988EA2-8B2C-4DAE-A6A7-28FBF77B073F}"/>
              </a:ext>
            </a:extLst>
          </p:cNvPr>
          <p:cNvGrpSpPr/>
          <p:nvPr/>
        </p:nvGrpSpPr>
        <p:grpSpPr>
          <a:xfrm rot="19862699">
            <a:off x="4284878" y="4172505"/>
            <a:ext cx="724974" cy="824298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7" name="Shape 376">
              <a:extLst>
                <a:ext uri="{FF2B5EF4-FFF2-40B4-BE49-F238E27FC236}">
                  <a16:creationId xmlns:a16="http://schemas.microsoft.com/office/drawing/2014/main" id="{E5B17B67-6604-4E91-BA71-B2200E2C82A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7">
              <a:extLst>
                <a:ext uri="{FF2B5EF4-FFF2-40B4-BE49-F238E27FC236}">
                  <a16:creationId xmlns:a16="http://schemas.microsoft.com/office/drawing/2014/main" id="{A209E858-D05E-4533-BB85-9DCC9325A25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8">
              <a:extLst>
                <a:ext uri="{FF2B5EF4-FFF2-40B4-BE49-F238E27FC236}">
                  <a16:creationId xmlns:a16="http://schemas.microsoft.com/office/drawing/2014/main" id="{A218E1CD-F622-4422-8DA6-763EFFFD1F8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72">
            <a:extLst>
              <a:ext uri="{FF2B5EF4-FFF2-40B4-BE49-F238E27FC236}">
                <a16:creationId xmlns:a16="http://schemas.microsoft.com/office/drawing/2014/main" id="{719BC5C2-496E-4553-AF6D-48834B368E2A}"/>
              </a:ext>
            </a:extLst>
          </p:cNvPr>
          <p:cNvSpPr>
            <a:spLocks noChangeAspect="1"/>
          </p:cNvSpPr>
          <p:nvPr/>
        </p:nvSpPr>
        <p:spPr>
          <a:xfrm>
            <a:off x="6492278" y="406259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72">
            <a:extLst>
              <a:ext uri="{FF2B5EF4-FFF2-40B4-BE49-F238E27FC236}">
                <a16:creationId xmlns:a16="http://schemas.microsoft.com/office/drawing/2014/main" id="{1D4F38B2-7AA6-48FB-AA71-EE8E95613FBB}"/>
              </a:ext>
            </a:extLst>
          </p:cNvPr>
          <p:cNvSpPr>
            <a:spLocks noChangeAspect="1"/>
          </p:cNvSpPr>
          <p:nvPr/>
        </p:nvSpPr>
        <p:spPr>
          <a:xfrm>
            <a:off x="7817719" y="400901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0BA149E-C824-4943-AABE-5C46D6C6A152}"/>
              </a:ext>
            </a:extLst>
          </p:cNvPr>
          <p:cNvSpPr/>
          <p:nvPr/>
        </p:nvSpPr>
        <p:spPr>
          <a:xfrm>
            <a:off x="7133777" y="4421033"/>
            <a:ext cx="602591" cy="2322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hape 340">
            <a:extLst>
              <a:ext uri="{FF2B5EF4-FFF2-40B4-BE49-F238E27FC236}">
                <a16:creationId xmlns:a16="http://schemas.microsoft.com/office/drawing/2014/main" id="{49AE22D6-883C-47DC-BF30-2BC716C7985D}"/>
              </a:ext>
            </a:extLst>
          </p:cNvPr>
          <p:cNvSpPr/>
          <p:nvPr/>
        </p:nvSpPr>
        <p:spPr>
          <a:xfrm>
            <a:off x="4608505" y="3712538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AC3E061B-E8EA-46D9-AD6E-C82263817AB2}"/>
              </a:ext>
            </a:extLst>
          </p:cNvPr>
          <p:cNvSpPr>
            <a:spLocks noChangeAspect="1"/>
          </p:cNvSpPr>
          <p:nvPr/>
        </p:nvSpPr>
        <p:spPr>
          <a:xfrm>
            <a:off x="1618075" y="4134592"/>
            <a:ext cx="625247" cy="900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31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12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C7153-514E-49B1-8023-4018FF1159F6}"/>
              </a:ext>
            </a:extLst>
          </p:cNvPr>
          <p:cNvGrpSpPr/>
          <p:nvPr/>
        </p:nvGrpSpPr>
        <p:grpSpPr>
          <a:xfrm>
            <a:off x="802957" y="1286487"/>
            <a:ext cx="7187964" cy="2726696"/>
            <a:chOff x="802957" y="1286487"/>
            <a:chExt cx="7187964" cy="27266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E90AE-3F93-472D-8CDF-AFD151CC9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957" y="3204269"/>
              <a:ext cx="3210892" cy="8089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30516-B58D-4F43-8ACA-D421A29A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723" y="1286487"/>
              <a:ext cx="1168400" cy="1298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109032-8C2F-4C5E-A4CE-7172323FD0E1}"/>
                </a:ext>
              </a:extLst>
            </p:cNvPr>
            <p:cNvSpPr txBox="1"/>
            <p:nvPr/>
          </p:nvSpPr>
          <p:spPr>
            <a:xfrm>
              <a:off x="5658803" y="2571386"/>
              <a:ext cx="207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2E31A3-6C47-4B70-B1E7-409EAD23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057513"/>
              <a:ext cx="3418921" cy="8708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DFB4E-0C27-417D-B79C-741B8EBC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119" y="1416446"/>
              <a:ext cx="1168399" cy="11495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4142E-27C9-433A-A665-FD49DDD90F1C}"/>
                </a:ext>
              </a:extLst>
            </p:cNvPr>
            <p:cNvSpPr txBox="1"/>
            <p:nvPr/>
          </p:nvSpPr>
          <p:spPr>
            <a:xfrm>
              <a:off x="1087118" y="2525486"/>
              <a:ext cx="2309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 – Lock Any File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640B68C2-1B00-486F-A950-C62D1DF8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95" y="52349"/>
            <a:ext cx="6462600" cy="1143000"/>
          </a:xfrm>
        </p:spPr>
        <p:txBody>
          <a:bodyPr/>
          <a:lstStyle/>
          <a:p>
            <a:r>
              <a:rPr lang="en-SG" dirty="0"/>
              <a:t>Market Survey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0A90E2-0622-40F7-98BF-553AEC8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4470642"/>
            <a:ext cx="6350460" cy="1319837"/>
          </a:xfrm>
        </p:spPr>
        <p:txBody>
          <a:bodyPr/>
          <a:lstStyle/>
          <a:p>
            <a:r>
              <a:rPr lang="en-US" sz="2400" dirty="0"/>
              <a:t> Some feature that the products lac are:-  </a:t>
            </a:r>
          </a:p>
          <a:p>
            <a:pPr lvl="1"/>
            <a:r>
              <a:rPr lang="en-US" dirty="0"/>
              <a:t>Password recovery </a:t>
            </a:r>
          </a:p>
          <a:p>
            <a:pPr lvl="1"/>
            <a:r>
              <a:rPr lang="en-US" dirty="0"/>
              <a:t>Encryption of files is not location based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283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Here you have a list of items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And some text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219453" y="2286000"/>
            <a:ext cx="3136800" cy="227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977</Words>
  <Application>Microsoft Office PowerPoint</Application>
  <PresentationFormat>On-screen Show (4:3)</PresentationFormat>
  <Paragraphs>160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Georgia</vt:lpstr>
      <vt:lpstr>Lato</vt:lpstr>
      <vt:lpstr>Raleway</vt:lpstr>
      <vt:lpstr>Antonio template</vt:lpstr>
      <vt:lpstr>“Read me where you left me”</vt:lpstr>
      <vt:lpstr>Hello!</vt:lpstr>
      <vt:lpstr>Problems addressed by the product</vt:lpstr>
      <vt:lpstr>Market Survey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“Read me where you left me”</dc:title>
  <cp:lastModifiedBy>Abhi Jay Krishnan</cp:lastModifiedBy>
  <cp:revision>15</cp:revision>
  <dcterms:modified xsi:type="dcterms:W3CDTF">2017-11-20T10:02:43Z</dcterms:modified>
</cp:coreProperties>
</file>