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Barlow"/>
      <p:regular r:id="rId12"/>
    </p:embeddedFont>
    <p:embeddedFont>
      <p:font typeface="Barlow"/>
      <p:regular r:id="rId13"/>
    </p:embeddedFont>
    <p:embeddedFont>
      <p:font typeface="Barlow"/>
      <p:regular r:id="rId14"/>
    </p:embeddedFont>
    <p:embeddedFont>
      <p:font typeface="Barlow"/>
      <p:regular r:id="rId15"/>
    </p:embeddedFont>
    <p:embeddedFont>
      <p:font typeface="Montserrat"/>
      <p:regular r:id="rId16"/>
    </p:embeddedFont>
    <p:embeddedFont>
      <p:font typeface="Montserrat"/>
      <p:regular r:id="rId17"/>
    </p:embeddedFont>
    <p:embeddedFont>
      <p:font typeface="Montserrat"/>
      <p:regular r:id="rId18"/>
    </p:embeddedFont>
    <p:embeddedFont>
      <p:font typeface="Montserrat"/>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635484"/>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Story1_17254565627400/Story1?:language=en-US&amp;publish=yes&amp;:sid=&amp;:redirect=auth&amp;:display_count=n&amp;:origin=viz_share_link"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29512" y="3855720"/>
            <a:ext cx="4915257" cy="518041"/>
          </a:xfrm>
          <a:prstGeom prst="rect">
            <a:avLst/>
          </a:prstGeom>
        </p:spPr>
      </p:pic>
      <p:sp>
        <p:nvSpPr>
          <p:cNvPr id="4" name="Text 0"/>
          <p:cNvSpPr/>
          <p:nvPr/>
        </p:nvSpPr>
        <p:spPr>
          <a:xfrm>
            <a:off x="798314" y="809982"/>
            <a:ext cx="7547372" cy="2070735"/>
          </a:xfrm>
          <a:prstGeom prst="rect">
            <a:avLst/>
          </a:prstGeom>
          <a:noFill/>
          <a:ln/>
        </p:spPr>
        <p:txBody>
          <a:bodyPr wrap="square" lIns="0" tIns="0" rIns="0" bIns="0" rtlCol="0" anchor="t"/>
          <a:lstStyle/>
          <a:p>
            <a:pPr indent="0" marL="0">
              <a:lnSpc>
                <a:spcPts val="8150"/>
              </a:lnSpc>
              <a:buNone/>
            </a:pPr>
            <a:r>
              <a:rPr lang="en-US" sz="6500" b="1" dirty="0">
                <a:solidFill>
                  <a:srgbClr val="7068F4"/>
                </a:solidFill>
                <a:latin typeface="Barlow" pitchFamily="34" charset="0"/>
                <a:ea typeface="Barlow" pitchFamily="34" charset="-122"/>
                <a:cs typeface="Barlow" pitchFamily="34" charset="-120"/>
              </a:rPr>
              <a:t>Crop Production Analysis in India</a:t>
            </a:r>
            <a:endParaRPr lang="en-US" sz="6500" dirty="0"/>
          </a:p>
        </p:txBody>
      </p:sp>
      <p:sp>
        <p:nvSpPr>
          <p:cNvPr id="5" name="Text 1"/>
          <p:cNvSpPr/>
          <p:nvPr/>
        </p:nvSpPr>
        <p:spPr>
          <a:xfrm>
            <a:off x="798314" y="3222784"/>
            <a:ext cx="7547372" cy="2919413"/>
          </a:xfrm>
          <a:prstGeom prst="rect">
            <a:avLst/>
          </a:prstGeom>
          <a:noFill/>
          <a:ln/>
        </p:spPr>
        <p:txBody>
          <a:bodyPr wrap="square" lIns="0" tIns="0" rIns="0" bIns="0" rtlCol="0" anchor="t"/>
          <a:lstStyle/>
          <a:p>
            <a:pPr indent="0" marL="0">
              <a:lnSpc>
                <a:spcPts val="2850"/>
              </a:lnSpc>
              <a:buNone/>
            </a:pPr>
            <a:r>
              <a:rPr lang="en-US" sz="1750" dirty="0">
                <a:solidFill>
                  <a:srgbClr val="272525"/>
                </a:solidFill>
                <a:latin typeface="Montserrat" pitchFamily="34" charset="0"/>
                <a:ea typeface="Montserrat" pitchFamily="34" charset="-122"/>
                <a:cs typeface="Montserrat" pitchFamily="34" charset="-120"/>
              </a:rPr>
              <a:t>This analysis delves into the complex dynamics of crop production in India, a nation where agriculture remains a cornerstone of the economy and livelihood for millions. Using a comprehensive dataset that spans several years, we aim to unveil crucial insights into trends, regional variations, and the interplay of factors influencing crop yields. Our objective is to not only understand past production patterns but also to identify opportunities and challenges for future agricultural development.</a:t>
            </a:r>
            <a:endParaRPr lang="en-US" sz="1750" dirty="0"/>
          </a:p>
        </p:txBody>
      </p:sp>
      <p:sp>
        <p:nvSpPr>
          <p:cNvPr id="6" name="Text 2"/>
          <p:cNvSpPr/>
          <p:nvPr/>
        </p:nvSpPr>
        <p:spPr>
          <a:xfrm>
            <a:off x="798314" y="6398776"/>
            <a:ext cx="7547372" cy="364927"/>
          </a:xfrm>
          <a:prstGeom prst="rect">
            <a:avLst/>
          </a:prstGeom>
          <a:noFill/>
          <a:ln/>
        </p:spPr>
        <p:txBody>
          <a:bodyPr wrap="none" lIns="0" tIns="0" rIns="0" bIns="0" rtlCol="0" anchor="t"/>
          <a:lstStyle/>
          <a:p>
            <a:pPr indent="0" marL="0">
              <a:lnSpc>
                <a:spcPts val="2850"/>
              </a:lnSpc>
              <a:buNone/>
            </a:pPr>
            <a:r>
              <a:rPr lang="en-US" sz="1750" dirty="0">
                <a:solidFill>
                  <a:srgbClr val="272525"/>
                </a:solidFill>
                <a:latin typeface="Montserrat" pitchFamily="34" charset="0"/>
                <a:ea typeface="Montserrat" pitchFamily="34" charset="-122"/>
                <a:cs typeface="Montserrat" pitchFamily="34" charset="-120"/>
              </a:rPr>
              <a:t>You can explore the interactive Tableau dashboard </a:t>
            </a:r>
            <a:pPr indent="0" marL="0">
              <a:lnSpc>
                <a:spcPts val="2850"/>
              </a:lnSpc>
              <a:buNone/>
            </a:pPr>
            <a:r>
              <a:rPr lang="en-US" sz="1750" u="sng" dirty="0">
                <a:solidFill>
                  <a:srgbClr val="7068F4"/>
                </a:solidFill>
                <a:latin typeface="Montserrat" pitchFamily="34" charset="0"/>
                <a:ea typeface="Montserrat" pitchFamily="34" charset="-122"/>
                <a:cs typeface="Montserrat" pitchFamily="34" charset="-120"/>
                <a:hlinkClick r:id="rId3" invalidUrl="" action="" tgtFrame="" tooltip="" history="1" highlightClick="0" endSnd="0">
                  <a:extLst>
                    <a:ext uri="{A12FA001-AC4F-418D-AE19-62706E023703}">
                      <ahyp:hlinkClr xmlns:ahyp="http://schemas.microsoft.com/office/drawing/2018/hyperlinkcolor" val="tx"/>
                    </a:ext>
                  </a:extLst>
                </a:hlinkClick>
              </a:rPr>
              <a:t>here</a:t>
            </a:r>
            <a:pPr indent="0" marL="0">
              <a:lnSpc>
                <a:spcPts val="2850"/>
              </a:lnSpc>
              <a:buNone/>
            </a:pPr>
            <a:r>
              <a:rPr lang="en-US" sz="1750" dirty="0">
                <a:solidFill>
                  <a:srgbClr val="272525"/>
                </a:solidFill>
                <a:latin typeface="Montserrat" pitchFamily="34" charset="0"/>
                <a:ea typeface="Montserrat" pitchFamily="34" charset="-122"/>
                <a:cs typeface="Montserrat" pitchFamily="34" charset="-120"/>
              </a:rPr>
              <a:t>.</a:t>
            </a:r>
            <a:endParaRPr lang="en-US" sz="1750" dirty="0"/>
          </a:p>
        </p:txBody>
      </p:sp>
      <p:sp>
        <p:nvSpPr>
          <p:cNvPr id="7" name="Shape 3"/>
          <p:cNvSpPr/>
          <p:nvPr/>
        </p:nvSpPr>
        <p:spPr>
          <a:xfrm>
            <a:off x="798314" y="7037427"/>
            <a:ext cx="364927" cy="364927"/>
          </a:xfrm>
          <a:prstGeom prst="roundRect">
            <a:avLst>
              <a:gd name="adj" fmla="val 25054561"/>
            </a:avLst>
          </a:prstGeom>
          <a:noFill/>
          <a:ln w="7620">
            <a:solidFill>
              <a:srgbClr val="FFFFFF"/>
            </a:solidFill>
            <a:prstDash val="solid"/>
          </a:ln>
        </p:spPr>
      </p:sp>
      <p:pic>
        <p:nvPicPr>
          <p:cNvPr id="8" name="Image 2" descr="preencoded.png">    </p:cNvPr>
          <p:cNvPicPr>
            <a:picLocks noChangeAspect="1"/>
          </p:cNvPicPr>
          <p:nvPr/>
        </p:nvPicPr>
        <p:blipFill>
          <a:blip r:embed="rId4"/>
          <a:stretch>
            <a:fillRect/>
          </a:stretch>
        </p:blipFill>
        <p:spPr>
          <a:xfrm>
            <a:off x="805934" y="7045047"/>
            <a:ext cx="349687" cy="349687"/>
          </a:xfrm>
          <a:prstGeom prst="rect">
            <a:avLst/>
          </a:prstGeom>
        </p:spPr>
      </p:pic>
      <p:sp>
        <p:nvSpPr>
          <p:cNvPr id="9" name="Text 4"/>
          <p:cNvSpPr/>
          <p:nvPr/>
        </p:nvSpPr>
        <p:spPr>
          <a:xfrm>
            <a:off x="1277183" y="7020282"/>
            <a:ext cx="2160032" cy="399217"/>
          </a:xfrm>
          <a:prstGeom prst="rect">
            <a:avLst/>
          </a:prstGeom>
          <a:noFill/>
          <a:ln/>
        </p:spPr>
        <p:txBody>
          <a:bodyPr wrap="none" lIns="0" tIns="0" rIns="0" bIns="0" rtlCol="0" anchor="t"/>
          <a:lstStyle/>
          <a:p>
            <a:pPr algn="l" indent="0" marL="0">
              <a:lnSpc>
                <a:spcPts val="3100"/>
              </a:lnSpc>
              <a:buNone/>
            </a:pPr>
            <a:r>
              <a:rPr lang="en-US" sz="2200" b="1" dirty="0">
                <a:solidFill>
                  <a:srgbClr val="272525"/>
                </a:solidFill>
                <a:latin typeface="Montserrat" pitchFamily="34" charset="0"/>
                <a:ea typeface="Montserrat" pitchFamily="34" charset="-122"/>
                <a:cs typeface="Montserrat" pitchFamily="34" charset="-120"/>
              </a:rPr>
              <a:t>by Abhi Pawar</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49486" y="510302"/>
            <a:ext cx="8272463" cy="610433"/>
          </a:xfrm>
          <a:prstGeom prst="rect">
            <a:avLst/>
          </a:prstGeom>
          <a:noFill/>
          <a:ln/>
        </p:spPr>
        <p:txBody>
          <a:bodyPr wrap="none" lIns="0" tIns="0" rIns="0" bIns="0" rtlCol="0" anchor="t"/>
          <a:lstStyle/>
          <a:p>
            <a:pPr indent="0" marL="0">
              <a:lnSpc>
                <a:spcPts val="4800"/>
              </a:lnSpc>
              <a:buNone/>
            </a:pPr>
            <a:r>
              <a:rPr lang="en-US" sz="3800" b="1" dirty="0">
                <a:solidFill>
                  <a:srgbClr val="7068F4"/>
                </a:solidFill>
                <a:latin typeface="Barlow" pitchFamily="34" charset="0"/>
                <a:ea typeface="Barlow" pitchFamily="34" charset="-122"/>
                <a:cs typeface="Barlow" pitchFamily="34" charset="-120"/>
              </a:rPr>
              <a:t>Regional Variations in Crop Production</a:t>
            </a:r>
            <a:endParaRPr lang="en-US" sz="3800" dirty="0"/>
          </a:p>
        </p:txBody>
      </p:sp>
      <p:pic>
        <p:nvPicPr>
          <p:cNvPr id="3" name="Image 0" descr="preencoded.png">    </p:cNvPr>
          <p:cNvPicPr>
            <a:picLocks noChangeAspect="1"/>
          </p:cNvPicPr>
          <p:nvPr/>
        </p:nvPicPr>
        <p:blipFill>
          <a:blip r:embed="rId1"/>
          <a:stretch>
            <a:fillRect/>
          </a:stretch>
        </p:blipFill>
        <p:spPr>
          <a:xfrm>
            <a:off x="649486" y="1607820"/>
            <a:ext cx="4141470" cy="4760238"/>
          </a:xfrm>
          <a:prstGeom prst="rect">
            <a:avLst/>
          </a:prstGeom>
        </p:spPr>
      </p:pic>
      <p:sp>
        <p:nvSpPr>
          <p:cNvPr id="4" name="Text 1"/>
          <p:cNvSpPr/>
          <p:nvPr/>
        </p:nvSpPr>
        <p:spPr>
          <a:xfrm>
            <a:off x="649486" y="6576774"/>
            <a:ext cx="2957989" cy="305157"/>
          </a:xfrm>
          <a:prstGeom prst="rect">
            <a:avLst/>
          </a:prstGeom>
          <a:noFill/>
          <a:ln/>
        </p:spPr>
        <p:txBody>
          <a:bodyPr wrap="none" lIns="0" tIns="0" rIns="0" bIns="0" rtlCol="0" anchor="t"/>
          <a:lstStyle/>
          <a:p>
            <a:pPr indent="0" marL="0">
              <a:lnSpc>
                <a:spcPts val="2400"/>
              </a:lnSpc>
              <a:buNone/>
            </a:pPr>
            <a:r>
              <a:rPr lang="en-US" sz="1900" b="1" dirty="0">
                <a:solidFill>
                  <a:srgbClr val="7068F4"/>
                </a:solidFill>
                <a:latin typeface="Barlow" pitchFamily="34" charset="0"/>
                <a:ea typeface="Barlow" pitchFamily="34" charset="-122"/>
                <a:cs typeface="Barlow" pitchFamily="34" charset="-120"/>
              </a:rPr>
              <a:t>State-Wise Land Allocation</a:t>
            </a:r>
            <a:endParaRPr lang="en-US" sz="1900" dirty="0"/>
          </a:p>
        </p:txBody>
      </p:sp>
      <p:sp>
        <p:nvSpPr>
          <p:cNvPr id="5" name="Text 2"/>
          <p:cNvSpPr/>
          <p:nvPr/>
        </p:nvSpPr>
        <p:spPr>
          <a:xfrm>
            <a:off x="649486" y="7067431"/>
            <a:ext cx="4141470" cy="890826"/>
          </a:xfrm>
          <a:prstGeom prst="rect">
            <a:avLst/>
          </a:prstGeom>
          <a:noFill/>
          <a:ln/>
        </p:spPr>
        <p:txBody>
          <a:bodyPr wrap="square" lIns="0" tIns="0" rIns="0" bIns="0" rtlCol="0" anchor="t"/>
          <a:lstStyle/>
          <a:p>
            <a:pPr indent="0" marL="0">
              <a:lnSpc>
                <a:spcPts val="2300"/>
              </a:lnSpc>
              <a:buNone/>
            </a:pPr>
            <a:r>
              <a:rPr lang="en-US" sz="1450" dirty="0">
                <a:solidFill>
                  <a:srgbClr val="272525"/>
                </a:solidFill>
                <a:latin typeface="Montserrat" pitchFamily="34" charset="0"/>
                <a:ea typeface="Montserrat" pitchFamily="34" charset="-122"/>
                <a:cs typeface="Montserrat" pitchFamily="34" charset="-120"/>
              </a:rPr>
              <a:t>Uttar Pradesh has the largest agricultural land area. Chandigarh has the smallest agricultural land area.</a:t>
            </a:r>
            <a:endParaRPr lang="en-US" sz="1450" dirty="0"/>
          </a:p>
        </p:txBody>
      </p:sp>
      <p:pic>
        <p:nvPicPr>
          <p:cNvPr id="6" name="Image 1" descr="preencoded.png">    </p:cNvPr>
          <p:cNvPicPr>
            <a:picLocks noChangeAspect="1"/>
          </p:cNvPicPr>
          <p:nvPr/>
        </p:nvPicPr>
        <p:blipFill>
          <a:blip r:embed="rId2"/>
          <a:stretch>
            <a:fillRect/>
          </a:stretch>
        </p:blipFill>
        <p:spPr>
          <a:xfrm>
            <a:off x="5251252" y="1607820"/>
            <a:ext cx="4141470" cy="2793563"/>
          </a:xfrm>
          <a:prstGeom prst="rect">
            <a:avLst/>
          </a:prstGeom>
        </p:spPr>
      </p:pic>
      <p:sp>
        <p:nvSpPr>
          <p:cNvPr id="7" name="Text 3"/>
          <p:cNvSpPr/>
          <p:nvPr/>
        </p:nvSpPr>
        <p:spPr>
          <a:xfrm>
            <a:off x="5251252" y="4610100"/>
            <a:ext cx="2441853" cy="305157"/>
          </a:xfrm>
          <a:prstGeom prst="rect">
            <a:avLst/>
          </a:prstGeom>
          <a:noFill/>
          <a:ln/>
        </p:spPr>
        <p:txBody>
          <a:bodyPr wrap="none" lIns="0" tIns="0" rIns="0" bIns="0" rtlCol="0" anchor="t"/>
          <a:lstStyle/>
          <a:p>
            <a:pPr indent="0" marL="0">
              <a:lnSpc>
                <a:spcPts val="2400"/>
              </a:lnSpc>
              <a:buNone/>
            </a:pPr>
            <a:r>
              <a:rPr lang="en-US" sz="1900" b="1" dirty="0">
                <a:solidFill>
                  <a:srgbClr val="7068F4"/>
                </a:solidFill>
                <a:latin typeface="Barlow" pitchFamily="34" charset="0"/>
                <a:ea typeface="Barlow" pitchFamily="34" charset="-122"/>
                <a:cs typeface="Barlow" pitchFamily="34" charset="-120"/>
              </a:rPr>
              <a:t>Production Disparities</a:t>
            </a:r>
            <a:endParaRPr lang="en-US" sz="1900" dirty="0"/>
          </a:p>
        </p:txBody>
      </p:sp>
      <p:sp>
        <p:nvSpPr>
          <p:cNvPr id="8" name="Text 4"/>
          <p:cNvSpPr/>
          <p:nvPr/>
        </p:nvSpPr>
        <p:spPr>
          <a:xfrm>
            <a:off x="5251252" y="5100757"/>
            <a:ext cx="4141470" cy="1187768"/>
          </a:xfrm>
          <a:prstGeom prst="rect">
            <a:avLst/>
          </a:prstGeom>
          <a:noFill/>
          <a:ln/>
        </p:spPr>
        <p:txBody>
          <a:bodyPr wrap="square" lIns="0" tIns="0" rIns="0" bIns="0" rtlCol="0" anchor="t"/>
          <a:lstStyle/>
          <a:p>
            <a:pPr indent="0" marL="0">
              <a:lnSpc>
                <a:spcPts val="2300"/>
              </a:lnSpc>
              <a:buNone/>
            </a:pPr>
            <a:r>
              <a:rPr lang="en-US" sz="1450" dirty="0">
                <a:solidFill>
                  <a:srgbClr val="272525"/>
                </a:solidFill>
                <a:latin typeface="Montserrat" pitchFamily="34" charset="0"/>
                <a:ea typeface="Montserrat" pitchFamily="34" charset="-122"/>
                <a:cs typeface="Montserrat" pitchFamily="34" charset="-120"/>
              </a:rPr>
              <a:t>Uttar Pradesh has a large amount of agricultural land but not the highest production. Kerala has a smaller amount of agricultural land but higher production.</a:t>
            </a:r>
            <a:endParaRPr lang="en-US" sz="1450" dirty="0"/>
          </a:p>
        </p:txBody>
      </p:sp>
      <p:pic>
        <p:nvPicPr>
          <p:cNvPr id="9" name="Image 2" descr="preencoded.png">    </p:cNvPr>
          <p:cNvPicPr>
            <a:picLocks noChangeAspect="1"/>
          </p:cNvPicPr>
          <p:nvPr/>
        </p:nvPicPr>
        <p:blipFill>
          <a:blip r:embed="rId3"/>
          <a:stretch>
            <a:fillRect/>
          </a:stretch>
        </p:blipFill>
        <p:spPr>
          <a:xfrm>
            <a:off x="9853017" y="1607820"/>
            <a:ext cx="4141470" cy="2781657"/>
          </a:xfrm>
          <a:prstGeom prst="rect">
            <a:avLst/>
          </a:prstGeom>
        </p:spPr>
      </p:pic>
      <p:sp>
        <p:nvSpPr>
          <p:cNvPr id="10" name="Text 5"/>
          <p:cNvSpPr/>
          <p:nvPr/>
        </p:nvSpPr>
        <p:spPr>
          <a:xfrm>
            <a:off x="9853017" y="4598194"/>
            <a:ext cx="2441853" cy="305157"/>
          </a:xfrm>
          <a:prstGeom prst="rect">
            <a:avLst/>
          </a:prstGeom>
          <a:noFill/>
          <a:ln/>
        </p:spPr>
        <p:txBody>
          <a:bodyPr wrap="none" lIns="0" tIns="0" rIns="0" bIns="0" rtlCol="0" anchor="t"/>
          <a:lstStyle/>
          <a:p>
            <a:pPr indent="0" marL="0">
              <a:lnSpc>
                <a:spcPts val="2400"/>
              </a:lnSpc>
              <a:buNone/>
            </a:pPr>
            <a:r>
              <a:rPr lang="en-US" sz="1900" b="1" dirty="0">
                <a:solidFill>
                  <a:srgbClr val="7068F4"/>
                </a:solidFill>
                <a:latin typeface="Barlow" pitchFamily="34" charset="0"/>
                <a:ea typeface="Barlow" pitchFamily="34" charset="-122"/>
                <a:cs typeface="Barlow" pitchFamily="34" charset="-120"/>
              </a:rPr>
              <a:t>Crop Specificity</a:t>
            </a:r>
            <a:endParaRPr lang="en-US" sz="1900" dirty="0"/>
          </a:p>
        </p:txBody>
      </p:sp>
      <p:sp>
        <p:nvSpPr>
          <p:cNvPr id="11" name="Text 6"/>
          <p:cNvSpPr/>
          <p:nvPr/>
        </p:nvSpPr>
        <p:spPr>
          <a:xfrm>
            <a:off x="9853017" y="5088850"/>
            <a:ext cx="4141470" cy="1187768"/>
          </a:xfrm>
          <a:prstGeom prst="rect">
            <a:avLst/>
          </a:prstGeom>
          <a:noFill/>
          <a:ln/>
        </p:spPr>
        <p:txBody>
          <a:bodyPr wrap="square" lIns="0" tIns="0" rIns="0" bIns="0" rtlCol="0" anchor="t"/>
          <a:lstStyle/>
          <a:p>
            <a:pPr indent="0" marL="0">
              <a:lnSpc>
                <a:spcPts val="2300"/>
              </a:lnSpc>
              <a:buNone/>
            </a:pPr>
            <a:r>
              <a:rPr lang="en-US" sz="1450" dirty="0">
                <a:solidFill>
                  <a:srgbClr val="272525"/>
                </a:solidFill>
                <a:latin typeface="Montserrat" pitchFamily="34" charset="0"/>
                <a:ea typeface="Montserrat" pitchFamily="34" charset="-122"/>
                <a:cs typeface="Montserrat" pitchFamily="34" charset="-120"/>
              </a:rPr>
              <a:t>Rice is the most widely grown crop in India. Coconut production leads in overall yield. Several crops have large areas planted but low production.</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497330" y="3242310"/>
            <a:ext cx="2491740" cy="1744980"/>
          </a:xfrm>
          <a:prstGeom prst="rect">
            <a:avLst/>
          </a:prstGeom>
        </p:spPr>
      </p:pic>
      <p:sp>
        <p:nvSpPr>
          <p:cNvPr id="4" name="Text 0"/>
          <p:cNvSpPr/>
          <p:nvPr/>
        </p:nvSpPr>
        <p:spPr>
          <a:xfrm>
            <a:off x="5987653" y="623292"/>
            <a:ext cx="5963364" cy="471130"/>
          </a:xfrm>
          <a:prstGeom prst="rect">
            <a:avLst/>
          </a:prstGeom>
          <a:noFill/>
          <a:ln/>
        </p:spPr>
        <p:txBody>
          <a:bodyPr wrap="none" lIns="0" tIns="0" rIns="0" bIns="0" rtlCol="0" anchor="t"/>
          <a:lstStyle/>
          <a:p>
            <a:pPr indent="0" marL="0">
              <a:lnSpc>
                <a:spcPts val="3700"/>
              </a:lnSpc>
              <a:buNone/>
            </a:pPr>
            <a:r>
              <a:rPr lang="en-US" sz="2950" b="1" dirty="0">
                <a:solidFill>
                  <a:srgbClr val="7068F4"/>
                </a:solidFill>
                <a:latin typeface="Barlow" pitchFamily="34" charset="0"/>
                <a:ea typeface="Barlow" pitchFamily="34" charset="-122"/>
                <a:cs typeface="Barlow" pitchFamily="34" charset="-120"/>
              </a:rPr>
              <a:t>Temporal Trends in Crop Production</a:t>
            </a:r>
            <a:endParaRPr lang="en-US" sz="2950" dirty="0"/>
          </a:p>
        </p:txBody>
      </p:sp>
      <p:sp>
        <p:nvSpPr>
          <p:cNvPr id="5" name="Shape 1"/>
          <p:cNvSpPr/>
          <p:nvPr/>
        </p:nvSpPr>
        <p:spPr>
          <a:xfrm>
            <a:off x="6194822" y="1309211"/>
            <a:ext cx="15240" cy="6297097"/>
          </a:xfrm>
          <a:prstGeom prst="roundRect">
            <a:avLst>
              <a:gd name="adj" fmla="val 845898"/>
            </a:avLst>
          </a:prstGeom>
          <a:solidFill>
            <a:srgbClr val="C1C3D0"/>
          </a:solidFill>
          <a:ln/>
        </p:spPr>
      </p:sp>
      <p:sp>
        <p:nvSpPr>
          <p:cNvPr id="6" name="Shape 2"/>
          <p:cNvSpPr/>
          <p:nvPr/>
        </p:nvSpPr>
        <p:spPr>
          <a:xfrm>
            <a:off x="6348293" y="1623774"/>
            <a:ext cx="501253" cy="15240"/>
          </a:xfrm>
          <a:prstGeom prst="roundRect">
            <a:avLst>
              <a:gd name="adj" fmla="val 845898"/>
            </a:avLst>
          </a:prstGeom>
          <a:solidFill>
            <a:srgbClr val="C1C3D0"/>
          </a:solidFill>
          <a:ln/>
        </p:spPr>
      </p:sp>
      <p:sp>
        <p:nvSpPr>
          <p:cNvPr id="7" name="Shape 3"/>
          <p:cNvSpPr/>
          <p:nvPr/>
        </p:nvSpPr>
        <p:spPr>
          <a:xfrm>
            <a:off x="6041350" y="1470303"/>
            <a:ext cx="322183" cy="322183"/>
          </a:xfrm>
          <a:prstGeom prst="roundRect">
            <a:avLst>
              <a:gd name="adj" fmla="val 40013"/>
            </a:avLst>
          </a:prstGeom>
          <a:solidFill>
            <a:srgbClr val="EEEFF5"/>
          </a:solidFill>
          <a:ln/>
        </p:spPr>
      </p:sp>
      <p:sp>
        <p:nvSpPr>
          <p:cNvPr id="8" name="Text 4"/>
          <p:cNvSpPr/>
          <p:nvPr/>
        </p:nvSpPr>
        <p:spPr>
          <a:xfrm>
            <a:off x="6162318" y="1518285"/>
            <a:ext cx="80129" cy="226219"/>
          </a:xfrm>
          <a:prstGeom prst="rect">
            <a:avLst/>
          </a:prstGeom>
          <a:noFill/>
          <a:ln/>
        </p:spPr>
        <p:txBody>
          <a:bodyPr wrap="none" lIns="0" tIns="0" rIns="0" bIns="0" rtlCol="0" anchor="t"/>
          <a:lstStyle/>
          <a:p>
            <a:pPr algn="ctr" indent="0" marL="0">
              <a:lnSpc>
                <a:spcPts val="1750"/>
              </a:lnSpc>
              <a:buNone/>
            </a:pPr>
            <a:r>
              <a:rPr lang="en-US" sz="1750" b="1" dirty="0">
                <a:solidFill>
                  <a:srgbClr val="272525"/>
                </a:solidFill>
                <a:latin typeface="Barlow" pitchFamily="34" charset="0"/>
                <a:ea typeface="Barlow" pitchFamily="34" charset="-122"/>
                <a:cs typeface="Barlow" pitchFamily="34" charset="-120"/>
              </a:rPr>
              <a:t>1</a:t>
            </a:r>
            <a:endParaRPr lang="en-US" sz="1750" dirty="0"/>
          </a:p>
        </p:txBody>
      </p:sp>
      <p:sp>
        <p:nvSpPr>
          <p:cNvPr id="9" name="Text 5"/>
          <p:cNvSpPr/>
          <p:nvPr/>
        </p:nvSpPr>
        <p:spPr>
          <a:xfrm>
            <a:off x="6990159" y="1452443"/>
            <a:ext cx="1888093" cy="235506"/>
          </a:xfrm>
          <a:prstGeom prst="rect">
            <a:avLst/>
          </a:prstGeom>
          <a:noFill/>
          <a:ln/>
        </p:spPr>
        <p:txBody>
          <a:bodyPr wrap="none" lIns="0" tIns="0" rIns="0" bIns="0" rtlCol="0" anchor="t"/>
          <a:lstStyle/>
          <a:p>
            <a:pPr algn="l" indent="0" marL="0">
              <a:lnSpc>
                <a:spcPts val="1850"/>
              </a:lnSpc>
              <a:buNone/>
            </a:pPr>
            <a:r>
              <a:rPr lang="en-US" sz="1450" b="1" dirty="0">
                <a:solidFill>
                  <a:srgbClr val="272525"/>
                </a:solidFill>
                <a:latin typeface="Barlow" pitchFamily="34" charset="0"/>
                <a:ea typeface="Barlow" pitchFamily="34" charset="-122"/>
                <a:cs typeface="Barlow" pitchFamily="34" charset="-120"/>
              </a:rPr>
              <a:t>Peak Agricultural Land</a:t>
            </a:r>
            <a:endParaRPr lang="en-US" sz="1450" dirty="0"/>
          </a:p>
        </p:txBody>
      </p:sp>
      <p:sp>
        <p:nvSpPr>
          <p:cNvPr id="10" name="Text 6"/>
          <p:cNvSpPr/>
          <p:nvPr/>
        </p:nvSpPr>
        <p:spPr>
          <a:xfrm>
            <a:off x="6990159" y="1773793"/>
            <a:ext cx="7138987" cy="916305"/>
          </a:xfrm>
          <a:prstGeom prst="rect">
            <a:avLst/>
          </a:prstGeom>
          <a:noFill/>
          <a:ln/>
        </p:spPr>
        <p:txBody>
          <a:bodyPr wrap="square" lIns="0" tIns="0" rIns="0" bIns="0" rtlCol="0" anchor="t"/>
          <a:lstStyle/>
          <a:p>
            <a:pPr algn="l" indent="0" marL="0">
              <a:lnSpc>
                <a:spcPts val="1800"/>
              </a:lnSpc>
              <a:buNone/>
            </a:pPr>
            <a:r>
              <a:rPr lang="en-US" sz="1100" dirty="0">
                <a:solidFill>
                  <a:srgbClr val="272525"/>
                </a:solidFill>
                <a:latin typeface="Montserrat" pitchFamily="34" charset="0"/>
                <a:ea typeface="Montserrat" pitchFamily="34" charset="-122"/>
                <a:cs typeface="Montserrat" pitchFamily="34" charset="-120"/>
              </a:rPr>
              <a:t>The data indicates that the year 1997 witnessed the highest allocation of agricultural land in India. This observation suggests a potential trend of decreasing agricultural land over time, a phenomenon likely driven by factors such as urbanization, industrialization, and land fragmentation.</a:t>
            </a:r>
            <a:endParaRPr lang="en-US" sz="1100" dirty="0"/>
          </a:p>
        </p:txBody>
      </p:sp>
      <p:sp>
        <p:nvSpPr>
          <p:cNvPr id="11" name="Shape 7"/>
          <p:cNvSpPr/>
          <p:nvPr/>
        </p:nvSpPr>
        <p:spPr>
          <a:xfrm>
            <a:off x="6348293" y="3291126"/>
            <a:ext cx="501253" cy="15240"/>
          </a:xfrm>
          <a:prstGeom prst="roundRect">
            <a:avLst>
              <a:gd name="adj" fmla="val 845898"/>
            </a:avLst>
          </a:prstGeom>
          <a:solidFill>
            <a:srgbClr val="C1C3D0"/>
          </a:solidFill>
          <a:ln/>
        </p:spPr>
      </p:sp>
      <p:sp>
        <p:nvSpPr>
          <p:cNvPr id="12" name="Shape 8"/>
          <p:cNvSpPr/>
          <p:nvPr/>
        </p:nvSpPr>
        <p:spPr>
          <a:xfrm>
            <a:off x="6041350" y="3137654"/>
            <a:ext cx="322183" cy="322183"/>
          </a:xfrm>
          <a:prstGeom prst="roundRect">
            <a:avLst>
              <a:gd name="adj" fmla="val 40013"/>
            </a:avLst>
          </a:prstGeom>
          <a:solidFill>
            <a:srgbClr val="EEEFF5"/>
          </a:solidFill>
          <a:ln/>
        </p:spPr>
      </p:sp>
      <p:sp>
        <p:nvSpPr>
          <p:cNvPr id="13" name="Text 9"/>
          <p:cNvSpPr/>
          <p:nvPr/>
        </p:nvSpPr>
        <p:spPr>
          <a:xfrm>
            <a:off x="6139101" y="3185636"/>
            <a:ext cx="126683" cy="226219"/>
          </a:xfrm>
          <a:prstGeom prst="rect">
            <a:avLst/>
          </a:prstGeom>
          <a:noFill/>
          <a:ln/>
        </p:spPr>
        <p:txBody>
          <a:bodyPr wrap="none" lIns="0" tIns="0" rIns="0" bIns="0" rtlCol="0" anchor="t"/>
          <a:lstStyle/>
          <a:p>
            <a:pPr algn="ctr" indent="0" marL="0">
              <a:lnSpc>
                <a:spcPts val="1750"/>
              </a:lnSpc>
              <a:buNone/>
            </a:pPr>
            <a:r>
              <a:rPr lang="en-US" sz="1750" b="1" dirty="0">
                <a:solidFill>
                  <a:srgbClr val="272525"/>
                </a:solidFill>
                <a:latin typeface="Barlow" pitchFamily="34" charset="0"/>
                <a:ea typeface="Barlow" pitchFamily="34" charset="-122"/>
                <a:cs typeface="Barlow" pitchFamily="34" charset="-120"/>
              </a:rPr>
              <a:t>2</a:t>
            </a:r>
            <a:endParaRPr lang="en-US" sz="1750" dirty="0"/>
          </a:p>
        </p:txBody>
      </p:sp>
      <p:sp>
        <p:nvSpPr>
          <p:cNvPr id="14" name="Text 10"/>
          <p:cNvSpPr/>
          <p:nvPr/>
        </p:nvSpPr>
        <p:spPr>
          <a:xfrm>
            <a:off x="6990159" y="3119795"/>
            <a:ext cx="1884640" cy="235506"/>
          </a:xfrm>
          <a:prstGeom prst="rect">
            <a:avLst/>
          </a:prstGeom>
          <a:noFill/>
          <a:ln/>
        </p:spPr>
        <p:txBody>
          <a:bodyPr wrap="none" lIns="0" tIns="0" rIns="0" bIns="0" rtlCol="0" anchor="t"/>
          <a:lstStyle/>
          <a:p>
            <a:pPr algn="l" indent="0" marL="0">
              <a:lnSpc>
                <a:spcPts val="1850"/>
              </a:lnSpc>
              <a:buNone/>
            </a:pPr>
            <a:r>
              <a:rPr lang="en-US" sz="1450" b="1" dirty="0">
                <a:solidFill>
                  <a:srgbClr val="272525"/>
                </a:solidFill>
                <a:latin typeface="Barlow" pitchFamily="34" charset="0"/>
                <a:ea typeface="Barlow" pitchFamily="34" charset="-122"/>
                <a:cs typeface="Barlow" pitchFamily="34" charset="-120"/>
              </a:rPr>
              <a:t>Declining Crop Area</a:t>
            </a:r>
            <a:endParaRPr lang="en-US" sz="1450" dirty="0"/>
          </a:p>
        </p:txBody>
      </p:sp>
      <p:sp>
        <p:nvSpPr>
          <p:cNvPr id="15" name="Text 11"/>
          <p:cNvSpPr/>
          <p:nvPr/>
        </p:nvSpPr>
        <p:spPr>
          <a:xfrm>
            <a:off x="6990159" y="3441144"/>
            <a:ext cx="7138987" cy="916305"/>
          </a:xfrm>
          <a:prstGeom prst="rect">
            <a:avLst/>
          </a:prstGeom>
          <a:noFill/>
          <a:ln/>
        </p:spPr>
        <p:txBody>
          <a:bodyPr wrap="square" lIns="0" tIns="0" rIns="0" bIns="0" rtlCol="0" anchor="t"/>
          <a:lstStyle/>
          <a:p>
            <a:pPr algn="l" indent="0" marL="0">
              <a:lnSpc>
                <a:spcPts val="1800"/>
              </a:lnSpc>
              <a:buNone/>
            </a:pPr>
            <a:r>
              <a:rPr lang="en-US" sz="1100" dirty="0">
                <a:solidFill>
                  <a:srgbClr val="272525"/>
                </a:solidFill>
                <a:latin typeface="Montserrat" pitchFamily="34" charset="0"/>
                <a:ea typeface="Montserrat" pitchFamily="34" charset="-122"/>
                <a:cs typeface="Montserrat" pitchFamily="34" charset="-120"/>
              </a:rPr>
              <a:t>Despite the peak in 1997, a general trend of decreasing agricultural land is evident as we move through the years. This underscores the need to optimize resource utilization and explore alternative agricultural practices to maintain production levels in the face of shrinking land availability.</a:t>
            </a:r>
            <a:endParaRPr lang="en-US" sz="1100" dirty="0"/>
          </a:p>
        </p:txBody>
      </p:sp>
      <p:sp>
        <p:nvSpPr>
          <p:cNvPr id="16" name="Shape 12"/>
          <p:cNvSpPr/>
          <p:nvPr/>
        </p:nvSpPr>
        <p:spPr>
          <a:xfrm>
            <a:off x="6348293" y="4958477"/>
            <a:ext cx="501253" cy="15240"/>
          </a:xfrm>
          <a:prstGeom prst="roundRect">
            <a:avLst>
              <a:gd name="adj" fmla="val 845898"/>
            </a:avLst>
          </a:prstGeom>
          <a:solidFill>
            <a:srgbClr val="C1C3D0"/>
          </a:solidFill>
          <a:ln/>
        </p:spPr>
      </p:sp>
      <p:sp>
        <p:nvSpPr>
          <p:cNvPr id="17" name="Shape 13"/>
          <p:cNvSpPr/>
          <p:nvPr/>
        </p:nvSpPr>
        <p:spPr>
          <a:xfrm>
            <a:off x="6041350" y="4805005"/>
            <a:ext cx="322183" cy="322183"/>
          </a:xfrm>
          <a:prstGeom prst="roundRect">
            <a:avLst>
              <a:gd name="adj" fmla="val 40013"/>
            </a:avLst>
          </a:prstGeom>
          <a:solidFill>
            <a:srgbClr val="EEEFF5"/>
          </a:solidFill>
          <a:ln/>
        </p:spPr>
      </p:sp>
      <p:sp>
        <p:nvSpPr>
          <p:cNvPr id="18" name="Text 14"/>
          <p:cNvSpPr/>
          <p:nvPr/>
        </p:nvSpPr>
        <p:spPr>
          <a:xfrm>
            <a:off x="6141363" y="4852988"/>
            <a:ext cx="122158" cy="226219"/>
          </a:xfrm>
          <a:prstGeom prst="rect">
            <a:avLst/>
          </a:prstGeom>
          <a:noFill/>
          <a:ln/>
        </p:spPr>
        <p:txBody>
          <a:bodyPr wrap="none" lIns="0" tIns="0" rIns="0" bIns="0" rtlCol="0" anchor="t"/>
          <a:lstStyle/>
          <a:p>
            <a:pPr algn="ctr" indent="0" marL="0">
              <a:lnSpc>
                <a:spcPts val="1750"/>
              </a:lnSpc>
              <a:buNone/>
            </a:pPr>
            <a:r>
              <a:rPr lang="en-US" sz="1750" b="1" dirty="0">
                <a:solidFill>
                  <a:srgbClr val="272525"/>
                </a:solidFill>
                <a:latin typeface="Barlow" pitchFamily="34" charset="0"/>
                <a:ea typeface="Barlow" pitchFamily="34" charset="-122"/>
                <a:cs typeface="Barlow" pitchFamily="34" charset="-120"/>
              </a:rPr>
              <a:t>3</a:t>
            </a:r>
            <a:endParaRPr lang="en-US" sz="1750" dirty="0"/>
          </a:p>
        </p:txBody>
      </p:sp>
      <p:sp>
        <p:nvSpPr>
          <p:cNvPr id="19" name="Text 15"/>
          <p:cNvSpPr/>
          <p:nvPr/>
        </p:nvSpPr>
        <p:spPr>
          <a:xfrm>
            <a:off x="6990159" y="4787146"/>
            <a:ext cx="1884640" cy="235506"/>
          </a:xfrm>
          <a:prstGeom prst="rect">
            <a:avLst/>
          </a:prstGeom>
          <a:noFill/>
          <a:ln/>
        </p:spPr>
        <p:txBody>
          <a:bodyPr wrap="none" lIns="0" tIns="0" rIns="0" bIns="0" rtlCol="0" anchor="t"/>
          <a:lstStyle/>
          <a:p>
            <a:pPr algn="l" indent="0" marL="0">
              <a:lnSpc>
                <a:spcPts val="1850"/>
              </a:lnSpc>
              <a:buNone/>
            </a:pPr>
            <a:r>
              <a:rPr lang="en-US" sz="1450" b="1" dirty="0">
                <a:solidFill>
                  <a:srgbClr val="272525"/>
                </a:solidFill>
                <a:latin typeface="Barlow" pitchFamily="34" charset="0"/>
                <a:ea typeface="Barlow" pitchFamily="34" charset="-122"/>
                <a:cs typeface="Barlow" pitchFamily="34" charset="-120"/>
              </a:rPr>
              <a:t>Increasing Production</a:t>
            </a:r>
            <a:endParaRPr lang="en-US" sz="1450" dirty="0"/>
          </a:p>
        </p:txBody>
      </p:sp>
      <p:sp>
        <p:nvSpPr>
          <p:cNvPr id="20" name="Text 16"/>
          <p:cNvSpPr/>
          <p:nvPr/>
        </p:nvSpPr>
        <p:spPr>
          <a:xfrm>
            <a:off x="6990159" y="5108496"/>
            <a:ext cx="7138987" cy="687229"/>
          </a:xfrm>
          <a:prstGeom prst="rect">
            <a:avLst/>
          </a:prstGeom>
          <a:noFill/>
          <a:ln/>
        </p:spPr>
        <p:txBody>
          <a:bodyPr wrap="square" lIns="0" tIns="0" rIns="0" bIns="0" rtlCol="0" anchor="t"/>
          <a:lstStyle/>
          <a:p>
            <a:pPr algn="l" indent="0" marL="0">
              <a:lnSpc>
                <a:spcPts val="1800"/>
              </a:lnSpc>
              <a:buNone/>
            </a:pPr>
            <a:r>
              <a:rPr lang="en-US" sz="1100" dirty="0">
                <a:solidFill>
                  <a:srgbClr val="272525"/>
                </a:solidFill>
                <a:latin typeface="Montserrat" pitchFamily="34" charset="0"/>
                <a:ea typeface="Montserrat" pitchFamily="34" charset="-122"/>
                <a:cs typeface="Montserrat" pitchFamily="34" charset="-120"/>
              </a:rPr>
              <a:t>Despite the observed decline in agricultural land, overall crop production exhibits an upward trend, reaching its peak in 2011. This suggests a shift towards more efficient agricultural practices, technological advancements, and potentially, favorable climatic conditions during that period.</a:t>
            </a:r>
            <a:endParaRPr lang="en-US" sz="1100" dirty="0"/>
          </a:p>
        </p:txBody>
      </p:sp>
      <p:sp>
        <p:nvSpPr>
          <p:cNvPr id="21" name="Shape 17"/>
          <p:cNvSpPr/>
          <p:nvPr/>
        </p:nvSpPr>
        <p:spPr>
          <a:xfrm>
            <a:off x="6348293" y="6396752"/>
            <a:ext cx="501253" cy="15240"/>
          </a:xfrm>
          <a:prstGeom prst="roundRect">
            <a:avLst>
              <a:gd name="adj" fmla="val 845898"/>
            </a:avLst>
          </a:prstGeom>
          <a:solidFill>
            <a:srgbClr val="C1C3D0"/>
          </a:solidFill>
          <a:ln/>
        </p:spPr>
      </p:sp>
      <p:sp>
        <p:nvSpPr>
          <p:cNvPr id="22" name="Shape 18"/>
          <p:cNvSpPr/>
          <p:nvPr/>
        </p:nvSpPr>
        <p:spPr>
          <a:xfrm>
            <a:off x="6041350" y="6243280"/>
            <a:ext cx="322183" cy="322183"/>
          </a:xfrm>
          <a:prstGeom prst="roundRect">
            <a:avLst>
              <a:gd name="adj" fmla="val 40013"/>
            </a:avLst>
          </a:prstGeom>
          <a:solidFill>
            <a:srgbClr val="EEEFF5"/>
          </a:solidFill>
          <a:ln/>
        </p:spPr>
      </p:sp>
      <p:sp>
        <p:nvSpPr>
          <p:cNvPr id="23" name="Text 19"/>
          <p:cNvSpPr/>
          <p:nvPr/>
        </p:nvSpPr>
        <p:spPr>
          <a:xfrm>
            <a:off x="6133981" y="6291263"/>
            <a:ext cx="136803" cy="226219"/>
          </a:xfrm>
          <a:prstGeom prst="rect">
            <a:avLst/>
          </a:prstGeom>
          <a:noFill/>
          <a:ln/>
        </p:spPr>
        <p:txBody>
          <a:bodyPr wrap="none" lIns="0" tIns="0" rIns="0" bIns="0" rtlCol="0" anchor="t"/>
          <a:lstStyle/>
          <a:p>
            <a:pPr algn="ctr" indent="0" marL="0">
              <a:lnSpc>
                <a:spcPts val="1750"/>
              </a:lnSpc>
              <a:buNone/>
            </a:pPr>
            <a:r>
              <a:rPr lang="en-US" sz="1750" b="1" dirty="0">
                <a:solidFill>
                  <a:srgbClr val="272525"/>
                </a:solidFill>
                <a:latin typeface="Barlow" pitchFamily="34" charset="0"/>
                <a:ea typeface="Barlow" pitchFamily="34" charset="-122"/>
                <a:cs typeface="Barlow" pitchFamily="34" charset="-120"/>
              </a:rPr>
              <a:t>4</a:t>
            </a:r>
            <a:endParaRPr lang="en-US" sz="1750" dirty="0"/>
          </a:p>
        </p:txBody>
      </p:sp>
      <p:sp>
        <p:nvSpPr>
          <p:cNvPr id="24" name="Text 20"/>
          <p:cNvSpPr/>
          <p:nvPr/>
        </p:nvSpPr>
        <p:spPr>
          <a:xfrm>
            <a:off x="6990159" y="6225421"/>
            <a:ext cx="1884640" cy="235506"/>
          </a:xfrm>
          <a:prstGeom prst="rect">
            <a:avLst/>
          </a:prstGeom>
          <a:noFill/>
          <a:ln/>
        </p:spPr>
        <p:txBody>
          <a:bodyPr wrap="none" lIns="0" tIns="0" rIns="0" bIns="0" rtlCol="0" anchor="t"/>
          <a:lstStyle/>
          <a:p>
            <a:pPr algn="l" indent="0" marL="0">
              <a:lnSpc>
                <a:spcPts val="1850"/>
              </a:lnSpc>
              <a:buNone/>
            </a:pPr>
            <a:r>
              <a:rPr lang="en-US" sz="1450" b="1" dirty="0">
                <a:solidFill>
                  <a:srgbClr val="272525"/>
                </a:solidFill>
                <a:latin typeface="Barlow" pitchFamily="34" charset="0"/>
                <a:ea typeface="Barlow" pitchFamily="34" charset="-122"/>
                <a:cs typeface="Barlow" pitchFamily="34" charset="-120"/>
              </a:rPr>
              <a:t>Seasonal Influences</a:t>
            </a:r>
            <a:endParaRPr lang="en-US" sz="1450" dirty="0"/>
          </a:p>
        </p:txBody>
      </p:sp>
      <p:sp>
        <p:nvSpPr>
          <p:cNvPr id="25" name="Text 21"/>
          <p:cNvSpPr/>
          <p:nvPr/>
        </p:nvSpPr>
        <p:spPr>
          <a:xfrm>
            <a:off x="6990159" y="6546771"/>
            <a:ext cx="7138987" cy="916305"/>
          </a:xfrm>
          <a:prstGeom prst="rect">
            <a:avLst/>
          </a:prstGeom>
          <a:noFill/>
          <a:ln/>
        </p:spPr>
        <p:txBody>
          <a:bodyPr wrap="square" lIns="0" tIns="0" rIns="0" bIns="0" rtlCol="0" anchor="t"/>
          <a:lstStyle/>
          <a:p>
            <a:pPr algn="l" indent="0" marL="0">
              <a:lnSpc>
                <a:spcPts val="1800"/>
              </a:lnSpc>
              <a:buNone/>
            </a:pPr>
            <a:r>
              <a:rPr lang="en-US" sz="1100" dirty="0">
                <a:solidFill>
                  <a:srgbClr val="272525"/>
                </a:solidFill>
                <a:latin typeface="Montserrat" pitchFamily="34" charset="0"/>
                <a:ea typeface="Montserrat" pitchFamily="34" charset="-122"/>
                <a:cs typeface="Montserrat" pitchFamily="34" charset="-120"/>
              </a:rPr>
              <a:t>The analysis reveals a clear seasonal influence on crop production. The Kharif season, characterized by monsoon rains, sees a larger area under plantation. In contrast, the Whole Year season, encompassing a longer cultivation period, witnesses the highest overall production, indicating the potential for multi-cropping and optimizing yields throughout the year.</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805160" y="3238500"/>
            <a:ext cx="2164080" cy="1752600"/>
          </a:xfrm>
          <a:prstGeom prst="rect">
            <a:avLst/>
          </a:prstGeom>
        </p:spPr>
      </p:pic>
      <p:sp>
        <p:nvSpPr>
          <p:cNvPr id="4" name="Text 0"/>
          <p:cNvSpPr/>
          <p:nvPr/>
        </p:nvSpPr>
        <p:spPr>
          <a:xfrm>
            <a:off x="490180" y="832128"/>
            <a:ext cx="4336137" cy="460772"/>
          </a:xfrm>
          <a:prstGeom prst="rect">
            <a:avLst/>
          </a:prstGeom>
          <a:noFill/>
          <a:ln/>
        </p:spPr>
        <p:txBody>
          <a:bodyPr wrap="none" lIns="0" tIns="0" rIns="0" bIns="0" rtlCol="0" anchor="t"/>
          <a:lstStyle/>
          <a:p>
            <a:pPr indent="0" marL="0">
              <a:lnSpc>
                <a:spcPts val="3600"/>
              </a:lnSpc>
              <a:buNone/>
            </a:pPr>
            <a:r>
              <a:rPr lang="en-US" sz="2900" b="1" dirty="0">
                <a:solidFill>
                  <a:srgbClr val="7068F4"/>
                </a:solidFill>
                <a:latin typeface="Barlow" pitchFamily="34" charset="0"/>
                <a:ea typeface="Barlow" pitchFamily="34" charset="-122"/>
                <a:cs typeface="Barlow" pitchFamily="34" charset="-120"/>
              </a:rPr>
              <a:t>Impact of External Factors</a:t>
            </a:r>
            <a:endParaRPr lang="en-US" sz="2900" dirty="0"/>
          </a:p>
        </p:txBody>
      </p:sp>
      <p:sp>
        <p:nvSpPr>
          <p:cNvPr id="5" name="Shape 1"/>
          <p:cNvSpPr/>
          <p:nvPr/>
        </p:nvSpPr>
        <p:spPr>
          <a:xfrm>
            <a:off x="490180" y="1660446"/>
            <a:ext cx="315158" cy="315158"/>
          </a:xfrm>
          <a:prstGeom prst="roundRect">
            <a:avLst>
              <a:gd name="adj" fmla="val 40002"/>
            </a:avLst>
          </a:prstGeom>
          <a:solidFill>
            <a:srgbClr val="EEEFF5"/>
          </a:solidFill>
          <a:ln/>
        </p:spPr>
      </p:sp>
      <p:sp>
        <p:nvSpPr>
          <p:cNvPr id="6" name="Text 2"/>
          <p:cNvSpPr/>
          <p:nvPr/>
        </p:nvSpPr>
        <p:spPr>
          <a:xfrm>
            <a:off x="608528" y="1707356"/>
            <a:ext cx="78343" cy="221218"/>
          </a:xfrm>
          <a:prstGeom prst="rect">
            <a:avLst/>
          </a:prstGeom>
          <a:noFill/>
          <a:ln/>
        </p:spPr>
        <p:txBody>
          <a:bodyPr wrap="none" lIns="0" tIns="0" rIns="0" bIns="0" rtlCol="0" anchor="t"/>
          <a:lstStyle/>
          <a:p>
            <a:pPr algn="ctr" indent="0" marL="0">
              <a:lnSpc>
                <a:spcPts val="1700"/>
              </a:lnSpc>
              <a:buNone/>
            </a:pPr>
            <a:r>
              <a:rPr lang="en-US" sz="1700" b="1" dirty="0">
                <a:solidFill>
                  <a:srgbClr val="272525"/>
                </a:solidFill>
                <a:latin typeface="Barlow" pitchFamily="34" charset="0"/>
                <a:ea typeface="Barlow" pitchFamily="34" charset="-122"/>
                <a:cs typeface="Barlow" pitchFamily="34" charset="-120"/>
              </a:rPr>
              <a:t>1</a:t>
            </a:r>
            <a:endParaRPr lang="en-US" sz="1700" dirty="0"/>
          </a:p>
        </p:txBody>
      </p:sp>
      <p:sp>
        <p:nvSpPr>
          <p:cNvPr id="7" name="Text 3"/>
          <p:cNvSpPr/>
          <p:nvPr/>
        </p:nvSpPr>
        <p:spPr>
          <a:xfrm>
            <a:off x="945356" y="1660446"/>
            <a:ext cx="1843088" cy="230386"/>
          </a:xfrm>
          <a:prstGeom prst="rect">
            <a:avLst/>
          </a:prstGeom>
          <a:noFill/>
          <a:ln/>
        </p:spPr>
        <p:txBody>
          <a:bodyPr wrap="none" lIns="0" tIns="0" rIns="0" bIns="0" rtlCol="0" anchor="t"/>
          <a:lstStyle/>
          <a:p>
            <a:pPr indent="0" marL="0">
              <a:lnSpc>
                <a:spcPts val="1800"/>
              </a:lnSpc>
              <a:buNone/>
            </a:pPr>
            <a:r>
              <a:rPr lang="en-US" sz="1450" b="1" dirty="0">
                <a:solidFill>
                  <a:srgbClr val="272525"/>
                </a:solidFill>
                <a:latin typeface="Barlow" pitchFamily="34" charset="0"/>
                <a:ea typeface="Barlow" pitchFamily="34" charset="-122"/>
                <a:cs typeface="Barlow" pitchFamily="34" charset="-120"/>
              </a:rPr>
              <a:t>Weather Dependency</a:t>
            </a:r>
            <a:endParaRPr lang="en-US" sz="1450" dirty="0"/>
          </a:p>
        </p:txBody>
      </p:sp>
      <p:sp>
        <p:nvSpPr>
          <p:cNvPr id="8" name="Text 4"/>
          <p:cNvSpPr/>
          <p:nvPr/>
        </p:nvSpPr>
        <p:spPr>
          <a:xfrm>
            <a:off x="945356" y="1974771"/>
            <a:ext cx="7708463" cy="896779"/>
          </a:xfrm>
          <a:prstGeom prst="rect">
            <a:avLst/>
          </a:prstGeom>
          <a:noFill/>
          <a:ln/>
        </p:spPr>
        <p:txBody>
          <a:bodyPr wrap="square" lIns="0" tIns="0" rIns="0" bIns="0" rtlCol="0" anchor="t"/>
          <a:lstStyle/>
          <a:p>
            <a:pPr indent="0" marL="0">
              <a:lnSpc>
                <a:spcPts val="1750"/>
              </a:lnSpc>
              <a:buNone/>
            </a:pPr>
            <a:r>
              <a:rPr lang="en-US" sz="1100" dirty="0">
                <a:solidFill>
                  <a:srgbClr val="272525"/>
                </a:solidFill>
                <a:latin typeface="Montserrat" pitchFamily="34" charset="0"/>
                <a:ea typeface="Montserrat" pitchFamily="34" charset="-122"/>
                <a:cs typeface="Montserrat" pitchFamily="34" charset="-120"/>
              </a:rPr>
              <a:t>Crop production in India is heavily influenced by rainfall patterns, particularly the monsoon season. States like Maharashtra and Karnataka, heavily dependent on rainfall, exhibit fluctuations in crop production closely aligned with monsoon variability. This highlights the vulnerability of Indian agriculture to climate variability and the need for robust water management strategies.</a:t>
            </a:r>
            <a:endParaRPr lang="en-US" sz="1100" dirty="0"/>
          </a:p>
        </p:txBody>
      </p:sp>
      <p:sp>
        <p:nvSpPr>
          <p:cNvPr id="9" name="Shape 5"/>
          <p:cNvSpPr/>
          <p:nvPr/>
        </p:nvSpPr>
        <p:spPr>
          <a:xfrm>
            <a:off x="490180" y="3169087"/>
            <a:ext cx="315158" cy="315158"/>
          </a:xfrm>
          <a:prstGeom prst="roundRect">
            <a:avLst>
              <a:gd name="adj" fmla="val 40002"/>
            </a:avLst>
          </a:prstGeom>
          <a:solidFill>
            <a:srgbClr val="EEEFF5"/>
          </a:solidFill>
          <a:ln/>
        </p:spPr>
      </p:sp>
      <p:sp>
        <p:nvSpPr>
          <p:cNvPr id="10" name="Text 6"/>
          <p:cNvSpPr/>
          <p:nvPr/>
        </p:nvSpPr>
        <p:spPr>
          <a:xfrm>
            <a:off x="585788" y="3215997"/>
            <a:ext cx="123825" cy="221218"/>
          </a:xfrm>
          <a:prstGeom prst="rect">
            <a:avLst/>
          </a:prstGeom>
          <a:noFill/>
          <a:ln/>
        </p:spPr>
        <p:txBody>
          <a:bodyPr wrap="none" lIns="0" tIns="0" rIns="0" bIns="0" rtlCol="0" anchor="t"/>
          <a:lstStyle/>
          <a:p>
            <a:pPr algn="ctr" indent="0" marL="0">
              <a:lnSpc>
                <a:spcPts val="1700"/>
              </a:lnSpc>
              <a:buNone/>
            </a:pPr>
            <a:r>
              <a:rPr lang="en-US" sz="1700" b="1" dirty="0">
                <a:solidFill>
                  <a:srgbClr val="272525"/>
                </a:solidFill>
                <a:latin typeface="Barlow" pitchFamily="34" charset="0"/>
                <a:ea typeface="Barlow" pitchFamily="34" charset="-122"/>
                <a:cs typeface="Barlow" pitchFamily="34" charset="-120"/>
              </a:rPr>
              <a:t>2</a:t>
            </a:r>
            <a:endParaRPr lang="en-US" sz="1700" dirty="0"/>
          </a:p>
        </p:txBody>
      </p:sp>
      <p:sp>
        <p:nvSpPr>
          <p:cNvPr id="11" name="Text 7"/>
          <p:cNvSpPr/>
          <p:nvPr/>
        </p:nvSpPr>
        <p:spPr>
          <a:xfrm>
            <a:off x="945356" y="3169087"/>
            <a:ext cx="1935123" cy="230386"/>
          </a:xfrm>
          <a:prstGeom prst="rect">
            <a:avLst/>
          </a:prstGeom>
          <a:noFill/>
          <a:ln/>
        </p:spPr>
        <p:txBody>
          <a:bodyPr wrap="none" lIns="0" tIns="0" rIns="0" bIns="0" rtlCol="0" anchor="t"/>
          <a:lstStyle/>
          <a:p>
            <a:pPr indent="0" marL="0">
              <a:lnSpc>
                <a:spcPts val="1800"/>
              </a:lnSpc>
              <a:buNone/>
            </a:pPr>
            <a:r>
              <a:rPr lang="en-US" sz="1450" b="1" dirty="0">
                <a:solidFill>
                  <a:srgbClr val="272525"/>
                </a:solidFill>
                <a:latin typeface="Barlow" pitchFamily="34" charset="0"/>
                <a:ea typeface="Barlow" pitchFamily="34" charset="-122"/>
                <a:cs typeface="Barlow" pitchFamily="34" charset="-120"/>
              </a:rPr>
              <a:t>Technological Influence</a:t>
            </a:r>
            <a:endParaRPr lang="en-US" sz="1450" dirty="0"/>
          </a:p>
        </p:txBody>
      </p:sp>
      <p:sp>
        <p:nvSpPr>
          <p:cNvPr id="12" name="Text 8"/>
          <p:cNvSpPr/>
          <p:nvPr/>
        </p:nvSpPr>
        <p:spPr>
          <a:xfrm>
            <a:off x="945356" y="3483412"/>
            <a:ext cx="7708463" cy="896779"/>
          </a:xfrm>
          <a:prstGeom prst="rect">
            <a:avLst/>
          </a:prstGeom>
          <a:noFill/>
          <a:ln/>
        </p:spPr>
        <p:txBody>
          <a:bodyPr wrap="square" lIns="0" tIns="0" rIns="0" bIns="0" rtlCol="0" anchor="t"/>
          <a:lstStyle/>
          <a:p>
            <a:pPr indent="0" marL="0">
              <a:lnSpc>
                <a:spcPts val="1750"/>
              </a:lnSpc>
              <a:buNone/>
            </a:pPr>
            <a:r>
              <a:rPr lang="en-US" sz="1100" dirty="0">
                <a:solidFill>
                  <a:srgbClr val="272525"/>
                </a:solidFill>
                <a:latin typeface="Montserrat" pitchFamily="34" charset="0"/>
                <a:ea typeface="Montserrat" pitchFamily="34" charset="-122"/>
                <a:cs typeface="Montserrat" pitchFamily="34" charset="-120"/>
              </a:rPr>
              <a:t>Regions with access to irrigation and modern agricultural technologies, such as Kerala, Andhra Pradesh, and Tamil Nadu, demonstrate more stable and higher crop yields. This suggests a direct correlation between technological adoption and improved agricultural outcomes. Investments in research and development, along with promoting adoption of advanced farming practices, hold the key to enhancing overall productivity.</a:t>
            </a:r>
            <a:endParaRPr lang="en-US" sz="1100" dirty="0"/>
          </a:p>
        </p:txBody>
      </p:sp>
      <p:sp>
        <p:nvSpPr>
          <p:cNvPr id="13" name="Shape 9"/>
          <p:cNvSpPr/>
          <p:nvPr/>
        </p:nvSpPr>
        <p:spPr>
          <a:xfrm>
            <a:off x="490180" y="4677728"/>
            <a:ext cx="315158" cy="315158"/>
          </a:xfrm>
          <a:prstGeom prst="roundRect">
            <a:avLst>
              <a:gd name="adj" fmla="val 40002"/>
            </a:avLst>
          </a:prstGeom>
          <a:solidFill>
            <a:srgbClr val="EEEFF5"/>
          </a:solidFill>
          <a:ln/>
        </p:spPr>
      </p:sp>
      <p:sp>
        <p:nvSpPr>
          <p:cNvPr id="14" name="Text 10"/>
          <p:cNvSpPr/>
          <p:nvPr/>
        </p:nvSpPr>
        <p:spPr>
          <a:xfrm>
            <a:off x="588050" y="4724638"/>
            <a:ext cx="119420" cy="221218"/>
          </a:xfrm>
          <a:prstGeom prst="rect">
            <a:avLst/>
          </a:prstGeom>
          <a:noFill/>
          <a:ln/>
        </p:spPr>
        <p:txBody>
          <a:bodyPr wrap="none" lIns="0" tIns="0" rIns="0" bIns="0" rtlCol="0" anchor="t"/>
          <a:lstStyle/>
          <a:p>
            <a:pPr algn="ctr" indent="0" marL="0">
              <a:lnSpc>
                <a:spcPts val="1700"/>
              </a:lnSpc>
              <a:buNone/>
            </a:pPr>
            <a:r>
              <a:rPr lang="en-US" sz="1700" b="1" dirty="0">
                <a:solidFill>
                  <a:srgbClr val="272525"/>
                </a:solidFill>
                <a:latin typeface="Barlow" pitchFamily="34" charset="0"/>
                <a:ea typeface="Barlow" pitchFamily="34" charset="-122"/>
                <a:cs typeface="Barlow" pitchFamily="34" charset="-120"/>
              </a:rPr>
              <a:t>3</a:t>
            </a:r>
            <a:endParaRPr lang="en-US" sz="1700" dirty="0"/>
          </a:p>
        </p:txBody>
      </p:sp>
      <p:sp>
        <p:nvSpPr>
          <p:cNvPr id="15" name="Text 11"/>
          <p:cNvSpPr/>
          <p:nvPr/>
        </p:nvSpPr>
        <p:spPr>
          <a:xfrm>
            <a:off x="945356" y="4677728"/>
            <a:ext cx="2555915" cy="230386"/>
          </a:xfrm>
          <a:prstGeom prst="rect">
            <a:avLst/>
          </a:prstGeom>
          <a:noFill/>
          <a:ln/>
        </p:spPr>
        <p:txBody>
          <a:bodyPr wrap="none" lIns="0" tIns="0" rIns="0" bIns="0" rtlCol="0" anchor="t"/>
          <a:lstStyle/>
          <a:p>
            <a:pPr indent="0" marL="0">
              <a:lnSpc>
                <a:spcPts val="1800"/>
              </a:lnSpc>
              <a:buNone/>
            </a:pPr>
            <a:r>
              <a:rPr lang="en-US" sz="1450" b="1" dirty="0">
                <a:solidFill>
                  <a:srgbClr val="272525"/>
                </a:solidFill>
                <a:latin typeface="Barlow" pitchFamily="34" charset="0"/>
                <a:ea typeface="Barlow" pitchFamily="34" charset="-122"/>
                <a:cs typeface="Barlow" pitchFamily="34" charset="-120"/>
              </a:rPr>
              <a:t>Shifting Consumer Preferences</a:t>
            </a:r>
            <a:endParaRPr lang="en-US" sz="1450" dirty="0"/>
          </a:p>
        </p:txBody>
      </p:sp>
      <p:sp>
        <p:nvSpPr>
          <p:cNvPr id="16" name="Text 12"/>
          <p:cNvSpPr/>
          <p:nvPr/>
        </p:nvSpPr>
        <p:spPr>
          <a:xfrm>
            <a:off x="945356" y="4992053"/>
            <a:ext cx="7708463" cy="896779"/>
          </a:xfrm>
          <a:prstGeom prst="rect">
            <a:avLst/>
          </a:prstGeom>
          <a:noFill/>
          <a:ln/>
        </p:spPr>
        <p:txBody>
          <a:bodyPr wrap="square" lIns="0" tIns="0" rIns="0" bIns="0" rtlCol="0" anchor="t"/>
          <a:lstStyle/>
          <a:p>
            <a:pPr indent="0" marL="0">
              <a:lnSpc>
                <a:spcPts val="1750"/>
              </a:lnSpc>
              <a:buNone/>
            </a:pPr>
            <a:r>
              <a:rPr lang="en-US" sz="1100" dirty="0">
                <a:solidFill>
                  <a:srgbClr val="272525"/>
                </a:solidFill>
                <a:latin typeface="Montserrat" pitchFamily="34" charset="0"/>
                <a:ea typeface="Montserrat" pitchFamily="34" charset="-122"/>
                <a:cs typeface="Montserrat" pitchFamily="34" charset="-120"/>
              </a:rPr>
              <a:t>Market demand is another significant factor influencing crop production. The rising preference for fruits and vegetables, driven by health consciousness and lifestyle changes, may lead to a gradual decline in the production of traditional staple crops in certain regions. Adapting to these changing market trends is essential for long-term sustainability.</a:t>
            </a:r>
            <a:endParaRPr lang="en-US" sz="1100" dirty="0"/>
          </a:p>
        </p:txBody>
      </p:sp>
      <p:sp>
        <p:nvSpPr>
          <p:cNvPr id="17" name="Shape 13"/>
          <p:cNvSpPr/>
          <p:nvPr/>
        </p:nvSpPr>
        <p:spPr>
          <a:xfrm>
            <a:off x="490180" y="6186368"/>
            <a:ext cx="315158" cy="315158"/>
          </a:xfrm>
          <a:prstGeom prst="roundRect">
            <a:avLst>
              <a:gd name="adj" fmla="val 40002"/>
            </a:avLst>
          </a:prstGeom>
          <a:solidFill>
            <a:srgbClr val="EEEFF5"/>
          </a:solidFill>
          <a:ln/>
        </p:spPr>
      </p:sp>
      <p:sp>
        <p:nvSpPr>
          <p:cNvPr id="18" name="Text 14"/>
          <p:cNvSpPr/>
          <p:nvPr/>
        </p:nvSpPr>
        <p:spPr>
          <a:xfrm>
            <a:off x="580787" y="6233279"/>
            <a:ext cx="133826" cy="221218"/>
          </a:xfrm>
          <a:prstGeom prst="rect">
            <a:avLst/>
          </a:prstGeom>
          <a:noFill/>
          <a:ln/>
        </p:spPr>
        <p:txBody>
          <a:bodyPr wrap="none" lIns="0" tIns="0" rIns="0" bIns="0" rtlCol="0" anchor="t"/>
          <a:lstStyle/>
          <a:p>
            <a:pPr algn="ctr" indent="0" marL="0">
              <a:lnSpc>
                <a:spcPts val="1700"/>
              </a:lnSpc>
              <a:buNone/>
            </a:pPr>
            <a:r>
              <a:rPr lang="en-US" sz="1700" b="1" dirty="0">
                <a:solidFill>
                  <a:srgbClr val="272525"/>
                </a:solidFill>
                <a:latin typeface="Barlow" pitchFamily="34" charset="0"/>
                <a:ea typeface="Barlow" pitchFamily="34" charset="-122"/>
                <a:cs typeface="Barlow" pitchFamily="34" charset="-120"/>
              </a:rPr>
              <a:t>4</a:t>
            </a:r>
            <a:endParaRPr lang="en-US" sz="1700" dirty="0"/>
          </a:p>
        </p:txBody>
      </p:sp>
      <p:sp>
        <p:nvSpPr>
          <p:cNvPr id="19" name="Text 15"/>
          <p:cNvSpPr/>
          <p:nvPr/>
        </p:nvSpPr>
        <p:spPr>
          <a:xfrm>
            <a:off x="945356" y="6186368"/>
            <a:ext cx="1975128" cy="230386"/>
          </a:xfrm>
          <a:prstGeom prst="rect">
            <a:avLst/>
          </a:prstGeom>
          <a:noFill/>
          <a:ln/>
        </p:spPr>
        <p:txBody>
          <a:bodyPr wrap="none" lIns="0" tIns="0" rIns="0" bIns="0" rtlCol="0" anchor="t"/>
          <a:lstStyle/>
          <a:p>
            <a:pPr indent="0" marL="0">
              <a:lnSpc>
                <a:spcPts val="1800"/>
              </a:lnSpc>
              <a:buNone/>
            </a:pPr>
            <a:r>
              <a:rPr lang="en-US" sz="1450" b="1" dirty="0">
                <a:solidFill>
                  <a:srgbClr val="272525"/>
                </a:solidFill>
                <a:latin typeface="Barlow" pitchFamily="34" charset="0"/>
                <a:ea typeface="Barlow" pitchFamily="34" charset="-122"/>
                <a:cs typeface="Barlow" pitchFamily="34" charset="-120"/>
              </a:rPr>
              <a:t>Climate Change Impacts</a:t>
            </a:r>
            <a:endParaRPr lang="en-US" sz="1450" dirty="0"/>
          </a:p>
        </p:txBody>
      </p:sp>
      <p:sp>
        <p:nvSpPr>
          <p:cNvPr id="20" name="Text 16"/>
          <p:cNvSpPr/>
          <p:nvPr/>
        </p:nvSpPr>
        <p:spPr>
          <a:xfrm>
            <a:off x="945356" y="6500693"/>
            <a:ext cx="7708463" cy="896779"/>
          </a:xfrm>
          <a:prstGeom prst="rect">
            <a:avLst/>
          </a:prstGeom>
          <a:noFill/>
          <a:ln/>
        </p:spPr>
        <p:txBody>
          <a:bodyPr wrap="square" lIns="0" tIns="0" rIns="0" bIns="0" rtlCol="0" anchor="t"/>
          <a:lstStyle/>
          <a:p>
            <a:pPr indent="0" marL="0">
              <a:lnSpc>
                <a:spcPts val="1750"/>
              </a:lnSpc>
              <a:buNone/>
            </a:pPr>
            <a:r>
              <a:rPr lang="en-US" sz="1100" dirty="0">
                <a:solidFill>
                  <a:srgbClr val="272525"/>
                </a:solidFill>
                <a:latin typeface="Montserrat" pitchFamily="34" charset="0"/>
                <a:ea typeface="Montserrat" pitchFamily="34" charset="-122"/>
                <a:cs typeface="Montserrat" pitchFamily="34" charset="-120"/>
              </a:rPr>
              <a:t>The increasing unpredictability of weather patterns associated with climate change poses a significant risk to agricultural production, especially in regions reliant on monsoon rains. Mitigation strategies, such as drought-resistant crop varieties, improved water management practices, and climate-smart agriculture, are crucial to ensure food security in the face of climate change.</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05740" y="2423160"/>
            <a:ext cx="5074920" cy="3383280"/>
          </a:xfrm>
          <a:prstGeom prst="rect">
            <a:avLst/>
          </a:prstGeom>
        </p:spPr>
      </p:pic>
      <p:sp>
        <p:nvSpPr>
          <p:cNvPr id="4" name="Text 0"/>
          <p:cNvSpPr/>
          <p:nvPr/>
        </p:nvSpPr>
        <p:spPr>
          <a:xfrm>
            <a:off x="6062424" y="517684"/>
            <a:ext cx="7081361" cy="541377"/>
          </a:xfrm>
          <a:prstGeom prst="rect">
            <a:avLst/>
          </a:prstGeom>
          <a:noFill/>
          <a:ln/>
        </p:spPr>
        <p:txBody>
          <a:bodyPr wrap="none" lIns="0" tIns="0" rIns="0" bIns="0" rtlCol="0" anchor="t"/>
          <a:lstStyle/>
          <a:p>
            <a:pPr indent="0" marL="0">
              <a:lnSpc>
                <a:spcPts val="4250"/>
              </a:lnSpc>
              <a:buNone/>
            </a:pPr>
            <a:r>
              <a:rPr lang="en-US" sz="3400" b="1" dirty="0">
                <a:solidFill>
                  <a:srgbClr val="7068F4"/>
                </a:solidFill>
                <a:latin typeface="Barlow" pitchFamily="34" charset="0"/>
                <a:ea typeface="Barlow" pitchFamily="34" charset="-122"/>
                <a:cs typeface="Barlow" pitchFamily="34" charset="-120"/>
              </a:rPr>
              <a:t>Future Projections and Opportunities</a:t>
            </a:r>
            <a:endParaRPr lang="en-US" sz="3400" dirty="0"/>
          </a:p>
        </p:txBody>
      </p:sp>
      <p:pic>
        <p:nvPicPr>
          <p:cNvPr id="5" name="Image 2" descr="preencoded.png">    </p:cNvPr>
          <p:cNvPicPr>
            <a:picLocks noChangeAspect="1"/>
          </p:cNvPicPr>
          <p:nvPr/>
        </p:nvPicPr>
        <p:blipFill>
          <a:blip r:embed="rId3"/>
          <a:stretch>
            <a:fillRect/>
          </a:stretch>
        </p:blipFill>
        <p:spPr>
          <a:xfrm>
            <a:off x="6062424" y="1305878"/>
            <a:ext cx="822960" cy="2113359"/>
          </a:xfrm>
          <a:prstGeom prst="rect">
            <a:avLst/>
          </a:prstGeom>
        </p:spPr>
      </p:pic>
      <p:sp>
        <p:nvSpPr>
          <p:cNvPr id="6" name="Text 1"/>
          <p:cNvSpPr/>
          <p:nvPr/>
        </p:nvSpPr>
        <p:spPr>
          <a:xfrm>
            <a:off x="7132201" y="1470422"/>
            <a:ext cx="3104436" cy="270629"/>
          </a:xfrm>
          <a:prstGeom prst="rect">
            <a:avLst/>
          </a:prstGeom>
          <a:noFill/>
          <a:ln/>
        </p:spPr>
        <p:txBody>
          <a:bodyPr wrap="none" lIns="0" tIns="0" rIns="0" bIns="0" rtlCol="0" anchor="t"/>
          <a:lstStyle/>
          <a:p>
            <a:pPr algn="l" indent="0" marL="0">
              <a:lnSpc>
                <a:spcPts val="2100"/>
              </a:lnSpc>
              <a:buNone/>
            </a:pPr>
            <a:r>
              <a:rPr lang="en-US" sz="1700" b="1" dirty="0">
                <a:solidFill>
                  <a:srgbClr val="272525"/>
                </a:solidFill>
                <a:latin typeface="Barlow" pitchFamily="34" charset="0"/>
                <a:ea typeface="Barlow" pitchFamily="34" charset="-122"/>
                <a:cs typeface="Barlow" pitchFamily="34" charset="-120"/>
              </a:rPr>
              <a:t>Potential Decline in Staple Crops</a:t>
            </a:r>
            <a:endParaRPr lang="en-US" sz="1700" dirty="0"/>
          </a:p>
        </p:txBody>
      </p:sp>
      <p:sp>
        <p:nvSpPr>
          <p:cNvPr id="7" name="Text 2"/>
          <p:cNvSpPr/>
          <p:nvPr/>
        </p:nvSpPr>
        <p:spPr>
          <a:xfrm>
            <a:off x="7132201" y="1839754"/>
            <a:ext cx="6922175" cy="1052989"/>
          </a:xfrm>
          <a:prstGeom prst="rect">
            <a:avLst/>
          </a:prstGeom>
          <a:noFill/>
          <a:ln/>
        </p:spPr>
        <p:txBody>
          <a:bodyPr wrap="square" lIns="0" tIns="0" rIns="0" bIns="0" rtlCol="0" anchor="t"/>
          <a:lstStyle/>
          <a:p>
            <a:pPr algn="l" indent="0" marL="0">
              <a:lnSpc>
                <a:spcPts val="2050"/>
              </a:lnSpc>
              <a:buNone/>
            </a:pPr>
            <a:r>
              <a:rPr lang="en-US" sz="1250" dirty="0">
                <a:solidFill>
                  <a:srgbClr val="272525"/>
                </a:solidFill>
                <a:latin typeface="Montserrat" pitchFamily="34" charset="0"/>
                <a:ea typeface="Montserrat" pitchFamily="34" charset="-122"/>
                <a:cs typeface="Montserrat" pitchFamily="34" charset="-120"/>
              </a:rPr>
              <a:t>In certain regions, a decline in the production of traditional staple crops like wheat and rice is likely due to changing consumer preferences and increasing demand for fruits and vegetables. Adapting to these evolving market demands is crucial for maintaining a balanced agricultural system. </a:t>
            </a:r>
            <a:endParaRPr lang="en-US" sz="1250" dirty="0"/>
          </a:p>
        </p:txBody>
      </p:sp>
      <p:sp>
        <p:nvSpPr>
          <p:cNvPr id="8" name="Text 3"/>
          <p:cNvSpPr/>
          <p:nvPr/>
        </p:nvSpPr>
        <p:spPr>
          <a:xfrm>
            <a:off x="7132201" y="2991445"/>
            <a:ext cx="6922175" cy="263247"/>
          </a:xfrm>
          <a:prstGeom prst="rect">
            <a:avLst/>
          </a:prstGeom>
          <a:noFill/>
          <a:ln/>
        </p:spPr>
        <p:txBody>
          <a:bodyPr wrap="none" lIns="0" tIns="0" rIns="0" bIns="0" rtlCol="0" anchor="t"/>
          <a:lstStyle/>
          <a:p>
            <a:pPr algn="l" indent="0" marL="0">
              <a:lnSpc>
                <a:spcPts val="2050"/>
              </a:lnSpc>
              <a:buNone/>
            </a:pPr>
            <a:r>
              <a:rPr lang="en-US" sz="1250" dirty="0">
                <a:solidFill>
                  <a:srgbClr val="272525"/>
                </a:solidFill>
                <a:latin typeface="Montserrat" pitchFamily="34" charset="0"/>
                <a:ea typeface="Montserrat" pitchFamily="34" charset="-122"/>
                <a:cs typeface="Montserrat" pitchFamily="34" charset="-120"/>
              </a:rPr>
              <a:t>.</a:t>
            </a:r>
            <a:endParaRPr lang="en-US" sz="1250" dirty="0"/>
          </a:p>
        </p:txBody>
      </p:sp>
      <p:pic>
        <p:nvPicPr>
          <p:cNvPr id="9" name="Image 3" descr="preencoded.png">    </p:cNvPr>
          <p:cNvPicPr>
            <a:picLocks noChangeAspect="1"/>
          </p:cNvPicPr>
          <p:nvPr/>
        </p:nvPicPr>
        <p:blipFill>
          <a:blip r:embed="rId4"/>
          <a:stretch>
            <a:fillRect/>
          </a:stretch>
        </p:blipFill>
        <p:spPr>
          <a:xfrm>
            <a:off x="6062424" y="3419237"/>
            <a:ext cx="822960" cy="2014657"/>
          </a:xfrm>
          <a:prstGeom prst="rect">
            <a:avLst/>
          </a:prstGeom>
        </p:spPr>
      </p:pic>
      <p:sp>
        <p:nvSpPr>
          <p:cNvPr id="10" name="Text 4"/>
          <p:cNvSpPr/>
          <p:nvPr/>
        </p:nvSpPr>
        <p:spPr>
          <a:xfrm>
            <a:off x="7132201" y="3583781"/>
            <a:ext cx="2195751" cy="270629"/>
          </a:xfrm>
          <a:prstGeom prst="rect">
            <a:avLst/>
          </a:prstGeom>
          <a:noFill/>
          <a:ln/>
        </p:spPr>
        <p:txBody>
          <a:bodyPr wrap="none" lIns="0" tIns="0" rIns="0" bIns="0" rtlCol="0" anchor="t"/>
          <a:lstStyle/>
          <a:p>
            <a:pPr algn="l" indent="0" marL="0">
              <a:lnSpc>
                <a:spcPts val="2100"/>
              </a:lnSpc>
              <a:buNone/>
            </a:pPr>
            <a:r>
              <a:rPr lang="en-US" sz="1700" b="1" dirty="0">
                <a:solidFill>
                  <a:srgbClr val="272525"/>
                </a:solidFill>
                <a:latin typeface="Barlow" pitchFamily="34" charset="0"/>
                <a:ea typeface="Barlow" pitchFamily="34" charset="-122"/>
                <a:cs typeface="Barlow" pitchFamily="34" charset="-120"/>
              </a:rPr>
              <a:t>Risk of Climate Change</a:t>
            </a:r>
            <a:endParaRPr lang="en-US" sz="1700" dirty="0"/>
          </a:p>
        </p:txBody>
      </p:sp>
      <p:sp>
        <p:nvSpPr>
          <p:cNvPr id="11" name="Text 5"/>
          <p:cNvSpPr/>
          <p:nvPr/>
        </p:nvSpPr>
        <p:spPr>
          <a:xfrm>
            <a:off x="7132201" y="3953113"/>
            <a:ext cx="6922175" cy="1316236"/>
          </a:xfrm>
          <a:prstGeom prst="rect">
            <a:avLst/>
          </a:prstGeom>
          <a:noFill/>
          <a:ln/>
        </p:spPr>
        <p:txBody>
          <a:bodyPr wrap="square" lIns="0" tIns="0" rIns="0" bIns="0" rtlCol="0" anchor="t"/>
          <a:lstStyle/>
          <a:p>
            <a:pPr algn="l" indent="0" marL="0">
              <a:lnSpc>
                <a:spcPts val="2050"/>
              </a:lnSpc>
              <a:buNone/>
            </a:pPr>
            <a:r>
              <a:rPr lang="en-US" sz="1250" dirty="0">
                <a:solidFill>
                  <a:srgbClr val="272525"/>
                </a:solidFill>
                <a:latin typeface="Montserrat" pitchFamily="34" charset="0"/>
                <a:ea typeface="Montserrat" pitchFamily="34" charset="-122"/>
                <a:cs typeface="Montserrat" pitchFamily="34" charset="-120"/>
              </a:rPr>
              <a:t>The impact of climate change, including erratic rainfall patterns, can significantly impact crop production in regions reliant on monsoon rains. Adapting to climate change through drought-resistant crops, improved irrigation infrastructure, and climate-smart agricultural practices is essential for mitigating risks and ensuring long-term food security.</a:t>
            </a:r>
            <a:endParaRPr lang="en-US" sz="1250" dirty="0"/>
          </a:p>
        </p:txBody>
      </p:sp>
      <p:pic>
        <p:nvPicPr>
          <p:cNvPr id="12" name="Image 4" descr="preencoded.png">    </p:cNvPr>
          <p:cNvPicPr>
            <a:picLocks noChangeAspect="1"/>
          </p:cNvPicPr>
          <p:nvPr/>
        </p:nvPicPr>
        <p:blipFill>
          <a:blip r:embed="rId5"/>
          <a:stretch>
            <a:fillRect/>
          </a:stretch>
        </p:blipFill>
        <p:spPr>
          <a:xfrm>
            <a:off x="6062424" y="5433893"/>
            <a:ext cx="822960" cy="2277904"/>
          </a:xfrm>
          <a:prstGeom prst="rect">
            <a:avLst/>
          </a:prstGeom>
        </p:spPr>
      </p:pic>
      <p:sp>
        <p:nvSpPr>
          <p:cNvPr id="13" name="Text 6"/>
          <p:cNvSpPr/>
          <p:nvPr/>
        </p:nvSpPr>
        <p:spPr>
          <a:xfrm>
            <a:off x="7132201" y="5598438"/>
            <a:ext cx="2385417" cy="270629"/>
          </a:xfrm>
          <a:prstGeom prst="rect">
            <a:avLst/>
          </a:prstGeom>
          <a:noFill/>
          <a:ln/>
        </p:spPr>
        <p:txBody>
          <a:bodyPr wrap="none" lIns="0" tIns="0" rIns="0" bIns="0" rtlCol="0" anchor="t"/>
          <a:lstStyle/>
          <a:p>
            <a:pPr algn="l" indent="0" marL="0">
              <a:lnSpc>
                <a:spcPts val="2100"/>
              </a:lnSpc>
              <a:buNone/>
            </a:pPr>
            <a:r>
              <a:rPr lang="en-US" sz="1700" b="1" dirty="0">
                <a:solidFill>
                  <a:srgbClr val="272525"/>
                </a:solidFill>
                <a:latin typeface="Barlow" pitchFamily="34" charset="0"/>
                <a:ea typeface="Barlow" pitchFamily="34" charset="-122"/>
                <a:cs typeface="Barlow" pitchFamily="34" charset="-120"/>
              </a:rPr>
              <a:t>Opportunities for Growth</a:t>
            </a:r>
            <a:endParaRPr lang="en-US" sz="1700" dirty="0"/>
          </a:p>
        </p:txBody>
      </p:sp>
      <p:sp>
        <p:nvSpPr>
          <p:cNvPr id="14" name="Text 7"/>
          <p:cNvSpPr/>
          <p:nvPr/>
        </p:nvSpPr>
        <p:spPr>
          <a:xfrm>
            <a:off x="7132201" y="5967770"/>
            <a:ext cx="6922175" cy="1579483"/>
          </a:xfrm>
          <a:prstGeom prst="rect">
            <a:avLst/>
          </a:prstGeom>
          <a:noFill/>
          <a:ln/>
        </p:spPr>
        <p:txBody>
          <a:bodyPr wrap="square" lIns="0" tIns="0" rIns="0" bIns="0" rtlCol="0" anchor="t"/>
          <a:lstStyle/>
          <a:p>
            <a:pPr algn="l" indent="0" marL="0">
              <a:lnSpc>
                <a:spcPts val="2050"/>
              </a:lnSpc>
              <a:buNone/>
            </a:pPr>
            <a:r>
              <a:rPr lang="en-US" sz="1250" dirty="0">
                <a:solidFill>
                  <a:srgbClr val="272525"/>
                </a:solidFill>
                <a:latin typeface="Montserrat" pitchFamily="34" charset="0"/>
                <a:ea typeface="Montserrat" pitchFamily="34" charset="-122"/>
                <a:cs typeface="Montserrat" pitchFamily="34" charset="-120"/>
              </a:rPr>
              <a:t>Despite challenges, there exist significant opportunities for enhancing crop production in underperforming regions. Targeted investments in infrastructure, technology, and education can empower these regions to adopt modern farming techniques and improve their overall productivity. Initiatives focused on capacity building, knowledge sharing, and promoting innovation hold the key to unlocking untapped agricultural potential.</a:t>
            </a:r>
            <a:endParaRPr lang="en-US" sz="12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2024-09-04T14:27:20Z</dcterms:created>
  <dcterms:modified xsi:type="dcterms:W3CDTF">2024-09-04T14:27:20Z</dcterms:modified>
</cp:coreProperties>
</file>