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" y="2491740"/>
            <a:ext cx="4869180" cy="324612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350437" y="792718"/>
            <a:ext cx="7415927" cy="319397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8384"/>
              </a:lnSpc>
              <a:buNone/>
            </a:pPr>
            <a:r>
              <a:rPr lang="en-US" sz="6707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Foreign Direct Investment in India: 2000-01 to 2016-17</a:t>
            </a:r>
            <a:endParaRPr lang="en-US" sz="6707" dirty="0"/>
          </a:p>
        </p:txBody>
      </p:sp>
      <p:sp>
        <p:nvSpPr>
          <p:cNvPr id="7" name="Text 3"/>
          <p:cNvSpPr/>
          <p:nvPr/>
        </p:nvSpPr>
        <p:spPr>
          <a:xfrm>
            <a:off x="6350437" y="4356973"/>
            <a:ext cx="7415927" cy="23702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This presentation analyzes Foreign Direct Investment (FDI) data for India from 2000-01 to 2016-17, providing insights into sector-wise and year-wise investment trends, key metrics, and relationships between attributes. We'll explore the overall FDI trend, identify top sectors, examine year-over-year growth rates, and discuss key factors influencing FDI in India.</a:t>
            </a:r>
            <a:endParaRPr lang="en-US" sz="1944" dirty="0"/>
          </a:p>
        </p:txBody>
      </p:sp>
      <p:sp>
        <p:nvSpPr>
          <p:cNvPr id="8" name="Shape 4"/>
          <p:cNvSpPr/>
          <p:nvPr/>
        </p:nvSpPr>
        <p:spPr>
          <a:xfrm>
            <a:off x="6350437" y="7023378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057" y="7030998"/>
            <a:ext cx="379690" cy="37969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6868716" y="7004923"/>
            <a:ext cx="2201704" cy="4319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402"/>
              </a:lnSpc>
              <a:buNone/>
            </a:pPr>
            <a:r>
              <a:rPr lang="en-US" sz="243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by Abhi Pawar</a:t>
            </a:r>
            <a:endParaRPr lang="en-US" sz="2430" dirty="0"/>
          </a:p>
        </p:txBody>
      </p:sp>
      <p:pic>
        <p:nvPicPr>
          <p:cNvPr id="11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278142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770" y="227767"/>
            <a:ext cx="3070860" cy="1822609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337316" y="2779990"/>
            <a:ext cx="5660469" cy="56947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4485"/>
              </a:lnSpc>
              <a:buNone/>
            </a:pPr>
            <a:r>
              <a:rPr lang="en-US" sz="3588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Overview of Total FDI Trends</a:t>
            </a:r>
            <a:endParaRPr lang="en-US" sz="3588" dirty="0"/>
          </a:p>
        </p:txBody>
      </p:sp>
      <p:sp>
        <p:nvSpPr>
          <p:cNvPr id="7" name="Shape 3"/>
          <p:cNvSpPr/>
          <p:nvPr/>
        </p:nvSpPr>
        <p:spPr>
          <a:xfrm>
            <a:off x="2337316" y="3896201"/>
            <a:ext cx="9955649" cy="22860"/>
          </a:xfrm>
          <a:prstGeom prst="roundRect">
            <a:avLst>
              <a:gd name="adj" fmla="val 334852"/>
            </a:avLst>
          </a:prstGeom>
          <a:solidFill>
            <a:srgbClr val="C5D2CF"/>
          </a:solidFill>
          <a:ln/>
        </p:spPr>
      </p:sp>
      <p:sp>
        <p:nvSpPr>
          <p:cNvPr id="8" name="Shape 4"/>
          <p:cNvSpPr/>
          <p:nvPr/>
        </p:nvSpPr>
        <p:spPr>
          <a:xfrm>
            <a:off x="3501985" y="3896201"/>
            <a:ext cx="22860" cy="637818"/>
          </a:xfrm>
          <a:prstGeom prst="roundRect">
            <a:avLst>
              <a:gd name="adj" fmla="val 334852"/>
            </a:avLst>
          </a:prstGeom>
          <a:solidFill>
            <a:srgbClr val="C5D2CF"/>
          </a:solidFill>
          <a:ln/>
        </p:spPr>
      </p:sp>
      <p:sp>
        <p:nvSpPr>
          <p:cNvPr id="9" name="Shape 5"/>
          <p:cNvSpPr/>
          <p:nvPr/>
        </p:nvSpPr>
        <p:spPr>
          <a:xfrm>
            <a:off x="3308390" y="3691176"/>
            <a:ext cx="410051" cy="410051"/>
          </a:xfrm>
          <a:prstGeom prst="roundRect">
            <a:avLst>
              <a:gd name="adj" fmla="val 18668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3471863" y="3759518"/>
            <a:ext cx="83106" cy="2733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153"/>
              </a:lnSpc>
              <a:buNone/>
            </a:pPr>
            <a:r>
              <a:rPr lang="en-US" sz="2153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2153" dirty="0"/>
          </a:p>
        </p:txBody>
      </p:sp>
      <p:sp>
        <p:nvSpPr>
          <p:cNvPr id="11" name="Text 7"/>
          <p:cNvSpPr/>
          <p:nvPr/>
        </p:nvSpPr>
        <p:spPr>
          <a:xfrm>
            <a:off x="2519482" y="4716304"/>
            <a:ext cx="1987868" cy="56935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242"/>
              </a:lnSpc>
              <a:buNone/>
            </a:pPr>
            <a:r>
              <a:rPr lang="en-US" sz="179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Overall Upward Trend</a:t>
            </a:r>
            <a:endParaRPr lang="en-US" sz="1794" dirty="0"/>
          </a:p>
        </p:txBody>
      </p:sp>
      <p:sp>
        <p:nvSpPr>
          <p:cNvPr id="12" name="Text 8"/>
          <p:cNvSpPr/>
          <p:nvPr/>
        </p:nvSpPr>
        <p:spPr>
          <a:xfrm>
            <a:off x="2519482" y="5394960"/>
            <a:ext cx="1987868" cy="14579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296"/>
              </a:lnSpc>
              <a:buNone/>
            </a:pPr>
            <a:r>
              <a:rPr lang="en-US" sz="1435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FDI has generally increased over the 17-year period, indicating a positive investment climate in India.</a:t>
            </a:r>
            <a:endParaRPr lang="en-US" sz="1435" dirty="0"/>
          </a:p>
        </p:txBody>
      </p:sp>
      <p:sp>
        <p:nvSpPr>
          <p:cNvPr id="13" name="Shape 9"/>
          <p:cNvSpPr/>
          <p:nvPr/>
        </p:nvSpPr>
        <p:spPr>
          <a:xfrm>
            <a:off x="6036350" y="3896201"/>
            <a:ext cx="22860" cy="637818"/>
          </a:xfrm>
          <a:prstGeom prst="roundRect">
            <a:avLst>
              <a:gd name="adj" fmla="val 334852"/>
            </a:avLst>
          </a:prstGeom>
          <a:solidFill>
            <a:srgbClr val="C5D2CF"/>
          </a:solidFill>
          <a:ln/>
        </p:spPr>
      </p:sp>
      <p:sp>
        <p:nvSpPr>
          <p:cNvPr id="14" name="Shape 10"/>
          <p:cNvSpPr/>
          <p:nvPr/>
        </p:nvSpPr>
        <p:spPr>
          <a:xfrm>
            <a:off x="5842754" y="3691176"/>
            <a:ext cx="410051" cy="410051"/>
          </a:xfrm>
          <a:prstGeom prst="roundRect">
            <a:avLst>
              <a:gd name="adj" fmla="val 18668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5978604" y="3759518"/>
            <a:ext cx="138351" cy="2733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153"/>
              </a:lnSpc>
              <a:buNone/>
            </a:pPr>
            <a:r>
              <a:rPr lang="en-US" sz="2153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2153" dirty="0"/>
          </a:p>
        </p:txBody>
      </p:sp>
      <p:sp>
        <p:nvSpPr>
          <p:cNvPr id="16" name="Text 12"/>
          <p:cNvSpPr/>
          <p:nvPr/>
        </p:nvSpPr>
        <p:spPr>
          <a:xfrm>
            <a:off x="5053846" y="4716304"/>
            <a:ext cx="1987987" cy="56935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242"/>
              </a:lnSpc>
              <a:buNone/>
            </a:pPr>
            <a:r>
              <a:rPr lang="en-US" sz="179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Rapid Growth Phase</a:t>
            </a:r>
            <a:endParaRPr lang="en-US" sz="1794" dirty="0"/>
          </a:p>
        </p:txBody>
      </p:sp>
      <p:sp>
        <p:nvSpPr>
          <p:cNvPr id="17" name="Text 13"/>
          <p:cNvSpPr/>
          <p:nvPr/>
        </p:nvSpPr>
        <p:spPr>
          <a:xfrm>
            <a:off x="5053846" y="5394960"/>
            <a:ext cx="1987987" cy="20410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296"/>
              </a:lnSpc>
              <a:buNone/>
            </a:pPr>
            <a:r>
              <a:rPr lang="en-US" sz="1435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 sharp increase in FDI was observed from 2005-06 to 2008-09, suggesting a period of significant economic expansion and investor confidence.</a:t>
            </a:r>
            <a:endParaRPr lang="en-US" sz="1435" dirty="0"/>
          </a:p>
        </p:txBody>
      </p:sp>
      <p:sp>
        <p:nvSpPr>
          <p:cNvPr id="18" name="Shape 14"/>
          <p:cNvSpPr/>
          <p:nvPr/>
        </p:nvSpPr>
        <p:spPr>
          <a:xfrm>
            <a:off x="8570833" y="3896201"/>
            <a:ext cx="22860" cy="637818"/>
          </a:xfrm>
          <a:prstGeom prst="roundRect">
            <a:avLst>
              <a:gd name="adj" fmla="val 334852"/>
            </a:avLst>
          </a:prstGeom>
          <a:solidFill>
            <a:srgbClr val="C5D2CF"/>
          </a:solidFill>
          <a:ln/>
        </p:spPr>
      </p:sp>
      <p:sp>
        <p:nvSpPr>
          <p:cNvPr id="19" name="Shape 15"/>
          <p:cNvSpPr/>
          <p:nvPr/>
        </p:nvSpPr>
        <p:spPr>
          <a:xfrm>
            <a:off x="8377238" y="3691176"/>
            <a:ext cx="410051" cy="410051"/>
          </a:xfrm>
          <a:prstGeom prst="roundRect">
            <a:avLst>
              <a:gd name="adj" fmla="val 18668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20" name="Text 16"/>
          <p:cNvSpPr/>
          <p:nvPr/>
        </p:nvSpPr>
        <p:spPr>
          <a:xfrm>
            <a:off x="8512016" y="3759518"/>
            <a:ext cx="140494" cy="2733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153"/>
              </a:lnSpc>
              <a:buNone/>
            </a:pPr>
            <a:r>
              <a:rPr lang="en-US" sz="2153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lang="en-US" sz="2153" dirty="0"/>
          </a:p>
        </p:txBody>
      </p:sp>
      <p:sp>
        <p:nvSpPr>
          <p:cNvPr id="21" name="Text 17"/>
          <p:cNvSpPr/>
          <p:nvPr/>
        </p:nvSpPr>
        <p:spPr>
          <a:xfrm>
            <a:off x="7588329" y="4716304"/>
            <a:ext cx="1987987" cy="56935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242"/>
              </a:lnSpc>
              <a:buNone/>
            </a:pPr>
            <a:r>
              <a:rPr lang="en-US" sz="179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Global Financial Crisis Impact</a:t>
            </a:r>
            <a:endParaRPr lang="en-US" sz="1794" dirty="0"/>
          </a:p>
        </p:txBody>
      </p:sp>
      <p:sp>
        <p:nvSpPr>
          <p:cNvPr id="22" name="Text 18"/>
          <p:cNvSpPr/>
          <p:nvPr/>
        </p:nvSpPr>
        <p:spPr>
          <a:xfrm>
            <a:off x="7588329" y="5394960"/>
            <a:ext cx="1987987" cy="23326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296"/>
              </a:lnSpc>
              <a:buNone/>
            </a:pPr>
            <a:r>
              <a:rPr lang="en-US" sz="1435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 dip in FDI is visible in 2009-10 and 2010-11, likely due to the global financial crisis, highlighting the sensitivity of FDI to global economic conditions.</a:t>
            </a:r>
            <a:endParaRPr lang="en-US" sz="1435" dirty="0"/>
          </a:p>
        </p:txBody>
      </p:sp>
      <p:sp>
        <p:nvSpPr>
          <p:cNvPr id="23" name="Shape 19"/>
          <p:cNvSpPr/>
          <p:nvPr/>
        </p:nvSpPr>
        <p:spPr>
          <a:xfrm>
            <a:off x="11105317" y="3896201"/>
            <a:ext cx="22860" cy="637818"/>
          </a:xfrm>
          <a:prstGeom prst="roundRect">
            <a:avLst>
              <a:gd name="adj" fmla="val 334852"/>
            </a:avLst>
          </a:prstGeom>
          <a:solidFill>
            <a:srgbClr val="C5D2CF"/>
          </a:solidFill>
          <a:ln/>
        </p:spPr>
      </p:sp>
      <p:sp>
        <p:nvSpPr>
          <p:cNvPr id="24" name="Shape 20"/>
          <p:cNvSpPr/>
          <p:nvPr/>
        </p:nvSpPr>
        <p:spPr>
          <a:xfrm>
            <a:off x="10911721" y="3691176"/>
            <a:ext cx="410051" cy="410051"/>
          </a:xfrm>
          <a:prstGeom prst="roundRect">
            <a:avLst>
              <a:gd name="adj" fmla="val 18668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25" name="Text 21"/>
          <p:cNvSpPr/>
          <p:nvPr/>
        </p:nvSpPr>
        <p:spPr>
          <a:xfrm>
            <a:off x="11042809" y="3759518"/>
            <a:ext cx="147876" cy="2733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153"/>
              </a:lnSpc>
              <a:buNone/>
            </a:pPr>
            <a:r>
              <a:rPr lang="en-US" sz="2153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4</a:t>
            </a:r>
            <a:endParaRPr lang="en-US" sz="2153" dirty="0"/>
          </a:p>
        </p:txBody>
      </p:sp>
      <p:sp>
        <p:nvSpPr>
          <p:cNvPr id="26" name="Text 22"/>
          <p:cNvSpPr/>
          <p:nvPr/>
        </p:nvSpPr>
        <p:spPr>
          <a:xfrm>
            <a:off x="10122813" y="4716304"/>
            <a:ext cx="1987987" cy="56935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242"/>
              </a:lnSpc>
              <a:buNone/>
            </a:pPr>
            <a:r>
              <a:rPr lang="en-US" sz="179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Recovery and New Peak</a:t>
            </a:r>
            <a:endParaRPr lang="en-US" sz="1794" dirty="0"/>
          </a:p>
        </p:txBody>
      </p:sp>
      <p:sp>
        <p:nvSpPr>
          <p:cNvPr id="27" name="Text 23"/>
          <p:cNvSpPr/>
          <p:nvPr/>
        </p:nvSpPr>
        <p:spPr>
          <a:xfrm>
            <a:off x="10122813" y="5394960"/>
            <a:ext cx="1987987" cy="23326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296"/>
              </a:lnSpc>
              <a:buNone/>
            </a:pPr>
            <a:r>
              <a:rPr lang="en-US" sz="1435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FDI recovered and reached new heights in 2016-17, demonstrating India's resilience and continued attractiveness to foreign investors.</a:t>
            </a:r>
            <a:endParaRPr lang="en-US" sz="1435" dirty="0"/>
          </a:p>
        </p:txBody>
      </p:sp>
      <p:pic>
        <p:nvPicPr>
          <p:cNvPr id="28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1500783"/>
            <a:ext cx="8817054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075"/>
              </a:lnSpc>
              <a:buNone/>
            </a:pPr>
            <a:r>
              <a:rPr lang="en-US" sz="4860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Sector-wise Investment Analysis</a:t>
            </a:r>
            <a:endParaRPr lang="en-US" sz="4860" dirty="0"/>
          </a:p>
        </p:txBody>
      </p:sp>
      <p:sp>
        <p:nvSpPr>
          <p:cNvPr id="5" name="Shape 3"/>
          <p:cNvSpPr/>
          <p:nvPr/>
        </p:nvSpPr>
        <p:spPr>
          <a:xfrm>
            <a:off x="864037" y="3043714"/>
            <a:ext cx="431959" cy="431959"/>
          </a:xfrm>
          <a:prstGeom prst="roundRect">
            <a:avLst>
              <a:gd name="adj" fmla="val 24005"/>
            </a:avLst>
          </a:prstGeom>
          <a:solidFill>
            <a:srgbClr val="DFECE9"/>
          </a:solidFill>
          <a:ln w="15240">
            <a:solidFill>
              <a:srgbClr val="C5D2CF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542812" y="3043714"/>
            <a:ext cx="3457456" cy="7715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038"/>
              </a:lnSpc>
              <a:buNone/>
            </a:pPr>
            <a:r>
              <a:rPr lang="en-US" sz="2430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Services Sector Dominance</a:t>
            </a:r>
            <a:endParaRPr lang="en-US" sz="2430" dirty="0"/>
          </a:p>
        </p:txBody>
      </p:sp>
      <p:sp>
        <p:nvSpPr>
          <p:cNvPr id="7" name="Text 5"/>
          <p:cNvSpPr/>
          <p:nvPr/>
        </p:nvSpPr>
        <p:spPr>
          <a:xfrm>
            <a:off x="1542812" y="3963353"/>
            <a:ext cx="3457456" cy="276534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The services sector, including financial, banking, insurance, and outsourcing, has received the highest FDI, indicating a strong foreign interest in India's service industry.</a:t>
            </a:r>
            <a:endParaRPr lang="en-US" sz="1944" dirty="0"/>
          </a:p>
        </p:txBody>
      </p:sp>
      <p:sp>
        <p:nvSpPr>
          <p:cNvPr id="8" name="Shape 6"/>
          <p:cNvSpPr/>
          <p:nvPr/>
        </p:nvSpPr>
        <p:spPr>
          <a:xfrm>
            <a:off x="5247084" y="3043714"/>
            <a:ext cx="431959" cy="431959"/>
          </a:xfrm>
          <a:prstGeom prst="roundRect">
            <a:avLst>
              <a:gd name="adj" fmla="val 24005"/>
            </a:avLst>
          </a:prstGeom>
          <a:solidFill>
            <a:srgbClr val="DFECE9"/>
          </a:solidFill>
          <a:ln w="15240">
            <a:solidFill>
              <a:srgbClr val="C5D2CF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5925860" y="3043714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038"/>
              </a:lnSpc>
              <a:buNone/>
            </a:pPr>
            <a:r>
              <a:rPr lang="en-US" sz="2430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Technology Focus</a:t>
            </a:r>
            <a:endParaRPr lang="en-US" sz="2430" dirty="0"/>
          </a:p>
        </p:txBody>
      </p:sp>
      <p:sp>
        <p:nvSpPr>
          <p:cNvPr id="10" name="Text 8"/>
          <p:cNvSpPr/>
          <p:nvPr/>
        </p:nvSpPr>
        <p:spPr>
          <a:xfrm>
            <a:off x="5925860" y="3577590"/>
            <a:ext cx="3457456" cy="23702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Computer Software &amp; Hardware and Telecommunications are in the top 3, highlighting the importance of India's tech industry to foreign investors.</a:t>
            </a:r>
            <a:endParaRPr lang="en-US" sz="1944" dirty="0"/>
          </a:p>
        </p:txBody>
      </p:sp>
      <p:sp>
        <p:nvSpPr>
          <p:cNvPr id="11" name="Shape 9"/>
          <p:cNvSpPr/>
          <p:nvPr/>
        </p:nvSpPr>
        <p:spPr>
          <a:xfrm>
            <a:off x="9630132" y="3043714"/>
            <a:ext cx="431959" cy="431959"/>
          </a:xfrm>
          <a:prstGeom prst="roundRect">
            <a:avLst>
              <a:gd name="adj" fmla="val 24005"/>
            </a:avLst>
          </a:prstGeom>
          <a:solidFill>
            <a:srgbClr val="DFECE9"/>
          </a:solidFill>
          <a:ln w="15240">
            <a:solidFill>
              <a:srgbClr val="C5D2CF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10308908" y="3043714"/>
            <a:ext cx="3449717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038"/>
              </a:lnSpc>
              <a:buNone/>
            </a:pPr>
            <a:r>
              <a:rPr lang="en-US" sz="2430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Infrastructure Importance</a:t>
            </a:r>
            <a:endParaRPr lang="en-US" sz="2430" dirty="0"/>
          </a:p>
        </p:txBody>
      </p:sp>
      <p:sp>
        <p:nvSpPr>
          <p:cNvPr id="13" name="Text 11"/>
          <p:cNvSpPr/>
          <p:nvPr/>
        </p:nvSpPr>
        <p:spPr>
          <a:xfrm>
            <a:off x="10308908" y="3577590"/>
            <a:ext cx="3457456" cy="276534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Construction Development and Automobile Industry feature prominently, indicating a focus on infrastructure and manufacturing, essential for India's economic growth.</a:t>
            </a:r>
            <a:endParaRPr lang="en-US" sz="1944" dirty="0"/>
          </a:p>
        </p:txBody>
      </p:sp>
      <p:pic>
        <p:nvPicPr>
          <p:cNvPr id="1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9979" y="2710815"/>
            <a:ext cx="5054322" cy="280797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04837" y="1214080"/>
            <a:ext cx="5798225" cy="5400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4253"/>
              </a:lnSpc>
              <a:buNone/>
            </a:pPr>
            <a:r>
              <a:rPr lang="en-US" sz="3402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Year-wise Investment Analysis</a:t>
            </a:r>
            <a:endParaRPr lang="en-US" sz="3402" dirty="0"/>
          </a:p>
        </p:txBody>
      </p:sp>
      <p:sp>
        <p:nvSpPr>
          <p:cNvPr id="7" name="Shape 3"/>
          <p:cNvSpPr/>
          <p:nvPr/>
        </p:nvSpPr>
        <p:spPr>
          <a:xfrm>
            <a:off x="604837" y="2207657"/>
            <a:ext cx="388739" cy="388739"/>
          </a:xfrm>
          <a:prstGeom prst="roundRect">
            <a:avLst>
              <a:gd name="adj" fmla="val 18672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759738" y="2272427"/>
            <a:ext cx="78819" cy="259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041"/>
              </a:lnSpc>
              <a:buNone/>
            </a:pPr>
            <a:r>
              <a:rPr lang="en-US" sz="2041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2041" dirty="0"/>
          </a:p>
        </p:txBody>
      </p:sp>
      <p:sp>
        <p:nvSpPr>
          <p:cNvPr id="9" name="Text 5"/>
          <p:cNvSpPr/>
          <p:nvPr/>
        </p:nvSpPr>
        <p:spPr>
          <a:xfrm>
            <a:off x="1166336" y="2207657"/>
            <a:ext cx="216027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126"/>
              </a:lnSpc>
              <a:buNone/>
            </a:pPr>
            <a:r>
              <a:rPr lang="en-US" sz="1701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Volatile Growth</a:t>
            </a:r>
            <a:endParaRPr lang="en-US" sz="1701" dirty="0"/>
          </a:p>
        </p:txBody>
      </p:sp>
      <p:sp>
        <p:nvSpPr>
          <p:cNvPr id="10" name="Text 6"/>
          <p:cNvSpPr/>
          <p:nvPr/>
        </p:nvSpPr>
        <p:spPr>
          <a:xfrm>
            <a:off x="1166336" y="2581156"/>
            <a:ext cx="7372826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177"/>
              </a:lnSpc>
              <a:buNone/>
            </a:pPr>
            <a:r>
              <a:rPr lang="en-US" sz="136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FDI growth rates have been highly volatile, ranging from -36% to 125%, reflecting the dynamic nature of India's economy and the influence of external factors.</a:t>
            </a:r>
            <a:endParaRPr lang="en-US" sz="1361" dirty="0"/>
          </a:p>
        </p:txBody>
      </p:sp>
      <p:sp>
        <p:nvSpPr>
          <p:cNvPr id="11" name="Shape 7"/>
          <p:cNvSpPr/>
          <p:nvPr/>
        </p:nvSpPr>
        <p:spPr>
          <a:xfrm>
            <a:off x="604837" y="3501390"/>
            <a:ext cx="388739" cy="388739"/>
          </a:xfrm>
          <a:prstGeom prst="roundRect">
            <a:avLst>
              <a:gd name="adj" fmla="val 18672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2" name="Text 8"/>
          <p:cNvSpPr/>
          <p:nvPr/>
        </p:nvSpPr>
        <p:spPr>
          <a:xfrm>
            <a:off x="733544" y="3566160"/>
            <a:ext cx="131207" cy="259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041"/>
              </a:lnSpc>
              <a:buNone/>
            </a:pPr>
            <a:r>
              <a:rPr lang="en-US" sz="2041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2041" dirty="0"/>
          </a:p>
        </p:txBody>
      </p:sp>
      <p:sp>
        <p:nvSpPr>
          <p:cNvPr id="13" name="Text 9"/>
          <p:cNvSpPr/>
          <p:nvPr/>
        </p:nvSpPr>
        <p:spPr>
          <a:xfrm>
            <a:off x="1166336" y="3501390"/>
            <a:ext cx="216027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126"/>
              </a:lnSpc>
              <a:buNone/>
            </a:pPr>
            <a:r>
              <a:rPr lang="en-US" sz="1701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Peak Growth Periods</a:t>
            </a:r>
            <a:endParaRPr lang="en-US" sz="1701" dirty="0"/>
          </a:p>
        </p:txBody>
      </p:sp>
      <p:sp>
        <p:nvSpPr>
          <p:cNvPr id="14" name="Text 10"/>
          <p:cNvSpPr/>
          <p:nvPr/>
        </p:nvSpPr>
        <p:spPr>
          <a:xfrm>
            <a:off x="1166336" y="3874889"/>
            <a:ext cx="7372826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177"/>
              </a:lnSpc>
              <a:buNone/>
            </a:pPr>
            <a:r>
              <a:rPr lang="en-US" sz="136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The highest growth rates were observed in 2005-06 (72%), 2006-07 (125%), and 2007-08 (97%), indicating periods of strong economic expansion and investor confidence.</a:t>
            </a:r>
            <a:endParaRPr lang="en-US" sz="1361" dirty="0"/>
          </a:p>
        </p:txBody>
      </p:sp>
      <p:sp>
        <p:nvSpPr>
          <p:cNvPr id="15" name="Shape 11"/>
          <p:cNvSpPr/>
          <p:nvPr/>
        </p:nvSpPr>
        <p:spPr>
          <a:xfrm>
            <a:off x="604837" y="4795123"/>
            <a:ext cx="388739" cy="388739"/>
          </a:xfrm>
          <a:prstGeom prst="roundRect">
            <a:avLst>
              <a:gd name="adj" fmla="val 18672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6" name="Text 12"/>
          <p:cNvSpPr/>
          <p:nvPr/>
        </p:nvSpPr>
        <p:spPr>
          <a:xfrm>
            <a:off x="732592" y="4859893"/>
            <a:ext cx="133231" cy="259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041"/>
              </a:lnSpc>
              <a:buNone/>
            </a:pPr>
            <a:r>
              <a:rPr lang="en-US" sz="2041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lang="en-US" sz="2041" dirty="0"/>
          </a:p>
        </p:txBody>
      </p:sp>
      <p:sp>
        <p:nvSpPr>
          <p:cNvPr id="17" name="Text 13"/>
          <p:cNvSpPr/>
          <p:nvPr/>
        </p:nvSpPr>
        <p:spPr>
          <a:xfrm>
            <a:off x="1166336" y="4795123"/>
            <a:ext cx="2778562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126"/>
              </a:lnSpc>
              <a:buNone/>
            </a:pPr>
            <a:r>
              <a:rPr lang="en-US" sz="1701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Global Financial Crisis Impact</a:t>
            </a:r>
            <a:endParaRPr lang="en-US" sz="1701" dirty="0"/>
          </a:p>
        </p:txBody>
      </p:sp>
      <p:sp>
        <p:nvSpPr>
          <p:cNvPr id="18" name="Text 14"/>
          <p:cNvSpPr/>
          <p:nvPr/>
        </p:nvSpPr>
        <p:spPr>
          <a:xfrm>
            <a:off x="1166336" y="5168622"/>
            <a:ext cx="7372826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177"/>
              </a:lnSpc>
              <a:buNone/>
            </a:pPr>
            <a:r>
              <a:rPr lang="en-US" sz="136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Negative growth rates in 2009-10 and 2010-11 coincide with the global financial crisis, demonstrating the impact of global economic events on FDI.</a:t>
            </a:r>
            <a:endParaRPr lang="en-US" sz="1361" dirty="0"/>
          </a:p>
        </p:txBody>
      </p:sp>
      <p:sp>
        <p:nvSpPr>
          <p:cNvPr id="19" name="Shape 15"/>
          <p:cNvSpPr/>
          <p:nvPr/>
        </p:nvSpPr>
        <p:spPr>
          <a:xfrm>
            <a:off x="604837" y="6088856"/>
            <a:ext cx="388739" cy="388739"/>
          </a:xfrm>
          <a:prstGeom prst="roundRect">
            <a:avLst>
              <a:gd name="adj" fmla="val 18672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20" name="Text 16"/>
          <p:cNvSpPr/>
          <p:nvPr/>
        </p:nvSpPr>
        <p:spPr>
          <a:xfrm>
            <a:off x="729020" y="6153626"/>
            <a:ext cx="140256" cy="259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041"/>
              </a:lnSpc>
              <a:buNone/>
            </a:pPr>
            <a:r>
              <a:rPr lang="en-US" sz="2041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4</a:t>
            </a:r>
            <a:endParaRPr lang="en-US" sz="2041" dirty="0"/>
          </a:p>
        </p:txBody>
      </p:sp>
      <p:sp>
        <p:nvSpPr>
          <p:cNvPr id="21" name="Text 17"/>
          <p:cNvSpPr/>
          <p:nvPr/>
        </p:nvSpPr>
        <p:spPr>
          <a:xfrm>
            <a:off x="1166336" y="6088856"/>
            <a:ext cx="216027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126"/>
              </a:lnSpc>
              <a:buNone/>
            </a:pPr>
            <a:r>
              <a:rPr lang="en-US" sz="1701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Recent Stabilization</a:t>
            </a:r>
            <a:endParaRPr lang="en-US" sz="1701" dirty="0"/>
          </a:p>
        </p:txBody>
      </p:sp>
      <p:sp>
        <p:nvSpPr>
          <p:cNvPr id="22" name="Text 18"/>
          <p:cNvSpPr/>
          <p:nvPr/>
        </p:nvSpPr>
        <p:spPr>
          <a:xfrm>
            <a:off x="1166336" y="6462355"/>
            <a:ext cx="7372826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177"/>
              </a:lnSpc>
              <a:buNone/>
            </a:pPr>
            <a:r>
              <a:rPr lang="en-US" sz="136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Growth rates have been positive but more moderate in recent years (2013-14 to 2016-17), suggesting a more stable and sustainable investment environment.</a:t>
            </a:r>
            <a:endParaRPr lang="en-US" sz="1361" dirty="0"/>
          </a:p>
        </p:txBody>
      </p:sp>
      <p:pic>
        <p:nvPicPr>
          <p:cNvPr id="23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6290" y="2963585"/>
            <a:ext cx="5041702" cy="230243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22459" y="930473"/>
            <a:ext cx="4587240" cy="5557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4377"/>
              </a:lnSpc>
              <a:buNone/>
            </a:pPr>
            <a:r>
              <a:rPr lang="en-US" sz="3502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Key Metrics and Factors</a:t>
            </a:r>
            <a:endParaRPr lang="en-US" sz="3502" dirty="0"/>
          </a:p>
        </p:txBody>
      </p:sp>
      <p:sp>
        <p:nvSpPr>
          <p:cNvPr id="7" name="Shape 3"/>
          <p:cNvSpPr/>
          <p:nvPr/>
        </p:nvSpPr>
        <p:spPr>
          <a:xfrm>
            <a:off x="622459" y="1752957"/>
            <a:ext cx="7899083" cy="1039773"/>
          </a:xfrm>
          <a:prstGeom prst="roundRect">
            <a:avLst>
              <a:gd name="adj" fmla="val 7185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807839" y="1938338"/>
            <a:ext cx="2250638" cy="2777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188"/>
              </a:lnSpc>
              <a:buNone/>
            </a:pPr>
            <a:r>
              <a:rPr lang="en-US" sz="1751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Total Annual FDI Inflow</a:t>
            </a:r>
            <a:endParaRPr lang="en-US" sz="1751" dirty="0"/>
          </a:p>
        </p:txBody>
      </p:sp>
      <p:sp>
        <p:nvSpPr>
          <p:cNvPr id="9" name="Text 5"/>
          <p:cNvSpPr/>
          <p:nvPr/>
        </p:nvSpPr>
        <p:spPr>
          <a:xfrm>
            <a:off x="807839" y="2322790"/>
            <a:ext cx="7528322" cy="2845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241"/>
              </a:lnSpc>
              <a:buNone/>
            </a:pPr>
            <a:r>
              <a:rPr lang="en-US" sz="140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 key metric for measuring the overall attractiveness of India to foreign investors.</a:t>
            </a:r>
            <a:endParaRPr lang="en-US" sz="1401" dirty="0"/>
          </a:p>
        </p:txBody>
      </p:sp>
      <p:sp>
        <p:nvSpPr>
          <p:cNvPr id="10" name="Shape 6"/>
          <p:cNvSpPr/>
          <p:nvPr/>
        </p:nvSpPr>
        <p:spPr>
          <a:xfrm>
            <a:off x="622459" y="2970490"/>
            <a:ext cx="7899083" cy="1324332"/>
          </a:xfrm>
          <a:prstGeom prst="roundRect">
            <a:avLst>
              <a:gd name="adj" fmla="val 5641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807839" y="3155871"/>
            <a:ext cx="2732127" cy="2777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188"/>
              </a:lnSpc>
              <a:buNone/>
            </a:pPr>
            <a:r>
              <a:rPr lang="en-US" sz="1751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Sector-wise FDI Distribution</a:t>
            </a:r>
            <a:endParaRPr lang="en-US" sz="1751" dirty="0"/>
          </a:p>
        </p:txBody>
      </p:sp>
      <p:sp>
        <p:nvSpPr>
          <p:cNvPr id="12" name="Text 8"/>
          <p:cNvSpPr/>
          <p:nvPr/>
        </p:nvSpPr>
        <p:spPr>
          <a:xfrm>
            <a:off x="807839" y="3540323"/>
            <a:ext cx="7528322" cy="5691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241"/>
              </a:lnSpc>
              <a:buNone/>
            </a:pPr>
            <a:r>
              <a:rPr lang="en-US" sz="140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Provides insights into the specific industries attracting foreign investment and the focus of investor interest.</a:t>
            </a:r>
            <a:endParaRPr lang="en-US" sz="1401" dirty="0"/>
          </a:p>
        </p:txBody>
      </p:sp>
      <p:sp>
        <p:nvSpPr>
          <p:cNvPr id="13" name="Shape 9"/>
          <p:cNvSpPr/>
          <p:nvPr/>
        </p:nvSpPr>
        <p:spPr>
          <a:xfrm>
            <a:off x="622459" y="4472583"/>
            <a:ext cx="7899083" cy="1324332"/>
          </a:xfrm>
          <a:prstGeom prst="roundRect">
            <a:avLst>
              <a:gd name="adj" fmla="val 5641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807839" y="4657963"/>
            <a:ext cx="2846903" cy="2777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188"/>
              </a:lnSpc>
              <a:buNone/>
            </a:pPr>
            <a:r>
              <a:rPr lang="en-US" sz="1751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Year-over-Year Growth Rates</a:t>
            </a:r>
            <a:endParaRPr lang="en-US" sz="1751" dirty="0"/>
          </a:p>
        </p:txBody>
      </p:sp>
      <p:sp>
        <p:nvSpPr>
          <p:cNvPr id="15" name="Text 11"/>
          <p:cNvSpPr/>
          <p:nvPr/>
        </p:nvSpPr>
        <p:spPr>
          <a:xfrm>
            <a:off x="807839" y="5042416"/>
            <a:ext cx="7528322" cy="5691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241"/>
              </a:lnSpc>
              <a:buNone/>
            </a:pPr>
            <a:r>
              <a:rPr lang="en-US" sz="140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Indicates the dynamism and volatility of FDI flows, reflecting changes in investor sentiment and economic conditions.</a:t>
            </a:r>
            <a:endParaRPr lang="en-US" sz="1401" dirty="0"/>
          </a:p>
        </p:txBody>
      </p:sp>
      <p:sp>
        <p:nvSpPr>
          <p:cNvPr id="16" name="Shape 12"/>
          <p:cNvSpPr/>
          <p:nvPr/>
        </p:nvSpPr>
        <p:spPr>
          <a:xfrm>
            <a:off x="622459" y="5974675"/>
            <a:ext cx="7899083" cy="1324332"/>
          </a:xfrm>
          <a:prstGeom prst="roundRect">
            <a:avLst>
              <a:gd name="adj" fmla="val 5641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7" name="Text 13"/>
          <p:cNvSpPr/>
          <p:nvPr/>
        </p:nvSpPr>
        <p:spPr>
          <a:xfrm>
            <a:off x="807839" y="6160056"/>
            <a:ext cx="2745224" cy="2777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188"/>
              </a:lnSpc>
              <a:buNone/>
            </a:pPr>
            <a:r>
              <a:rPr lang="en-US" sz="1751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Global Economic Conditions</a:t>
            </a:r>
            <a:endParaRPr lang="en-US" sz="1751" dirty="0"/>
          </a:p>
        </p:txBody>
      </p:sp>
      <p:sp>
        <p:nvSpPr>
          <p:cNvPr id="18" name="Text 14"/>
          <p:cNvSpPr/>
          <p:nvPr/>
        </p:nvSpPr>
        <p:spPr>
          <a:xfrm>
            <a:off x="807839" y="6544508"/>
            <a:ext cx="7528322" cy="5691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241"/>
              </a:lnSpc>
              <a:buNone/>
            </a:pPr>
            <a:r>
              <a:rPr lang="en-US" sz="140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Global economic events, such as the 2008 financial crisis, significantly impact FDI flows, highlighting the interconnectedness of global economies.</a:t>
            </a:r>
            <a:endParaRPr lang="en-US" sz="1401" dirty="0"/>
          </a:p>
        </p:txBody>
      </p:sp>
      <p:pic>
        <p:nvPicPr>
          <p:cNvPr id="19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2024-08-27T14:08:28Z</dcterms:created>
  <dcterms:modified xsi:type="dcterms:W3CDTF">2024-08-27T14:08:28Z</dcterms:modified>
</cp:coreProperties>
</file>