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3" r:id="rId6"/>
    <p:sldId id="284" r:id="rId7"/>
    <p:sldId id="286" r:id="rId8"/>
    <p:sldId id="292" r:id="rId9"/>
    <p:sldId id="293" r:id="rId10"/>
    <p:sldId id="285" r:id="rId11"/>
    <p:sldId id="288" r:id="rId12"/>
    <p:sldId id="290" r:id="rId13"/>
    <p:sldId id="287" r:id="rId14"/>
    <p:sldId id="289" r:id="rId15"/>
    <p:sldId id="291" r:id="rId16"/>
    <p:sldId id="29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83"/>
            <p14:sldId id="284"/>
            <p14:sldId id="286"/>
            <p14:sldId id="292"/>
            <p14:sldId id="293"/>
            <p14:sldId id="285"/>
            <p14:sldId id="288"/>
            <p14:sldId id="290"/>
            <p14:sldId id="287"/>
            <p14:sldId id="289"/>
            <p14:sldId id="291"/>
            <p14:sldId id="294"/>
          </p14:sldIdLst>
        </p14:section>
        <p14:section name="Design, Morph, Annotate, Work Together, Tell Me" id="{B9B51309-D148-4332-87C2-07BE32FBCA3B}">
          <p14:sldIdLst/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656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09-Mar-25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09-Mar-25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09-Mar-25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ArangoMedica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ArangoDB powered Medical AI</a:t>
            </a: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3E22-2C9C-F05A-025F-C1900B3B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F2C720-36BD-D929-33B6-0FDA9A21A10E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750" y="1317268"/>
            <a:ext cx="948214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Prompt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instructs GPT-4o on how to choose the correct tool for user queries.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data retrieval →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text_to_aql_to_text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"Find all patients diagnosed with Diabetes."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ArangoDB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algorithm analysis →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text_to_nx_algorithm_to_text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"Find the most influential disease using PageRank."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Database &amp; Graph Analysis →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execute_hybrid_query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"Identify the most common co-occurring symptoms for heart disease."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AQL (filtering) +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(analysis)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Extracting a subgraph →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extract_nx_subgraph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"Extract a subgraph of diseases, symptoms, and treatments."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 and extracts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nodes &amp; edges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Subgraph + Visualization →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visualize_metrics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"Show the PageRank values for a subgraph of medical conditions."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a subgraph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plots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1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C996-4241-3F4B-6F56-14FF3F30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Query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BB47D-EF83-AF0D-AAFC-28D00AC93B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11214354" cy="3977640"/>
          </a:xfrm>
        </p:spPr>
        <p:txBody>
          <a:bodyPr>
            <a:normAutofit/>
          </a:bodyPr>
          <a:lstStyle/>
          <a:p>
            <a:r>
              <a:rPr lang="en-US" sz="1400" dirty="0"/>
              <a:t>Hybrid Graph Query Execution with ArangoDB &amp; </a:t>
            </a:r>
            <a:r>
              <a:rPr lang="en-US" sz="1400" dirty="0" err="1"/>
              <a:t>NetworkX</a:t>
            </a:r>
            <a:endParaRPr lang="en-US" sz="1400" dirty="0"/>
          </a:p>
          <a:p>
            <a:r>
              <a:rPr lang="en-US" sz="1400" dirty="0"/>
              <a:t>✅ Combining AQL (structured queries) and </a:t>
            </a:r>
            <a:r>
              <a:rPr lang="en-US" sz="1400" dirty="0" err="1"/>
              <a:t>NetworkX</a:t>
            </a:r>
            <a:r>
              <a:rPr lang="en-US" sz="1400" dirty="0"/>
              <a:t> (graph algorithms) allows for deeper insights.</a:t>
            </a:r>
          </a:p>
          <a:p>
            <a:r>
              <a:rPr lang="en-US" sz="1400" dirty="0"/>
              <a:t>✅ Hybrid execution enables both data retrieval and complex computations in a single workflow.</a:t>
            </a:r>
          </a:p>
          <a:p>
            <a:r>
              <a:rPr lang="en-US" sz="1400" dirty="0"/>
              <a:t>✅ LLMs can bridge the gap between traditional databases and computational graph analysis.</a:t>
            </a:r>
          </a:p>
        </p:txBody>
      </p:sp>
    </p:spTree>
    <p:extLst>
      <p:ext uri="{BB962C8B-B14F-4D97-AF65-F5344CB8AC3E}">
        <p14:creationId xmlns:p14="http://schemas.microsoft.com/office/powerpoint/2010/main" val="278392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324-01C9-BE7C-170C-17042ED1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2E6B-6B87-3FE8-11D0-2E486DC50D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995154" cy="3977640"/>
          </a:xfrm>
        </p:spPr>
        <p:txBody>
          <a:bodyPr>
            <a:normAutofit/>
          </a:bodyPr>
          <a:lstStyle/>
          <a:p>
            <a:r>
              <a:rPr lang="en-US" sz="1800" dirty="0"/>
              <a:t>1)Open AI Agentic Integration with Langchain and Langraph</a:t>
            </a:r>
          </a:p>
          <a:p>
            <a:r>
              <a:rPr lang="en-US" sz="1800" dirty="0"/>
              <a:t>2)Microsoft’s Autogen Framework</a:t>
            </a:r>
          </a:p>
        </p:txBody>
      </p:sp>
    </p:spTree>
    <p:extLst>
      <p:ext uri="{BB962C8B-B14F-4D97-AF65-F5344CB8AC3E}">
        <p14:creationId xmlns:p14="http://schemas.microsoft.com/office/powerpoint/2010/main" val="333316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4625-A154-E98B-61BD-32649077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3E7D5A-453D-DD53-D855-BDE2DB32865D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750" y="1716079"/>
            <a:ext cx="1063307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did you think it was useful?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app uses ArangoDB’s multi-model architecture to manage complex relationships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graphs while efficiently storing structured and unstructured data, enabling advanced queries and scalable AI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do you plan on using it moving forward?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scalable graph-based AI applications, knowledge graphs, and efficient document 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was the most challenging part?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AQL and optimizing performance for large-scale graph queries.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was the thing you liked about ArangoDB?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seamless multi-model architecture and built-in graph analytics.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8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80A69-7A12-EB96-6134-CE9C5EDBF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we are trying 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C6EB-CEC4-B236-8140-9AD900894E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7"/>
            <a:ext cx="10004679" cy="4403217"/>
          </a:xfrm>
        </p:spPr>
        <p:txBody>
          <a:bodyPr>
            <a:normAutofit lnSpcReduction="10000"/>
          </a:bodyPr>
          <a:lstStyle/>
          <a:p>
            <a:r>
              <a:rPr lang="en-US" sz="1400" b="1" dirty="0"/>
              <a:t>ArangoDB-powered AI agent</a:t>
            </a:r>
            <a:r>
              <a:rPr lang="en-US" sz="1400" dirty="0"/>
              <a:t> is solving a </a:t>
            </a:r>
            <a:r>
              <a:rPr lang="en-US" sz="1400" b="1" dirty="0"/>
              <a:t>graph-based medical intelligence problem</a:t>
            </a:r>
            <a:r>
              <a:rPr lang="en-US" sz="1400" dirty="0"/>
              <a:t>, where </a:t>
            </a:r>
            <a:r>
              <a:rPr lang="en-US" sz="1400" b="1" dirty="0"/>
              <a:t>patients, diseases, symptoms, and treatments</a:t>
            </a:r>
            <a:r>
              <a:rPr lang="en-US" sz="1400" dirty="0"/>
              <a:t> are interconnected.</a:t>
            </a:r>
          </a:p>
          <a:p>
            <a:r>
              <a:rPr lang="en-US" sz="1600" dirty="0"/>
              <a:t>Our AI can analyze these relationships to provide insights like:</a:t>
            </a:r>
          </a:p>
          <a:p>
            <a:r>
              <a:rPr lang="en-US" sz="1600" dirty="0"/>
              <a:t>✅ Finding the most critical symptom for a disease (e.g., Hypertension, Asthma)</a:t>
            </a:r>
          </a:p>
          <a:p>
            <a:r>
              <a:rPr lang="en-US" sz="1600" dirty="0"/>
              <a:t>✅ Predicting potential diseases for a patient based on symptoms</a:t>
            </a:r>
          </a:p>
          <a:p>
            <a:r>
              <a:rPr lang="en-US" sz="1600" dirty="0"/>
              <a:t>✅ Finding treatments that work best for certain diseases</a:t>
            </a:r>
          </a:p>
          <a:p>
            <a:r>
              <a:rPr lang="en-US" sz="1600" dirty="0"/>
              <a:t>✅ Identifying patients at high risk based on co-occurring symptoms</a:t>
            </a:r>
          </a:p>
          <a:p>
            <a:r>
              <a:rPr lang="en-US" sz="1600" dirty="0"/>
              <a:t>✅ Detecting hidden patterns in medical data using graph analysis (e.g., PageRank, centrality)</a:t>
            </a:r>
          </a:p>
        </p:txBody>
      </p:sp>
    </p:spTree>
    <p:extLst>
      <p:ext uri="{BB962C8B-B14F-4D97-AF65-F5344CB8AC3E}">
        <p14:creationId xmlns:p14="http://schemas.microsoft.com/office/powerpoint/2010/main" val="239676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44FC-942A-5CC0-6E41-DF745C7B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Synthetic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32327-CBBB-4220-7FFE-D5E35CACFA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766679" cy="3977640"/>
          </a:xfrm>
        </p:spPr>
        <p:txBody>
          <a:bodyPr/>
          <a:lstStyle/>
          <a:p>
            <a:r>
              <a:rPr lang="en-US" sz="1600" b="1" dirty="0"/>
              <a:t>synthetic data</a:t>
            </a:r>
            <a:r>
              <a:rPr lang="en-US" sz="1600" dirty="0"/>
              <a:t> allows you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Simulate real-world medical graphs</a:t>
            </a:r>
            <a:r>
              <a:rPr lang="en-US" sz="1600" dirty="0"/>
              <a:t> (without dealing with actual patient data privacy issues)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Test AI algorithms at scale</a:t>
            </a:r>
            <a:r>
              <a:rPr lang="en-US" sz="1600" dirty="0"/>
              <a:t> (3M+ relationships = perfect for AI model training)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✅ </a:t>
            </a:r>
            <a:r>
              <a:rPr lang="en-US" sz="1600" b="1" dirty="0"/>
              <a:t>Develop a working prototype</a:t>
            </a:r>
            <a:r>
              <a:rPr lang="en-US" sz="1600" dirty="0"/>
              <a:t> that can later be integrated with real medical datasets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033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F387-B32C-EE59-B0FC-B405AAB0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Persisting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EF7DF0-DB35-0C76-BB1D-136F32BF7B9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615950" y="1603602"/>
            <a:ext cx="4416425" cy="206012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F3016-2664-56BA-650F-E69F3F2B3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" y="3895725"/>
            <a:ext cx="7010400" cy="238125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3368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4EA8-FFD9-3A1E-6801-4E81506A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10575880" cy="640080"/>
          </a:xfrm>
        </p:spPr>
        <p:txBody>
          <a:bodyPr>
            <a:normAutofit/>
          </a:bodyPr>
          <a:lstStyle/>
          <a:p>
            <a:r>
              <a:rPr lang="en-US" dirty="0"/>
              <a:t>Some Simple AQL to validate Graph Parsing was successful!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44ADBB-7130-7DA4-657E-2BF82EAA052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87475" y="1410922"/>
            <a:ext cx="4885294" cy="869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3E260-219E-CCBF-7ACD-9199AE4B4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283" y="1392518"/>
            <a:ext cx="5674242" cy="9061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F3C6C9-054B-1B6D-DD34-DEC09334C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056" y="2464977"/>
            <a:ext cx="6386182" cy="16469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8CA5F-497E-FC3D-5DC6-041D89288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696" y="4393023"/>
            <a:ext cx="10800586" cy="199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77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965-E2A8-9391-D0C6-BA4A22D9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ArangoDB UI Graph Visual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FE82E-AEA1-D3CF-F017-3C96FA9A0D0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77091" y="1695390"/>
            <a:ext cx="9037818" cy="3951074"/>
          </a:xfrm>
        </p:spPr>
      </p:pic>
    </p:spTree>
    <p:extLst>
      <p:ext uri="{BB962C8B-B14F-4D97-AF65-F5344CB8AC3E}">
        <p14:creationId xmlns:p14="http://schemas.microsoft.com/office/powerpoint/2010/main" val="179304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E39D-C5F8-491C-77BF-3803F3D7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the subgraph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5BAD-33CE-D4CE-0A79-D79972C829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1C818-EFA6-BB3F-48DF-CD171BB0E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89" y="1435608"/>
            <a:ext cx="9012621" cy="515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65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7117-062A-D5D3-02D5-A409551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0AA0-D36F-7274-F82F-6D3A827F42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47579" cy="3977640"/>
          </a:xfrm>
        </p:spPr>
        <p:txBody>
          <a:bodyPr>
            <a:normAutofit/>
          </a:bodyPr>
          <a:lstStyle/>
          <a:p>
            <a:r>
              <a:rPr lang="en-US" sz="1400" dirty="0"/>
              <a:t>🔹 Summary (How the AI Agent Thinks)</a:t>
            </a:r>
          </a:p>
          <a:p>
            <a:r>
              <a:rPr lang="en-US" sz="1400" dirty="0"/>
              <a:t>1️⃣ Reads our question 🤔</a:t>
            </a:r>
          </a:p>
          <a:p>
            <a:r>
              <a:rPr lang="en-US" sz="1400" dirty="0"/>
              <a:t>2️⃣ Breaks it into smaller tasks 📌</a:t>
            </a:r>
          </a:p>
          <a:p>
            <a:r>
              <a:rPr lang="en-US" sz="1400" dirty="0"/>
              <a:t>3️⃣ Fetches data from the database 📚</a:t>
            </a:r>
          </a:p>
          <a:p>
            <a:r>
              <a:rPr lang="en-US" sz="1400" dirty="0"/>
              <a:t>4️⃣ Runs a smart algorithm to find the answer 🧠</a:t>
            </a:r>
          </a:p>
          <a:p>
            <a:r>
              <a:rPr lang="en-US" sz="1400" dirty="0"/>
              <a:t>5️⃣ Explains the result in simple terms 💡</a:t>
            </a:r>
          </a:p>
        </p:txBody>
      </p:sp>
    </p:spTree>
    <p:extLst>
      <p:ext uri="{BB962C8B-B14F-4D97-AF65-F5344CB8AC3E}">
        <p14:creationId xmlns:p14="http://schemas.microsoft.com/office/powerpoint/2010/main" val="198615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7117-062A-D5D3-02D5-A4095510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C0AA0-D36F-7274-F82F-6D3A827F426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347579" cy="3977640"/>
          </a:xfrm>
        </p:spPr>
        <p:txBody>
          <a:bodyPr>
            <a:normAutofit/>
          </a:bodyPr>
          <a:lstStyle/>
          <a:p>
            <a:r>
              <a:rPr lang="en-US" sz="1400" dirty="0"/>
              <a:t>🔹 Why is this powerful?</a:t>
            </a:r>
          </a:p>
          <a:p>
            <a:r>
              <a:rPr lang="en-US" sz="1400" dirty="0"/>
              <a:t>✅ It automates complex graph analysis – No need for a human expert!</a:t>
            </a:r>
          </a:p>
          <a:p>
            <a:r>
              <a:rPr lang="en-US" sz="1400" dirty="0"/>
              <a:t>✅ It works dynamically – It figures out the best approach based on our question.</a:t>
            </a:r>
          </a:p>
          <a:p>
            <a:r>
              <a:rPr lang="en-US" sz="1400" dirty="0"/>
              <a:t>✅ It’s explainable – The AI tells you why the answer makes sense.</a:t>
            </a:r>
          </a:p>
        </p:txBody>
      </p:sp>
    </p:spTree>
    <p:extLst>
      <p:ext uri="{BB962C8B-B14F-4D97-AF65-F5344CB8AC3E}">
        <p14:creationId xmlns:p14="http://schemas.microsoft.com/office/powerpoint/2010/main" val="21772377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{188A07C6-52C4-4B78-BA20-D6E7FB7E5CEB}tf10001108_win32</Template>
  <TotalTime>316</TotalTime>
  <Words>634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Calibri</vt:lpstr>
      <vt:lpstr>Segoe UI</vt:lpstr>
      <vt:lpstr>Segoe UI Light</vt:lpstr>
      <vt:lpstr>Custom</vt:lpstr>
      <vt:lpstr>ArangoMedica</vt:lpstr>
      <vt:lpstr>Problem we are trying to Solve</vt:lpstr>
      <vt:lpstr>Why this Synthetic Data</vt:lpstr>
      <vt:lpstr>Persisting the data</vt:lpstr>
      <vt:lpstr>Some Simple AQL to validate Graph Parsing was successful!</vt:lpstr>
      <vt:lpstr>ArangoDB UI Graph Visual</vt:lpstr>
      <vt:lpstr>Visualization of the subgraph</vt:lpstr>
      <vt:lpstr>Meet Our AI Agent</vt:lpstr>
      <vt:lpstr>Meet Our AI Agent</vt:lpstr>
      <vt:lpstr>Our Solution</vt:lpstr>
      <vt:lpstr>Hybrid Query Mode</vt:lpstr>
      <vt:lpstr>Demo Time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ArangoMedica</dc:title>
  <dc:creator>Abhishek Nandy</dc:creator>
  <cp:keywords/>
  <cp:lastModifiedBy>Abhishek Nandy</cp:lastModifiedBy>
  <cp:revision>5</cp:revision>
  <dcterms:created xsi:type="dcterms:W3CDTF">2025-03-06T12:36:21Z</dcterms:created>
  <dcterms:modified xsi:type="dcterms:W3CDTF">2025-03-09T10:56:36Z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