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113" r:id="rId3"/>
    <p:sldId id="2115" r:id="rId4"/>
    <p:sldId id="2114" r:id="rId5"/>
    <p:sldId id="2116" r:id="rId6"/>
    <p:sldId id="21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37"/>
    <a:srgbClr val="F963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807" autoAdjust="0"/>
  </p:normalViewPr>
  <p:slideViewPr>
    <p:cSldViewPr snapToGrid="0">
      <p:cViewPr varScale="1">
        <p:scale>
          <a:sx n="81" d="100"/>
          <a:sy n="81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rnov, Michael" userId="d67c9a68-112f-462e-a6e9-e0b578a74a6b" providerId="ADAL" clId="{BE9C05AC-EAF2-4237-B93C-65AED182B348}"/>
    <pc:docChg chg="custSel modSld">
      <pc:chgData name="Smirnov, Michael" userId="d67c9a68-112f-462e-a6e9-e0b578a74a6b" providerId="ADAL" clId="{BE9C05AC-EAF2-4237-B93C-65AED182B348}" dt="2021-04-15T07:00:25.646" v="1" actId="478"/>
      <pc:docMkLst>
        <pc:docMk/>
      </pc:docMkLst>
      <pc:sldChg chg="delSp modSp mod">
        <pc:chgData name="Smirnov, Michael" userId="d67c9a68-112f-462e-a6e9-e0b578a74a6b" providerId="ADAL" clId="{BE9C05AC-EAF2-4237-B93C-65AED182B348}" dt="2021-04-15T07:00:25.646" v="1" actId="478"/>
        <pc:sldMkLst>
          <pc:docMk/>
          <pc:sldMk cId="1883815667" sldId="258"/>
        </pc:sldMkLst>
        <pc:spChg chg="del mod">
          <ac:chgData name="Smirnov, Michael" userId="d67c9a68-112f-462e-a6e9-e0b578a74a6b" providerId="ADAL" clId="{BE9C05AC-EAF2-4237-B93C-65AED182B348}" dt="2021-04-15T07:00:25.646" v="1" actId="478"/>
          <ac:spMkLst>
            <pc:docMk/>
            <pc:sldMk cId="1883815667" sldId="25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0C22-DEBB-45D9-B282-551581908A17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CC842-6E0F-4E10-83D8-85502396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8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 with Linear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Linear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accent3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02245"/>
            <a:ext cx="1215637" cy="11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140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8396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tx2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5336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53489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4793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782" y="2145138"/>
            <a:ext cx="2896684" cy="2636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0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1867" dirty="0" smtClean="0">
                <a:solidFill>
                  <a:schemeClr val="tx2"/>
                </a:solidFill>
              </a:defRPr>
            </a:lvl3pPr>
            <a:lvl4pPr>
              <a:defRPr lang="en-US" sz="1600" dirty="0" smtClean="0">
                <a:solidFill>
                  <a:schemeClr val="tx2"/>
                </a:solidFill>
              </a:defRPr>
            </a:lvl4pPr>
            <a:lvl5pPr>
              <a:defRPr lang="en-US" sz="1600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prstClr val="white"/>
                </a:solidFill>
              </a:rPr>
              <a:t>Intel Confidential</a:t>
            </a:r>
          </a:p>
        </p:txBody>
      </p:sp>
    </p:spTree>
    <p:extLst>
      <p:ext uri="{BB962C8B-B14F-4D97-AF65-F5344CB8AC3E}">
        <p14:creationId xmlns:p14="http://schemas.microsoft.com/office/powerpoint/2010/main" val="796066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err="1"/>
              <a:t>28pt</a:t>
            </a:r>
            <a:r>
              <a:rPr lang="en-US" dirty="0"/>
              <a:t> Intel Clear Light Headline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610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32000">
                <a:schemeClr val="tx2"/>
              </a:gs>
              <a:gs pos="95000">
                <a:srgbClr val="009FDF"/>
              </a:gs>
              <a:gs pos="78000">
                <a:srgbClr val="0071C5"/>
              </a:gs>
            </a:gsLst>
            <a:lin ang="19860000" scaled="0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7909" y="6422184"/>
            <a:ext cx="38002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pPr defTabSz="609585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8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605368" y="6582382"/>
            <a:ext cx="3251928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609585">
              <a:defRPr/>
            </a:pPr>
            <a:r>
              <a:rPr lang="en-US" sz="800" dirty="0">
                <a:solidFill>
                  <a:prstClr val="white">
                    <a:lumMod val="85000"/>
                  </a:prstClr>
                </a:solidFill>
              </a:rPr>
              <a:t>Copyright ©  2019, Intel Corporation. All rights reserved. </a:t>
            </a:r>
            <a:br>
              <a:rPr lang="en-US" sz="800" dirty="0">
                <a:solidFill>
                  <a:prstClr val="white">
                    <a:lumMod val="85000"/>
                  </a:prstClr>
                </a:solidFill>
              </a:rPr>
            </a:br>
            <a:r>
              <a:rPr lang="en-US" sz="800" dirty="0">
                <a:solidFill>
                  <a:prstClr val="white">
                    <a:lumMod val="85000"/>
                  </a:prstClr>
                </a:solidFill>
              </a:rPr>
              <a:t>*Other names and brands may be claimed as the property of others.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2218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pPr defTabSz="609585"/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Action Button: Custom 3">
            <a:hlinkClick r:id="" action="ppaction://noaction" highlightClick="1"/>
          </p:cNvPr>
          <p:cNvSpPr/>
          <p:nvPr userDrawn="1"/>
        </p:nvSpPr>
        <p:spPr>
          <a:xfrm>
            <a:off x="605369" y="6422185"/>
            <a:ext cx="1328207" cy="151513"/>
          </a:xfrm>
          <a:prstGeom prst="actionButtonBlank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609585">
              <a:defRPr/>
            </a:pPr>
            <a:r>
              <a:rPr lang="en-US" sz="1067" dirty="0">
                <a:solidFill>
                  <a:prstClr val="black"/>
                </a:solidFill>
                <a:hlinkClick r:id="" action="ppaction://noaction"/>
              </a:rPr>
              <a:t>Optimization Notice</a:t>
            </a:r>
            <a:endParaRPr lang="en-US" sz="1067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65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chemeClr val="tx2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chemeClr val="tx2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neapi-src.github.io/oneAPI-spec/elements/oneDAL/source/glossary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916" y="3305897"/>
            <a:ext cx="10950515" cy="1470025"/>
          </a:xfrm>
        </p:spPr>
        <p:txBody>
          <a:bodyPr/>
          <a:lstStyle/>
          <a:p>
            <a:br>
              <a:rPr lang="en-US" sz="4000" dirty="0"/>
            </a:br>
            <a:r>
              <a:rPr lang="en-US" sz="4000" dirty="0"/>
              <a:t>Using of LABELS AND Responses in </a:t>
            </a:r>
            <a:r>
              <a:rPr lang="en-US" sz="4000" dirty="0" err="1"/>
              <a:t>oneDAL</a:t>
            </a:r>
            <a:r>
              <a:rPr lang="en-US" sz="4000" dirty="0"/>
              <a:t> API</a:t>
            </a:r>
            <a:br>
              <a:rPr lang="en-US" sz="4000" dirty="0"/>
            </a:br>
            <a:r>
              <a:rPr lang="en-US" sz="4000" dirty="0"/>
              <a:t>[API add/change/deprecate review]</a:t>
            </a:r>
          </a:p>
        </p:txBody>
      </p:sp>
    </p:spTree>
    <p:extLst>
      <p:ext uri="{BB962C8B-B14F-4D97-AF65-F5344CB8AC3E}">
        <p14:creationId xmlns:p14="http://schemas.microsoft.com/office/powerpoint/2010/main" val="188381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18836A-973C-48F4-AA39-DEB669FE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8128A6-9B54-43DB-A81F-4DCB1D2A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218304"/>
            <a:ext cx="10972800" cy="1158240"/>
          </a:xfrm>
        </p:spPr>
        <p:txBody>
          <a:bodyPr/>
          <a:lstStyle/>
          <a:p>
            <a:r>
              <a:rPr lang="en-US" dirty="0"/>
              <a:t>Problem to solve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1637D3-AC7A-4DBA-B183-CF7043306A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032382"/>
            <a:ext cx="11504305" cy="4567767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Current implementation of </a:t>
            </a:r>
            <a:r>
              <a:rPr lang="en-US" dirty="0" err="1">
                <a:solidFill>
                  <a:srgbClr val="0070C0"/>
                </a:solidFill>
              </a:rPr>
              <a:t>oneAPI</a:t>
            </a:r>
            <a:r>
              <a:rPr lang="en-US" dirty="0">
                <a:solidFill>
                  <a:srgbClr val="0070C0"/>
                </a:solidFill>
              </a:rPr>
              <a:t> DAL interfaces provides [</a:t>
            </a:r>
            <a:r>
              <a:rPr lang="en-US" dirty="0" err="1">
                <a:solidFill>
                  <a:srgbClr val="0070C0"/>
                </a:solidFill>
              </a:rPr>
              <a:t>get|set</a:t>
            </a:r>
            <a:r>
              <a:rPr lang="en-US" dirty="0">
                <a:solidFill>
                  <a:srgbClr val="0070C0"/>
                </a:solidFill>
              </a:rPr>
              <a:t>]_labels API for both regression and classification tasks (for example for </a:t>
            </a:r>
            <a:r>
              <a:rPr lang="en-US" dirty="0" err="1">
                <a:solidFill>
                  <a:srgbClr val="0070C0"/>
                </a:solidFill>
              </a:rPr>
              <a:t>train_input</a:t>
            </a:r>
            <a:r>
              <a:rPr lang="en-US" dirty="0">
                <a:solidFill>
                  <a:srgbClr val="0070C0"/>
                </a:solidFill>
              </a:rPr>
              <a:t> and </a:t>
            </a:r>
            <a:r>
              <a:rPr lang="en-US" dirty="0" err="1">
                <a:solidFill>
                  <a:srgbClr val="0070C0"/>
                </a:solidFill>
              </a:rPr>
              <a:t>infer_result</a:t>
            </a:r>
            <a:r>
              <a:rPr lang="en-US" dirty="0">
                <a:solidFill>
                  <a:srgbClr val="0070C0"/>
                </a:solidFill>
              </a:rPr>
              <a:t> classes), it is inconsistent with </a:t>
            </a:r>
            <a:r>
              <a:rPr lang="en-US" dirty="0" err="1">
                <a:solidFill>
                  <a:srgbClr val="0070C0"/>
                </a:solidFill>
              </a:rPr>
              <a:t>oneAPI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  <a:hlinkClick r:id="rId2"/>
              </a:rPr>
              <a:t>glossary</a:t>
            </a:r>
            <a:r>
              <a:rPr lang="en-US" dirty="0">
                <a:solidFill>
                  <a:srgbClr val="0070C0"/>
                </a:solidFill>
              </a:rPr>
              <a:t>, i.e. responses should be used in case of regression.</a:t>
            </a:r>
          </a:p>
          <a:p>
            <a:endParaRPr lang="ru-RU" dirty="0">
              <a:solidFill>
                <a:srgbClr val="0070C0"/>
              </a:solidFill>
            </a:endParaRPr>
          </a:p>
          <a:p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A7F31-4604-414C-BD29-01CF55660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8200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5F8EE-83F7-43FC-A42B-3C89C5AA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86AD0E-66CE-4ABB-B063-EC688D9D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responses API</a:t>
            </a:r>
            <a:br>
              <a:rPr lang="en-US" dirty="0"/>
            </a:br>
            <a:r>
              <a:rPr lang="en-US" sz="2000" dirty="0"/>
              <a:t>Solution 1 (recommended)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2369C-14CC-4CA4-B990-9F00F88DAB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0070" y="1407627"/>
            <a:ext cx="5593814" cy="4910046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1600" dirty="0">
                <a:solidFill>
                  <a:schemeClr val="tx2"/>
                </a:solidFill>
                <a:latin typeface="Intel Clear"/>
                <a:ea typeface="Intel Clear"/>
                <a:cs typeface="Intel Clear"/>
              </a:rPr>
              <a:t>Current API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Task = task::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by_default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base {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data,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labels);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value); 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3A2B-8C86-43BA-A1DA-04FE10C0E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A245DCC-0865-4282-B155-ADDE51CF03E4}"/>
              </a:ext>
            </a:extLst>
          </p:cNvPr>
          <p:cNvSpPr txBox="1">
            <a:spLocks/>
          </p:cNvSpPr>
          <p:nvPr/>
        </p:nvSpPr>
        <p:spPr>
          <a:xfrm>
            <a:off x="5974082" y="1407627"/>
            <a:ext cx="5330579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9" indent="-300559" algn="l" defTabSz="609585" rtl="0" eaLnBrk="1" latinLnBrk="0" hangingPunct="1">
              <a:spcBef>
                <a:spcPts val="16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81" indent="-304792" algn="l" defTabSz="609585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52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907" indent="-304792" algn="l" defTabSz="609585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400"/>
              </a:spcBef>
            </a:pPr>
            <a:r>
              <a:rPr lang="en-US" sz="1600" dirty="0">
                <a:solidFill>
                  <a:srgbClr val="003C71"/>
                </a:solidFill>
                <a:ea typeface="Intel Clear"/>
                <a:cs typeface="Intel Clear"/>
              </a:rPr>
              <a:t>Proposed API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Task = task::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by_default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base {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data,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responses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enable_if_classification_t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enable_if_classification_t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value); </a:t>
            </a:r>
          </a:p>
          <a:p>
            <a:pPr lvl="0"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// available for both classification and regression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const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get_responses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// available for both classification and regression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auto&amp;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set_responses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value); 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lvl="0">
              <a:spcBef>
                <a:spcPts val="400"/>
              </a:spcBef>
            </a:pPr>
            <a:endParaRPr lang="en-US" sz="1600" dirty="0">
              <a:solidFill>
                <a:srgbClr val="003C71"/>
              </a:solidFill>
              <a:ea typeface="Intel Clear"/>
              <a:cs typeface="Intel Clear"/>
            </a:endParaRPr>
          </a:p>
          <a:p>
            <a:pPr lvl="0">
              <a:spcBef>
                <a:spcPts val="400"/>
              </a:spcBef>
            </a:pPr>
            <a:r>
              <a:rPr lang="en-US" sz="1400" dirty="0">
                <a:solidFill>
                  <a:srgbClr val="003C71"/>
                </a:solidFill>
                <a:ea typeface="Intel Clear"/>
                <a:cs typeface="Intel Clear"/>
              </a:rPr>
              <a:t>NOTE: [</a:t>
            </a:r>
            <a:r>
              <a:rPr lang="en-US" sz="1400" dirty="0" err="1">
                <a:solidFill>
                  <a:srgbClr val="003C71"/>
                </a:solidFill>
                <a:ea typeface="Intel Clear"/>
                <a:cs typeface="Intel Clear"/>
              </a:rPr>
              <a:t>get|set</a:t>
            </a:r>
            <a:r>
              <a:rPr lang="en-US" sz="1400" dirty="0">
                <a:solidFill>
                  <a:srgbClr val="003C71"/>
                </a:solidFill>
                <a:ea typeface="Intel Clear"/>
                <a:cs typeface="Intel Clear"/>
              </a:rPr>
              <a:t>]_labels is wrapper over [</a:t>
            </a:r>
            <a:r>
              <a:rPr lang="en-US" sz="1400" dirty="0" err="1">
                <a:solidFill>
                  <a:srgbClr val="003C71"/>
                </a:solidFill>
                <a:ea typeface="Intel Clear"/>
                <a:cs typeface="Intel Clear"/>
              </a:rPr>
              <a:t>get|set</a:t>
            </a:r>
            <a:r>
              <a:rPr lang="en-US" sz="1400" dirty="0">
                <a:solidFill>
                  <a:srgbClr val="003C71"/>
                </a:solidFill>
                <a:ea typeface="Intel Clear"/>
                <a:cs typeface="Intel Clear"/>
              </a:rPr>
              <a:t>]_responses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7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5F8EE-83F7-43FC-A42B-3C89C5AA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86AD0E-66CE-4ABB-B063-EC688D9D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responses API</a:t>
            </a:r>
            <a:br>
              <a:rPr lang="en-US" dirty="0"/>
            </a:br>
            <a:r>
              <a:rPr lang="en-US" sz="2000" dirty="0"/>
              <a:t>Solution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2369C-14CC-4CA4-B990-9F00F88DAB3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0070" y="1407627"/>
            <a:ext cx="5593814" cy="4910046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1600" dirty="0">
                <a:solidFill>
                  <a:schemeClr val="tx2"/>
                </a:solidFill>
                <a:latin typeface="Intel Clear"/>
                <a:ea typeface="Intel Clear"/>
                <a:cs typeface="Intel Clear"/>
              </a:rPr>
              <a:t>Current API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Task = task::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by_default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base {</a:t>
            </a: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data,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labels);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value); 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3A2B-8C86-43BA-A1DA-04FE10C0E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A245DCC-0865-4282-B155-ADDE51CF03E4}"/>
              </a:ext>
            </a:extLst>
          </p:cNvPr>
          <p:cNvSpPr txBox="1">
            <a:spLocks/>
          </p:cNvSpPr>
          <p:nvPr/>
        </p:nvSpPr>
        <p:spPr>
          <a:xfrm>
            <a:off x="5974082" y="1407627"/>
            <a:ext cx="5330579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9" indent="-300559" algn="l" defTabSz="609585" rtl="0" eaLnBrk="1" latinLnBrk="0" hangingPunct="1">
              <a:spcBef>
                <a:spcPts val="16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81" indent="-304792" algn="l" defTabSz="609585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52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907" indent="-304792" algn="l" defTabSz="609585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400"/>
              </a:spcBef>
            </a:pPr>
            <a:r>
              <a:rPr lang="en-US" sz="1600" dirty="0">
                <a:solidFill>
                  <a:srgbClr val="003C71"/>
                </a:solidFill>
                <a:ea typeface="Intel Clear"/>
                <a:cs typeface="Intel Clear"/>
              </a:rPr>
              <a:t>Proposed API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Task = task::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by_default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base {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data,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responses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);    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enable_if_classification_t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enable_if_classification_t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value); </a:t>
            </a:r>
          </a:p>
          <a:p>
            <a:pPr lvl="0"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enable_if_regression_t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    const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get_responses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()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enable_if_regression_t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auto&amp;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set_responses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value); 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314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5F8EE-83F7-43FC-A42B-3C89C5AA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86AD0E-66CE-4ABB-B063-EC688D9D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comparison</a:t>
            </a:r>
            <a:br>
              <a:rPr lang="en-US" dirty="0"/>
            </a:br>
            <a:r>
              <a:rPr lang="en-US" sz="2000" dirty="0"/>
              <a:t>Solution 1(recommended) vs Solution 2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3A2B-8C86-43BA-A1DA-04FE10C0E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A245DCC-0865-4282-B155-ADDE51CF03E4}"/>
              </a:ext>
            </a:extLst>
          </p:cNvPr>
          <p:cNvSpPr txBox="1">
            <a:spLocks/>
          </p:cNvSpPr>
          <p:nvPr/>
        </p:nvSpPr>
        <p:spPr>
          <a:xfrm>
            <a:off x="607484" y="1563797"/>
            <a:ext cx="5330579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9" indent="-300559" algn="l" defTabSz="609585" rtl="0" eaLnBrk="1" latinLnBrk="0" hangingPunct="1">
              <a:spcBef>
                <a:spcPts val="16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81" indent="-304792" algn="l" defTabSz="609585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52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907" indent="-304792" algn="l" defTabSz="609585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Solution 1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Task = task::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by_default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base {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data,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responses);    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enable_if_classification_t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enable_if_classification_t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value); </a:t>
            </a:r>
          </a:p>
          <a:p>
            <a:pPr lvl="0"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get_responses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0"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set_responses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value); 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11BE583-3F9A-45DB-9094-DF8100F03AC5}"/>
              </a:ext>
            </a:extLst>
          </p:cNvPr>
          <p:cNvSpPr txBox="1">
            <a:spLocks/>
          </p:cNvSpPr>
          <p:nvPr/>
        </p:nvSpPr>
        <p:spPr>
          <a:xfrm>
            <a:off x="6589995" y="1563798"/>
            <a:ext cx="5330579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9" indent="-300559" algn="l" defTabSz="609585" rtl="0" eaLnBrk="1" latinLnBrk="0" hangingPunct="1">
              <a:spcBef>
                <a:spcPts val="16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81" indent="-304792" algn="l" defTabSz="609585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52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907" indent="-304792" algn="l" defTabSz="609585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400"/>
              </a:spcBef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Solution 2</a:t>
            </a: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Task = task::</a:t>
            </a:r>
            <a:r>
              <a:rPr lang="en-US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by_default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: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base {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train_input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data,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responses);    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enable_if_classification_t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enable_if_classification_t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set_labels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value); </a:t>
            </a:r>
          </a:p>
          <a:p>
            <a:pPr lvl="0"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enable_if_regression_t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    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get_responses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()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0000"/>
              </a:solidFill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pPr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template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&lt;… detail::</a:t>
            </a:r>
            <a:r>
              <a:rPr lang="en-US" sz="105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enable_if_regression_t</a:t>
            </a:r>
            <a:r>
              <a:rPr lang="en-US" sz="105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auto&amp;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set_responses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table</a:t>
            </a:r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 value); </a:t>
            </a:r>
          </a:p>
          <a:p>
            <a:pPr lvl="0">
              <a:spcBef>
                <a:spcPts val="40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</a:rPr>
              <a:t>};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54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C5F8EE-83F7-43FC-A42B-3C89C5AA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86AD0E-66CE-4ABB-B063-EC688D9D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comparison Pros &amp; Cons</a:t>
            </a:r>
            <a:br>
              <a:rPr lang="en-US" dirty="0"/>
            </a:br>
            <a:r>
              <a:rPr lang="en-US" sz="2000" dirty="0"/>
              <a:t>Solution 1(recommended) vs Solution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93A2B-8C86-43BA-A1DA-04FE10C0E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solidFill>
                  <a:prstClr val="white"/>
                </a:solidFill>
              </a:rPr>
              <a:t>Intel Confidential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A245DCC-0865-4282-B155-ADDE51CF03E4}"/>
              </a:ext>
            </a:extLst>
          </p:cNvPr>
          <p:cNvSpPr txBox="1">
            <a:spLocks/>
          </p:cNvSpPr>
          <p:nvPr/>
        </p:nvSpPr>
        <p:spPr>
          <a:xfrm>
            <a:off x="607484" y="1563797"/>
            <a:ext cx="5330579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9" indent="-300559" algn="l" defTabSz="609585" rtl="0" eaLnBrk="1" latinLnBrk="0" hangingPunct="1">
              <a:spcBef>
                <a:spcPts val="16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81" indent="-304792" algn="l" defTabSz="609585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52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907" indent="-304792" algn="l" defTabSz="609585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Solution 1</a:t>
            </a:r>
          </a:p>
          <a:p>
            <a:pPr>
              <a:spcBef>
                <a:spcPts val="400"/>
              </a:spcBef>
            </a:pPr>
            <a:endParaRPr lang="en-US" sz="2000" dirty="0">
              <a:solidFill>
                <a:srgbClr val="003C71"/>
              </a:solidFill>
              <a:ea typeface="Intel Clear"/>
              <a:cs typeface="Intel Clear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Pros: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user can use same name for operating with   responses for both classification and regression tasks.</a:t>
            </a:r>
          </a:p>
          <a:p>
            <a:pPr>
              <a:spcBef>
                <a:spcPts val="400"/>
              </a:spcBef>
            </a:pPr>
            <a:endParaRPr lang="en-US" sz="2000" dirty="0">
              <a:solidFill>
                <a:srgbClr val="003C71"/>
              </a:solidFill>
              <a:ea typeface="Intel Clear"/>
              <a:cs typeface="Intel Clear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Cons: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Two different API with the same functionality can confuse user in case of classification task. </a:t>
            </a: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	</a:t>
            </a:r>
            <a:r>
              <a:rPr lang="en-US" sz="2000" dirty="0">
                <a:solidFill>
                  <a:srgbClr val="00B050"/>
                </a:solidFill>
                <a:ea typeface="Intel Clear"/>
                <a:cs typeface="Intel Clear"/>
              </a:rPr>
              <a:t>Solution: add corresponding statement </a:t>
            </a:r>
            <a:r>
              <a:rPr lang="ru-RU" sz="2000" dirty="0">
                <a:solidFill>
                  <a:srgbClr val="00B050"/>
                </a:solidFill>
                <a:ea typeface="Intel Clear"/>
                <a:cs typeface="Intel Clear"/>
              </a:rPr>
              <a:t>	</a:t>
            </a:r>
            <a:r>
              <a:rPr lang="en-US" sz="2000" dirty="0">
                <a:solidFill>
                  <a:srgbClr val="00B050"/>
                </a:solidFill>
                <a:ea typeface="Intel Clear"/>
                <a:cs typeface="Intel Clear"/>
              </a:rPr>
              <a:t>regarding this in documentation.</a:t>
            </a:r>
          </a:p>
          <a:p>
            <a:pPr>
              <a:spcBef>
                <a:spcPts val="400"/>
              </a:spcBef>
            </a:pPr>
            <a:endParaRPr lang="en-US" sz="105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611BE583-3F9A-45DB-9094-DF8100F03AC5}"/>
              </a:ext>
            </a:extLst>
          </p:cNvPr>
          <p:cNvSpPr txBox="1">
            <a:spLocks/>
          </p:cNvSpPr>
          <p:nvPr/>
        </p:nvSpPr>
        <p:spPr>
          <a:xfrm>
            <a:off x="6589995" y="1563798"/>
            <a:ext cx="5330579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9" indent="-300559" algn="l" defTabSz="609585" rtl="0" eaLnBrk="1" latinLnBrk="0" hangingPunct="1">
              <a:spcBef>
                <a:spcPts val="1600"/>
              </a:spcBef>
              <a:buFont typeface="Wingdings" charset="2"/>
              <a:buChar char="§"/>
              <a:defRPr sz="24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81" indent="-304792" algn="l" defTabSz="609585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52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907" indent="-304792" algn="l" defTabSz="609585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400"/>
              </a:spcBef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Solution 2</a:t>
            </a:r>
            <a:endParaRPr lang="ru-RU" sz="2000" dirty="0">
              <a:solidFill>
                <a:srgbClr val="003C71"/>
              </a:solidFill>
              <a:ea typeface="Intel Clear"/>
              <a:cs typeface="Intel Clear"/>
            </a:endParaRPr>
          </a:p>
          <a:p>
            <a:pPr>
              <a:spcBef>
                <a:spcPts val="400"/>
              </a:spcBef>
            </a:pPr>
            <a:endParaRPr lang="ru-RU" sz="2000" dirty="0">
              <a:solidFill>
                <a:srgbClr val="003C71"/>
              </a:solidFill>
              <a:ea typeface="Intel Clear"/>
              <a:cs typeface="Intel Clear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Pros: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For each task there is dedicated API for operating with labels or responses (depending on task) – no confuse on user’s side.</a:t>
            </a:r>
          </a:p>
          <a:p>
            <a:pPr>
              <a:spcBef>
                <a:spcPts val="400"/>
              </a:spcBef>
            </a:pPr>
            <a:endParaRPr lang="en-US" sz="2000" dirty="0">
              <a:solidFill>
                <a:srgbClr val="003C71"/>
              </a:solidFill>
              <a:ea typeface="Intel Clear"/>
              <a:cs typeface="Intel Clear"/>
            </a:endParaRPr>
          </a:p>
          <a:p>
            <a:pPr>
              <a:spcBef>
                <a:spcPts val="400"/>
              </a:spcBef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Cons: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sz="2000" dirty="0">
                <a:solidFill>
                  <a:srgbClr val="003C71"/>
                </a:solidFill>
                <a:ea typeface="Intel Clear"/>
                <a:cs typeface="Intel Clear"/>
              </a:rPr>
              <a:t>Absence of universal API – user has to use different API for operating with responses in case of classification and regression.</a:t>
            </a:r>
          </a:p>
          <a:p>
            <a:pPr lvl="0">
              <a:spcBef>
                <a:spcPts val="400"/>
              </a:spcBef>
            </a:pPr>
            <a:endParaRPr lang="ru-RU" sz="2000" dirty="0">
              <a:solidFill>
                <a:srgbClr val="003C71"/>
              </a:solidFill>
              <a:ea typeface="Intel Clear"/>
              <a:cs typeface="Intel Clear"/>
            </a:endParaRPr>
          </a:p>
          <a:p>
            <a:pPr lvl="0">
              <a:spcBef>
                <a:spcPts val="400"/>
              </a:spcBef>
            </a:pPr>
            <a:endParaRPr lang="en-US" sz="105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11130"/>
      </p:ext>
    </p:extLst>
  </p:cSld>
  <p:clrMapOvr>
    <a:masterClrMapping/>
  </p:clrMapOvr>
</p:sld>
</file>

<file path=ppt/theme/theme1.xml><?xml version="1.0" encoding="utf-8"?>
<a:theme xmlns:a="http://schemas.openxmlformats.org/drawingml/2006/main" name="Int_PPT Template_ClearPro_16x9">
  <a:themeElements>
    <a:clrScheme name="Intel Color Palette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0071C5"/>
      </a:accent1>
      <a:accent2>
        <a:srgbClr val="00AEEF"/>
      </a:accent2>
      <a:accent3>
        <a:srgbClr val="F3D54E"/>
      </a:accent3>
      <a:accent4>
        <a:srgbClr val="FFA300"/>
      </a:accent4>
      <a:accent5>
        <a:srgbClr val="FC4C02"/>
      </a:accent5>
      <a:accent6>
        <a:srgbClr val="C3D600"/>
      </a:accent6>
      <a:hlink>
        <a:srgbClr val="0071C5"/>
      </a:hlink>
      <a:folHlink>
        <a:srgbClr val="00AEEF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0" rIns="0" bIns="0" rtlCol="0">
        <a:spAutoFit/>
      </a:bodyPr>
      <a:lstStyle>
        <a:defPPr>
          <a:defRPr sz="1100" dirty="0" err="1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65301</TotalTime>
  <Words>932</Words>
  <Application>Microsoft Office PowerPoint</Application>
  <PresentationFormat>Widescreen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Intel Clear</vt:lpstr>
      <vt:lpstr>Intel Clear Pro</vt:lpstr>
      <vt:lpstr>Wingdings</vt:lpstr>
      <vt:lpstr>Int_PPT Template_ClearPro_16x9</vt:lpstr>
      <vt:lpstr> Using of LABELS AND Responses in oneDAL API [API add/change/deprecate review]</vt:lpstr>
      <vt:lpstr>Problem to solve</vt:lpstr>
      <vt:lpstr>Adding responses API Solution 1 (recommended)</vt:lpstr>
      <vt:lpstr>Adding responses API Solution 2</vt:lpstr>
      <vt:lpstr>Solutions comparison Solution 1(recommended) vs Solution 2 </vt:lpstr>
      <vt:lpstr>Solutions comparison Pros &amp; Cons Solution 1(recommended) vs Solution 2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run  INTEL® DAAL Spark samples on AWS Elastic mapreduce</dc:title>
  <dc:creator>Andreev, Alexander</dc:creator>
  <cp:keywords>CTPClassification=CTP_NT, CTPClassification=CTP_ITS</cp:keywords>
  <cp:lastModifiedBy>Smirnov, Michael</cp:lastModifiedBy>
  <cp:revision>793</cp:revision>
  <dcterms:created xsi:type="dcterms:W3CDTF">2019-07-02T10:38:26Z</dcterms:created>
  <dcterms:modified xsi:type="dcterms:W3CDTF">2021-04-15T07:00:27Z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9171fe54-7312-4658-b526-e2f071a839e2</vt:lpwstr>
  </property>
  <property fmtid="{D5CDD505-2E9C-101B-9397-08002B2CF9AE}" pid="3" name="CTP_TimeStamp">
    <vt:lpwstr>2020-08-21 14:40:22Z</vt:lpwstr>
  </property>
  <property fmtid="{D5CDD505-2E9C-101B-9397-08002B2CF9AE}" pid="4" name="CTP_BU">
    <vt:lpwstr>MACHINE LEARNING PERF GROUP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CTP_ITS</vt:lpwstr>
  </property>
  <property fmtid="{D5CDD505-2E9C-101B-9397-08002B2CF9AE}" pid="8" name="MSIP_Label_9aa06179-68b3-4e2b-b09b-a2424735516b_Enabled">
    <vt:lpwstr>True</vt:lpwstr>
  </property>
  <property fmtid="{D5CDD505-2E9C-101B-9397-08002B2CF9AE}" pid="9" name="MSIP_Label_9aa06179-68b3-4e2b-b09b-a2424735516b_SiteId">
    <vt:lpwstr>46c98d88-e344-4ed4-8496-4ed7712e255d</vt:lpwstr>
  </property>
  <property fmtid="{D5CDD505-2E9C-101B-9397-08002B2CF9AE}" pid="10" name="MSIP_Label_9aa06179-68b3-4e2b-b09b-a2424735516b_Owner">
    <vt:lpwstr>egor.smirnov@intel.com</vt:lpwstr>
  </property>
  <property fmtid="{D5CDD505-2E9C-101B-9397-08002B2CF9AE}" pid="11" name="MSIP_Label_9aa06179-68b3-4e2b-b09b-a2424735516b_SetDate">
    <vt:lpwstr>2021-02-02T23:22:46.0246316Z</vt:lpwstr>
  </property>
  <property fmtid="{D5CDD505-2E9C-101B-9397-08002B2CF9AE}" pid="12" name="MSIP_Label_9aa06179-68b3-4e2b-b09b-a2424735516b_Name">
    <vt:lpwstr>Intel Confidential</vt:lpwstr>
  </property>
  <property fmtid="{D5CDD505-2E9C-101B-9397-08002B2CF9AE}" pid="13" name="MSIP_Label_9aa06179-68b3-4e2b-b09b-a2424735516b_Application">
    <vt:lpwstr>Microsoft Azure Information Protection</vt:lpwstr>
  </property>
  <property fmtid="{D5CDD505-2E9C-101B-9397-08002B2CF9AE}" pid="14" name="MSIP_Label_9aa06179-68b3-4e2b-b09b-a2424735516b_ActionId">
    <vt:lpwstr>b9502136-83a1-451b-a5cf-35512ac54554</vt:lpwstr>
  </property>
  <property fmtid="{D5CDD505-2E9C-101B-9397-08002B2CF9AE}" pid="15" name="MSIP_Label_9aa06179-68b3-4e2b-b09b-a2424735516b_Extended_MSFT_Method">
    <vt:lpwstr>Manual</vt:lpwstr>
  </property>
  <property fmtid="{D5CDD505-2E9C-101B-9397-08002B2CF9AE}" pid="16" name="Sensitivity">
    <vt:lpwstr>Intel Confidential</vt:lpwstr>
  </property>
</Properties>
</file>