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3" r:id="rId6"/>
    <p:sldId id="289" r:id="rId7"/>
    <p:sldId id="290" r:id="rId8"/>
    <p:sldId id="291" r:id="rId9"/>
    <p:sldId id="292" r:id="rId10"/>
    <p:sldId id="293" r:id="rId11"/>
    <p:sldId id="294" r:id="rId12"/>
    <p:sldId id="295" r:id="rId13"/>
    <p:sldId id="300" r:id="rId14"/>
    <p:sldId id="299" r:id="rId15"/>
    <p:sldId id="296" r:id="rId16"/>
    <p:sldId id="297"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D00"/>
    <a:srgbClr val="CBDABC"/>
    <a:srgbClr val="A6C08B"/>
    <a:srgbClr val="5A8E23"/>
    <a:srgbClr val="FDFDFD"/>
    <a:srgbClr val="618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56" y="365"/>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cometmail-my.sharepoint.com/personal/axm162131_utdallas_edu/Documents/Notes/marketing%20predictive%20analytics/project/11_14_good_produc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https://cometmail-my.sharepoint.com/personal/axm162131_utdallas_edu/Documents/Notes/marketing%20predictive%20analytics/project/11_14_good_produc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cometmail-my.sharepoint.com/personal/axm162131_utdallas_edu/Documents/Notes/marketing%20predictive%20analytics/project/11_14_good_produc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https://cometmail-my.sharepoint.com/personal/axm162131_utdallas_edu/Documents/Notes/marketing%20predictive%20analytics/project/11_14_good_produc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https://cometmail-my.sharepoint.com/personal/axm162131_utdallas_edu/Documents/Notes/marketing%20predictive%20analytics/project/11_14_good_produc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Century Gothic" pitchFamily="34" charset="0"/>
                <a:ea typeface="+mn-ea"/>
                <a:cs typeface="+mn-cs"/>
              </a:defRPr>
            </a:pPr>
            <a:r>
              <a:rPr lang="en-US" sz="2000" b="1" baseline="0" dirty="0">
                <a:solidFill>
                  <a:schemeClr val="tx1"/>
                </a:solidFill>
                <a:latin typeface="Century Gothic" pitchFamily="34" charset="0"/>
              </a:rPr>
              <a:t>% of Customers vs. % Net Revenue</a:t>
            </a:r>
          </a:p>
        </c:rich>
      </c:tx>
      <c:layout>
        <c:manualLayout>
          <c:xMode val="edge"/>
          <c:yMode val="edge"/>
          <c:x val="0.15522344159138554"/>
          <c:y val="1.7948718673479455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Century Gothic" pitchFamily="34" charset="0"/>
              <a:ea typeface="+mn-ea"/>
              <a:cs typeface="+mn-cs"/>
            </a:defRPr>
          </a:pPr>
          <a:endParaRPr lang="en-US"/>
        </a:p>
      </c:txPr>
    </c:title>
    <c:autoTitleDeleted val="0"/>
    <c:plotArea>
      <c:layout/>
      <c:barChart>
        <c:barDir val="col"/>
        <c:grouping val="clustered"/>
        <c:varyColors val="0"/>
        <c:ser>
          <c:idx val="0"/>
          <c:order val="0"/>
          <c:tx>
            <c:strRef>
              <c:f>Sheet2!$C$9</c:f>
              <c:strCache>
                <c:ptCount val="1"/>
                <c:pt idx="0">
                  <c:v>Customers %</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Sheet2!$D$9:$H$9</c:f>
              <c:numCache>
                <c:formatCode>0%</c:formatCode>
                <c:ptCount val="5"/>
                <c:pt idx="0">
                  <c:v>0.50727101038715772</c:v>
                </c:pt>
                <c:pt idx="1">
                  <c:v>0.17658168083097261</c:v>
                </c:pt>
                <c:pt idx="2">
                  <c:v>2.1907459867799812E-2</c:v>
                </c:pt>
                <c:pt idx="3">
                  <c:v>0.27440982058545799</c:v>
                </c:pt>
                <c:pt idx="4">
                  <c:v>1.9830028328611898E-2</c:v>
                </c:pt>
              </c:numCache>
            </c:numRef>
          </c:val>
          <c:extLst>
            <c:ext xmlns:c16="http://schemas.microsoft.com/office/drawing/2014/chart" uri="{C3380CC4-5D6E-409C-BE32-E72D297353CC}">
              <c16:uniqueId val="{00000000-FD6E-492F-B557-27AAB6292394}"/>
            </c:ext>
          </c:extLst>
        </c:ser>
        <c:ser>
          <c:idx val="1"/>
          <c:order val="1"/>
          <c:tx>
            <c:strRef>
              <c:f>Sheet2!$C$11</c:f>
              <c:strCache>
                <c:ptCount val="1"/>
                <c:pt idx="0">
                  <c:v>Net Revenue %</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Sheet2!$D$11:$H$11</c:f>
              <c:numCache>
                <c:formatCode>0%</c:formatCode>
                <c:ptCount val="5"/>
                <c:pt idx="0">
                  <c:v>0.357449314044892</c:v>
                </c:pt>
                <c:pt idx="1">
                  <c:v>0.4293192567392492</c:v>
                </c:pt>
                <c:pt idx="2">
                  <c:v>3.0901170839517055E-2</c:v>
                </c:pt>
                <c:pt idx="3">
                  <c:v>5.1404064747331522E-2</c:v>
                </c:pt>
                <c:pt idx="4">
                  <c:v>0.13092570008286639</c:v>
                </c:pt>
              </c:numCache>
            </c:numRef>
          </c:val>
          <c:extLst>
            <c:ext xmlns:c16="http://schemas.microsoft.com/office/drawing/2014/chart" uri="{C3380CC4-5D6E-409C-BE32-E72D297353CC}">
              <c16:uniqueId val="{00000001-FD6E-492F-B557-27AAB6292394}"/>
            </c:ext>
          </c:extLst>
        </c:ser>
        <c:dLbls>
          <c:dLblPos val="outEnd"/>
          <c:showLegendKey val="0"/>
          <c:showVal val="1"/>
          <c:showCatName val="0"/>
          <c:showSerName val="0"/>
          <c:showPercent val="0"/>
          <c:showBubbleSize val="0"/>
        </c:dLbls>
        <c:gapWidth val="219"/>
        <c:overlap val="-27"/>
        <c:axId val="202941848"/>
        <c:axId val="202943416"/>
      </c:barChart>
      <c:catAx>
        <c:axId val="2029418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3416"/>
        <c:crosses val="autoZero"/>
        <c:auto val="1"/>
        <c:lblAlgn val="ctr"/>
        <c:lblOffset val="100"/>
        <c:noMultiLvlLbl val="0"/>
      </c:catAx>
      <c:valAx>
        <c:axId val="2029434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1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Customers vs. Revenue</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'[cluster new.xlsx]Sheet2 (2)'!$Q$59</c:f>
              <c:strCache>
                <c:ptCount val="1"/>
                <c:pt idx="0">
                  <c:v>Family Fellas</c:v>
                </c:pt>
              </c:strCache>
            </c:strRef>
          </c:tx>
          <c:spPr>
            <a:solidFill>
              <a:schemeClr val="accent1"/>
            </a:solidFill>
            <a:ln>
              <a:noFill/>
            </a:ln>
            <a:effectLst/>
          </c:spPr>
          <c:invertIfNegative val="0"/>
          <c:cat>
            <c:strRef>
              <c:f>'[cluster new.xlsx]Sheet2 (2)'!$R$58:$S$58</c:f>
              <c:strCache>
                <c:ptCount val="2"/>
                <c:pt idx="0">
                  <c:v>% Customers</c:v>
                </c:pt>
                <c:pt idx="1">
                  <c:v>% revenue</c:v>
                </c:pt>
              </c:strCache>
            </c:strRef>
          </c:cat>
          <c:val>
            <c:numRef>
              <c:f>'[cluster new.xlsx]Sheet2 (2)'!$R$59:$S$59</c:f>
              <c:numCache>
                <c:formatCode>0%</c:formatCode>
                <c:ptCount val="2"/>
                <c:pt idx="0">
                  <c:v>0.50727101038715772</c:v>
                </c:pt>
                <c:pt idx="1">
                  <c:v>0.35744949046270963</c:v>
                </c:pt>
              </c:numCache>
            </c:numRef>
          </c:val>
          <c:extLst>
            <c:ext xmlns:c16="http://schemas.microsoft.com/office/drawing/2014/chart" uri="{C3380CC4-5D6E-409C-BE32-E72D297353CC}">
              <c16:uniqueId val="{00000000-BB61-4457-A066-1085EDD875C1}"/>
            </c:ext>
          </c:extLst>
        </c:ser>
        <c:ser>
          <c:idx val="1"/>
          <c:order val="1"/>
          <c:tx>
            <c:strRef>
              <c:f>'[cluster new.xlsx]Sheet2 (2)'!$Q$60</c:f>
              <c:strCache>
                <c:ptCount val="1"/>
                <c:pt idx="0">
                  <c:v>Farming Fashionista</c:v>
                </c:pt>
              </c:strCache>
            </c:strRef>
          </c:tx>
          <c:spPr>
            <a:solidFill>
              <a:schemeClr val="accent2"/>
            </a:solidFill>
            <a:ln>
              <a:noFill/>
            </a:ln>
            <a:effectLst/>
          </c:spPr>
          <c:invertIfNegative val="0"/>
          <c:cat>
            <c:strRef>
              <c:f>'[cluster new.xlsx]Sheet2 (2)'!$R$58:$S$58</c:f>
              <c:strCache>
                <c:ptCount val="2"/>
                <c:pt idx="0">
                  <c:v>% Customers</c:v>
                </c:pt>
                <c:pt idx="1">
                  <c:v>% revenue</c:v>
                </c:pt>
              </c:strCache>
            </c:strRef>
          </c:cat>
          <c:val>
            <c:numRef>
              <c:f>'[cluster new.xlsx]Sheet2 (2)'!$R$60:$S$60</c:f>
              <c:numCache>
                <c:formatCode>0%</c:formatCode>
                <c:ptCount val="2"/>
                <c:pt idx="0">
                  <c:v>0.17658168083097261</c:v>
                </c:pt>
                <c:pt idx="1">
                  <c:v>0.4293194686282174</c:v>
                </c:pt>
              </c:numCache>
            </c:numRef>
          </c:val>
          <c:extLst>
            <c:ext xmlns:c16="http://schemas.microsoft.com/office/drawing/2014/chart" uri="{C3380CC4-5D6E-409C-BE32-E72D297353CC}">
              <c16:uniqueId val="{00000001-BB61-4457-A066-1085EDD875C1}"/>
            </c:ext>
          </c:extLst>
        </c:ser>
        <c:ser>
          <c:idx val="2"/>
          <c:order val="2"/>
          <c:tx>
            <c:strRef>
              <c:f>'[cluster new.xlsx]Sheet2 (2)'!$Q$61</c:f>
              <c:strCache>
                <c:ptCount val="1"/>
                <c:pt idx="0">
                  <c:v>DIY Architects</c:v>
                </c:pt>
              </c:strCache>
            </c:strRef>
          </c:tx>
          <c:spPr>
            <a:solidFill>
              <a:schemeClr val="accent3"/>
            </a:solidFill>
            <a:ln>
              <a:noFill/>
            </a:ln>
            <a:effectLst/>
          </c:spPr>
          <c:invertIfNegative val="0"/>
          <c:cat>
            <c:strRef>
              <c:f>'[cluster new.xlsx]Sheet2 (2)'!$R$58:$S$58</c:f>
              <c:strCache>
                <c:ptCount val="2"/>
                <c:pt idx="0">
                  <c:v>% Customers</c:v>
                </c:pt>
                <c:pt idx="1">
                  <c:v>% revenue</c:v>
                </c:pt>
              </c:strCache>
            </c:strRef>
          </c:cat>
          <c:val>
            <c:numRef>
              <c:f>'[cluster new.xlsx]Sheet2 (2)'!$R$61:$S$61</c:f>
              <c:numCache>
                <c:formatCode>0%</c:formatCode>
                <c:ptCount val="2"/>
                <c:pt idx="0">
                  <c:v>2.1907459867799812E-2</c:v>
                </c:pt>
                <c:pt idx="1">
                  <c:v>3.0901186090678292E-2</c:v>
                </c:pt>
              </c:numCache>
            </c:numRef>
          </c:val>
          <c:extLst>
            <c:ext xmlns:c16="http://schemas.microsoft.com/office/drawing/2014/chart" uri="{C3380CC4-5D6E-409C-BE32-E72D297353CC}">
              <c16:uniqueId val="{00000002-BB61-4457-A066-1085EDD875C1}"/>
            </c:ext>
          </c:extLst>
        </c:ser>
        <c:ser>
          <c:idx val="3"/>
          <c:order val="3"/>
          <c:tx>
            <c:strRef>
              <c:f>'[cluster new.xlsx]Sheet2 (2)'!$Q$62</c:f>
              <c:strCache>
                <c:ptCount val="1"/>
                <c:pt idx="0">
                  <c:v>Lost World</c:v>
                </c:pt>
              </c:strCache>
            </c:strRef>
          </c:tx>
          <c:spPr>
            <a:solidFill>
              <a:schemeClr val="accent4"/>
            </a:solidFill>
            <a:ln>
              <a:noFill/>
            </a:ln>
            <a:effectLst/>
          </c:spPr>
          <c:invertIfNegative val="0"/>
          <c:cat>
            <c:strRef>
              <c:f>'[cluster new.xlsx]Sheet2 (2)'!$R$58:$S$58</c:f>
              <c:strCache>
                <c:ptCount val="2"/>
                <c:pt idx="0">
                  <c:v>% Customers</c:v>
                </c:pt>
                <c:pt idx="1">
                  <c:v>% revenue</c:v>
                </c:pt>
              </c:strCache>
            </c:strRef>
          </c:cat>
          <c:val>
            <c:numRef>
              <c:f>'[cluster new.xlsx]Sheet2 (2)'!$R$62:$S$62</c:f>
              <c:numCache>
                <c:formatCode>0%</c:formatCode>
                <c:ptCount val="2"/>
                <c:pt idx="0">
                  <c:v>0.27440982058545799</c:v>
                </c:pt>
                <c:pt idx="1">
                  <c:v>5.1404090117621974E-2</c:v>
                </c:pt>
              </c:numCache>
            </c:numRef>
          </c:val>
          <c:extLst>
            <c:ext xmlns:c16="http://schemas.microsoft.com/office/drawing/2014/chart" uri="{C3380CC4-5D6E-409C-BE32-E72D297353CC}">
              <c16:uniqueId val="{00000003-BB61-4457-A066-1085EDD875C1}"/>
            </c:ext>
          </c:extLst>
        </c:ser>
        <c:ser>
          <c:idx val="4"/>
          <c:order val="4"/>
          <c:tx>
            <c:strRef>
              <c:f>'[cluster new.xlsx]Sheet2 (2)'!$Q$63</c:f>
              <c:strCache>
                <c:ptCount val="1"/>
                <c:pt idx="0">
                  <c:v>Country Yuppies</c:v>
                </c:pt>
              </c:strCache>
            </c:strRef>
          </c:tx>
          <c:spPr>
            <a:solidFill>
              <a:schemeClr val="accent5"/>
            </a:solidFill>
            <a:ln>
              <a:noFill/>
            </a:ln>
            <a:effectLst/>
          </c:spPr>
          <c:invertIfNegative val="0"/>
          <c:cat>
            <c:strRef>
              <c:f>'[cluster new.xlsx]Sheet2 (2)'!$R$58:$S$58</c:f>
              <c:strCache>
                <c:ptCount val="2"/>
                <c:pt idx="0">
                  <c:v>% Customers</c:v>
                </c:pt>
                <c:pt idx="1">
                  <c:v>% revenue</c:v>
                </c:pt>
              </c:strCache>
            </c:strRef>
          </c:cat>
          <c:val>
            <c:numRef>
              <c:f>'[cluster new.xlsx]Sheet2 (2)'!$R$63:$S$63</c:f>
              <c:numCache>
                <c:formatCode>0%</c:formatCode>
                <c:ptCount val="2"/>
                <c:pt idx="0">
                  <c:v>1.9830028328611898E-2</c:v>
                </c:pt>
                <c:pt idx="1">
                  <c:v>0.13092576470077269</c:v>
                </c:pt>
              </c:numCache>
            </c:numRef>
          </c:val>
          <c:extLst>
            <c:ext xmlns:c16="http://schemas.microsoft.com/office/drawing/2014/chart" uri="{C3380CC4-5D6E-409C-BE32-E72D297353CC}">
              <c16:uniqueId val="{00000004-BB61-4457-A066-1085EDD875C1}"/>
            </c:ext>
          </c:extLst>
        </c:ser>
        <c:dLbls>
          <c:showLegendKey val="0"/>
          <c:showVal val="0"/>
          <c:showCatName val="0"/>
          <c:showSerName val="0"/>
          <c:showPercent val="0"/>
          <c:showBubbleSize val="0"/>
        </c:dLbls>
        <c:gapWidth val="150"/>
        <c:overlap val="100"/>
        <c:axId val="304650152"/>
        <c:axId val="304650936"/>
      </c:barChart>
      <c:catAx>
        <c:axId val="304650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650936"/>
        <c:crosses val="autoZero"/>
        <c:auto val="1"/>
        <c:lblAlgn val="ctr"/>
        <c:lblOffset val="100"/>
        <c:noMultiLvlLbl val="0"/>
      </c:catAx>
      <c:valAx>
        <c:axId val="30465093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04650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6-961E-4F9D-AFB8-FB894167E440}"/>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5-961E-4F9D-AFB8-FB894167E440}"/>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4-961E-4F9D-AFB8-FB894167E440}"/>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961E-4F9D-AFB8-FB894167E440}"/>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2-961E-4F9D-AFB8-FB894167E440}"/>
              </c:ext>
            </c:extLst>
          </c:dPt>
          <c:val>
            <c:numRef>
              <c:f>Sheet2!$D$15:$H$15</c:f>
              <c:numCache>
                <c:formatCode>0</c:formatCode>
                <c:ptCount val="5"/>
                <c:pt idx="0">
                  <c:v>15.67</c:v>
                </c:pt>
                <c:pt idx="1">
                  <c:v>47.34</c:v>
                </c:pt>
                <c:pt idx="2">
                  <c:v>21</c:v>
                </c:pt>
                <c:pt idx="3">
                  <c:v>3.32</c:v>
                </c:pt>
                <c:pt idx="4">
                  <c:v>101</c:v>
                </c:pt>
              </c:numCache>
            </c:numRef>
          </c:val>
          <c:extLst>
            <c:ext xmlns:c16="http://schemas.microsoft.com/office/drawing/2014/chart" uri="{C3380CC4-5D6E-409C-BE32-E72D297353CC}">
              <c16:uniqueId val="{00000000-961E-4F9D-AFB8-FB894167E440}"/>
            </c:ext>
          </c:extLst>
        </c:ser>
        <c:dLbls>
          <c:showLegendKey val="0"/>
          <c:showVal val="0"/>
          <c:showCatName val="0"/>
          <c:showSerName val="0"/>
          <c:showPercent val="0"/>
          <c:showBubbleSize val="0"/>
        </c:dLbls>
        <c:gapWidth val="326"/>
        <c:overlap val="-58"/>
        <c:axId val="303555840"/>
        <c:axId val="303556232"/>
      </c:barChart>
      <c:catAx>
        <c:axId val="303555840"/>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556232"/>
        <c:crosses val="autoZero"/>
        <c:auto val="1"/>
        <c:lblAlgn val="ctr"/>
        <c:lblOffset val="100"/>
        <c:noMultiLvlLbl val="0"/>
      </c:catAx>
      <c:valAx>
        <c:axId val="303556232"/>
        <c:scaling>
          <c:orientation val="minMax"/>
        </c:scaling>
        <c:delete val="0"/>
        <c:axPos val="b"/>
        <c:majorGridlines>
          <c:spPr>
            <a:ln w="9525" cap="flat" cmpd="sng" algn="ctr">
              <a:solidFill>
                <a:schemeClr val="accent1">
                  <a:alpha val="8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555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984290187335333E-2"/>
          <c:y val="8.99237739920105E-2"/>
          <c:w val="0.87210871110883292"/>
          <c:h val="0.72043297299454534"/>
        </c:manualLayout>
      </c:layout>
      <c:barChart>
        <c:barDir val="bar"/>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5-B53E-4F7B-AA4C-9A9C0202F0C1}"/>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4-B53E-4F7B-AA4C-9A9C0202F0C1}"/>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3-B53E-4F7B-AA4C-9A9C0202F0C1}"/>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2-B53E-4F7B-AA4C-9A9C0202F0C1}"/>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1-B53E-4F7B-AA4C-9A9C0202F0C1}"/>
              </c:ext>
            </c:extLst>
          </c:dPt>
          <c:val>
            <c:numRef>
              <c:f>Sheet2!$D$17:$H$17</c:f>
              <c:numCache>
                <c:formatCode>General</c:formatCode>
                <c:ptCount val="5"/>
                <c:pt idx="0">
                  <c:v>8.9</c:v>
                </c:pt>
                <c:pt idx="1">
                  <c:v>7.88</c:v>
                </c:pt>
                <c:pt idx="2">
                  <c:v>12.22</c:v>
                </c:pt>
                <c:pt idx="3">
                  <c:v>10.41</c:v>
                </c:pt>
                <c:pt idx="4">
                  <c:v>7.6</c:v>
                </c:pt>
              </c:numCache>
            </c:numRef>
          </c:val>
          <c:extLst>
            <c:ext xmlns:c16="http://schemas.microsoft.com/office/drawing/2014/chart" uri="{C3380CC4-5D6E-409C-BE32-E72D297353CC}">
              <c16:uniqueId val="{00000000-B53E-4F7B-AA4C-9A9C0202F0C1}"/>
            </c:ext>
          </c:extLst>
        </c:ser>
        <c:dLbls>
          <c:showLegendKey val="0"/>
          <c:showVal val="0"/>
          <c:showCatName val="0"/>
          <c:showSerName val="0"/>
          <c:showPercent val="0"/>
          <c:showBubbleSize val="0"/>
        </c:dLbls>
        <c:gapWidth val="326"/>
        <c:overlap val="-58"/>
        <c:axId val="303557016"/>
        <c:axId val="303696872"/>
      </c:barChart>
      <c:catAx>
        <c:axId val="303557016"/>
        <c:scaling>
          <c:orientation val="minMax"/>
        </c:scaling>
        <c:delete val="0"/>
        <c:axPos val="l"/>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96872"/>
        <c:crosses val="autoZero"/>
        <c:auto val="1"/>
        <c:lblAlgn val="ctr"/>
        <c:lblOffset val="100"/>
        <c:noMultiLvlLbl val="0"/>
      </c:catAx>
      <c:valAx>
        <c:axId val="303696872"/>
        <c:scaling>
          <c:orientation val="minMax"/>
        </c:scaling>
        <c:delete val="0"/>
        <c:axPos val="b"/>
        <c:majorGridlines>
          <c:spPr>
            <a:ln w="9525" cap="flat" cmpd="sng" algn="ctr">
              <a:solidFill>
                <a:schemeClr val="accent1">
                  <a:alpha val="8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557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4-BBCE-4882-94E6-BDA27409CBAA}"/>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8-93AE-45E3-B7D0-0ACED9B537CB}"/>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3-BBCE-4882-94E6-BDA27409CBA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2-BBCE-4882-94E6-BDA27409CBAA}"/>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1-BBCE-4882-94E6-BDA27409CBAA}"/>
              </c:ext>
            </c:extLst>
          </c:dPt>
          <c:val>
            <c:numRef>
              <c:f>Sheet2!$D$18:$H$18</c:f>
              <c:numCache>
                <c:formatCode>General</c:formatCode>
                <c:ptCount val="5"/>
                <c:pt idx="0">
                  <c:v>42</c:v>
                </c:pt>
                <c:pt idx="1">
                  <c:v>18.12</c:v>
                </c:pt>
                <c:pt idx="2">
                  <c:v>30.22</c:v>
                </c:pt>
                <c:pt idx="3">
                  <c:v>75.45</c:v>
                </c:pt>
                <c:pt idx="4">
                  <c:v>8.69</c:v>
                </c:pt>
              </c:numCache>
            </c:numRef>
          </c:val>
          <c:extLst>
            <c:ext xmlns:c16="http://schemas.microsoft.com/office/drawing/2014/chart" uri="{C3380CC4-5D6E-409C-BE32-E72D297353CC}">
              <c16:uniqueId val="{00000000-BBCE-4882-94E6-BDA27409CBAA}"/>
            </c:ext>
          </c:extLst>
        </c:ser>
        <c:dLbls>
          <c:showLegendKey val="0"/>
          <c:showVal val="0"/>
          <c:showCatName val="0"/>
          <c:showSerName val="0"/>
          <c:showPercent val="0"/>
          <c:showBubbleSize val="0"/>
        </c:dLbls>
        <c:gapWidth val="326"/>
        <c:overlap val="-58"/>
        <c:axId val="303697656"/>
        <c:axId val="303698048"/>
      </c:barChart>
      <c:catAx>
        <c:axId val="303697656"/>
        <c:scaling>
          <c:orientation val="minMax"/>
        </c:scaling>
        <c:delete val="0"/>
        <c:axPos val="l"/>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98048"/>
        <c:crosses val="autoZero"/>
        <c:auto val="1"/>
        <c:lblAlgn val="ctr"/>
        <c:lblOffset val="100"/>
        <c:noMultiLvlLbl val="0"/>
      </c:catAx>
      <c:valAx>
        <c:axId val="303698048"/>
        <c:scaling>
          <c:orientation val="minMax"/>
        </c:scaling>
        <c:delete val="0"/>
        <c:axPos val="b"/>
        <c:majorGridlines>
          <c:spPr>
            <a:ln w="9525" cap="flat" cmpd="sng" algn="ctr">
              <a:solidFill>
                <a:schemeClr val="accent1">
                  <a:alpha val="7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97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91771125482199E-2"/>
          <c:y val="0.13285891194304852"/>
          <c:w val="0.83505911578898928"/>
          <c:h val="0.71602846005275123"/>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5-6F4A-456B-BCD2-CB680471170D}"/>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4-6F4A-456B-BCD2-CB680471170D}"/>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3-6F4A-456B-BCD2-CB680471170D}"/>
              </c:ext>
            </c:extLst>
          </c:dPt>
          <c:dPt>
            <c:idx val="3"/>
            <c:invertIfNegative val="0"/>
            <c:bubble3D val="0"/>
            <c:extLst>
              <c:ext xmlns:c16="http://schemas.microsoft.com/office/drawing/2014/chart" uri="{C3380CC4-5D6E-409C-BE32-E72D297353CC}">
                <c16:uniqueId val="{00000002-6F4A-456B-BCD2-CB680471170D}"/>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1-6F4A-456B-BCD2-CB680471170D}"/>
              </c:ext>
            </c:extLst>
          </c:dPt>
          <c:val>
            <c:numRef>
              <c:f>Sheet2!$J$28:$N$28</c:f>
              <c:numCache>
                <c:formatCode>General</c:formatCode>
                <c:ptCount val="5"/>
                <c:pt idx="0">
                  <c:v>6.4999999999999997E-3</c:v>
                </c:pt>
                <c:pt idx="1">
                  <c:v>4.7000000000000002E-3</c:v>
                </c:pt>
                <c:pt idx="2">
                  <c:v>8.5000000000000006E-3</c:v>
                </c:pt>
                <c:pt idx="3">
                  <c:v>3.5000000000000001E-3</c:v>
                </c:pt>
                <c:pt idx="4">
                  <c:v>8.0000000000000002E-3</c:v>
                </c:pt>
              </c:numCache>
            </c:numRef>
          </c:val>
          <c:extLst>
            <c:ext xmlns:c16="http://schemas.microsoft.com/office/drawing/2014/chart" uri="{C3380CC4-5D6E-409C-BE32-E72D297353CC}">
              <c16:uniqueId val="{00000000-6F4A-456B-BCD2-CB680471170D}"/>
            </c:ext>
          </c:extLst>
        </c:ser>
        <c:dLbls>
          <c:showLegendKey val="0"/>
          <c:showVal val="0"/>
          <c:showCatName val="0"/>
          <c:showSerName val="0"/>
          <c:showPercent val="0"/>
          <c:showBubbleSize val="0"/>
        </c:dLbls>
        <c:gapWidth val="182"/>
        <c:axId val="303698832"/>
        <c:axId val="303699224"/>
      </c:barChart>
      <c:catAx>
        <c:axId val="303698832"/>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99224"/>
        <c:crosses val="autoZero"/>
        <c:auto val="1"/>
        <c:lblAlgn val="ctr"/>
        <c:lblOffset val="100"/>
        <c:noMultiLvlLbl val="0"/>
      </c:catAx>
      <c:valAx>
        <c:axId val="303699224"/>
        <c:scaling>
          <c:orientation val="minMax"/>
        </c:scaling>
        <c:delete val="0"/>
        <c:axPos val="b"/>
        <c:majorGridlines>
          <c:spPr>
            <a:ln w="9525" cap="flat" cmpd="sng" algn="ctr">
              <a:solidFill>
                <a:schemeClr val="accent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698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3E69BF-2DD9-4527-861C-2832D2D85C04}"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en-US"/>
        </a:p>
      </dgm:t>
    </dgm:pt>
    <dgm:pt modelId="{32872C2E-4E89-4677-AF1C-6EAD74797EE5}">
      <dgm:prSet phldrT="[Text]"/>
      <dgm:spPr/>
      <dgm:t>
        <a:bodyPr/>
        <a:lstStyle/>
        <a:p>
          <a:r>
            <a:rPr lang="en-US" altLang="zh-CN" b="1" dirty="0">
              <a:latin typeface="Century Gothic" pitchFamily="34" charset="0"/>
              <a:cs typeface="Arial" pitchFamily="34" charset="0"/>
            </a:rPr>
            <a:t>Executive summary</a:t>
          </a:r>
          <a:endParaRPr lang="en-US" b="1" dirty="0">
            <a:latin typeface="Century Gothic" pitchFamily="34" charset="0"/>
          </a:endParaRPr>
        </a:p>
      </dgm:t>
    </dgm:pt>
    <dgm:pt modelId="{E7897D55-16E9-4DF8-A3D8-D3753B36E291}" type="parTrans" cxnId="{81C3D8D2-9A7B-42EC-B2D1-C76DE9C0AC8D}">
      <dgm:prSet/>
      <dgm:spPr/>
      <dgm:t>
        <a:bodyPr/>
        <a:lstStyle/>
        <a:p>
          <a:endParaRPr lang="en-US" b="1">
            <a:latin typeface="Century Gothic" pitchFamily="34" charset="0"/>
          </a:endParaRPr>
        </a:p>
      </dgm:t>
    </dgm:pt>
    <dgm:pt modelId="{A23BD9C1-85C0-4F18-9EC8-1867F73B30F9}" type="sibTrans" cxnId="{81C3D8D2-9A7B-42EC-B2D1-C76DE9C0AC8D}">
      <dgm:prSet/>
      <dgm:spPr/>
      <dgm:t>
        <a:bodyPr/>
        <a:lstStyle/>
        <a:p>
          <a:endParaRPr lang="en-US" b="1">
            <a:latin typeface="Century Gothic" pitchFamily="34" charset="0"/>
          </a:endParaRPr>
        </a:p>
      </dgm:t>
    </dgm:pt>
    <dgm:pt modelId="{B2864581-248A-49EC-BF05-D9A935EAB446}">
      <dgm:prSet phldrT="[Text]"/>
      <dgm:spPr/>
      <dgm:t>
        <a:bodyPr/>
        <a:lstStyle/>
        <a:p>
          <a:r>
            <a:rPr lang="en-US" altLang="zh-CN" b="1" dirty="0">
              <a:latin typeface="Century Gothic" pitchFamily="34" charset="0"/>
              <a:cs typeface="Arial" pitchFamily="34" charset="0"/>
            </a:rPr>
            <a:t>Business objective</a:t>
          </a:r>
          <a:endParaRPr lang="en-US" b="1" dirty="0">
            <a:latin typeface="Century Gothic" pitchFamily="34" charset="0"/>
          </a:endParaRPr>
        </a:p>
      </dgm:t>
    </dgm:pt>
    <dgm:pt modelId="{BA177B68-BB8C-4C65-932B-185A0938DD3F}" type="parTrans" cxnId="{9FDF82DD-147D-4DB3-9A9D-12BAC301ADB5}">
      <dgm:prSet/>
      <dgm:spPr/>
      <dgm:t>
        <a:bodyPr/>
        <a:lstStyle/>
        <a:p>
          <a:endParaRPr lang="en-US" b="1">
            <a:latin typeface="Century Gothic" pitchFamily="34" charset="0"/>
          </a:endParaRPr>
        </a:p>
      </dgm:t>
    </dgm:pt>
    <dgm:pt modelId="{01488ED4-689E-4871-B55F-069D6E2C2D8D}" type="sibTrans" cxnId="{9FDF82DD-147D-4DB3-9A9D-12BAC301ADB5}">
      <dgm:prSet/>
      <dgm:spPr/>
      <dgm:t>
        <a:bodyPr/>
        <a:lstStyle/>
        <a:p>
          <a:endParaRPr lang="en-US" b="1">
            <a:latin typeface="Century Gothic" pitchFamily="34" charset="0"/>
          </a:endParaRPr>
        </a:p>
      </dgm:t>
    </dgm:pt>
    <dgm:pt modelId="{3FBAACD5-FB17-46CB-B5A8-F13568CF3B1E}">
      <dgm:prSet phldrT="[Text]"/>
      <dgm:spPr/>
      <dgm:t>
        <a:bodyPr/>
        <a:lstStyle/>
        <a:p>
          <a:r>
            <a:rPr lang="en-US" altLang="zh-CN" b="1" dirty="0">
              <a:latin typeface="Century Gothic" pitchFamily="34" charset="0"/>
              <a:cs typeface="Arial" pitchFamily="34" charset="0"/>
            </a:rPr>
            <a:t>Segment analysis</a:t>
          </a:r>
          <a:endParaRPr lang="en-US" b="1" dirty="0">
            <a:latin typeface="Century Gothic" pitchFamily="34" charset="0"/>
          </a:endParaRPr>
        </a:p>
      </dgm:t>
    </dgm:pt>
    <dgm:pt modelId="{6D6E94AB-4A59-4C9C-AA6B-4D84CC79AB11}" type="parTrans" cxnId="{1D016B68-1C22-460B-9F7F-3002060EFEAC}">
      <dgm:prSet/>
      <dgm:spPr/>
      <dgm:t>
        <a:bodyPr/>
        <a:lstStyle/>
        <a:p>
          <a:endParaRPr lang="en-US" b="1">
            <a:latin typeface="Century Gothic" pitchFamily="34" charset="0"/>
          </a:endParaRPr>
        </a:p>
      </dgm:t>
    </dgm:pt>
    <dgm:pt modelId="{F6F963D8-E0E5-49A4-B89F-8C647F182DC2}" type="sibTrans" cxnId="{1D016B68-1C22-460B-9F7F-3002060EFEAC}">
      <dgm:prSet/>
      <dgm:spPr/>
      <dgm:t>
        <a:bodyPr/>
        <a:lstStyle/>
        <a:p>
          <a:endParaRPr lang="en-US" b="1">
            <a:latin typeface="Century Gothic" pitchFamily="34" charset="0"/>
          </a:endParaRPr>
        </a:p>
      </dgm:t>
    </dgm:pt>
    <dgm:pt modelId="{7E6ED9F3-702F-4F3C-814B-8127472308F5}">
      <dgm:prSet phldrT="[Text]"/>
      <dgm:spPr/>
      <dgm:t>
        <a:bodyPr/>
        <a:lstStyle/>
        <a:p>
          <a:r>
            <a:rPr lang="en-US" b="1" dirty="0">
              <a:latin typeface="Century Gothic" pitchFamily="34" charset="0"/>
            </a:rPr>
            <a:t>Market basket</a:t>
          </a:r>
        </a:p>
      </dgm:t>
    </dgm:pt>
    <dgm:pt modelId="{60289D84-320D-4B81-B46E-559C25292887}" type="parTrans" cxnId="{5840BC9F-BEBA-4370-8FF1-6327A134F5C9}">
      <dgm:prSet/>
      <dgm:spPr/>
      <dgm:t>
        <a:bodyPr/>
        <a:lstStyle/>
        <a:p>
          <a:endParaRPr lang="en-US" b="1">
            <a:latin typeface="Century Gothic" pitchFamily="34" charset="0"/>
          </a:endParaRPr>
        </a:p>
      </dgm:t>
    </dgm:pt>
    <dgm:pt modelId="{4FE71794-51FE-41DE-8F60-8446947E9BC2}" type="sibTrans" cxnId="{5840BC9F-BEBA-4370-8FF1-6327A134F5C9}">
      <dgm:prSet/>
      <dgm:spPr/>
      <dgm:t>
        <a:bodyPr/>
        <a:lstStyle/>
        <a:p>
          <a:endParaRPr lang="en-US" b="1">
            <a:latin typeface="Century Gothic" pitchFamily="34" charset="0"/>
          </a:endParaRPr>
        </a:p>
      </dgm:t>
    </dgm:pt>
    <dgm:pt modelId="{BC38E406-BBBE-43F8-992D-98A9983EEFEC}">
      <dgm:prSet/>
      <dgm:spPr/>
      <dgm:t>
        <a:bodyPr/>
        <a:lstStyle/>
        <a:p>
          <a:r>
            <a:rPr lang="en-US" b="1" dirty="0">
              <a:latin typeface="Century Gothic" pitchFamily="34" charset="0"/>
            </a:rPr>
            <a:t>Test and learn plan</a:t>
          </a:r>
        </a:p>
      </dgm:t>
    </dgm:pt>
    <dgm:pt modelId="{6A12F0C0-9974-44A4-A565-7CC1A9E3A84C}" type="parTrans" cxnId="{8B5B806C-64D4-4CD2-9859-A854DE522110}">
      <dgm:prSet/>
      <dgm:spPr/>
      <dgm:t>
        <a:bodyPr/>
        <a:lstStyle/>
        <a:p>
          <a:endParaRPr lang="en-US" b="1">
            <a:latin typeface="Century Gothic" pitchFamily="34" charset="0"/>
          </a:endParaRPr>
        </a:p>
      </dgm:t>
    </dgm:pt>
    <dgm:pt modelId="{CC824370-8231-4937-A0DE-476FDF629012}" type="sibTrans" cxnId="{8B5B806C-64D4-4CD2-9859-A854DE522110}">
      <dgm:prSet/>
      <dgm:spPr/>
      <dgm:t>
        <a:bodyPr/>
        <a:lstStyle/>
        <a:p>
          <a:endParaRPr lang="en-US" b="1">
            <a:latin typeface="Century Gothic" pitchFamily="34" charset="0"/>
          </a:endParaRPr>
        </a:p>
      </dgm:t>
    </dgm:pt>
    <dgm:pt modelId="{731572EB-0A33-4992-BB7B-B64DDE6A8A0F}">
      <dgm:prSet/>
      <dgm:spPr/>
      <dgm:t>
        <a:bodyPr/>
        <a:lstStyle/>
        <a:p>
          <a:pPr rtl="0"/>
          <a:r>
            <a:rPr lang="en-US" b="1" i="0" u="none" strike="noStrike" cap="none" dirty="0">
              <a:latin typeface="Century Gothic" pitchFamily="34" charset="0"/>
              <a:ea typeface="Calibri"/>
              <a:cs typeface="Calibri"/>
              <a:sym typeface="Calibri"/>
            </a:rPr>
            <a:t>Elasticity</a:t>
          </a:r>
        </a:p>
      </dgm:t>
    </dgm:pt>
    <dgm:pt modelId="{98831461-F40B-4CBC-8832-1874389D9487}" type="parTrans" cxnId="{1E0FFCB1-C94D-422E-85CD-7E40F42F88DF}">
      <dgm:prSet/>
      <dgm:spPr/>
      <dgm:t>
        <a:bodyPr/>
        <a:lstStyle/>
        <a:p>
          <a:endParaRPr lang="en-US" b="1">
            <a:latin typeface="Century Gothic" pitchFamily="34" charset="0"/>
          </a:endParaRPr>
        </a:p>
      </dgm:t>
    </dgm:pt>
    <dgm:pt modelId="{6357C7A9-4FB5-4CA1-A1C1-571B8DA1BC4B}" type="sibTrans" cxnId="{1E0FFCB1-C94D-422E-85CD-7E40F42F88DF}">
      <dgm:prSet/>
      <dgm:spPr/>
      <dgm:t>
        <a:bodyPr/>
        <a:lstStyle/>
        <a:p>
          <a:endParaRPr lang="en-US" b="1">
            <a:latin typeface="Century Gothic" pitchFamily="34" charset="0"/>
          </a:endParaRPr>
        </a:p>
      </dgm:t>
    </dgm:pt>
    <dgm:pt modelId="{A722A519-EACA-4D4F-8592-19893CAD0365}">
      <dgm:prSet/>
      <dgm:spPr/>
      <dgm:t>
        <a:bodyPr/>
        <a:lstStyle/>
        <a:p>
          <a:pPr rtl="0"/>
          <a:r>
            <a:rPr lang="en-US" b="1" i="0" u="none" strike="noStrike" cap="none">
              <a:latin typeface="Century Gothic" pitchFamily="34" charset="0"/>
              <a:ea typeface="Calibri"/>
              <a:cs typeface="Calibri"/>
              <a:sym typeface="Calibri"/>
            </a:rPr>
            <a:t>Marcomm Valuation</a:t>
          </a:r>
          <a:endParaRPr lang="en-US" b="1" dirty="0">
            <a:latin typeface="Century Gothic" pitchFamily="34" charset="0"/>
          </a:endParaRPr>
        </a:p>
      </dgm:t>
    </dgm:pt>
    <dgm:pt modelId="{A46161A3-4E4B-40B1-A6A3-FD7051938B7E}" type="parTrans" cxnId="{958DE961-E3A9-4F85-8CD2-4DDF33F8AB66}">
      <dgm:prSet/>
      <dgm:spPr/>
      <dgm:t>
        <a:bodyPr/>
        <a:lstStyle/>
        <a:p>
          <a:endParaRPr lang="en-US"/>
        </a:p>
      </dgm:t>
    </dgm:pt>
    <dgm:pt modelId="{00E22A47-D2F4-46FF-9079-898FCD37C304}" type="sibTrans" cxnId="{958DE961-E3A9-4F85-8CD2-4DDF33F8AB66}">
      <dgm:prSet/>
      <dgm:spPr/>
      <dgm:t>
        <a:bodyPr/>
        <a:lstStyle/>
        <a:p>
          <a:endParaRPr lang="en-US"/>
        </a:p>
      </dgm:t>
    </dgm:pt>
    <dgm:pt modelId="{DE3A99C2-B6FC-421C-AE79-51F97FF20B49}" type="pres">
      <dgm:prSet presAssocID="{753E69BF-2DD9-4527-861C-2832D2D85C04}" presName="Name0" presStyleCnt="0">
        <dgm:presLayoutVars>
          <dgm:dir/>
          <dgm:resizeHandles val="exact"/>
        </dgm:presLayoutVars>
      </dgm:prSet>
      <dgm:spPr/>
    </dgm:pt>
    <dgm:pt modelId="{D9436E70-BE90-4B0F-835E-E9462CEDD671}" type="pres">
      <dgm:prSet presAssocID="{32872C2E-4E89-4677-AF1C-6EAD74797EE5}" presName="Name5" presStyleLbl="vennNode1" presStyleIdx="0" presStyleCnt="7">
        <dgm:presLayoutVars>
          <dgm:bulletEnabled val="1"/>
        </dgm:presLayoutVars>
      </dgm:prSet>
      <dgm:spPr/>
    </dgm:pt>
    <dgm:pt modelId="{1ED1C648-8EB3-49F6-B0F5-090D3F8A0E8A}" type="pres">
      <dgm:prSet presAssocID="{A23BD9C1-85C0-4F18-9EC8-1867F73B30F9}" presName="space" presStyleCnt="0"/>
      <dgm:spPr/>
    </dgm:pt>
    <dgm:pt modelId="{B86FEC0F-69F5-48E5-992B-9C3AB79D002D}" type="pres">
      <dgm:prSet presAssocID="{B2864581-248A-49EC-BF05-D9A935EAB446}" presName="Name5" presStyleLbl="vennNode1" presStyleIdx="1" presStyleCnt="7">
        <dgm:presLayoutVars>
          <dgm:bulletEnabled val="1"/>
        </dgm:presLayoutVars>
      </dgm:prSet>
      <dgm:spPr/>
    </dgm:pt>
    <dgm:pt modelId="{548C63C3-6637-49DD-AA38-AA750D020AE8}" type="pres">
      <dgm:prSet presAssocID="{01488ED4-689E-4871-B55F-069D6E2C2D8D}" presName="space" presStyleCnt="0"/>
      <dgm:spPr/>
    </dgm:pt>
    <dgm:pt modelId="{6A3EAEA3-738F-43F1-8D7F-6037C5960C5D}" type="pres">
      <dgm:prSet presAssocID="{3FBAACD5-FB17-46CB-B5A8-F13568CF3B1E}" presName="Name5" presStyleLbl="vennNode1" presStyleIdx="2" presStyleCnt="7">
        <dgm:presLayoutVars>
          <dgm:bulletEnabled val="1"/>
        </dgm:presLayoutVars>
      </dgm:prSet>
      <dgm:spPr/>
    </dgm:pt>
    <dgm:pt modelId="{57735D39-F983-4E14-BA54-8EEDE71B7C8B}" type="pres">
      <dgm:prSet presAssocID="{F6F963D8-E0E5-49A4-B89F-8C647F182DC2}" presName="space" presStyleCnt="0"/>
      <dgm:spPr/>
    </dgm:pt>
    <dgm:pt modelId="{133DA843-C9A5-4DA2-B1A3-5AB418A4AA20}" type="pres">
      <dgm:prSet presAssocID="{A722A519-EACA-4D4F-8592-19893CAD0365}" presName="Name5" presStyleLbl="vennNode1" presStyleIdx="3" presStyleCnt="7" custLinFactNeighborX="-57795" custLinFactNeighborY="793">
        <dgm:presLayoutVars>
          <dgm:bulletEnabled val="1"/>
        </dgm:presLayoutVars>
      </dgm:prSet>
      <dgm:spPr/>
    </dgm:pt>
    <dgm:pt modelId="{3D6379CB-2B02-4776-8855-BA48EE2B2B65}" type="pres">
      <dgm:prSet presAssocID="{00E22A47-D2F4-46FF-9079-898FCD37C304}" presName="space" presStyleCnt="0"/>
      <dgm:spPr/>
    </dgm:pt>
    <dgm:pt modelId="{231D8DDA-280B-4D27-B5DB-3B471093AB69}" type="pres">
      <dgm:prSet presAssocID="{731572EB-0A33-4992-BB7B-B64DDE6A8A0F}" presName="Name5" presStyleLbl="vennNode1" presStyleIdx="4" presStyleCnt="7">
        <dgm:presLayoutVars>
          <dgm:bulletEnabled val="1"/>
        </dgm:presLayoutVars>
      </dgm:prSet>
      <dgm:spPr/>
    </dgm:pt>
    <dgm:pt modelId="{C7FB71A1-DFCA-463F-B6D9-6AD1BE6F8A53}" type="pres">
      <dgm:prSet presAssocID="{6357C7A9-4FB5-4CA1-A1C1-571B8DA1BC4B}" presName="space" presStyleCnt="0"/>
      <dgm:spPr/>
    </dgm:pt>
    <dgm:pt modelId="{37D7F4C1-DE49-4545-8803-42DA4971F7E5}" type="pres">
      <dgm:prSet presAssocID="{7E6ED9F3-702F-4F3C-814B-8127472308F5}" presName="Name5" presStyleLbl="vennNode1" presStyleIdx="5" presStyleCnt="7">
        <dgm:presLayoutVars>
          <dgm:bulletEnabled val="1"/>
        </dgm:presLayoutVars>
      </dgm:prSet>
      <dgm:spPr/>
    </dgm:pt>
    <dgm:pt modelId="{BE852B41-B46F-4EA9-858E-9CDFD9996A0B}" type="pres">
      <dgm:prSet presAssocID="{4FE71794-51FE-41DE-8F60-8446947E9BC2}" presName="space" presStyleCnt="0"/>
      <dgm:spPr/>
    </dgm:pt>
    <dgm:pt modelId="{D3CD9335-6C88-4ED8-B76D-32B175786BAE}" type="pres">
      <dgm:prSet presAssocID="{BC38E406-BBBE-43F8-992D-98A9983EEFEC}" presName="Name5" presStyleLbl="vennNode1" presStyleIdx="6" presStyleCnt="7">
        <dgm:presLayoutVars>
          <dgm:bulletEnabled val="1"/>
        </dgm:presLayoutVars>
      </dgm:prSet>
      <dgm:spPr/>
    </dgm:pt>
  </dgm:ptLst>
  <dgm:cxnLst>
    <dgm:cxn modelId="{8FA8B43A-8C12-4D68-B2BF-7B871B7FF9B3}" type="presOf" srcId="{BC38E406-BBBE-43F8-992D-98A9983EEFEC}" destId="{D3CD9335-6C88-4ED8-B76D-32B175786BAE}" srcOrd="0" destOrd="0" presId="urn:microsoft.com/office/officeart/2005/8/layout/venn3"/>
    <dgm:cxn modelId="{158D8B3A-57EC-4273-82FC-11F4CA020A6A}" type="presOf" srcId="{7E6ED9F3-702F-4F3C-814B-8127472308F5}" destId="{37D7F4C1-DE49-4545-8803-42DA4971F7E5}" srcOrd="0" destOrd="0" presId="urn:microsoft.com/office/officeart/2005/8/layout/venn3"/>
    <dgm:cxn modelId="{B2FFB7AD-0593-450B-81D8-AFFEF67AB689}" type="presOf" srcId="{753E69BF-2DD9-4527-861C-2832D2D85C04}" destId="{DE3A99C2-B6FC-421C-AE79-51F97FF20B49}" srcOrd="0" destOrd="0" presId="urn:microsoft.com/office/officeart/2005/8/layout/venn3"/>
    <dgm:cxn modelId="{1D016B68-1C22-460B-9F7F-3002060EFEAC}" srcId="{753E69BF-2DD9-4527-861C-2832D2D85C04}" destId="{3FBAACD5-FB17-46CB-B5A8-F13568CF3B1E}" srcOrd="2" destOrd="0" parTransId="{6D6E94AB-4A59-4C9C-AA6B-4D84CC79AB11}" sibTransId="{F6F963D8-E0E5-49A4-B89F-8C647F182DC2}"/>
    <dgm:cxn modelId="{FA11E9D3-3543-4DC4-8973-A7F71E8018B9}" type="presOf" srcId="{32872C2E-4E89-4677-AF1C-6EAD74797EE5}" destId="{D9436E70-BE90-4B0F-835E-E9462CEDD671}" srcOrd="0" destOrd="0" presId="urn:microsoft.com/office/officeart/2005/8/layout/venn3"/>
    <dgm:cxn modelId="{8B5B806C-64D4-4CD2-9859-A854DE522110}" srcId="{753E69BF-2DD9-4527-861C-2832D2D85C04}" destId="{BC38E406-BBBE-43F8-992D-98A9983EEFEC}" srcOrd="6" destOrd="0" parTransId="{6A12F0C0-9974-44A4-A565-7CC1A9E3A84C}" sibTransId="{CC824370-8231-4937-A0DE-476FDF629012}"/>
    <dgm:cxn modelId="{1E0FFCB1-C94D-422E-85CD-7E40F42F88DF}" srcId="{753E69BF-2DD9-4527-861C-2832D2D85C04}" destId="{731572EB-0A33-4992-BB7B-B64DDE6A8A0F}" srcOrd="4" destOrd="0" parTransId="{98831461-F40B-4CBC-8832-1874389D9487}" sibTransId="{6357C7A9-4FB5-4CA1-A1C1-571B8DA1BC4B}"/>
    <dgm:cxn modelId="{9FDF82DD-147D-4DB3-9A9D-12BAC301ADB5}" srcId="{753E69BF-2DD9-4527-861C-2832D2D85C04}" destId="{B2864581-248A-49EC-BF05-D9A935EAB446}" srcOrd="1" destOrd="0" parTransId="{BA177B68-BB8C-4C65-932B-185A0938DD3F}" sibTransId="{01488ED4-689E-4871-B55F-069D6E2C2D8D}"/>
    <dgm:cxn modelId="{FC70A746-C411-48EE-AFE3-EFAF8EFBFEE1}" type="presOf" srcId="{B2864581-248A-49EC-BF05-D9A935EAB446}" destId="{B86FEC0F-69F5-48E5-992B-9C3AB79D002D}" srcOrd="0" destOrd="0" presId="urn:microsoft.com/office/officeart/2005/8/layout/venn3"/>
    <dgm:cxn modelId="{5840BC9F-BEBA-4370-8FF1-6327A134F5C9}" srcId="{753E69BF-2DD9-4527-861C-2832D2D85C04}" destId="{7E6ED9F3-702F-4F3C-814B-8127472308F5}" srcOrd="5" destOrd="0" parTransId="{60289D84-320D-4B81-B46E-559C25292887}" sibTransId="{4FE71794-51FE-41DE-8F60-8446947E9BC2}"/>
    <dgm:cxn modelId="{334ACB70-9B19-4DFC-997F-743CA3C40F10}" type="presOf" srcId="{731572EB-0A33-4992-BB7B-B64DDE6A8A0F}" destId="{231D8DDA-280B-4D27-B5DB-3B471093AB69}" srcOrd="0" destOrd="0" presId="urn:microsoft.com/office/officeart/2005/8/layout/venn3"/>
    <dgm:cxn modelId="{5E709BD8-00A1-4CB3-A455-FB78167FC986}" type="presOf" srcId="{A722A519-EACA-4D4F-8592-19893CAD0365}" destId="{133DA843-C9A5-4DA2-B1A3-5AB418A4AA20}" srcOrd="0" destOrd="0" presId="urn:microsoft.com/office/officeart/2005/8/layout/venn3"/>
    <dgm:cxn modelId="{958DE961-E3A9-4F85-8CD2-4DDF33F8AB66}" srcId="{753E69BF-2DD9-4527-861C-2832D2D85C04}" destId="{A722A519-EACA-4D4F-8592-19893CAD0365}" srcOrd="3" destOrd="0" parTransId="{A46161A3-4E4B-40B1-A6A3-FD7051938B7E}" sibTransId="{00E22A47-D2F4-46FF-9079-898FCD37C304}"/>
    <dgm:cxn modelId="{D0CE7C88-A889-437C-A961-A0527F1E41F1}" type="presOf" srcId="{3FBAACD5-FB17-46CB-B5A8-F13568CF3B1E}" destId="{6A3EAEA3-738F-43F1-8D7F-6037C5960C5D}" srcOrd="0" destOrd="0" presId="urn:microsoft.com/office/officeart/2005/8/layout/venn3"/>
    <dgm:cxn modelId="{81C3D8D2-9A7B-42EC-B2D1-C76DE9C0AC8D}" srcId="{753E69BF-2DD9-4527-861C-2832D2D85C04}" destId="{32872C2E-4E89-4677-AF1C-6EAD74797EE5}" srcOrd="0" destOrd="0" parTransId="{E7897D55-16E9-4DF8-A3D8-D3753B36E291}" sibTransId="{A23BD9C1-85C0-4F18-9EC8-1867F73B30F9}"/>
    <dgm:cxn modelId="{638B1A62-E5E4-4E5B-B35A-04985BD8548A}" type="presParOf" srcId="{DE3A99C2-B6FC-421C-AE79-51F97FF20B49}" destId="{D9436E70-BE90-4B0F-835E-E9462CEDD671}" srcOrd="0" destOrd="0" presId="urn:microsoft.com/office/officeart/2005/8/layout/venn3"/>
    <dgm:cxn modelId="{C2D7485D-1046-4F49-91C3-26D218CF6F5A}" type="presParOf" srcId="{DE3A99C2-B6FC-421C-AE79-51F97FF20B49}" destId="{1ED1C648-8EB3-49F6-B0F5-090D3F8A0E8A}" srcOrd="1" destOrd="0" presId="urn:microsoft.com/office/officeart/2005/8/layout/venn3"/>
    <dgm:cxn modelId="{F4358812-4AED-4CA8-B61A-2F235061EF9C}" type="presParOf" srcId="{DE3A99C2-B6FC-421C-AE79-51F97FF20B49}" destId="{B86FEC0F-69F5-48E5-992B-9C3AB79D002D}" srcOrd="2" destOrd="0" presId="urn:microsoft.com/office/officeart/2005/8/layout/venn3"/>
    <dgm:cxn modelId="{2DAC6B98-0D3A-4B98-B79E-638CA95F0F4B}" type="presParOf" srcId="{DE3A99C2-B6FC-421C-AE79-51F97FF20B49}" destId="{548C63C3-6637-49DD-AA38-AA750D020AE8}" srcOrd="3" destOrd="0" presId="urn:microsoft.com/office/officeart/2005/8/layout/venn3"/>
    <dgm:cxn modelId="{7031108D-2F3E-4742-94CF-CC6D24D5A3E5}" type="presParOf" srcId="{DE3A99C2-B6FC-421C-AE79-51F97FF20B49}" destId="{6A3EAEA3-738F-43F1-8D7F-6037C5960C5D}" srcOrd="4" destOrd="0" presId="urn:microsoft.com/office/officeart/2005/8/layout/venn3"/>
    <dgm:cxn modelId="{851954FA-0B83-463C-BE2C-1A09E1C56BD7}" type="presParOf" srcId="{DE3A99C2-B6FC-421C-AE79-51F97FF20B49}" destId="{57735D39-F983-4E14-BA54-8EEDE71B7C8B}" srcOrd="5" destOrd="0" presId="urn:microsoft.com/office/officeart/2005/8/layout/venn3"/>
    <dgm:cxn modelId="{2261E0EB-7DDB-4E6C-A605-6D4F98CE504C}" type="presParOf" srcId="{DE3A99C2-B6FC-421C-AE79-51F97FF20B49}" destId="{133DA843-C9A5-4DA2-B1A3-5AB418A4AA20}" srcOrd="6" destOrd="0" presId="urn:microsoft.com/office/officeart/2005/8/layout/venn3"/>
    <dgm:cxn modelId="{C57905F2-0769-44EE-A76D-1993F973F507}" type="presParOf" srcId="{DE3A99C2-B6FC-421C-AE79-51F97FF20B49}" destId="{3D6379CB-2B02-4776-8855-BA48EE2B2B65}" srcOrd="7" destOrd="0" presId="urn:microsoft.com/office/officeart/2005/8/layout/venn3"/>
    <dgm:cxn modelId="{BE8BABCF-3721-42FD-BA69-291F45FCF7E5}" type="presParOf" srcId="{DE3A99C2-B6FC-421C-AE79-51F97FF20B49}" destId="{231D8DDA-280B-4D27-B5DB-3B471093AB69}" srcOrd="8" destOrd="0" presId="urn:microsoft.com/office/officeart/2005/8/layout/venn3"/>
    <dgm:cxn modelId="{24F5C0D3-56F3-474F-86B1-9F4CBC429D1A}" type="presParOf" srcId="{DE3A99C2-B6FC-421C-AE79-51F97FF20B49}" destId="{C7FB71A1-DFCA-463F-B6D9-6AD1BE6F8A53}" srcOrd="9" destOrd="0" presId="urn:microsoft.com/office/officeart/2005/8/layout/venn3"/>
    <dgm:cxn modelId="{550153B0-DABD-4E42-B110-513D2164B6EE}" type="presParOf" srcId="{DE3A99C2-B6FC-421C-AE79-51F97FF20B49}" destId="{37D7F4C1-DE49-4545-8803-42DA4971F7E5}" srcOrd="10" destOrd="0" presId="urn:microsoft.com/office/officeart/2005/8/layout/venn3"/>
    <dgm:cxn modelId="{C975D191-75B6-4B9D-AB21-C6BD406F3ADC}" type="presParOf" srcId="{DE3A99C2-B6FC-421C-AE79-51F97FF20B49}" destId="{BE852B41-B46F-4EA9-858E-9CDFD9996A0B}" srcOrd="11" destOrd="0" presId="urn:microsoft.com/office/officeart/2005/8/layout/venn3"/>
    <dgm:cxn modelId="{322F2D92-FBEB-4D67-AE87-92F4573561C7}" type="presParOf" srcId="{DE3A99C2-B6FC-421C-AE79-51F97FF20B49}" destId="{D3CD9335-6C88-4ED8-B76D-32B175786BAE}" srcOrd="12"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B7785-2F1B-4A4E-A8E1-70E0B546AA67}" type="doc">
      <dgm:prSet loTypeId="urn:microsoft.com/office/officeart/2005/8/layout/radial2" loCatId="relationship" qsTypeId="urn:microsoft.com/office/officeart/2005/8/quickstyle/simple5" qsCatId="simple" csTypeId="urn:microsoft.com/office/officeart/2005/8/colors/colorful1" csCatId="colorful" phldr="1"/>
      <dgm:spPr>
        <a:scene3d>
          <a:camera prst="orthographicFront">
            <a:rot lat="0" lon="0" rev="0"/>
          </a:camera>
          <a:lightRig rig="threePt" dir="t"/>
        </a:scene3d>
      </dgm:spPr>
      <dgm:t>
        <a:bodyPr/>
        <a:lstStyle/>
        <a:p>
          <a:endParaRPr lang="en-US"/>
        </a:p>
      </dgm:t>
    </dgm:pt>
    <dgm:pt modelId="{525DE391-7A7F-4782-B09A-3CF87BE59EC9}">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dirty="0">
              <a:latin typeface="Century Gothic" pitchFamily="34" charset="0"/>
            </a:rPr>
            <a:t>1.</a:t>
          </a:r>
        </a:p>
        <a:p>
          <a:pPr marL="0" marR="0" indent="0" defTabSz="914400" eaLnBrk="1" fontAlgn="auto" latinLnBrk="0" hangingPunct="1">
            <a:lnSpc>
              <a:spcPct val="100000"/>
            </a:lnSpc>
            <a:spcBef>
              <a:spcPts val="0"/>
            </a:spcBef>
            <a:spcAft>
              <a:spcPts val="0"/>
            </a:spcAft>
            <a:buClrTx/>
            <a:buSzTx/>
            <a:buFontTx/>
            <a:buNone/>
            <a:tabLst/>
            <a:defRPr/>
          </a:pPr>
          <a:r>
            <a:rPr lang="en-US" sz="1400" b="1" dirty="0">
              <a:latin typeface="Century Gothic" pitchFamily="34" charset="0"/>
            </a:rPr>
            <a:t>Family Fellas</a:t>
          </a:r>
        </a:p>
      </dgm:t>
    </dgm:pt>
    <dgm:pt modelId="{AD3B7286-C35D-46AD-8980-7D23A717874F}" type="parTrans" cxnId="{27C844A9-027B-46B0-AA38-8BA17F7F61EB}">
      <dgm:prSet/>
      <dgm:spPr/>
      <dgm:t>
        <a:bodyPr/>
        <a:lstStyle/>
        <a:p>
          <a:endParaRPr lang="en-US" sz="4400"/>
        </a:p>
      </dgm:t>
    </dgm:pt>
    <dgm:pt modelId="{1FA1C2A8-147A-4ED6-A2A1-B5E6A069F6AA}" type="sibTrans" cxnId="{27C844A9-027B-46B0-AA38-8BA17F7F61EB}">
      <dgm:prSet/>
      <dgm:spPr/>
      <dgm:t>
        <a:bodyPr/>
        <a:lstStyle/>
        <a:p>
          <a:endParaRPr lang="en-US" sz="4400"/>
        </a:p>
      </dgm:t>
    </dgm:pt>
    <dgm:pt modelId="{EEF8CABE-97A6-4593-9A3B-581CAD5BB460}">
      <dgm:prSet phldrT="[Text]" custT="1"/>
      <dgm:spPr/>
      <dgm:t>
        <a:bodyPr/>
        <a:lstStyle/>
        <a:p>
          <a:pPr defTabSz="622300">
            <a:lnSpc>
              <a:spcPct val="90000"/>
            </a:lnSpc>
            <a:spcBef>
              <a:spcPct val="0"/>
            </a:spcBef>
            <a:spcAft>
              <a:spcPct val="35000"/>
            </a:spcAft>
          </a:pPr>
          <a:r>
            <a:rPr lang="en-US" sz="1400" b="1">
              <a:latin typeface="Century Gothic" pitchFamily="34" charset="0"/>
            </a:rPr>
            <a:t>2.</a:t>
          </a:r>
        </a:p>
        <a:p>
          <a:pPr marL="0" marR="0" indent="0" defTabSz="914400" eaLnBrk="1" fontAlgn="auto" latinLnBrk="0" hangingPunct="1">
            <a:lnSpc>
              <a:spcPct val="100000"/>
            </a:lnSpc>
            <a:spcBef>
              <a:spcPts val="0"/>
            </a:spcBef>
            <a:spcAft>
              <a:spcPts val="0"/>
            </a:spcAft>
            <a:buClrTx/>
            <a:buSzTx/>
            <a:buFontTx/>
            <a:buNone/>
            <a:tabLst/>
            <a:defRPr/>
          </a:pPr>
          <a:r>
            <a:rPr lang="en-US" sz="1400" b="1">
              <a:latin typeface="Century Gothic" pitchFamily="34" charset="0"/>
            </a:rPr>
            <a:t>Farming Fasionistas</a:t>
          </a:r>
          <a:endParaRPr lang="en-US" sz="1400" b="1" dirty="0">
            <a:latin typeface="Century Gothic" pitchFamily="34" charset="0"/>
          </a:endParaRPr>
        </a:p>
      </dgm:t>
    </dgm:pt>
    <dgm:pt modelId="{7B3B8620-095A-4768-8CC4-86540F58EF5B}" type="parTrans" cxnId="{9767BF23-5A43-46E1-861E-A3831FFF2E28}">
      <dgm:prSet/>
      <dgm:spPr/>
      <dgm:t>
        <a:bodyPr/>
        <a:lstStyle/>
        <a:p>
          <a:endParaRPr lang="en-US" sz="4400"/>
        </a:p>
      </dgm:t>
    </dgm:pt>
    <dgm:pt modelId="{FB836DA3-62FE-43E6-B7ED-BE811241FAC6}" type="sibTrans" cxnId="{9767BF23-5A43-46E1-861E-A3831FFF2E28}">
      <dgm:prSet/>
      <dgm:spPr/>
      <dgm:t>
        <a:bodyPr/>
        <a:lstStyle/>
        <a:p>
          <a:endParaRPr lang="en-US" sz="4400"/>
        </a:p>
      </dgm:t>
    </dgm:pt>
    <dgm:pt modelId="{C4273079-54C2-4B80-AADC-94FBF9503D7F}">
      <dgm:prSet phldrT="[Text]" custT="1"/>
      <dgm:spPr/>
      <dgm:t>
        <a:bodyPr/>
        <a:lstStyle/>
        <a:p>
          <a:r>
            <a:rPr lang="en-US" sz="1400" b="1">
              <a:latin typeface="Century Gothic" pitchFamily="34" charset="0"/>
            </a:rPr>
            <a:t>3.DIY Architects</a:t>
          </a:r>
          <a:endParaRPr lang="en-US" sz="1400" b="1" dirty="0">
            <a:latin typeface="Century Gothic" pitchFamily="34" charset="0"/>
          </a:endParaRPr>
        </a:p>
      </dgm:t>
    </dgm:pt>
    <dgm:pt modelId="{F638E237-32D7-4227-8EDD-56FE5CFA5407}" type="parTrans" cxnId="{E5023457-38EB-43F7-A08A-85E0F4566155}">
      <dgm:prSet/>
      <dgm:spPr/>
      <dgm:t>
        <a:bodyPr/>
        <a:lstStyle/>
        <a:p>
          <a:endParaRPr lang="en-US" sz="4400"/>
        </a:p>
      </dgm:t>
    </dgm:pt>
    <dgm:pt modelId="{AA2CEADF-1ECA-4438-BED9-45792523F552}" type="sibTrans" cxnId="{E5023457-38EB-43F7-A08A-85E0F4566155}">
      <dgm:prSet/>
      <dgm:spPr/>
      <dgm:t>
        <a:bodyPr/>
        <a:lstStyle/>
        <a:p>
          <a:endParaRPr lang="en-US" sz="4400"/>
        </a:p>
      </dgm:t>
    </dgm:pt>
    <dgm:pt modelId="{3C58ED9D-2B42-40F7-A23B-DC61351F7B2D}">
      <dgm:prSet phldrT="[Text]" custT="1"/>
      <dgm:spPr/>
      <dgm:t>
        <a:bodyPr/>
        <a:lstStyle/>
        <a:p>
          <a:r>
            <a:rPr lang="en-US" sz="1400" b="1">
              <a:latin typeface="Century Gothic" pitchFamily="34" charset="0"/>
            </a:rPr>
            <a:t>4.</a:t>
          </a:r>
        </a:p>
        <a:p>
          <a:pPr marL="0" marR="0" indent="0" defTabSz="914400" eaLnBrk="1" fontAlgn="auto" latinLnBrk="0" hangingPunct="1">
            <a:lnSpc>
              <a:spcPct val="100000"/>
            </a:lnSpc>
            <a:spcBef>
              <a:spcPts val="0"/>
            </a:spcBef>
            <a:spcAft>
              <a:spcPts val="0"/>
            </a:spcAft>
            <a:buClrTx/>
            <a:buSzTx/>
            <a:buFontTx/>
            <a:buNone/>
            <a:tabLst/>
            <a:defRPr/>
          </a:pPr>
          <a:r>
            <a:rPr lang="en-US" sz="1400" b="1">
              <a:latin typeface="Century Gothic" pitchFamily="34" charset="0"/>
            </a:rPr>
            <a:t>Lost World</a:t>
          </a:r>
          <a:endParaRPr lang="en-US" sz="1400" b="1" dirty="0">
            <a:latin typeface="Century Gothic" pitchFamily="34" charset="0"/>
          </a:endParaRPr>
        </a:p>
      </dgm:t>
    </dgm:pt>
    <dgm:pt modelId="{F9F2299B-1F57-4F32-8410-2CE6396F4FA4}" type="parTrans" cxnId="{C243352D-7F1A-4DFC-A103-B90D39D228BF}">
      <dgm:prSet/>
      <dgm:spPr/>
      <dgm:t>
        <a:bodyPr/>
        <a:lstStyle/>
        <a:p>
          <a:endParaRPr lang="en-US" sz="4400"/>
        </a:p>
      </dgm:t>
    </dgm:pt>
    <dgm:pt modelId="{9EBE6F4B-45AE-4EFB-B864-E43B69B491AD}" type="sibTrans" cxnId="{C243352D-7F1A-4DFC-A103-B90D39D228BF}">
      <dgm:prSet/>
      <dgm:spPr/>
      <dgm:t>
        <a:bodyPr/>
        <a:lstStyle/>
        <a:p>
          <a:endParaRPr lang="en-US" sz="4400"/>
        </a:p>
      </dgm:t>
    </dgm:pt>
    <dgm:pt modelId="{367AE40D-AF57-4475-9176-50DCE4DCABE8}">
      <dgm:prSet phldrT="[Text]" custT="1"/>
      <dgm:spPr/>
      <dgm:t>
        <a:bodyPr/>
        <a:lstStyle/>
        <a:p>
          <a:r>
            <a:rPr lang="en-US" sz="1400" b="1">
              <a:latin typeface="Century Gothic" pitchFamily="34" charset="0"/>
            </a:rPr>
            <a:t>5. Country Yuppie</a:t>
          </a:r>
        </a:p>
        <a:p>
          <a:endParaRPr lang="en-US" sz="1400" b="1" dirty="0">
            <a:latin typeface="Century Gothic" pitchFamily="34" charset="0"/>
          </a:endParaRPr>
        </a:p>
      </dgm:t>
    </dgm:pt>
    <dgm:pt modelId="{AF30E259-B068-418D-B235-A6897E1DAE2D}" type="parTrans" cxnId="{99AB318D-CD43-42F9-8294-061F0FFF4DCC}">
      <dgm:prSet/>
      <dgm:spPr/>
      <dgm:t>
        <a:bodyPr/>
        <a:lstStyle/>
        <a:p>
          <a:endParaRPr lang="en-US"/>
        </a:p>
      </dgm:t>
    </dgm:pt>
    <dgm:pt modelId="{07A1195D-EB65-4D94-B445-BE2396AAA750}" type="sibTrans" cxnId="{99AB318D-CD43-42F9-8294-061F0FFF4DCC}">
      <dgm:prSet/>
      <dgm:spPr/>
      <dgm:t>
        <a:bodyPr/>
        <a:lstStyle/>
        <a:p>
          <a:endParaRPr lang="en-US"/>
        </a:p>
      </dgm:t>
    </dgm:pt>
    <dgm:pt modelId="{E5B6FE3E-4349-403B-85CE-47A1DB3DD2AD}" type="pres">
      <dgm:prSet presAssocID="{4B0B7785-2F1B-4A4E-A8E1-70E0B546AA67}" presName="composite" presStyleCnt="0">
        <dgm:presLayoutVars>
          <dgm:chMax val="5"/>
          <dgm:dir/>
          <dgm:animLvl val="ctr"/>
          <dgm:resizeHandles val="exact"/>
        </dgm:presLayoutVars>
      </dgm:prSet>
      <dgm:spPr/>
    </dgm:pt>
    <dgm:pt modelId="{BD9A85AC-6A9E-4294-984B-DCA138BFAD2C}" type="pres">
      <dgm:prSet presAssocID="{4B0B7785-2F1B-4A4E-A8E1-70E0B546AA67}" presName="cycle" presStyleCnt="0"/>
      <dgm:spPr/>
    </dgm:pt>
    <dgm:pt modelId="{62CA4A92-3A16-4BED-AD42-734A0EACCE3D}" type="pres">
      <dgm:prSet presAssocID="{4B0B7785-2F1B-4A4E-A8E1-70E0B546AA67}" presName="centerShape" presStyleCnt="0"/>
      <dgm:spPr/>
    </dgm:pt>
    <dgm:pt modelId="{376C9C24-18DA-41C0-9FC0-C4596E05B28B}" type="pres">
      <dgm:prSet presAssocID="{4B0B7785-2F1B-4A4E-A8E1-70E0B546AA67}" presName="connSite" presStyleLbl="node1" presStyleIdx="0" presStyleCnt="6"/>
      <dgm:spPr/>
    </dgm:pt>
    <dgm:pt modelId="{4272CBF7-EF50-4E2E-A992-68621A9B4151}" type="pres">
      <dgm:prSet presAssocID="{4B0B7785-2F1B-4A4E-A8E1-70E0B546AA67}" presName="visible" presStyleLbl="node1" presStyleIdx="0" presStyleCnt="6" custAng="241464" custScaleX="131738" custScaleY="123838"/>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dgm:spPr>
    </dgm:pt>
    <dgm:pt modelId="{3F15B03F-EDE9-441B-B0E7-446449901D86}" type="pres">
      <dgm:prSet presAssocID="{AD3B7286-C35D-46AD-8980-7D23A717874F}" presName="Name25" presStyleLbl="parChTrans1D1" presStyleIdx="0" presStyleCnt="5"/>
      <dgm:spPr/>
    </dgm:pt>
    <dgm:pt modelId="{722D0BA0-DD4E-4779-A6A4-954C33A2846A}" type="pres">
      <dgm:prSet presAssocID="{525DE391-7A7F-4782-B09A-3CF87BE59EC9}" presName="node" presStyleCnt="0"/>
      <dgm:spPr/>
    </dgm:pt>
    <dgm:pt modelId="{B1CBA4C9-490E-4311-B36B-7365D66AE722}" type="pres">
      <dgm:prSet presAssocID="{525DE391-7A7F-4782-B09A-3CF87BE59EC9}" presName="parentNode" presStyleLbl="node1" presStyleIdx="1" presStyleCnt="6" custScaleX="178626" custScaleY="172352" custLinFactNeighborX="1178" custLinFactNeighborY="-3622">
        <dgm:presLayoutVars>
          <dgm:chMax val="1"/>
          <dgm:bulletEnabled val="1"/>
        </dgm:presLayoutVars>
      </dgm:prSet>
      <dgm:spPr/>
    </dgm:pt>
    <dgm:pt modelId="{1654D51A-97C8-47E7-A83F-278B87F76586}" type="pres">
      <dgm:prSet presAssocID="{525DE391-7A7F-4782-B09A-3CF87BE59EC9}" presName="childNode" presStyleLbl="revTx" presStyleIdx="0" presStyleCnt="0">
        <dgm:presLayoutVars>
          <dgm:bulletEnabled val="1"/>
        </dgm:presLayoutVars>
      </dgm:prSet>
      <dgm:spPr/>
    </dgm:pt>
    <dgm:pt modelId="{F6631B8B-B4D4-4240-855D-BCFA42D36666}" type="pres">
      <dgm:prSet presAssocID="{7B3B8620-095A-4768-8CC4-86540F58EF5B}" presName="Name25" presStyleLbl="parChTrans1D1" presStyleIdx="1" presStyleCnt="5"/>
      <dgm:spPr/>
    </dgm:pt>
    <dgm:pt modelId="{00BDF085-5928-49B7-B66D-C3AD5721A7C1}" type="pres">
      <dgm:prSet presAssocID="{EEF8CABE-97A6-4593-9A3B-581CAD5BB460}" presName="node" presStyleCnt="0"/>
      <dgm:spPr/>
    </dgm:pt>
    <dgm:pt modelId="{1171142E-662A-46D2-A304-A59BA466B5FA}" type="pres">
      <dgm:prSet presAssocID="{EEF8CABE-97A6-4593-9A3B-581CAD5BB460}" presName="parentNode" presStyleLbl="node1" presStyleIdx="2" presStyleCnt="6" custScaleX="173151" custScaleY="168436" custLinFactNeighborX="2242" custLinFactNeighborY="206">
        <dgm:presLayoutVars>
          <dgm:chMax val="1"/>
          <dgm:bulletEnabled val="1"/>
        </dgm:presLayoutVars>
      </dgm:prSet>
      <dgm:spPr/>
    </dgm:pt>
    <dgm:pt modelId="{2193A912-CD86-456A-B684-1DF5E10209B9}" type="pres">
      <dgm:prSet presAssocID="{EEF8CABE-97A6-4593-9A3B-581CAD5BB460}" presName="childNode" presStyleLbl="revTx" presStyleIdx="0" presStyleCnt="0">
        <dgm:presLayoutVars>
          <dgm:bulletEnabled val="1"/>
        </dgm:presLayoutVars>
      </dgm:prSet>
      <dgm:spPr/>
    </dgm:pt>
    <dgm:pt modelId="{713681B0-08D1-4D20-8626-D17C00411FFC}" type="pres">
      <dgm:prSet presAssocID="{F638E237-32D7-4227-8EDD-56FE5CFA5407}" presName="Name25" presStyleLbl="parChTrans1D1" presStyleIdx="2" presStyleCnt="5"/>
      <dgm:spPr/>
    </dgm:pt>
    <dgm:pt modelId="{BE387CE4-76E1-45C8-8EFE-2D3B89E06C19}" type="pres">
      <dgm:prSet presAssocID="{C4273079-54C2-4B80-AADC-94FBF9503D7F}" presName="node" presStyleCnt="0"/>
      <dgm:spPr/>
    </dgm:pt>
    <dgm:pt modelId="{2B32CD5F-1805-4A0D-B750-865555C0FFE9}" type="pres">
      <dgm:prSet presAssocID="{C4273079-54C2-4B80-AADC-94FBF9503D7F}" presName="parentNode" presStyleLbl="node1" presStyleIdx="3" presStyleCnt="6" custScaleX="174010" custScaleY="159616" custLinFactNeighborX="1053" custLinFactNeighborY="206">
        <dgm:presLayoutVars>
          <dgm:chMax val="1"/>
          <dgm:bulletEnabled val="1"/>
        </dgm:presLayoutVars>
      </dgm:prSet>
      <dgm:spPr/>
    </dgm:pt>
    <dgm:pt modelId="{71AF61F1-F72A-46C0-8C39-802E34FF3320}" type="pres">
      <dgm:prSet presAssocID="{C4273079-54C2-4B80-AADC-94FBF9503D7F}" presName="childNode" presStyleLbl="revTx" presStyleIdx="0" presStyleCnt="0">
        <dgm:presLayoutVars>
          <dgm:bulletEnabled val="1"/>
        </dgm:presLayoutVars>
      </dgm:prSet>
      <dgm:spPr/>
    </dgm:pt>
    <dgm:pt modelId="{DC35DF12-6682-47F6-ABC9-A780E91B4F64}" type="pres">
      <dgm:prSet presAssocID="{F9F2299B-1F57-4F32-8410-2CE6396F4FA4}" presName="Name25" presStyleLbl="parChTrans1D1" presStyleIdx="3" presStyleCnt="5"/>
      <dgm:spPr/>
    </dgm:pt>
    <dgm:pt modelId="{589C5CB0-28ED-4544-B3AE-B6E0C9102D2D}" type="pres">
      <dgm:prSet presAssocID="{3C58ED9D-2B42-40F7-A23B-DC61351F7B2D}" presName="node" presStyleCnt="0"/>
      <dgm:spPr/>
    </dgm:pt>
    <dgm:pt modelId="{9A25CDBE-520E-4F40-9AA4-8396322D623B}" type="pres">
      <dgm:prSet presAssocID="{3C58ED9D-2B42-40F7-A23B-DC61351F7B2D}" presName="parentNode" presStyleLbl="node1" presStyleIdx="4" presStyleCnt="6" custScaleX="173750" custScaleY="169785" custLinFactNeighborX="1053" custLinFactNeighborY="206">
        <dgm:presLayoutVars>
          <dgm:chMax val="1"/>
          <dgm:bulletEnabled val="1"/>
        </dgm:presLayoutVars>
      </dgm:prSet>
      <dgm:spPr/>
    </dgm:pt>
    <dgm:pt modelId="{06DF9D36-2AED-4A3E-94A3-0963A8E7ABD2}" type="pres">
      <dgm:prSet presAssocID="{3C58ED9D-2B42-40F7-A23B-DC61351F7B2D}" presName="childNode" presStyleLbl="revTx" presStyleIdx="0" presStyleCnt="0">
        <dgm:presLayoutVars>
          <dgm:bulletEnabled val="1"/>
        </dgm:presLayoutVars>
      </dgm:prSet>
      <dgm:spPr/>
    </dgm:pt>
    <dgm:pt modelId="{5824D643-0C72-4EF0-8502-3BA89500C058}" type="pres">
      <dgm:prSet presAssocID="{AF30E259-B068-418D-B235-A6897E1DAE2D}" presName="Name25" presStyleLbl="parChTrans1D1" presStyleIdx="4" presStyleCnt="5"/>
      <dgm:spPr/>
    </dgm:pt>
    <dgm:pt modelId="{7507C816-3C2F-484D-8012-94C4D964AD60}" type="pres">
      <dgm:prSet presAssocID="{367AE40D-AF57-4475-9176-50DCE4DCABE8}" presName="node" presStyleCnt="0"/>
      <dgm:spPr/>
    </dgm:pt>
    <dgm:pt modelId="{74600401-D18B-4934-A43A-CF282CCC3027}" type="pres">
      <dgm:prSet presAssocID="{367AE40D-AF57-4475-9176-50DCE4DCABE8}" presName="parentNode" presStyleLbl="node1" presStyleIdx="5" presStyleCnt="6" custScaleX="179313" custScaleY="174596">
        <dgm:presLayoutVars>
          <dgm:chMax val="1"/>
          <dgm:bulletEnabled val="1"/>
        </dgm:presLayoutVars>
      </dgm:prSet>
      <dgm:spPr/>
    </dgm:pt>
    <dgm:pt modelId="{F83AB2DB-2631-4B55-B40B-D566A6F12DFB}" type="pres">
      <dgm:prSet presAssocID="{367AE40D-AF57-4475-9176-50DCE4DCABE8}" presName="childNode" presStyleLbl="revTx" presStyleIdx="0" presStyleCnt="0">
        <dgm:presLayoutVars>
          <dgm:bulletEnabled val="1"/>
        </dgm:presLayoutVars>
      </dgm:prSet>
      <dgm:spPr/>
    </dgm:pt>
  </dgm:ptLst>
  <dgm:cxnLst>
    <dgm:cxn modelId="{FEEE6982-A0AA-4EE2-B483-B30E2B38313E}" type="presOf" srcId="{AF30E259-B068-418D-B235-A6897E1DAE2D}" destId="{5824D643-0C72-4EF0-8502-3BA89500C058}" srcOrd="0" destOrd="0" presId="urn:microsoft.com/office/officeart/2005/8/layout/radial2"/>
    <dgm:cxn modelId="{27C844A9-027B-46B0-AA38-8BA17F7F61EB}" srcId="{4B0B7785-2F1B-4A4E-A8E1-70E0B546AA67}" destId="{525DE391-7A7F-4782-B09A-3CF87BE59EC9}" srcOrd="0" destOrd="0" parTransId="{AD3B7286-C35D-46AD-8980-7D23A717874F}" sibTransId="{1FA1C2A8-147A-4ED6-A2A1-B5E6A069F6AA}"/>
    <dgm:cxn modelId="{E5023457-38EB-43F7-A08A-85E0F4566155}" srcId="{4B0B7785-2F1B-4A4E-A8E1-70E0B546AA67}" destId="{C4273079-54C2-4B80-AADC-94FBF9503D7F}" srcOrd="2" destOrd="0" parTransId="{F638E237-32D7-4227-8EDD-56FE5CFA5407}" sibTransId="{AA2CEADF-1ECA-4438-BED9-45792523F552}"/>
    <dgm:cxn modelId="{D498E8E8-0A96-4F04-93B2-0E57A48B3EE4}" type="presOf" srcId="{367AE40D-AF57-4475-9176-50DCE4DCABE8}" destId="{74600401-D18B-4934-A43A-CF282CCC3027}" srcOrd="0" destOrd="0" presId="urn:microsoft.com/office/officeart/2005/8/layout/radial2"/>
    <dgm:cxn modelId="{9767BF23-5A43-46E1-861E-A3831FFF2E28}" srcId="{4B0B7785-2F1B-4A4E-A8E1-70E0B546AA67}" destId="{EEF8CABE-97A6-4593-9A3B-581CAD5BB460}" srcOrd="1" destOrd="0" parTransId="{7B3B8620-095A-4768-8CC4-86540F58EF5B}" sibTransId="{FB836DA3-62FE-43E6-B7ED-BE811241FAC6}"/>
    <dgm:cxn modelId="{99AB318D-CD43-42F9-8294-061F0FFF4DCC}" srcId="{4B0B7785-2F1B-4A4E-A8E1-70E0B546AA67}" destId="{367AE40D-AF57-4475-9176-50DCE4DCABE8}" srcOrd="4" destOrd="0" parTransId="{AF30E259-B068-418D-B235-A6897E1DAE2D}" sibTransId="{07A1195D-EB65-4D94-B445-BE2396AAA750}"/>
    <dgm:cxn modelId="{16A7B466-F478-4D11-95AB-135B7C87A2DF}" type="presOf" srcId="{C4273079-54C2-4B80-AADC-94FBF9503D7F}" destId="{2B32CD5F-1805-4A0D-B750-865555C0FFE9}" srcOrd="0" destOrd="0" presId="urn:microsoft.com/office/officeart/2005/8/layout/radial2"/>
    <dgm:cxn modelId="{E148AD1C-CA15-4398-9731-7EEE8DD3D4B3}" type="presOf" srcId="{F638E237-32D7-4227-8EDD-56FE5CFA5407}" destId="{713681B0-08D1-4D20-8626-D17C00411FFC}" srcOrd="0" destOrd="0" presId="urn:microsoft.com/office/officeart/2005/8/layout/radial2"/>
    <dgm:cxn modelId="{6A17860E-715C-4D5B-A04E-BAC65B40001F}" type="presOf" srcId="{AD3B7286-C35D-46AD-8980-7D23A717874F}" destId="{3F15B03F-EDE9-441B-B0E7-446449901D86}" srcOrd="0" destOrd="0" presId="urn:microsoft.com/office/officeart/2005/8/layout/radial2"/>
    <dgm:cxn modelId="{7EE6457B-E744-4EA2-8CBB-1BA99F66EB20}" type="presOf" srcId="{525DE391-7A7F-4782-B09A-3CF87BE59EC9}" destId="{B1CBA4C9-490E-4311-B36B-7365D66AE722}" srcOrd="0" destOrd="0" presId="urn:microsoft.com/office/officeart/2005/8/layout/radial2"/>
    <dgm:cxn modelId="{D1B7F5FD-AE7A-4EB0-B652-1DAFD7C46A69}" type="presOf" srcId="{7B3B8620-095A-4768-8CC4-86540F58EF5B}" destId="{F6631B8B-B4D4-4240-855D-BCFA42D36666}" srcOrd="0" destOrd="0" presId="urn:microsoft.com/office/officeart/2005/8/layout/radial2"/>
    <dgm:cxn modelId="{1930681E-4274-40DF-96C2-16F84133800A}" type="presOf" srcId="{4B0B7785-2F1B-4A4E-A8E1-70E0B546AA67}" destId="{E5B6FE3E-4349-403B-85CE-47A1DB3DD2AD}" srcOrd="0" destOrd="0" presId="urn:microsoft.com/office/officeart/2005/8/layout/radial2"/>
    <dgm:cxn modelId="{B43AC428-A90B-4BF2-9803-0A4A39CAE2BD}" type="presOf" srcId="{EEF8CABE-97A6-4593-9A3B-581CAD5BB460}" destId="{1171142E-662A-46D2-A304-A59BA466B5FA}" srcOrd="0" destOrd="0" presId="urn:microsoft.com/office/officeart/2005/8/layout/radial2"/>
    <dgm:cxn modelId="{C243352D-7F1A-4DFC-A103-B90D39D228BF}" srcId="{4B0B7785-2F1B-4A4E-A8E1-70E0B546AA67}" destId="{3C58ED9D-2B42-40F7-A23B-DC61351F7B2D}" srcOrd="3" destOrd="0" parTransId="{F9F2299B-1F57-4F32-8410-2CE6396F4FA4}" sibTransId="{9EBE6F4B-45AE-4EFB-B864-E43B69B491AD}"/>
    <dgm:cxn modelId="{A1465EF0-A869-4AD1-BE49-0370F5DB75DE}" type="presOf" srcId="{F9F2299B-1F57-4F32-8410-2CE6396F4FA4}" destId="{DC35DF12-6682-47F6-ABC9-A780E91B4F64}" srcOrd="0" destOrd="0" presId="urn:microsoft.com/office/officeart/2005/8/layout/radial2"/>
    <dgm:cxn modelId="{EC3AEDBD-E66E-406C-A601-826DE9129C5C}" type="presOf" srcId="{3C58ED9D-2B42-40F7-A23B-DC61351F7B2D}" destId="{9A25CDBE-520E-4F40-9AA4-8396322D623B}" srcOrd="0" destOrd="0" presId="urn:microsoft.com/office/officeart/2005/8/layout/radial2"/>
    <dgm:cxn modelId="{12C9A627-56AA-4837-A703-E95DB67F7FF3}" type="presParOf" srcId="{E5B6FE3E-4349-403B-85CE-47A1DB3DD2AD}" destId="{BD9A85AC-6A9E-4294-984B-DCA138BFAD2C}" srcOrd="0" destOrd="0" presId="urn:microsoft.com/office/officeart/2005/8/layout/radial2"/>
    <dgm:cxn modelId="{D618D4B7-7635-4F4B-8736-A9FFB63733DF}" type="presParOf" srcId="{BD9A85AC-6A9E-4294-984B-DCA138BFAD2C}" destId="{62CA4A92-3A16-4BED-AD42-734A0EACCE3D}" srcOrd="0" destOrd="0" presId="urn:microsoft.com/office/officeart/2005/8/layout/radial2"/>
    <dgm:cxn modelId="{8E49576B-8559-42C6-B035-AC810FFE96D9}" type="presParOf" srcId="{62CA4A92-3A16-4BED-AD42-734A0EACCE3D}" destId="{376C9C24-18DA-41C0-9FC0-C4596E05B28B}" srcOrd="0" destOrd="0" presId="urn:microsoft.com/office/officeart/2005/8/layout/radial2"/>
    <dgm:cxn modelId="{A2390761-8E25-4494-BF6C-3DE89630DA05}" type="presParOf" srcId="{62CA4A92-3A16-4BED-AD42-734A0EACCE3D}" destId="{4272CBF7-EF50-4E2E-A992-68621A9B4151}" srcOrd="1" destOrd="0" presId="urn:microsoft.com/office/officeart/2005/8/layout/radial2"/>
    <dgm:cxn modelId="{A783CF00-AF93-4168-8DA9-4A3AE1F625E3}" type="presParOf" srcId="{BD9A85AC-6A9E-4294-984B-DCA138BFAD2C}" destId="{3F15B03F-EDE9-441B-B0E7-446449901D86}" srcOrd="1" destOrd="0" presId="urn:microsoft.com/office/officeart/2005/8/layout/radial2"/>
    <dgm:cxn modelId="{E44E2ECB-0B9E-4436-AE14-90DFB96369A3}" type="presParOf" srcId="{BD9A85AC-6A9E-4294-984B-DCA138BFAD2C}" destId="{722D0BA0-DD4E-4779-A6A4-954C33A2846A}" srcOrd="2" destOrd="0" presId="urn:microsoft.com/office/officeart/2005/8/layout/radial2"/>
    <dgm:cxn modelId="{AE336A78-9E66-4B05-BD86-C0297CA74FBA}" type="presParOf" srcId="{722D0BA0-DD4E-4779-A6A4-954C33A2846A}" destId="{B1CBA4C9-490E-4311-B36B-7365D66AE722}" srcOrd="0" destOrd="0" presId="urn:microsoft.com/office/officeart/2005/8/layout/radial2"/>
    <dgm:cxn modelId="{85BA2F04-5E63-4FF1-ABB0-2FB10FE7252C}" type="presParOf" srcId="{722D0BA0-DD4E-4779-A6A4-954C33A2846A}" destId="{1654D51A-97C8-47E7-A83F-278B87F76586}" srcOrd="1" destOrd="0" presId="urn:microsoft.com/office/officeart/2005/8/layout/radial2"/>
    <dgm:cxn modelId="{89D04C75-2A55-4FFE-B951-4A03F8E745FD}" type="presParOf" srcId="{BD9A85AC-6A9E-4294-984B-DCA138BFAD2C}" destId="{F6631B8B-B4D4-4240-855D-BCFA42D36666}" srcOrd="3" destOrd="0" presId="urn:microsoft.com/office/officeart/2005/8/layout/radial2"/>
    <dgm:cxn modelId="{4C1FD613-CA51-4ECC-B937-A2AC463DF3CA}" type="presParOf" srcId="{BD9A85AC-6A9E-4294-984B-DCA138BFAD2C}" destId="{00BDF085-5928-49B7-B66D-C3AD5721A7C1}" srcOrd="4" destOrd="0" presId="urn:microsoft.com/office/officeart/2005/8/layout/radial2"/>
    <dgm:cxn modelId="{7DB3B185-B9CE-4BCE-BA2F-951BF784E182}" type="presParOf" srcId="{00BDF085-5928-49B7-B66D-C3AD5721A7C1}" destId="{1171142E-662A-46D2-A304-A59BA466B5FA}" srcOrd="0" destOrd="0" presId="urn:microsoft.com/office/officeart/2005/8/layout/radial2"/>
    <dgm:cxn modelId="{77313908-7815-422E-B2BF-B44535A9272A}" type="presParOf" srcId="{00BDF085-5928-49B7-B66D-C3AD5721A7C1}" destId="{2193A912-CD86-456A-B684-1DF5E10209B9}" srcOrd="1" destOrd="0" presId="urn:microsoft.com/office/officeart/2005/8/layout/radial2"/>
    <dgm:cxn modelId="{D3433755-09B9-4CB5-86AD-EC0613C351DB}" type="presParOf" srcId="{BD9A85AC-6A9E-4294-984B-DCA138BFAD2C}" destId="{713681B0-08D1-4D20-8626-D17C00411FFC}" srcOrd="5" destOrd="0" presId="urn:microsoft.com/office/officeart/2005/8/layout/radial2"/>
    <dgm:cxn modelId="{8ECD6D1F-ADC9-427C-9C1C-AD2D5416C5FB}" type="presParOf" srcId="{BD9A85AC-6A9E-4294-984B-DCA138BFAD2C}" destId="{BE387CE4-76E1-45C8-8EFE-2D3B89E06C19}" srcOrd="6" destOrd="0" presId="urn:microsoft.com/office/officeart/2005/8/layout/radial2"/>
    <dgm:cxn modelId="{D62B68A2-B95D-4624-BEDA-67200FCC0C52}" type="presParOf" srcId="{BE387CE4-76E1-45C8-8EFE-2D3B89E06C19}" destId="{2B32CD5F-1805-4A0D-B750-865555C0FFE9}" srcOrd="0" destOrd="0" presId="urn:microsoft.com/office/officeart/2005/8/layout/radial2"/>
    <dgm:cxn modelId="{E87226BF-E39E-4DF8-9BEF-816F60ABFD10}" type="presParOf" srcId="{BE387CE4-76E1-45C8-8EFE-2D3B89E06C19}" destId="{71AF61F1-F72A-46C0-8C39-802E34FF3320}" srcOrd="1" destOrd="0" presId="urn:microsoft.com/office/officeart/2005/8/layout/radial2"/>
    <dgm:cxn modelId="{F7143C25-2BA0-4BC9-9816-805C47FEEFA0}" type="presParOf" srcId="{BD9A85AC-6A9E-4294-984B-DCA138BFAD2C}" destId="{DC35DF12-6682-47F6-ABC9-A780E91B4F64}" srcOrd="7" destOrd="0" presId="urn:microsoft.com/office/officeart/2005/8/layout/radial2"/>
    <dgm:cxn modelId="{77324E8A-9B78-4AE6-AB23-59E32568A247}" type="presParOf" srcId="{BD9A85AC-6A9E-4294-984B-DCA138BFAD2C}" destId="{589C5CB0-28ED-4544-B3AE-B6E0C9102D2D}" srcOrd="8" destOrd="0" presId="urn:microsoft.com/office/officeart/2005/8/layout/radial2"/>
    <dgm:cxn modelId="{150455ED-F00C-48B1-9387-29FC990E1586}" type="presParOf" srcId="{589C5CB0-28ED-4544-B3AE-B6E0C9102D2D}" destId="{9A25CDBE-520E-4F40-9AA4-8396322D623B}" srcOrd="0" destOrd="0" presId="urn:microsoft.com/office/officeart/2005/8/layout/radial2"/>
    <dgm:cxn modelId="{5CFE2A0B-E182-45B2-B77B-A91FABA6533A}" type="presParOf" srcId="{589C5CB0-28ED-4544-B3AE-B6E0C9102D2D}" destId="{06DF9D36-2AED-4A3E-94A3-0963A8E7ABD2}" srcOrd="1" destOrd="0" presId="urn:microsoft.com/office/officeart/2005/8/layout/radial2"/>
    <dgm:cxn modelId="{887BC036-4D30-46C6-8292-CB0677C767BC}" type="presParOf" srcId="{BD9A85AC-6A9E-4294-984B-DCA138BFAD2C}" destId="{5824D643-0C72-4EF0-8502-3BA89500C058}" srcOrd="9" destOrd="0" presId="urn:microsoft.com/office/officeart/2005/8/layout/radial2"/>
    <dgm:cxn modelId="{6D22C69F-2615-469B-9CD8-EB9E6E28E5F6}" type="presParOf" srcId="{BD9A85AC-6A9E-4294-984B-DCA138BFAD2C}" destId="{7507C816-3C2F-484D-8012-94C4D964AD60}" srcOrd="10" destOrd="0" presId="urn:microsoft.com/office/officeart/2005/8/layout/radial2"/>
    <dgm:cxn modelId="{94E5B484-3C23-48A8-A51D-FC37445AE275}" type="presParOf" srcId="{7507C816-3C2F-484D-8012-94C4D964AD60}" destId="{74600401-D18B-4934-A43A-CF282CCC3027}" srcOrd="0" destOrd="0" presId="urn:microsoft.com/office/officeart/2005/8/layout/radial2"/>
    <dgm:cxn modelId="{542D139D-B2D6-4E1F-8CBF-4E3701E5CAD0}" type="presParOf" srcId="{7507C816-3C2F-484D-8012-94C4D964AD60}" destId="{F83AB2DB-2631-4B55-B40B-D566A6F12DFB}" srcOrd="1" destOrd="0" presId="urn:microsoft.com/office/officeart/2005/8/layout/radial2"/>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9718DBF-1A84-4B61-B46D-18A38DE486CA}" type="doc">
      <dgm:prSet loTypeId="urn:microsoft.com/office/officeart/2005/8/layout/equation2" loCatId="process" qsTypeId="urn:microsoft.com/office/officeart/2005/8/quickstyle/simple1" qsCatId="simple" csTypeId="urn:microsoft.com/office/officeart/2005/8/colors/colorful4" csCatId="colorful" phldr="1"/>
      <dgm:spPr/>
      <dgm:t>
        <a:bodyPr/>
        <a:lstStyle/>
        <a:p>
          <a:endParaRPr lang="en-US"/>
        </a:p>
      </dgm:t>
    </dgm:pt>
    <dgm:pt modelId="{9E5A4684-8D3B-410E-900F-DC66308D68AF}">
      <dgm:prSet phldrT="[Text]"/>
      <dgm:spPr/>
      <dgm:t>
        <a:bodyPr/>
        <a:lstStyle/>
        <a:p>
          <a:r>
            <a:rPr lang="en-US" dirty="0">
              <a:solidFill>
                <a:schemeClr val="tx1"/>
              </a:solidFill>
            </a:rPr>
            <a:t>Online shoppers</a:t>
          </a:r>
        </a:p>
      </dgm:t>
    </dgm:pt>
    <dgm:pt modelId="{089217E1-CDCB-4F35-89E7-D10934B23A7C}" type="parTrans" cxnId="{E096CCBF-41DB-46D2-95E7-59134DE3A2D8}">
      <dgm:prSet/>
      <dgm:spPr/>
      <dgm:t>
        <a:bodyPr/>
        <a:lstStyle/>
        <a:p>
          <a:endParaRPr lang="en-US">
            <a:solidFill>
              <a:schemeClr val="tx1"/>
            </a:solidFill>
          </a:endParaRPr>
        </a:p>
      </dgm:t>
    </dgm:pt>
    <dgm:pt modelId="{055ED660-A34C-4D9B-B649-BEF0B339CB3F}" type="sibTrans" cxnId="{E096CCBF-41DB-46D2-95E7-59134DE3A2D8}">
      <dgm:prSet/>
      <dgm:spPr>
        <a:solidFill>
          <a:srgbClr val="00B0F0"/>
        </a:solidFill>
      </dgm:spPr>
      <dgm:t>
        <a:bodyPr/>
        <a:lstStyle/>
        <a:p>
          <a:r>
            <a:rPr lang="en-US" dirty="0">
              <a:solidFill>
                <a:schemeClr val="tx1"/>
              </a:solidFill>
            </a:rPr>
            <a:t>Test marketing hypothesis for each</a:t>
          </a:r>
        </a:p>
      </dgm:t>
    </dgm:pt>
    <dgm:pt modelId="{B22A16EB-D0B2-4E01-8DE3-588D378E419D}">
      <dgm:prSet phldrT="[Text]"/>
      <dgm:spPr/>
      <dgm:t>
        <a:bodyPr/>
        <a:lstStyle/>
        <a:p>
          <a:r>
            <a:rPr lang="en-US" dirty="0">
              <a:solidFill>
                <a:schemeClr val="tx1"/>
              </a:solidFill>
            </a:rPr>
            <a:t>Store visitors</a:t>
          </a:r>
        </a:p>
      </dgm:t>
    </dgm:pt>
    <dgm:pt modelId="{1FF5C22D-36B1-47A7-BDFE-3531D148ADEB}" type="parTrans" cxnId="{7AF0A098-31B3-4A42-A24A-A2484672D12A}">
      <dgm:prSet/>
      <dgm:spPr/>
      <dgm:t>
        <a:bodyPr/>
        <a:lstStyle/>
        <a:p>
          <a:endParaRPr lang="en-US">
            <a:solidFill>
              <a:schemeClr val="tx1"/>
            </a:solidFill>
          </a:endParaRPr>
        </a:p>
      </dgm:t>
    </dgm:pt>
    <dgm:pt modelId="{F3509594-5B11-4D20-9CF8-AED77CB5DBA5}" type="sibTrans" cxnId="{7AF0A098-31B3-4A42-A24A-A2484672D12A}">
      <dgm:prSet/>
      <dgm:spPr/>
      <dgm:t>
        <a:bodyPr/>
        <a:lstStyle/>
        <a:p>
          <a:endParaRPr lang="en-US">
            <a:solidFill>
              <a:schemeClr val="tx1"/>
            </a:solidFill>
          </a:endParaRPr>
        </a:p>
      </dgm:t>
    </dgm:pt>
    <dgm:pt modelId="{0F418A99-81BC-4D8F-8184-9BBFF2595827}">
      <dgm:prSet phldrT="[Text]" custT="1"/>
      <dgm:spPr/>
      <dgm:t>
        <a:bodyPr/>
        <a:lstStyle/>
        <a:p>
          <a:r>
            <a:rPr lang="en-US" sz="1800" dirty="0">
              <a:solidFill>
                <a:schemeClr val="tx1"/>
              </a:solidFill>
            </a:rPr>
            <a:t>Test strategies for test group of each online and store visitors and apply lessons learned to improve revenue</a:t>
          </a:r>
        </a:p>
      </dgm:t>
    </dgm:pt>
    <dgm:pt modelId="{CAF7BAF6-2855-42C3-872A-90FBA70C2066}" type="parTrans" cxnId="{D820BF27-9A91-4540-B73B-1BC8FFBC9C86}">
      <dgm:prSet/>
      <dgm:spPr/>
      <dgm:t>
        <a:bodyPr/>
        <a:lstStyle/>
        <a:p>
          <a:endParaRPr lang="en-US">
            <a:solidFill>
              <a:schemeClr val="tx1"/>
            </a:solidFill>
          </a:endParaRPr>
        </a:p>
      </dgm:t>
    </dgm:pt>
    <dgm:pt modelId="{81B0E17E-4DDE-47B2-85C8-BB80F9CC6B1C}" type="sibTrans" cxnId="{D820BF27-9A91-4540-B73B-1BC8FFBC9C86}">
      <dgm:prSet/>
      <dgm:spPr/>
      <dgm:t>
        <a:bodyPr/>
        <a:lstStyle/>
        <a:p>
          <a:endParaRPr lang="en-US">
            <a:solidFill>
              <a:schemeClr val="tx1"/>
            </a:solidFill>
          </a:endParaRPr>
        </a:p>
      </dgm:t>
    </dgm:pt>
    <dgm:pt modelId="{7E7FBB3F-EBA6-4438-8E11-6AB73B56E237}" type="pres">
      <dgm:prSet presAssocID="{79718DBF-1A84-4B61-B46D-18A38DE486CA}" presName="Name0" presStyleCnt="0">
        <dgm:presLayoutVars>
          <dgm:dir/>
          <dgm:resizeHandles val="exact"/>
        </dgm:presLayoutVars>
      </dgm:prSet>
      <dgm:spPr/>
    </dgm:pt>
    <dgm:pt modelId="{A21766E5-60C1-4D8A-A23E-B71BACC88856}" type="pres">
      <dgm:prSet presAssocID="{79718DBF-1A84-4B61-B46D-18A38DE486CA}" presName="vNodes" presStyleCnt="0"/>
      <dgm:spPr/>
    </dgm:pt>
    <dgm:pt modelId="{35B8FF76-7A8B-42B1-819B-6EB6DCAFFE80}" type="pres">
      <dgm:prSet presAssocID="{9E5A4684-8D3B-410E-900F-DC66308D68AF}" presName="node" presStyleLbl="node1" presStyleIdx="0" presStyleCnt="3" custScaleX="246724" custScaleY="228322">
        <dgm:presLayoutVars>
          <dgm:bulletEnabled val="1"/>
        </dgm:presLayoutVars>
      </dgm:prSet>
      <dgm:spPr/>
    </dgm:pt>
    <dgm:pt modelId="{973D029F-664B-48B0-9A47-88A503F1B51C}" type="pres">
      <dgm:prSet presAssocID="{055ED660-A34C-4D9B-B649-BEF0B339CB3F}" presName="spacerT" presStyleCnt="0"/>
      <dgm:spPr/>
    </dgm:pt>
    <dgm:pt modelId="{63A9F2CB-7A4F-4502-A036-32BEF2524D13}" type="pres">
      <dgm:prSet presAssocID="{055ED660-A34C-4D9B-B649-BEF0B339CB3F}" presName="sibTrans" presStyleLbl="sibTrans2D1" presStyleIdx="0" presStyleCnt="2" custScaleX="250265" custScaleY="244423"/>
      <dgm:spPr>
        <a:prstGeom prst="flowChartConnector">
          <a:avLst/>
        </a:prstGeom>
      </dgm:spPr>
    </dgm:pt>
    <dgm:pt modelId="{8D21E5FB-C451-464F-A435-13DABA6D112D}" type="pres">
      <dgm:prSet presAssocID="{055ED660-A34C-4D9B-B649-BEF0B339CB3F}" presName="spacerB" presStyleCnt="0"/>
      <dgm:spPr/>
    </dgm:pt>
    <dgm:pt modelId="{92581CAA-B63B-4428-AD95-DF9B19A0C130}" type="pres">
      <dgm:prSet presAssocID="{B22A16EB-D0B2-4E01-8DE3-588D378E419D}" presName="node" presStyleLbl="node1" presStyleIdx="1" presStyleCnt="3" custScaleX="246724" custScaleY="228322" custLinFactNeighborY="25173">
        <dgm:presLayoutVars>
          <dgm:bulletEnabled val="1"/>
        </dgm:presLayoutVars>
      </dgm:prSet>
      <dgm:spPr/>
    </dgm:pt>
    <dgm:pt modelId="{34DD49E9-84EE-44D7-8026-D60BEB743F14}" type="pres">
      <dgm:prSet presAssocID="{79718DBF-1A84-4B61-B46D-18A38DE486CA}" presName="sibTransLast" presStyleLbl="sibTrans2D1" presStyleIdx="1" presStyleCnt="2"/>
      <dgm:spPr/>
    </dgm:pt>
    <dgm:pt modelId="{2C53D270-D106-47E1-9860-C805F61087ED}" type="pres">
      <dgm:prSet presAssocID="{79718DBF-1A84-4B61-B46D-18A38DE486CA}" presName="connectorText" presStyleLbl="sibTrans2D1" presStyleIdx="1" presStyleCnt="2"/>
      <dgm:spPr/>
    </dgm:pt>
    <dgm:pt modelId="{FC734D54-42B2-4D5B-93AC-C8AE36D95A31}" type="pres">
      <dgm:prSet presAssocID="{79718DBF-1A84-4B61-B46D-18A38DE486CA}" presName="lastNode" presStyleLbl="node1" presStyleIdx="2" presStyleCnt="3" custScaleX="195012" custScaleY="199602">
        <dgm:presLayoutVars>
          <dgm:bulletEnabled val="1"/>
        </dgm:presLayoutVars>
      </dgm:prSet>
      <dgm:spPr/>
    </dgm:pt>
  </dgm:ptLst>
  <dgm:cxnLst>
    <dgm:cxn modelId="{E2211989-4C82-4863-9326-509B53BF214C}" type="presOf" srcId="{F3509594-5B11-4D20-9CF8-AED77CB5DBA5}" destId="{2C53D270-D106-47E1-9860-C805F61087ED}" srcOrd="1" destOrd="0" presId="urn:microsoft.com/office/officeart/2005/8/layout/equation2"/>
    <dgm:cxn modelId="{C7D5BDB0-EED5-44AD-800F-673223F6F977}" type="presOf" srcId="{79718DBF-1A84-4B61-B46D-18A38DE486CA}" destId="{7E7FBB3F-EBA6-4438-8E11-6AB73B56E237}" srcOrd="0" destOrd="0" presId="urn:microsoft.com/office/officeart/2005/8/layout/equation2"/>
    <dgm:cxn modelId="{BA71AC8C-13AE-4362-8E05-0D50AB790769}" type="presOf" srcId="{9E5A4684-8D3B-410E-900F-DC66308D68AF}" destId="{35B8FF76-7A8B-42B1-819B-6EB6DCAFFE80}" srcOrd="0" destOrd="0" presId="urn:microsoft.com/office/officeart/2005/8/layout/equation2"/>
    <dgm:cxn modelId="{E9A835E8-25F4-4550-AF11-22E0BDF577B7}" type="presOf" srcId="{055ED660-A34C-4D9B-B649-BEF0B339CB3F}" destId="{63A9F2CB-7A4F-4502-A036-32BEF2524D13}" srcOrd="0" destOrd="0" presId="urn:microsoft.com/office/officeart/2005/8/layout/equation2"/>
    <dgm:cxn modelId="{E096CCBF-41DB-46D2-95E7-59134DE3A2D8}" srcId="{79718DBF-1A84-4B61-B46D-18A38DE486CA}" destId="{9E5A4684-8D3B-410E-900F-DC66308D68AF}" srcOrd="0" destOrd="0" parTransId="{089217E1-CDCB-4F35-89E7-D10934B23A7C}" sibTransId="{055ED660-A34C-4D9B-B649-BEF0B339CB3F}"/>
    <dgm:cxn modelId="{146FD51A-31C7-45BF-958E-FD68FDC7718B}" type="presOf" srcId="{B22A16EB-D0B2-4E01-8DE3-588D378E419D}" destId="{92581CAA-B63B-4428-AD95-DF9B19A0C130}" srcOrd="0" destOrd="0" presId="urn:microsoft.com/office/officeart/2005/8/layout/equation2"/>
    <dgm:cxn modelId="{1D415821-1AFB-4AB4-9BD0-AF39E6EA8677}" type="presOf" srcId="{F3509594-5B11-4D20-9CF8-AED77CB5DBA5}" destId="{34DD49E9-84EE-44D7-8026-D60BEB743F14}" srcOrd="0" destOrd="0" presId="urn:microsoft.com/office/officeart/2005/8/layout/equation2"/>
    <dgm:cxn modelId="{34FC6D51-BE50-4C61-A32E-7543291409FE}" type="presOf" srcId="{0F418A99-81BC-4D8F-8184-9BBFF2595827}" destId="{FC734D54-42B2-4D5B-93AC-C8AE36D95A31}" srcOrd="0" destOrd="0" presId="urn:microsoft.com/office/officeart/2005/8/layout/equation2"/>
    <dgm:cxn modelId="{7AF0A098-31B3-4A42-A24A-A2484672D12A}" srcId="{79718DBF-1A84-4B61-B46D-18A38DE486CA}" destId="{B22A16EB-D0B2-4E01-8DE3-588D378E419D}" srcOrd="1" destOrd="0" parTransId="{1FF5C22D-36B1-47A7-BDFE-3531D148ADEB}" sibTransId="{F3509594-5B11-4D20-9CF8-AED77CB5DBA5}"/>
    <dgm:cxn modelId="{D820BF27-9A91-4540-B73B-1BC8FFBC9C86}" srcId="{79718DBF-1A84-4B61-B46D-18A38DE486CA}" destId="{0F418A99-81BC-4D8F-8184-9BBFF2595827}" srcOrd="2" destOrd="0" parTransId="{CAF7BAF6-2855-42C3-872A-90FBA70C2066}" sibTransId="{81B0E17E-4DDE-47B2-85C8-BB80F9CC6B1C}"/>
    <dgm:cxn modelId="{DFA5DE87-E709-4B43-BCAD-0ACC9F7BF668}" type="presParOf" srcId="{7E7FBB3F-EBA6-4438-8E11-6AB73B56E237}" destId="{A21766E5-60C1-4D8A-A23E-B71BACC88856}" srcOrd="0" destOrd="0" presId="urn:microsoft.com/office/officeart/2005/8/layout/equation2"/>
    <dgm:cxn modelId="{498A3853-290B-4EB1-843B-D6A316712B85}" type="presParOf" srcId="{A21766E5-60C1-4D8A-A23E-B71BACC88856}" destId="{35B8FF76-7A8B-42B1-819B-6EB6DCAFFE80}" srcOrd="0" destOrd="0" presId="urn:microsoft.com/office/officeart/2005/8/layout/equation2"/>
    <dgm:cxn modelId="{7AC9FB7A-94BD-4212-81CB-C9D7A1FF002F}" type="presParOf" srcId="{A21766E5-60C1-4D8A-A23E-B71BACC88856}" destId="{973D029F-664B-48B0-9A47-88A503F1B51C}" srcOrd="1" destOrd="0" presId="urn:microsoft.com/office/officeart/2005/8/layout/equation2"/>
    <dgm:cxn modelId="{A9FB8FE3-CA11-46A7-916B-D0AE94A44A33}" type="presParOf" srcId="{A21766E5-60C1-4D8A-A23E-B71BACC88856}" destId="{63A9F2CB-7A4F-4502-A036-32BEF2524D13}" srcOrd="2" destOrd="0" presId="urn:microsoft.com/office/officeart/2005/8/layout/equation2"/>
    <dgm:cxn modelId="{3B38CB5C-0F41-4702-8A52-74D5509E45AE}" type="presParOf" srcId="{A21766E5-60C1-4D8A-A23E-B71BACC88856}" destId="{8D21E5FB-C451-464F-A435-13DABA6D112D}" srcOrd="3" destOrd="0" presId="urn:microsoft.com/office/officeart/2005/8/layout/equation2"/>
    <dgm:cxn modelId="{4EA1CB5A-D41E-4B55-9693-1E4E2BF7978E}" type="presParOf" srcId="{A21766E5-60C1-4D8A-A23E-B71BACC88856}" destId="{92581CAA-B63B-4428-AD95-DF9B19A0C130}" srcOrd="4" destOrd="0" presId="urn:microsoft.com/office/officeart/2005/8/layout/equation2"/>
    <dgm:cxn modelId="{60A90E5C-7C03-4330-87FC-2B694CA9B1A3}" type="presParOf" srcId="{7E7FBB3F-EBA6-4438-8E11-6AB73B56E237}" destId="{34DD49E9-84EE-44D7-8026-D60BEB743F14}" srcOrd="1" destOrd="0" presId="urn:microsoft.com/office/officeart/2005/8/layout/equation2"/>
    <dgm:cxn modelId="{AAC2627D-E8ED-46A2-A272-FB75717D9B8D}" type="presParOf" srcId="{34DD49E9-84EE-44D7-8026-D60BEB743F14}" destId="{2C53D270-D106-47E1-9860-C805F61087ED}" srcOrd="0" destOrd="0" presId="urn:microsoft.com/office/officeart/2005/8/layout/equation2"/>
    <dgm:cxn modelId="{60C87F4F-C204-4D98-991A-F23F7D1AB536}" type="presParOf" srcId="{7E7FBB3F-EBA6-4438-8E11-6AB73B56E237}" destId="{FC734D54-42B2-4D5B-93AC-C8AE36D95A31}" srcOrd="2" destOrd="0" presId="urn:microsoft.com/office/officeart/2005/8/layout/equati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36E70-BE90-4B0F-835E-E9462CEDD671}">
      <dsp:nvSpPr>
        <dsp:cNvPr id="0" name=""/>
        <dsp:cNvSpPr/>
      </dsp:nvSpPr>
      <dsp:spPr>
        <a:xfrm>
          <a:off x="1553" y="2457910"/>
          <a:ext cx="1828451" cy="1828451"/>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latin typeface="Century Gothic" pitchFamily="34" charset="0"/>
              <a:cs typeface="Arial" pitchFamily="34" charset="0"/>
            </a:rPr>
            <a:t>Executive summary</a:t>
          </a:r>
          <a:endParaRPr lang="en-US" sz="1700" b="1" kern="1200" dirty="0">
            <a:latin typeface="Century Gothic" pitchFamily="34" charset="0"/>
          </a:endParaRPr>
        </a:p>
      </dsp:txBody>
      <dsp:txXfrm>
        <a:off x="269323" y="2725680"/>
        <a:ext cx="1292911" cy="1292911"/>
      </dsp:txXfrm>
    </dsp:sp>
    <dsp:sp modelId="{B86FEC0F-69F5-48E5-992B-9C3AB79D002D}">
      <dsp:nvSpPr>
        <dsp:cNvPr id="0" name=""/>
        <dsp:cNvSpPr/>
      </dsp:nvSpPr>
      <dsp:spPr>
        <a:xfrm>
          <a:off x="1464315" y="2457910"/>
          <a:ext cx="1828451" cy="1828451"/>
        </a:xfrm>
        <a:prstGeom prst="ellipse">
          <a:avLst/>
        </a:prstGeom>
        <a:solidFill>
          <a:schemeClr val="accent4">
            <a:alpha val="50000"/>
            <a:hueOff val="1732615"/>
            <a:satOff val="-7995"/>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latin typeface="Century Gothic" pitchFamily="34" charset="0"/>
              <a:cs typeface="Arial" pitchFamily="34" charset="0"/>
            </a:rPr>
            <a:t>Business objective</a:t>
          </a:r>
          <a:endParaRPr lang="en-US" sz="1700" b="1" kern="1200" dirty="0">
            <a:latin typeface="Century Gothic" pitchFamily="34" charset="0"/>
          </a:endParaRPr>
        </a:p>
      </dsp:txBody>
      <dsp:txXfrm>
        <a:off x="1732085" y="2725680"/>
        <a:ext cx="1292911" cy="1292911"/>
      </dsp:txXfrm>
    </dsp:sp>
    <dsp:sp modelId="{6A3EAEA3-738F-43F1-8D7F-6037C5960C5D}">
      <dsp:nvSpPr>
        <dsp:cNvPr id="0" name=""/>
        <dsp:cNvSpPr/>
      </dsp:nvSpPr>
      <dsp:spPr>
        <a:xfrm>
          <a:off x="2927077" y="2457910"/>
          <a:ext cx="1828451" cy="1828451"/>
        </a:xfrm>
        <a:prstGeom prst="ellipse">
          <a:avLst/>
        </a:prstGeom>
        <a:solidFill>
          <a:schemeClr val="accent4">
            <a:alpha val="50000"/>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latin typeface="Century Gothic" pitchFamily="34" charset="0"/>
              <a:cs typeface="Arial" pitchFamily="34" charset="0"/>
            </a:rPr>
            <a:t>Segment analysis</a:t>
          </a:r>
          <a:endParaRPr lang="en-US" sz="1700" b="1" kern="1200" dirty="0">
            <a:latin typeface="Century Gothic" pitchFamily="34" charset="0"/>
          </a:endParaRPr>
        </a:p>
      </dsp:txBody>
      <dsp:txXfrm>
        <a:off x="3194847" y="2725680"/>
        <a:ext cx="1292911" cy="1292911"/>
      </dsp:txXfrm>
    </dsp:sp>
    <dsp:sp modelId="{133DA843-C9A5-4DA2-B1A3-5AB418A4AA20}">
      <dsp:nvSpPr>
        <dsp:cNvPr id="0" name=""/>
        <dsp:cNvSpPr/>
      </dsp:nvSpPr>
      <dsp:spPr>
        <a:xfrm>
          <a:off x="4178487" y="2472409"/>
          <a:ext cx="1828451" cy="1828451"/>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rtl="0">
            <a:lnSpc>
              <a:spcPct val="90000"/>
            </a:lnSpc>
            <a:spcBef>
              <a:spcPct val="0"/>
            </a:spcBef>
            <a:spcAft>
              <a:spcPct val="35000"/>
            </a:spcAft>
            <a:buNone/>
          </a:pPr>
          <a:r>
            <a:rPr lang="en-US" sz="1700" b="1" i="0" u="none" strike="noStrike" kern="1200" cap="none">
              <a:latin typeface="Century Gothic" pitchFamily="34" charset="0"/>
              <a:ea typeface="Calibri"/>
              <a:cs typeface="Calibri"/>
              <a:sym typeface="Calibri"/>
            </a:rPr>
            <a:t>Marcomm Valuation</a:t>
          </a:r>
          <a:endParaRPr lang="en-US" sz="1700" b="1" kern="1200" dirty="0">
            <a:latin typeface="Century Gothic" pitchFamily="34" charset="0"/>
          </a:endParaRPr>
        </a:p>
      </dsp:txBody>
      <dsp:txXfrm>
        <a:off x="4446257" y="2740179"/>
        <a:ext cx="1292911" cy="1292911"/>
      </dsp:txXfrm>
    </dsp:sp>
    <dsp:sp modelId="{231D8DDA-280B-4D27-B5DB-3B471093AB69}">
      <dsp:nvSpPr>
        <dsp:cNvPr id="0" name=""/>
        <dsp:cNvSpPr/>
      </dsp:nvSpPr>
      <dsp:spPr>
        <a:xfrm>
          <a:off x="5852600" y="2457910"/>
          <a:ext cx="1828451" cy="1828451"/>
        </a:xfrm>
        <a:prstGeom prst="ellipse">
          <a:avLst/>
        </a:prstGeom>
        <a:solidFill>
          <a:schemeClr val="accent4">
            <a:alpha val="50000"/>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rtl="0">
            <a:lnSpc>
              <a:spcPct val="90000"/>
            </a:lnSpc>
            <a:spcBef>
              <a:spcPct val="0"/>
            </a:spcBef>
            <a:spcAft>
              <a:spcPct val="35000"/>
            </a:spcAft>
            <a:buNone/>
          </a:pPr>
          <a:r>
            <a:rPr lang="en-US" sz="1700" b="1" i="0" u="none" strike="noStrike" kern="1200" cap="none" dirty="0">
              <a:latin typeface="Century Gothic" pitchFamily="34" charset="0"/>
              <a:ea typeface="Calibri"/>
              <a:cs typeface="Calibri"/>
              <a:sym typeface="Calibri"/>
            </a:rPr>
            <a:t>Elasticity</a:t>
          </a:r>
        </a:p>
      </dsp:txBody>
      <dsp:txXfrm>
        <a:off x="6120370" y="2725680"/>
        <a:ext cx="1292911" cy="1292911"/>
      </dsp:txXfrm>
    </dsp:sp>
    <dsp:sp modelId="{37D7F4C1-DE49-4545-8803-42DA4971F7E5}">
      <dsp:nvSpPr>
        <dsp:cNvPr id="0" name=""/>
        <dsp:cNvSpPr/>
      </dsp:nvSpPr>
      <dsp:spPr>
        <a:xfrm>
          <a:off x="7315361" y="2457910"/>
          <a:ext cx="1828451" cy="1828451"/>
        </a:xfrm>
        <a:prstGeom prst="ellipse">
          <a:avLst/>
        </a:prstGeom>
        <a:solidFill>
          <a:schemeClr val="accent4">
            <a:alpha val="50000"/>
            <a:hueOff val="8663077"/>
            <a:satOff val="-39973"/>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entury Gothic" pitchFamily="34" charset="0"/>
            </a:rPr>
            <a:t>Market basket</a:t>
          </a:r>
        </a:p>
      </dsp:txBody>
      <dsp:txXfrm>
        <a:off x="7583131" y="2725680"/>
        <a:ext cx="1292911" cy="1292911"/>
      </dsp:txXfrm>
    </dsp:sp>
    <dsp:sp modelId="{D3CD9335-6C88-4ED8-B76D-32B175786BAE}">
      <dsp:nvSpPr>
        <dsp:cNvPr id="0" name=""/>
        <dsp:cNvSpPr/>
      </dsp:nvSpPr>
      <dsp:spPr>
        <a:xfrm>
          <a:off x="8778123" y="2457910"/>
          <a:ext cx="1828451" cy="1828451"/>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0626" tIns="21590" rIns="100626"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entury Gothic" pitchFamily="34" charset="0"/>
            </a:rPr>
            <a:t>Test and learn plan</a:t>
          </a:r>
        </a:p>
      </dsp:txBody>
      <dsp:txXfrm>
        <a:off x="9045893" y="2725680"/>
        <a:ext cx="1292911" cy="129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4D643-0C72-4EF0-8502-3BA89500C058}">
      <dsp:nvSpPr>
        <dsp:cNvPr id="0" name=""/>
        <dsp:cNvSpPr/>
      </dsp:nvSpPr>
      <dsp:spPr>
        <a:xfrm rot="3468528">
          <a:off x="709345" y="3908317"/>
          <a:ext cx="1152747" cy="53876"/>
        </a:xfrm>
        <a:custGeom>
          <a:avLst/>
          <a:gdLst/>
          <a:ahLst/>
          <a:cxnLst/>
          <a:rect l="0" t="0" r="0" b="0"/>
          <a:pathLst>
            <a:path>
              <a:moveTo>
                <a:pt x="0" y="26938"/>
              </a:moveTo>
              <a:lnTo>
                <a:pt x="1152747" y="26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threePt" dir="t"/>
        </a:scene3d>
      </dsp:spPr>
      <dsp:style>
        <a:lnRef idx="2">
          <a:scrgbClr r="0" g="0" b="0"/>
        </a:lnRef>
        <a:fillRef idx="0">
          <a:scrgbClr r="0" g="0" b="0"/>
        </a:fillRef>
        <a:effectRef idx="0">
          <a:scrgbClr r="0" g="0" b="0"/>
        </a:effectRef>
        <a:fontRef idx="minor"/>
      </dsp:style>
    </dsp:sp>
    <dsp:sp modelId="{DC35DF12-6682-47F6-ABC9-A780E91B4F64}">
      <dsp:nvSpPr>
        <dsp:cNvPr id="0" name=""/>
        <dsp:cNvSpPr/>
      </dsp:nvSpPr>
      <dsp:spPr>
        <a:xfrm rot="1792990">
          <a:off x="1105314" y="3444387"/>
          <a:ext cx="979576" cy="53876"/>
        </a:xfrm>
        <a:custGeom>
          <a:avLst/>
          <a:gdLst/>
          <a:ahLst/>
          <a:cxnLst/>
          <a:rect l="0" t="0" r="0" b="0"/>
          <a:pathLst>
            <a:path>
              <a:moveTo>
                <a:pt x="0" y="26938"/>
              </a:moveTo>
              <a:lnTo>
                <a:pt x="979576" y="26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threePt" dir="t"/>
        </a:scene3d>
      </dsp:spPr>
      <dsp:style>
        <a:lnRef idx="2">
          <a:scrgbClr r="0" g="0" b="0"/>
        </a:lnRef>
        <a:fillRef idx="0">
          <a:scrgbClr r="0" g="0" b="0"/>
        </a:fillRef>
        <a:effectRef idx="0">
          <a:scrgbClr r="0" g="0" b="0"/>
        </a:effectRef>
        <a:fontRef idx="minor"/>
      </dsp:style>
    </dsp:sp>
    <dsp:sp modelId="{713681B0-08D1-4D20-8626-D17C00411FFC}">
      <dsp:nvSpPr>
        <dsp:cNvPr id="0" name=""/>
        <dsp:cNvSpPr/>
      </dsp:nvSpPr>
      <dsp:spPr>
        <a:xfrm rot="2777">
          <a:off x="1170435" y="2903714"/>
          <a:ext cx="973351" cy="53876"/>
        </a:xfrm>
        <a:custGeom>
          <a:avLst/>
          <a:gdLst/>
          <a:ahLst/>
          <a:cxnLst/>
          <a:rect l="0" t="0" r="0" b="0"/>
          <a:pathLst>
            <a:path>
              <a:moveTo>
                <a:pt x="0" y="26938"/>
              </a:moveTo>
              <a:lnTo>
                <a:pt x="973351" y="26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threePt" dir="t"/>
        </a:scene3d>
      </dsp:spPr>
      <dsp:style>
        <a:lnRef idx="2">
          <a:scrgbClr r="0" g="0" b="0"/>
        </a:lnRef>
        <a:fillRef idx="0">
          <a:scrgbClr r="0" g="0" b="0"/>
        </a:fillRef>
        <a:effectRef idx="0">
          <a:scrgbClr r="0" g="0" b="0"/>
        </a:effectRef>
        <a:fontRef idx="minor"/>
      </dsp:style>
    </dsp:sp>
    <dsp:sp modelId="{F6631B8B-B4D4-4240-855D-BCFA42D36666}">
      <dsp:nvSpPr>
        <dsp:cNvPr id="0" name=""/>
        <dsp:cNvSpPr/>
      </dsp:nvSpPr>
      <dsp:spPr>
        <a:xfrm rot="19819816">
          <a:off x="1105391" y="2362429"/>
          <a:ext cx="992231" cy="53876"/>
        </a:xfrm>
        <a:custGeom>
          <a:avLst/>
          <a:gdLst/>
          <a:ahLst/>
          <a:cxnLst/>
          <a:rect l="0" t="0" r="0" b="0"/>
          <a:pathLst>
            <a:path>
              <a:moveTo>
                <a:pt x="0" y="26938"/>
              </a:moveTo>
              <a:lnTo>
                <a:pt x="992231" y="26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threePt" dir="t"/>
        </a:scene3d>
      </dsp:spPr>
      <dsp:style>
        <a:lnRef idx="2">
          <a:scrgbClr r="0" g="0" b="0"/>
        </a:lnRef>
        <a:fillRef idx="0">
          <a:scrgbClr r="0" g="0" b="0"/>
        </a:fillRef>
        <a:effectRef idx="0">
          <a:scrgbClr r="0" g="0" b="0"/>
        </a:effectRef>
        <a:fontRef idx="minor"/>
      </dsp:style>
    </dsp:sp>
    <dsp:sp modelId="{3F15B03F-EDE9-441B-B0E7-446449901D86}">
      <dsp:nvSpPr>
        <dsp:cNvPr id="0" name=""/>
        <dsp:cNvSpPr/>
      </dsp:nvSpPr>
      <dsp:spPr>
        <a:xfrm rot="18136013">
          <a:off x="705522" y="1888057"/>
          <a:ext cx="1176014" cy="53876"/>
        </a:xfrm>
        <a:custGeom>
          <a:avLst/>
          <a:gdLst/>
          <a:ahLst/>
          <a:cxnLst/>
          <a:rect l="0" t="0" r="0" b="0"/>
          <a:pathLst>
            <a:path>
              <a:moveTo>
                <a:pt x="0" y="26938"/>
              </a:moveTo>
              <a:lnTo>
                <a:pt x="1176014" y="26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threePt" dir="t"/>
        </a:scene3d>
      </dsp:spPr>
      <dsp:style>
        <a:lnRef idx="2">
          <a:scrgbClr r="0" g="0" b="0"/>
        </a:lnRef>
        <a:fillRef idx="0">
          <a:scrgbClr r="0" g="0" b="0"/>
        </a:fillRef>
        <a:effectRef idx="0">
          <a:scrgbClr r="0" g="0" b="0"/>
        </a:effectRef>
        <a:fontRef idx="minor"/>
      </dsp:style>
    </dsp:sp>
    <dsp:sp modelId="{4272CBF7-EF50-4E2E-A992-68621A9B4151}">
      <dsp:nvSpPr>
        <dsp:cNvPr id="0" name=""/>
        <dsp:cNvSpPr/>
      </dsp:nvSpPr>
      <dsp:spPr>
        <a:xfrm rot="241464">
          <a:off x="-321399" y="2014069"/>
          <a:ext cx="1948382" cy="1831542"/>
        </a:xfrm>
        <a:prstGeom prst="ellipse">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sp>
    <dsp:sp modelId="{B1CBA4C9-490E-4311-B36B-7365D66AE722}">
      <dsp:nvSpPr>
        <dsp:cNvPr id="0" name=""/>
        <dsp:cNvSpPr/>
      </dsp:nvSpPr>
      <dsp:spPr>
        <a:xfrm>
          <a:off x="1227220" y="0"/>
          <a:ext cx="1585108" cy="15294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a:latin typeface="Century Gothic" pitchFamily="34" charset="0"/>
            </a:rPr>
            <a:t>1.</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a:latin typeface="Century Gothic" pitchFamily="34" charset="0"/>
            </a:rPr>
            <a:t>Family Fellas</a:t>
          </a:r>
        </a:p>
      </dsp:txBody>
      <dsp:txXfrm>
        <a:off x="1459354" y="223980"/>
        <a:ext cx="1120840" cy="1081473"/>
      </dsp:txXfrm>
    </dsp:sp>
    <dsp:sp modelId="{1171142E-662A-46D2-A304-A59BA466B5FA}">
      <dsp:nvSpPr>
        <dsp:cNvPr id="0" name=""/>
        <dsp:cNvSpPr/>
      </dsp:nvSpPr>
      <dsp:spPr>
        <a:xfrm>
          <a:off x="1927259" y="1018776"/>
          <a:ext cx="1536524" cy="149468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buNone/>
          </a:pPr>
          <a:r>
            <a:rPr lang="en-US" sz="1400" b="1" kern="1200">
              <a:latin typeface="Century Gothic" pitchFamily="34" charset="0"/>
            </a:rPr>
            <a:t>2.</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a:latin typeface="Century Gothic" pitchFamily="34" charset="0"/>
            </a:rPr>
            <a:t>Farming Fasionistas</a:t>
          </a:r>
          <a:endParaRPr lang="en-US" sz="1400" b="1" kern="1200" dirty="0">
            <a:latin typeface="Century Gothic" pitchFamily="34" charset="0"/>
          </a:endParaRPr>
        </a:p>
      </dsp:txBody>
      <dsp:txXfrm>
        <a:off x="2152278" y="1237667"/>
        <a:ext cx="1086486" cy="1056901"/>
      </dsp:txXfrm>
    </dsp:sp>
    <dsp:sp modelId="{2B32CD5F-1805-4A0D-B750-865555C0FFE9}">
      <dsp:nvSpPr>
        <dsp:cNvPr id="0" name=""/>
        <dsp:cNvSpPr/>
      </dsp:nvSpPr>
      <dsp:spPr>
        <a:xfrm>
          <a:off x="2143786" y="2223461"/>
          <a:ext cx="1544146" cy="1416415"/>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latin typeface="Century Gothic" pitchFamily="34" charset="0"/>
            </a:rPr>
            <a:t>3.DIY Architects</a:t>
          </a:r>
          <a:endParaRPr lang="en-US" sz="1400" b="1" kern="1200" dirty="0">
            <a:latin typeface="Century Gothic" pitchFamily="34" charset="0"/>
          </a:endParaRPr>
        </a:p>
      </dsp:txBody>
      <dsp:txXfrm>
        <a:off x="2369921" y="2430890"/>
        <a:ext cx="1091876" cy="1001557"/>
      </dsp:txXfrm>
    </dsp:sp>
    <dsp:sp modelId="{9A25CDBE-520E-4F40-9AA4-8396322D623B}">
      <dsp:nvSpPr>
        <dsp:cNvPr id="0" name=""/>
        <dsp:cNvSpPr/>
      </dsp:nvSpPr>
      <dsp:spPr>
        <a:xfrm>
          <a:off x="1913385" y="3343892"/>
          <a:ext cx="1541839" cy="150665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a:spcBef>
              <a:spcPct val="0"/>
            </a:spcBef>
            <a:buNone/>
          </a:pPr>
          <a:r>
            <a:rPr lang="en-US" sz="1400" b="1" kern="1200">
              <a:latin typeface="Century Gothic" pitchFamily="34" charset="0"/>
            </a:rPr>
            <a:t>4.</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a:latin typeface="Century Gothic" pitchFamily="34" charset="0"/>
            </a:rPr>
            <a:t>Lost World</a:t>
          </a:r>
          <a:endParaRPr lang="en-US" sz="1400" b="1" kern="1200" dirty="0">
            <a:latin typeface="Century Gothic" pitchFamily="34" charset="0"/>
          </a:endParaRPr>
        </a:p>
      </dsp:txBody>
      <dsp:txXfrm>
        <a:off x="2139182" y="3564536"/>
        <a:ext cx="1090245" cy="1065366"/>
      </dsp:txXfrm>
    </dsp:sp>
    <dsp:sp modelId="{74600401-D18B-4934-A43A-CF282CCC3027}">
      <dsp:nvSpPr>
        <dsp:cNvPr id="0" name=""/>
        <dsp:cNvSpPr/>
      </dsp:nvSpPr>
      <dsp:spPr>
        <a:xfrm>
          <a:off x="1212956" y="4308824"/>
          <a:ext cx="1591205" cy="154934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latin typeface="Century Gothic" pitchFamily="34" charset="0"/>
            </a:rPr>
            <a:t>5. Country Yuppie</a:t>
          </a:r>
        </a:p>
        <a:p>
          <a:pPr marL="0" lvl="0" indent="0" algn="ctr" defTabSz="622300">
            <a:lnSpc>
              <a:spcPct val="90000"/>
            </a:lnSpc>
            <a:spcBef>
              <a:spcPct val="0"/>
            </a:spcBef>
            <a:spcAft>
              <a:spcPct val="35000"/>
            </a:spcAft>
            <a:buNone/>
          </a:pPr>
          <a:endParaRPr lang="en-US" sz="1400" b="1" kern="1200" dirty="0">
            <a:latin typeface="Century Gothic" pitchFamily="34" charset="0"/>
          </a:endParaRPr>
        </a:p>
      </dsp:txBody>
      <dsp:txXfrm>
        <a:off x="1445983" y="4535720"/>
        <a:ext cx="1125151" cy="1095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8FF76-7A8B-42B1-819B-6EB6DCAFFE80}">
      <dsp:nvSpPr>
        <dsp:cNvPr id="0" name=""/>
        <dsp:cNvSpPr/>
      </dsp:nvSpPr>
      <dsp:spPr>
        <a:xfrm>
          <a:off x="172386" y="438"/>
          <a:ext cx="1935949" cy="179155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Online shoppers</a:t>
          </a:r>
        </a:p>
      </dsp:txBody>
      <dsp:txXfrm>
        <a:off x="455899" y="262805"/>
        <a:ext cx="1368923" cy="1266821"/>
      </dsp:txXfrm>
    </dsp:sp>
    <dsp:sp modelId="{63A9F2CB-7A4F-4502-A036-32BEF2524D13}">
      <dsp:nvSpPr>
        <dsp:cNvPr id="0" name=""/>
        <dsp:cNvSpPr/>
      </dsp:nvSpPr>
      <dsp:spPr>
        <a:xfrm>
          <a:off x="570878" y="1855709"/>
          <a:ext cx="1138965" cy="1112378"/>
        </a:xfrm>
        <a:prstGeom prst="flowChartConnector">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Test marketing hypothesis for each</a:t>
          </a:r>
        </a:p>
      </dsp:txBody>
      <dsp:txXfrm>
        <a:off x="737676" y="2018613"/>
        <a:ext cx="805369" cy="786570"/>
      </dsp:txXfrm>
    </dsp:sp>
    <dsp:sp modelId="{92581CAA-B63B-4428-AD95-DF9B19A0C130}">
      <dsp:nvSpPr>
        <dsp:cNvPr id="0" name=""/>
        <dsp:cNvSpPr/>
      </dsp:nvSpPr>
      <dsp:spPr>
        <a:xfrm>
          <a:off x="172386" y="3032241"/>
          <a:ext cx="1935949" cy="1791555"/>
        </a:xfrm>
        <a:prstGeom prst="ellips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Store visitors</a:t>
          </a:r>
        </a:p>
      </dsp:txBody>
      <dsp:txXfrm>
        <a:off x="455899" y="3294608"/>
        <a:ext cx="1368923" cy="1266821"/>
      </dsp:txXfrm>
    </dsp:sp>
    <dsp:sp modelId="{34DD49E9-84EE-44D7-8026-D60BEB743F14}">
      <dsp:nvSpPr>
        <dsp:cNvPr id="0" name=""/>
        <dsp:cNvSpPr/>
      </dsp:nvSpPr>
      <dsp:spPr>
        <a:xfrm rot="21599746">
          <a:off x="2226035" y="2266081"/>
          <a:ext cx="249522" cy="291894"/>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solidFill>
              <a:schemeClr val="tx1"/>
            </a:solidFill>
          </a:endParaRPr>
        </a:p>
      </dsp:txBody>
      <dsp:txXfrm>
        <a:off x="2226035" y="2324463"/>
        <a:ext cx="174665" cy="175136"/>
      </dsp:txXfrm>
    </dsp:sp>
    <dsp:sp modelId="{FC734D54-42B2-4D5B-93AC-C8AE36D95A31}">
      <dsp:nvSpPr>
        <dsp:cNvPr id="0" name=""/>
        <dsp:cNvSpPr/>
      </dsp:nvSpPr>
      <dsp:spPr>
        <a:xfrm>
          <a:off x="2579133" y="845697"/>
          <a:ext cx="3060369" cy="3132401"/>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strategies for test group of each online and store visitors and apply lessons learned to improve revenue</a:t>
          </a:r>
        </a:p>
      </dsp:txBody>
      <dsp:txXfrm>
        <a:off x="3027314" y="1304427"/>
        <a:ext cx="2164007" cy="2214941"/>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6EF3C6-6297-46A7-9DBD-3C08D31AA822}"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17159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6EF3C6-6297-46A7-9DBD-3C08D31AA822}"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37185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6EF3C6-6297-46A7-9DBD-3C08D31AA822}"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299428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6EF3C6-6297-46A7-9DBD-3C08D31AA822}"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377808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F3C6-6297-46A7-9DBD-3C08D31AA822}"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340578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6EF3C6-6297-46A7-9DBD-3C08D31AA822}"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301725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6EF3C6-6297-46A7-9DBD-3C08D31AA822}"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155416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6EF3C6-6297-46A7-9DBD-3C08D31AA822}" type="datetimeFigureOut">
              <a:rPr lang="en-US" smtClean="0"/>
              <a:t>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138856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EF3C6-6297-46A7-9DBD-3C08D31AA822}" type="datetimeFigureOut">
              <a:rPr lang="en-US" smtClean="0"/>
              <a:t>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40700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EF3C6-6297-46A7-9DBD-3C08D31AA822}"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78496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EF3C6-6297-46A7-9DBD-3C08D31AA822}"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ED697-748E-407D-8250-13E5F3841F08}" type="slidenum">
              <a:rPr lang="en-US" smtClean="0"/>
              <a:t>‹#›</a:t>
            </a:fld>
            <a:endParaRPr lang="en-US"/>
          </a:p>
        </p:txBody>
      </p:sp>
    </p:spTree>
    <p:extLst>
      <p:ext uri="{BB962C8B-B14F-4D97-AF65-F5344CB8AC3E}">
        <p14:creationId xmlns:p14="http://schemas.microsoft.com/office/powerpoint/2010/main" val="81819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EF3C6-6297-46A7-9DBD-3C08D31AA822}" type="datetimeFigureOut">
              <a:rPr lang="en-US" smtClean="0"/>
              <a:t>2/19/2017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ED697-748E-407D-8250-13E5F3841F08}" type="slidenum">
              <a:rPr lang="en-US" smtClean="0"/>
              <a:t>‹#›</a:t>
            </a:fld>
            <a:endParaRPr lang="en-US"/>
          </a:p>
        </p:txBody>
      </p:sp>
    </p:spTree>
    <p:extLst>
      <p:ext uri="{BB962C8B-B14F-4D97-AF65-F5344CB8AC3E}">
        <p14:creationId xmlns:p14="http://schemas.microsoft.com/office/powerpoint/2010/main" val="300725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7.pn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chart" Target="../charts/chart2.xml"/><Relationship Id="rId5" Type="http://schemas.openxmlformats.org/officeDocument/2006/relationships/chart" Target="../charts/chart1.xml"/><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3.png"/><Relationship Id="rId7"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A8E23">
            <a:alpha val="44000"/>
          </a:srgb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blip>
          <a:stretch>
            <a:fillRect/>
          </a:stretch>
        </p:blipFill>
        <p:spPr>
          <a:xfrm>
            <a:off x="0" y="1356851"/>
            <a:ext cx="12191999" cy="5795332"/>
          </a:xfrm>
          <a:prstGeom prst="rect">
            <a:avLst/>
          </a:prstGeom>
        </p:spPr>
      </p:pic>
      <p:sp>
        <p:nvSpPr>
          <p:cNvPr id="9" name="Rectangle 8"/>
          <p:cNvSpPr/>
          <p:nvPr/>
        </p:nvSpPr>
        <p:spPr>
          <a:xfrm>
            <a:off x="-580" y="1356851"/>
            <a:ext cx="12212248" cy="579533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itchFamily="34" charset="0"/>
            </a:endParaRPr>
          </a:p>
        </p:txBody>
      </p:sp>
      <p:sp>
        <p:nvSpPr>
          <p:cNvPr id="3" name="Subtitle 2"/>
          <p:cNvSpPr>
            <a:spLocks noGrp="1"/>
          </p:cNvSpPr>
          <p:nvPr>
            <p:ph type="subTitle" idx="1"/>
          </p:nvPr>
        </p:nvSpPr>
        <p:spPr>
          <a:xfrm>
            <a:off x="9145344" y="4364038"/>
            <a:ext cx="2397434" cy="2493962"/>
          </a:xfrm>
        </p:spPr>
        <p:txBody>
          <a:bodyPr>
            <a:noAutofit/>
          </a:bodyPr>
          <a:lstStyle/>
          <a:p>
            <a:pPr algn="r"/>
            <a:r>
              <a:rPr lang="en-US" sz="2000" b="1" dirty="0">
                <a:solidFill>
                  <a:srgbClr val="A47D00"/>
                </a:solidFill>
                <a:latin typeface="Century Gothic" pitchFamily="34" charset="0"/>
                <a:cs typeface="Times New Roman" panose="02020603050405020304" pitchFamily="18" charset="0"/>
              </a:rPr>
              <a:t>Group 1        Vaishali </a:t>
            </a:r>
            <a:r>
              <a:rPr lang="en-US" sz="2000" b="1" dirty="0" err="1">
                <a:solidFill>
                  <a:srgbClr val="A47D00"/>
                </a:solidFill>
                <a:latin typeface="Century Gothic" pitchFamily="34" charset="0"/>
                <a:cs typeface="Times New Roman" panose="02020603050405020304" pitchFamily="18" charset="0"/>
              </a:rPr>
              <a:t>Kelkar</a:t>
            </a:r>
            <a:r>
              <a:rPr lang="en-US" sz="2000" b="1" dirty="0">
                <a:solidFill>
                  <a:srgbClr val="A47D00"/>
                </a:solidFill>
                <a:latin typeface="Century Gothic" pitchFamily="34" charset="0"/>
                <a:cs typeface="Times New Roman" panose="02020603050405020304" pitchFamily="18" charset="0"/>
              </a:rPr>
              <a:t> Abhiraj </a:t>
            </a:r>
            <a:r>
              <a:rPr lang="en-US" sz="2000" b="1" dirty="0" err="1">
                <a:solidFill>
                  <a:srgbClr val="A47D00"/>
                </a:solidFill>
                <a:latin typeface="Century Gothic" pitchFamily="34" charset="0"/>
                <a:cs typeface="Times New Roman" panose="02020603050405020304" pitchFamily="18" charset="0"/>
              </a:rPr>
              <a:t>Malappa</a:t>
            </a:r>
            <a:r>
              <a:rPr lang="en-US" sz="2000" b="1" dirty="0">
                <a:solidFill>
                  <a:srgbClr val="A47D00"/>
                </a:solidFill>
                <a:latin typeface="Century Gothic" pitchFamily="34" charset="0"/>
                <a:cs typeface="Times New Roman" panose="02020603050405020304" pitchFamily="18" charset="0"/>
              </a:rPr>
              <a:t> Justin </a:t>
            </a:r>
            <a:r>
              <a:rPr lang="en-US" sz="2000" b="1" dirty="0" err="1">
                <a:solidFill>
                  <a:srgbClr val="A47D00"/>
                </a:solidFill>
                <a:latin typeface="Century Gothic" pitchFamily="34" charset="0"/>
                <a:cs typeface="Times New Roman" panose="02020603050405020304" pitchFamily="18" charset="0"/>
              </a:rPr>
              <a:t>Pardy</a:t>
            </a:r>
            <a:r>
              <a:rPr lang="en-US" sz="2000" b="1" dirty="0">
                <a:solidFill>
                  <a:srgbClr val="A47D00"/>
                </a:solidFill>
                <a:latin typeface="Century Gothic" pitchFamily="34" charset="0"/>
                <a:cs typeface="Times New Roman" panose="02020603050405020304" pitchFamily="18" charset="0"/>
              </a:rPr>
              <a:t> Chetan Patil Shreyas </a:t>
            </a:r>
            <a:r>
              <a:rPr lang="en-US" sz="2000" b="1" dirty="0" err="1">
                <a:solidFill>
                  <a:srgbClr val="A47D00"/>
                </a:solidFill>
                <a:latin typeface="Century Gothic" pitchFamily="34" charset="0"/>
                <a:cs typeface="Times New Roman" panose="02020603050405020304" pitchFamily="18" charset="0"/>
              </a:rPr>
              <a:t>Sawai</a:t>
            </a:r>
            <a:endParaRPr lang="en-US" sz="2000" b="1" dirty="0">
              <a:solidFill>
                <a:srgbClr val="A47D00"/>
              </a:solidFill>
              <a:latin typeface="Century Gothic" pitchFamily="34" charset="0"/>
              <a:cs typeface="Times New Roman" panose="02020603050405020304" pitchFamily="18" charset="0"/>
            </a:endParaRPr>
          </a:p>
          <a:p>
            <a:pPr algn="r"/>
            <a:endParaRPr lang="en-US" sz="2800" dirty="0">
              <a:solidFill>
                <a:srgbClr val="A47D00"/>
              </a:solidFill>
              <a:latin typeface="Century Gothic" pitchFamily="34" charset="0"/>
            </a:endParaRPr>
          </a:p>
        </p:txBody>
      </p:sp>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3"/>
            <a:stretch>
              <a:fillRect/>
            </a:stretch>
          </p:blipFill>
          <p:spPr>
            <a:xfrm>
              <a:off x="0" y="0"/>
              <a:ext cx="12211668" cy="1356852"/>
            </a:xfrm>
            <a:prstGeom prst="rect">
              <a:avLst/>
            </a:prstGeom>
            <a:ln>
              <a:solidFill>
                <a:srgbClr val="5A8E23"/>
              </a:solidFill>
            </a:ln>
          </p:spPr>
        </p:pic>
        <p:pic>
          <p:nvPicPr>
            <p:cNvPr id="5" name="Picture 4"/>
            <p:cNvPicPr>
              <a:picLocks noChangeAspect="1"/>
            </p:cNvPicPr>
            <p:nvPr/>
          </p:nvPicPr>
          <p:blipFill>
            <a:blip r:embed="rId4"/>
            <a:stretch>
              <a:fillRect/>
            </a:stretch>
          </p:blipFill>
          <p:spPr>
            <a:xfrm>
              <a:off x="0" y="0"/>
              <a:ext cx="2946400" cy="1114722"/>
            </a:xfrm>
            <a:prstGeom prst="rect">
              <a:avLst/>
            </a:prstGeom>
          </p:spPr>
        </p:pic>
      </p:grpSp>
      <p:sp>
        <p:nvSpPr>
          <p:cNvPr id="7" name="Title 6"/>
          <p:cNvSpPr>
            <a:spLocks noGrp="1"/>
          </p:cNvSpPr>
          <p:nvPr>
            <p:ph type="ctrTitle"/>
          </p:nvPr>
        </p:nvSpPr>
        <p:spPr>
          <a:xfrm>
            <a:off x="1048512" y="557361"/>
            <a:ext cx="9681319" cy="2999546"/>
          </a:xfrm>
        </p:spPr>
        <p:txBody>
          <a:bodyPr>
            <a:normAutofit/>
          </a:bodyPr>
          <a:lstStyle/>
          <a:p>
            <a:r>
              <a:rPr lang="en-US" sz="4500" b="1" dirty="0">
                <a:solidFill>
                  <a:schemeClr val="accent4">
                    <a:lumMod val="50000"/>
                  </a:schemeClr>
                </a:solidFill>
                <a:latin typeface="Century Gothic" pitchFamily="34" charset="0"/>
                <a:cs typeface="Times New Roman" panose="02020603050405020304" pitchFamily="18" charset="0"/>
              </a:rPr>
              <a:t>BUAN 6337 </a:t>
            </a:r>
            <a:br>
              <a:rPr lang="en-US" sz="4500" b="1" dirty="0">
                <a:solidFill>
                  <a:schemeClr val="accent4">
                    <a:lumMod val="50000"/>
                  </a:schemeClr>
                </a:solidFill>
                <a:latin typeface="Century Gothic" pitchFamily="34" charset="0"/>
                <a:cs typeface="Times New Roman" panose="02020603050405020304" pitchFamily="18" charset="0"/>
              </a:rPr>
            </a:br>
            <a:r>
              <a:rPr lang="en-US" sz="4500" b="1" dirty="0">
                <a:solidFill>
                  <a:schemeClr val="accent4">
                    <a:lumMod val="50000"/>
                  </a:schemeClr>
                </a:solidFill>
                <a:latin typeface="Century Gothic" pitchFamily="34" charset="0"/>
                <a:cs typeface="Times New Roman" panose="02020603050405020304" pitchFamily="18" charset="0"/>
              </a:rPr>
              <a:t>Shopko Customer Segmentation and Profiles </a:t>
            </a:r>
          </a:p>
        </p:txBody>
      </p:sp>
    </p:spTree>
    <p:extLst>
      <p:ext uri="{BB962C8B-B14F-4D97-AF65-F5344CB8AC3E}">
        <p14:creationId xmlns:p14="http://schemas.microsoft.com/office/powerpoint/2010/main" val="114363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2687284" y="1356852"/>
            <a:ext cx="6837100" cy="523220"/>
          </a:xfrm>
          <a:prstGeom prst="rect">
            <a:avLst/>
          </a:prstGeom>
          <a:solidFill>
            <a:srgbClr val="ED7D31"/>
          </a:solidFill>
        </p:spPr>
        <p:txBody>
          <a:bodyPr wrap="square" rtlCol="0">
            <a:spAutoFit/>
          </a:bodyPr>
          <a:lstStyle/>
          <a:p>
            <a:pPr algn="ctr"/>
            <a:r>
              <a:rPr lang="en-US" sz="2800" dirty="0">
                <a:solidFill>
                  <a:prstClr val="black"/>
                </a:solidFill>
              </a:rPr>
              <a:t>Farming Fashionistas</a:t>
            </a:r>
          </a:p>
        </p:txBody>
      </p:sp>
      <p:sp>
        <p:nvSpPr>
          <p:cNvPr id="17" name="TextBox 16"/>
          <p:cNvSpPr txBox="1"/>
          <p:nvPr/>
        </p:nvSpPr>
        <p:spPr>
          <a:xfrm>
            <a:off x="3579260" y="2034918"/>
            <a:ext cx="4641124" cy="1754326"/>
          </a:xfrm>
          <a:prstGeom prst="rect">
            <a:avLst/>
          </a:prstGeom>
          <a:solidFill>
            <a:schemeClr val="accent2">
              <a:alpha val="48000"/>
            </a:schemeClr>
          </a:solidFill>
        </p:spPr>
        <p:txBody>
          <a:bodyPr wrap="square" rtlCol="0">
            <a:spAutoFit/>
          </a:bodyPr>
          <a:lstStyle/>
          <a:p>
            <a:r>
              <a:rPr lang="en-US" dirty="0">
                <a:solidFill>
                  <a:prstClr val="black"/>
                </a:solidFill>
              </a:rPr>
              <a:t>Insights:</a:t>
            </a:r>
          </a:p>
          <a:p>
            <a:pPr marL="285750" indent="-285750">
              <a:buFont typeface="Arial" panose="020B0604020202020204" pitchFamily="34" charset="0"/>
              <a:buChar char="•"/>
            </a:pPr>
            <a:r>
              <a:rPr lang="en-US" dirty="0">
                <a:solidFill>
                  <a:prstClr val="black"/>
                </a:solidFill>
              </a:rPr>
              <a:t>This segment is not sensitive to price</a:t>
            </a:r>
          </a:p>
          <a:p>
            <a:pPr marL="285750" indent="-285750">
              <a:buFont typeface="Arial" panose="020B0604020202020204" pitchFamily="34" charset="0"/>
              <a:buChar char="•"/>
            </a:pPr>
            <a:r>
              <a:rPr lang="en-US" dirty="0">
                <a:solidFill>
                  <a:prstClr val="black"/>
                </a:solidFill>
              </a:rPr>
              <a:t>Not sensitive to emails</a:t>
            </a:r>
          </a:p>
          <a:p>
            <a:pPr marL="285750" indent="-285750">
              <a:buFont typeface="Arial" panose="020B0604020202020204" pitchFamily="34" charset="0"/>
              <a:buChar char="•"/>
            </a:pPr>
            <a:r>
              <a:rPr lang="en-US" dirty="0">
                <a:solidFill>
                  <a:prstClr val="black"/>
                </a:solidFill>
              </a:rPr>
              <a:t>Products best bundled are:</a:t>
            </a:r>
          </a:p>
          <a:p>
            <a:r>
              <a:rPr lang="en-US" dirty="0">
                <a:solidFill>
                  <a:prstClr val="black"/>
                </a:solidFill>
              </a:rPr>
              <a:t>      Pharmacy, health aids and OTC meds</a:t>
            </a:r>
          </a:p>
          <a:p>
            <a:r>
              <a:rPr lang="en-US" dirty="0">
                <a:solidFill>
                  <a:prstClr val="black"/>
                </a:solidFill>
              </a:rPr>
              <a:t>      Beauty aids, jewelry watches</a:t>
            </a:r>
          </a:p>
        </p:txBody>
      </p:sp>
      <p:sp>
        <p:nvSpPr>
          <p:cNvPr id="19" name="TextBox 18"/>
          <p:cNvSpPr txBox="1"/>
          <p:nvPr/>
        </p:nvSpPr>
        <p:spPr>
          <a:xfrm>
            <a:off x="1734131" y="4008395"/>
            <a:ext cx="8331381" cy="2308324"/>
          </a:xfrm>
          <a:prstGeom prst="rect">
            <a:avLst/>
          </a:prstGeom>
          <a:solidFill>
            <a:schemeClr val="accent2">
              <a:alpha val="48000"/>
            </a:schemeClr>
          </a:solidFill>
        </p:spPr>
        <p:txBody>
          <a:bodyPr wrap="square" rtlCol="0">
            <a:spAutoFit/>
          </a:bodyPr>
          <a:lstStyle>
            <a:defPPr>
              <a:defRPr lang="en-US"/>
            </a:defPPr>
            <a:lvl1pPr>
              <a:defRPr>
                <a:solidFill>
                  <a:prstClr val="black"/>
                </a:solidFill>
              </a:defRPr>
            </a:lvl1pPr>
          </a:lstStyle>
          <a:p>
            <a:r>
              <a:rPr lang="en-US" dirty="0"/>
              <a:t>Recommendations:</a:t>
            </a:r>
          </a:p>
          <a:p>
            <a:r>
              <a:rPr lang="en-US" dirty="0"/>
              <a:t>Increasing price by 1.7%. </a:t>
            </a:r>
          </a:p>
          <a:p>
            <a:r>
              <a:rPr lang="en-US" dirty="0"/>
              <a:t>Provide loyalty points </a:t>
            </a:r>
          </a:p>
          <a:p>
            <a:r>
              <a:rPr lang="en-US" dirty="0"/>
              <a:t>In store credits </a:t>
            </a:r>
          </a:p>
          <a:p>
            <a:r>
              <a:rPr lang="en-US" dirty="0"/>
              <a:t>Free product delivery</a:t>
            </a:r>
          </a:p>
          <a:p>
            <a:r>
              <a:rPr lang="en-US" dirty="0"/>
              <a:t>Pre-sale offers for these members</a:t>
            </a:r>
          </a:p>
          <a:p>
            <a:r>
              <a:rPr lang="en-US" dirty="0"/>
              <a:t>Provide discounts on the suggested product bundles</a:t>
            </a:r>
          </a:p>
          <a:p>
            <a:r>
              <a:rPr lang="en-US" dirty="0"/>
              <a:t>Emails campaign is not significant. Reduce the number of emails send.  </a:t>
            </a:r>
          </a:p>
        </p:txBody>
      </p:sp>
      <p:sp>
        <p:nvSpPr>
          <p:cNvPr id="11" name="TextBox 10"/>
          <p:cNvSpPr txBox="1"/>
          <p:nvPr/>
        </p:nvSpPr>
        <p:spPr>
          <a:xfrm>
            <a:off x="29029" y="1356852"/>
            <a:ext cx="12211668" cy="523220"/>
          </a:xfrm>
          <a:prstGeom prst="rect">
            <a:avLst/>
          </a:prstGeom>
          <a:solidFill>
            <a:schemeClr val="accent2"/>
          </a:solidFill>
        </p:spPr>
        <p:txBody>
          <a:bodyPr wrap="square" rtlCol="0">
            <a:spAutoFit/>
          </a:bodyPr>
          <a:lstStyle/>
          <a:p>
            <a:pPr algn="ctr"/>
            <a:r>
              <a:rPr lang="en-US" sz="2800" dirty="0">
                <a:solidFill>
                  <a:prstClr val="black"/>
                </a:solidFill>
              </a:rPr>
              <a:t>Farming Fashionistas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3799" y="2129170"/>
            <a:ext cx="3841170" cy="3841170"/>
          </a:xfrm>
          <a:prstGeom prst="rect">
            <a:avLst/>
          </a:prstGeom>
        </p:spPr>
      </p:pic>
    </p:spTree>
    <p:extLst>
      <p:ext uri="{BB962C8B-B14F-4D97-AF65-F5344CB8AC3E}">
        <p14:creationId xmlns:p14="http://schemas.microsoft.com/office/powerpoint/2010/main" val="185878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384" y="5141384"/>
            <a:ext cx="3548097" cy="1819929"/>
          </a:xfrm>
          <a:prstGeom prst="rect">
            <a:avLst/>
          </a:prstGeom>
        </p:spPr>
      </p:pic>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3"/>
            <a:stretch>
              <a:fillRect/>
            </a:stretch>
          </p:blipFill>
          <p:spPr>
            <a:xfrm>
              <a:off x="0" y="0"/>
              <a:ext cx="12211668" cy="1356852"/>
            </a:xfrm>
            <a:prstGeom prst="rect">
              <a:avLst/>
            </a:prstGeom>
          </p:spPr>
        </p:pic>
        <p:pic>
          <p:nvPicPr>
            <p:cNvPr id="5" name="Picture 4"/>
            <p:cNvPicPr>
              <a:picLocks noChangeAspect="1"/>
            </p:cNvPicPr>
            <p:nvPr/>
          </p:nvPicPr>
          <p:blipFill>
            <a:blip r:embed="rId4"/>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0" y="1363820"/>
            <a:ext cx="12192000" cy="523220"/>
          </a:xfrm>
          <a:prstGeom prst="rect">
            <a:avLst/>
          </a:prstGeom>
          <a:solidFill>
            <a:schemeClr val="accent3"/>
          </a:solidFill>
        </p:spPr>
        <p:txBody>
          <a:bodyPr wrap="square" rtlCol="0">
            <a:spAutoFit/>
          </a:bodyPr>
          <a:lstStyle/>
          <a:p>
            <a:pPr algn="ctr"/>
            <a:r>
              <a:rPr lang="en-US" sz="2800" dirty="0">
                <a:solidFill>
                  <a:prstClr val="black"/>
                </a:solidFill>
              </a:rPr>
              <a:t>DIY Architect</a:t>
            </a:r>
          </a:p>
        </p:txBody>
      </p:sp>
      <p:sp>
        <p:nvSpPr>
          <p:cNvPr id="17" name="TextBox 16"/>
          <p:cNvSpPr txBox="1"/>
          <p:nvPr/>
        </p:nvSpPr>
        <p:spPr>
          <a:xfrm>
            <a:off x="1561012" y="2163832"/>
            <a:ext cx="3344672" cy="2031325"/>
          </a:xfrm>
          <a:prstGeom prst="rect">
            <a:avLst/>
          </a:prstGeom>
          <a:solidFill>
            <a:schemeClr val="accent3">
              <a:alpha val="48000"/>
            </a:schemeClr>
          </a:solidFill>
        </p:spPr>
        <p:txBody>
          <a:bodyPr wrap="square" rtlCol="0">
            <a:spAutoFit/>
          </a:bodyPr>
          <a:lstStyle/>
          <a:p>
            <a:r>
              <a:rPr lang="en-US" dirty="0">
                <a:solidFill>
                  <a:prstClr val="black"/>
                </a:solidFill>
              </a:rPr>
              <a:t>Most frequently purchased:</a:t>
            </a:r>
          </a:p>
          <a:p>
            <a:pPr marL="285750" indent="-285750">
              <a:buFont typeface="Arial" panose="020B0604020202020204" pitchFamily="34" charset="0"/>
              <a:buChar char="•"/>
            </a:pPr>
            <a:r>
              <a:rPr lang="en-US" dirty="0">
                <a:solidFill>
                  <a:prstClr val="black"/>
                </a:solidFill>
              </a:rPr>
              <a:t>Furniture</a:t>
            </a:r>
          </a:p>
          <a:p>
            <a:pPr marL="285750" indent="-285750">
              <a:buFont typeface="Arial" panose="020B0604020202020204" pitchFamily="34" charset="0"/>
              <a:buChar char="•"/>
            </a:pPr>
            <a:r>
              <a:rPr lang="en-US" dirty="0">
                <a:solidFill>
                  <a:prstClr val="black"/>
                </a:solidFill>
              </a:rPr>
              <a:t>Patio-furniture</a:t>
            </a:r>
          </a:p>
          <a:p>
            <a:pPr marL="285750" indent="-285750">
              <a:buFont typeface="Arial" panose="020B0604020202020204" pitchFamily="34" charset="0"/>
              <a:buChar char="•"/>
            </a:pPr>
            <a:r>
              <a:rPr lang="en-US" dirty="0">
                <a:solidFill>
                  <a:prstClr val="black"/>
                </a:solidFill>
              </a:rPr>
              <a:t>Trim a tree</a:t>
            </a:r>
          </a:p>
          <a:p>
            <a:pPr marL="285750" indent="-285750">
              <a:buFont typeface="Arial" panose="020B0604020202020204" pitchFamily="34" charset="0"/>
              <a:buChar char="•"/>
            </a:pPr>
            <a:r>
              <a:rPr lang="en-US" dirty="0">
                <a:solidFill>
                  <a:prstClr val="black"/>
                </a:solidFill>
              </a:rPr>
              <a:t>Lawn Garden</a:t>
            </a:r>
          </a:p>
          <a:p>
            <a:pPr marL="285750" indent="-285750">
              <a:buFont typeface="Arial" panose="020B0604020202020204" pitchFamily="34" charset="0"/>
              <a:buChar char="•"/>
            </a:pPr>
            <a:r>
              <a:rPr lang="en-US" dirty="0">
                <a:solidFill>
                  <a:prstClr val="black"/>
                </a:solidFill>
              </a:rPr>
              <a:t>Household supplies</a:t>
            </a:r>
          </a:p>
          <a:p>
            <a:pPr marL="285750" indent="-285750">
              <a:buFont typeface="Arial" panose="020B0604020202020204" pitchFamily="34" charset="0"/>
              <a:buChar char="•"/>
            </a:pPr>
            <a:r>
              <a:rPr lang="en-US" dirty="0">
                <a:solidFill>
                  <a:prstClr val="black"/>
                </a:solidFill>
              </a:rPr>
              <a:t>Beverages</a:t>
            </a:r>
          </a:p>
        </p:txBody>
      </p:sp>
      <p:sp>
        <p:nvSpPr>
          <p:cNvPr id="18" name="TextBox 17"/>
          <p:cNvSpPr txBox="1"/>
          <p:nvPr/>
        </p:nvSpPr>
        <p:spPr>
          <a:xfrm>
            <a:off x="6643516" y="2163831"/>
            <a:ext cx="3747008" cy="2031325"/>
          </a:xfrm>
          <a:prstGeom prst="rect">
            <a:avLst/>
          </a:prstGeom>
          <a:solidFill>
            <a:schemeClr val="accent3">
              <a:alpha val="48000"/>
            </a:schemeClr>
          </a:solidFill>
        </p:spPr>
        <p:txBody>
          <a:bodyPr wrap="square" rtlCol="0">
            <a:spAutoFit/>
          </a:bodyPr>
          <a:lstStyle/>
          <a:p>
            <a:r>
              <a:rPr lang="en-US" dirty="0">
                <a:solidFill>
                  <a:prstClr val="black"/>
                </a:solidFill>
              </a:rPr>
              <a:t>Buying Habits:</a:t>
            </a:r>
          </a:p>
          <a:p>
            <a:pPr marL="285750" indent="-285750">
              <a:buFont typeface="Arial" panose="020B0604020202020204" pitchFamily="34" charset="0"/>
              <a:buChar char="•"/>
            </a:pPr>
            <a:r>
              <a:rPr lang="en-US" dirty="0">
                <a:solidFill>
                  <a:prstClr val="black"/>
                </a:solidFill>
              </a:rPr>
              <a:t>51% of Customers</a:t>
            </a:r>
          </a:p>
          <a:p>
            <a:pPr marL="285750" indent="-285750">
              <a:buFont typeface="Arial" panose="020B0604020202020204" pitchFamily="34" charset="0"/>
              <a:buChar char="•"/>
            </a:pPr>
            <a:r>
              <a:rPr lang="en-US" dirty="0">
                <a:solidFill>
                  <a:prstClr val="black"/>
                </a:solidFill>
              </a:rPr>
              <a:t>36% of Revenue</a:t>
            </a:r>
          </a:p>
          <a:p>
            <a:pPr marL="285750" indent="-285750">
              <a:buFont typeface="Arial" panose="020B0604020202020204" pitchFamily="34" charset="0"/>
              <a:buChar char="•"/>
            </a:pPr>
            <a:r>
              <a:rPr lang="en-US" dirty="0">
                <a:solidFill>
                  <a:prstClr val="black"/>
                </a:solidFill>
              </a:rPr>
              <a:t>42 Days between visits</a:t>
            </a:r>
          </a:p>
          <a:p>
            <a:pPr marL="285750" indent="-285750">
              <a:buFont typeface="Arial" panose="020B0604020202020204" pitchFamily="34" charset="0"/>
              <a:buChar char="•"/>
            </a:pPr>
            <a:r>
              <a:rPr lang="en-US" dirty="0">
                <a:solidFill>
                  <a:prstClr val="black"/>
                </a:solidFill>
              </a:rPr>
              <a:t>Average 16 items per Transaction</a:t>
            </a:r>
          </a:p>
          <a:p>
            <a:pPr marL="285750" indent="-285750">
              <a:buFont typeface="Arial" panose="020B0604020202020204" pitchFamily="34" charset="0"/>
              <a:buChar char="•"/>
            </a:pPr>
            <a:r>
              <a:rPr lang="en-US" dirty="0">
                <a:solidFill>
                  <a:prstClr val="black"/>
                </a:solidFill>
              </a:rPr>
              <a:t>Average $37 per transaction</a:t>
            </a:r>
          </a:p>
          <a:p>
            <a:pPr marL="285750" indent="-285750">
              <a:buFont typeface="Arial" panose="020B0604020202020204" pitchFamily="34" charset="0"/>
              <a:buChar char="•"/>
            </a:pPr>
            <a:r>
              <a:rPr lang="en-US" dirty="0">
                <a:solidFill>
                  <a:prstClr val="black"/>
                </a:solidFill>
              </a:rPr>
              <a:t>Average item price $8.90</a:t>
            </a:r>
          </a:p>
        </p:txBody>
      </p:sp>
      <p:sp>
        <p:nvSpPr>
          <p:cNvPr id="19" name="TextBox 18"/>
          <p:cNvSpPr txBox="1"/>
          <p:nvPr/>
        </p:nvSpPr>
        <p:spPr>
          <a:xfrm>
            <a:off x="1962620" y="4930607"/>
            <a:ext cx="8427904" cy="646331"/>
          </a:xfrm>
          <a:prstGeom prst="rect">
            <a:avLst/>
          </a:prstGeom>
          <a:solidFill>
            <a:schemeClr val="accent3">
              <a:alpha val="49000"/>
            </a:schemeClr>
          </a:solidFill>
        </p:spPr>
        <p:txBody>
          <a:bodyPr wrap="square" rtlCol="0">
            <a:spAutoFit/>
          </a:bodyPr>
          <a:lstStyle/>
          <a:p>
            <a:pPr marL="285750" indent="-285750">
              <a:buFont typeface="Arial" panose="020B0604020202020204" pitchFamily="34" charset="0"/>
              <a:buChar char="•"/>
            </a:pPr>
            <a:r>
              <a:rPr lang="en-US" dirty="0"/>
              <a:t>Buy products that are relatively high priced. Customers with highest email response rate. Mostly shop online</a:t>
            </a:r>
          </a:p>
        </p:txBody>
      </p:sp>
    </p:spTree>
    <p:extLst>
      <p:ext uri="{BB962C8B-B14F-4D97-AF65-F5344CB8AC3E}">
        <p14:creationId xmlns:p14="http://schemas.microsoft.com/office/powerpoint/2010/main" val="199704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18" name="TextBox 17"/>
          <p:cNvSpPr txBox="1"/>
          <p:nvPr/>
        </p:nvSpPr>
        <p:spPr>
          <a:xfrm>
            <a:off x="4371431" y="2112548"/>
            <a:ext cx="4276452" cy="2031325"/>
          </a:xfrm>
          <a:prstGeom prst="rect">
            <a:avLst/>
          </a:prstGeom>
          <a:solidFill>
            <a:schemeClr val="accent3">
              <a:alpha val="48000"/>
            </a:schemeClr>
          </a:solidFill>
        </p:spPr>
        <p:txBody>
          <a:bodyPr wrap="square" rtlCol="0">
            <a:spAutoFit/>
          </a:bodyPr>
          <a:lstStyle/>
          <a:p>
            <a:r>
              <a:rPr lang="en-US" dirty="0">
                <a:solidFill>
                  <a:prstClr val="black"/>
                </a:solidFill>
              </a:rPr>
              <a:t>Insights:</a:t>
            </a:r>
          </a:p>
          <a:p>
            <a:pPr marL="285750" indent="-285750">
              <a:buFont typeface="Arial" panose="020B0604020202020204" pitchFamily="34" charset="0"/>
              <a:buChar char="•"/>
            </a:pPr>
            <a:r>
              <a:rPr lang="en-US" dirty="0">
                <a:solidFill>
                  <a:prstClr val="black"/>
                </a:solidFill>
              </a:rPr>
              <a:t>Sensitive to price</a:t>
            </a:r>
          </a:p>
          <a:p>
            <a:pPr marL="285750" indent="-285750">
              <a:buFont typeface="Arial" panose="020B0604020202020204" pitchFamily="34" charset="0"/>
              <a:buChar char="•"/>
            </a:pPr>
            <a:r>
              <a:rPr lang="en-US" dirty="0" err="1">
                <a:solidFill>
                  <a:prstClr val="black"/>
                </a:solidFill>
              </a:rPr>
              <a:t>Marcomm</a:t>
            </a:r>
            <a:r>
              <a:rPr lang="en-US" dirty="0">
                <a:solidFill>
                  <a:prstClr val="black"/>
                </a:solidFill>
              </a:rPr>
              <a:t> is best spent on this segment of customers.</a:t>
            </a:r>
          </a:p>
          <a:p>
            <a:pPr marL="285750" indent="-285750">
              <a:buFont typeface="Arial" panose="020B0604020202020204" pitchFamily="34" charset="0"/>
              <a:buChar char="•"/>
            </a:pPr>
            <a:r>
              <a:rPr lang="en-US" dirty="0">
                <a:solidFill>
                  <a:prstClr val="black"/>
                </a:solidFill>
              </a:rPr>
              <a:t>Products best bundled are:</a:t>
            </a:r>
          </a:p>
          <a:p>
            <a:r>
              <a:rPr lang="en-US" dirty="0">
                <a:solidFill>
                  <a:prstClr val="black"/>
                </a:solidFill>
              </a:rPr>
              <a:t>     Kitchen table top and lawn garden</a:t>
            </a:r>
          </a:p>
          <a:p>
            <a:r>
              <a:rPr lang="en-US" dirty="0">
                <a:solidFill>
                  <a:prstClr val="black"/>
                </a:solidFill>
              </a:rPr>
              <a:t>     Trim tree and lawn garden</a:t>
            </a:r>
          </a:p>
        </p:txBody>
      </p:sp>
      <p:sp>
        <p:nvSpPr>
          <p:cNvPr id="19" name="TextBox 18"/>
          <p:cNvSpPr txBox="1"/>
          <p:nvPr/>
        </p:nvSpPr>
        <p:spPr>
          <a:xfrm>
            <a:off x="2233205" y="4409593"/>
            <a:ext cx="8427904" cy="1754326"/>
          </a:xfrm>
          <a:prstGeom prst="rect">
            <a:avLst/>
          </a:prstGeom>
          <a:solidFill>
            <a:srgbClr val="A5A5A5">
              <a:alpha val="47843"/>
            </a:srgbClr>
          </a:solidFill>
        </p:spPr>
        <p:txBody>
          <a:bodyPr wrap="square" rtlCol="0">
            <a:spAutoFit/>
          </a:bodyPr>
          <a:lstStyle/>
          <a:p>
            <a:r>
              <a:rPr lang="en-US" dirty="0">
                <a:solidFill>
                  <a:prstClr val="black"/>
                </a:solidFill>
              </a:rPr>
              <a:t>Recommendations:</a:t>
            </a:r>
          </a:p>
          <a:p>
            <a:pPr marL="285750" indent="-285750">
              <a:buFont typeface="Arial" panose="020B0604020202020204" pitchFamily="34" charset="0"/>
              <a:buChar char="•"/>
            </a:pPr>
            <a:r>
              <a:rPr lang="en-US" dirty="0">
                <a:solidFill>
                  <a:prstClr val="black"/>
                </a:solidFill>
              </a:rPr>
              <a:t>Provide discounts to increase sales and overall revenue.</a:t>
            </a:r>
          </a:p>
          <a:p>
            <a:pPr marL="285750" indent="-285750">
              <a:buFont typeface="Arial" panose="020B0604020202020204" pitchFamily="34" charset="0"/>
              <a:buChar char="•"/>
            </a:pPr>
            <a:r>
              <a:rPr lang="en-US" dirty="0">
                <a:solidFill>
                  <a:prstClr val="black"/>
                </a:solidFill>
              </a:rPr>
              <a:t>Prove additional discount for bundled products</a:t>
            </a:r>
          </a:p>
          <a:p>
            <a:pPr marL="285750" indent="-285750">
              <a:buFont typeface="Arial" panose="020B0604020202020204" pitchFamily="34" charset="0"/>
              <a:buChar char="•"/>
            </a:pPr>
            <a:r>
              <a:rPr lang="en-US" dirty="0">
                <a:solidFill>
                  <a:prstClr val="black"/>
                </a:solidFill>
              </a:rPr>
              <a:t>Place lawn garden and kitchen table top together</a:t>
            </a:r>
          </a:p>
          <a:p>
            <a:pPr marL="285750" indent="-285750">
              <a:buFont typeface="Arial" panose="020B0604020202020204" pitchFamily="34" charset="0"/>
              <a:buChar char="•"/>
            </a:pPr>
            <a:r>
              <a:rPr lang="en-US" dirty="0">
                <a:solidFill>
                  <a:prstClr val="black"/>
                </a:solidFill>
              </a:rPr>
              <a:t>Increasing the number of emails by 1% increases revenue by 0.06%</a:t>
            </a:r>
          </a:p>
          <a:p>
            <a:pPr marL="285750" indent="-285750">
              <a:buFont typeface="Arial" panose="020B0604020202020204" pitchFamily="34" charset="0"/>
              <a:buChar char="•"/>
            </a:pPr>
            <a:r>
              <a:rPr lang="en-US" dirty="0">
                <a:solidFill>
                  <a:prstClr val="black"/>
                </a:solidFill>
              </a:rPr>
              <a:t>Provide discounts on online shopping  </a:t>
            </a:r>
          </a:p>
        </p:txBody>
      </p:sp>
      <p:sp>
        <p:nvSpPr>
          <p:cNvPr id="11" name="TextBox 10"/>
          <p:cNvSpPr txBox="1"/>
          <p:nvPr/>
        </p:nvSpPr>
        <p:spPr>
          <a:xfrm>
            <a:off x="0" y="1327718"/>
            <a:ext cx="12192000" cy="523220"/>
          </a:xfrm>
          <a:prstGeom prst="rect">
            <a:avLst/>
          </a:prstGeom>
          <a:solidFill>
            <a:schemeClr val="accent3"/>
          </a:solidFill>
        </p:spPr>
        <p:txBody>
          <a:bodyPr wrap="square" rtlCol="0">
            <a:spAutoFit/>
          </a:bodyPr>
          <a:lstStyle/>
          <a:p>
            <a:pPr algn="ctr"/>
            <a:r>
              <a:rPr lang="en-US" sz="2800" dirty="0">
                <a:solidFill>
                  <a:prstClr val="black"/>
                </a:solidFill>
              </a:rPr>
              <a:t>DIY Architect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5074"/>
            <a:ext cx="4371431" cy="2242243"/>
          </a:xfrm>
          <a:prstGeom prst="rect">
            <a:avLst/>
          </a:prstGeom>
        </p:spPr>
      </p:pic>
    </p:spTree>
    <p:extLst>
      <p:ext uri="{BB962C8B-B14F-4D97-AF65-F5344CB8AC3E}">
        <p14:creationId xmlns:p14="http://schemas.microsoft.com/office/powerpoint/2010/main" val="337651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0" y="1321183"/>
            <a:ext cx="12192000" cy="523220"/>
          </a:xfrm>
          <a:prstGeom prst="rect">
            <a:avLst/>
          </a:prstGeom>
          <a:solidFill>
            <a:schemeClr val="accent6"/>
          </a:solidFill>
        </p:spPr>
        <p:txBody>
          <a:bodyPr wrap="square" rtlCol="0">
            <a:spAutoFit/>
          </a:bodyPr>
          <a:lstStyle/>
          <a:p>
            <a:pPr algn="ctr"/>
            <a:r>
              <a:rPr lang="en-US" sz="2800" dirty="0">
                <a:solidFill>
                  <a:prstClr val="black"/>
                </a:solidFill>
              </a:rPr>
              <a:t>Lost World</a:t>
            </a:r>
          </a:p>
        </p:txBody>
      </p:sp>
      <p:sp>
        <p:nvSpPr>
          <p:cNvPr id="12" name="TextBox 11"/>
          <p:cNvSpPr txBox="1"/>
          <p:nvPr/>
        </p:nvSpPr>
        <p:spPr>
          <a:xfrm>
            <a:off x="7177251" y="2173916"/>
            <a:ext cx="3747008" cy="2031325"/>
          </a:xfrm>
          <a:prstGeom prst="rect">
            <a:avLst/>
          </a:prstGeom>
          <a:solidFill>
            <a:schemeClr val="accent6">
              <a:alpha val="48000"/>
            </a:schemeClr>
          </a:solidFill>
        </p:spPr>
        <p:txBody>
          <a:bodyPr wrap="square" rtlCol="0">
            <a:spAutoFit/>
          </a:bodyPr>
          <a:lstStyle/>
          <a:p>
            <a:r>
              <a:rPr lang="en-US" dirty="0">
                <a:solidFill>
                  <a:prstClr val="black"/>
                </a:solidFill>
              </a:rPr>
              <a:t>Buying Habits:</a:t>
            </a:r>
          </a:p>
          <a:p>
            <a:pPr marL="285750" indent="-285750">
              <a:buFont typeface="Arial" panose="020B0604020202020204" pitchFamily="34" charset="0"/>
              <a:buChar char="•"/>
            </a:pPr>
            <a:r>
              <a:rPr lang="en-US" dirty="0">
                <a:solidFill>
                  <a:prstClr val="black"/>
                </a:solidFill>
              </a:rPr>
              <a:t>27% of Customers</a:t>
            </a:r>
          </a:p>
          <a:p>
            <a:pPr marL="285750" indent="-285750">
              <a:buFont typeface="Arial" panose="020B0604020202020204" pitchFamily="34" charset="0"/>
              <a:buChar char="•"/>
            </a:pPr>
            <a:r>
              <a:rPr lang="en-US" dirty="0">
                <a:solidFill>
                  <a:prstClr val="black"/>
                </a:solidFill>
              </a:rPr>
              <a:t>5% of Revenue</a:t>
            </a:r>
          </a:p>
          <a:p>
            <a:pPr marL="285750" indent="-285750">
              <a:buFont typeface="Arial" panose="020B0604020202020204" pitchFamily="34" charset="0"/>
              <a:buChar char="•"/>
            </a:pPr>
            <a:r>
              <a:rPr lang="en-US" dirty="0">
                <a:solidFill>
                  <a:prstClr val="black"/>
                </a:solidFill>
              </a:rPr>
              <a:t>75 Days between visits</a:t>
            </a:r>
          </a:p>
          <a:p>
            <a:pPr marL="285750" indent="-285750">
              <a:buFont typeface="Arial" panose="020B0604020202020204" pitchFamily="34" charset="0"/>
              <a:buChar char="•"/>
            </a:pPr>
            <a:r>
              <a:rPr lang="en-US" dirty="0">
                <a:solidFill>
                  <a:prstClr val="black"/>
                </a:solidFill>
              </a:rPr>
              <a:t>Average 3 items per Transaction</a:t>
            </a:r>
          </a:p>
          <a:p>
            <a:pPr marL="285750" indent="-285750">
              <a:buFont typeface="Arial" panose="020B0604020202020204" pitchFamily="34" charset="0"/>
              <a:buChar char="•"/>
            </a:pPr>
            <a:r>
              <a:rPr lang="en-US" dirty="0">
                <a:solidFill>
                  <a:prstClr val="black"/>
                </a:solidFill>
              </a:rPr>
              <a:t>Average $43 per transaction</a:t>
            </a:r>
          </a:p>
          <a:p>
            <a:pPr marL="285750" indent="-285750">
              <a:buFont typeface="Arial" panose="020B0604020202020204" pitchFamily="34" charset="0"/>
              <a:buChar char="•"/>
            </a:pPr>
            <a:r>
              <a:rPr lang="en-US" dirty="0">
                <a:solidFill>
                  <a:prstClr val="black"/>
                </a:solidFill>
              </a:rPr>
              <a:t>Average item price $10.41</a:t>
            </a:r>
          </a:p>
        </p:txBody>
      </p:sp>
      <p:sp>
        <p:nvSpPr>
          <p:cNvPr id="13" name="TextBox 12"/>
          <p:cNvSpPr txBox="1"/>
          <p:nvPr/>
        </p:nvSpPr>
        <p:spPr>
          <a:xfrm>
            <a:off x="646612" y="2046434"/>
            <a:ext cx="3344672" cy="2031325"/>
          </a:xfrm>
          <a:prstGeom prst="rect">
            <a:avLst/>
          </a:prstGeom>
          <a:solidFill>
            <a:schemeClr val="accent6">
              <a:alpha val="48000"/>
            </a:schemeClr>
          </a:solidFill>
        </p:spPr>
        <p:txBody>
          <a:bodyPr wrap="square" rtlCol="0">
            <a:spAutoFit/>
          </a:bodyPr>
          <a:lstStyle/>
          <a:p>
            <a:r>
              <a:rPr lang="en-US" dirty="0">
                <a:solidFill>
                  <a:prstClr val="black"/>
                </a:solidFill>
              </a:rPr>
              <a:t>Most frequently purchased:</a:t>
            </a:r>
          </a:p>
          <a:p>
            <a:pPr marL="285750" indent="-285750">
              <a:buFont typeface="Arial" panose="020B0604020202020204" pitchFamily="34" charset="0"/>
              <a:buChar char="•"/>
            </a:pPr>
            <a:r>
              <a:rPr lang="en-US" dirty="0">
                <a:solidFill>
                  <a:prstClr val="black"/>
                </a:solidFill>
              </a:rPr>
              <a:t>Pet Supplies</a:t>
            </a:r>
          </a:p>
          <a:p>
            <a:pPr marL="285750" indent="-285750">
              <a:buFont typeface="Arial" panose="020B0604020202020204" pitchFamily="34" charset="0"/>
              <a:buChar char="•"/>
            </a:pPr>
            <a:r>
              <a:rPr lang="en-US" dirty="0">
                <a:solidFill>
                  <a:prstClr val="black"/>
                </a:solidFill>
              </a:rPr>
              <a:t>Unallocated</a:t>
            </a:r>
          </a:p>
          <a:p>
            <a:pPr marL="285750" indent="-285750">
              <a:buFont typeface="Arial" panose="020B0604020202020204" pitchFamily="34" charset="0"/>
              <a:buChar char="•"/>
            </a:pPr>
            <a:r>
              <a:rPr lang="en-US" dirty="0">
                <a:solidFill>
                  <a:prstClr val="black"/>
                </a:solidFill>
              </a:rPr>
              <a:t>Furniture</a:t>
            </a:r>
          </a:p>
          <a:p>
            <a:pPr marL="285750" indent="-285750">
              <a:buFont typeface="Arial" panose="020B0604020202020204" pitchFamily="34" charset="0"/>
              <a:buChar char="•"/>
            </a:pPr>
            <a:r>
              <a:rPr lang="en-US" dirty="0">
                <a:solidFill>
                  <a:prstClr val="black"/>
                </a:solidFill>
              </a:rPr>
              <a:t>Jewelry and Watches</a:t>
            </a:r>
          </a:p>
          <a:p>
            <a:pPr marL="285750" indent="-285750">
              <a:buFont typeface="Arial" panose="020B0604020202020204" pitchFamily="34" charset="0"/>
              <a:buChar char="•"/>
            </a:pPr>
            <a:r>
              <a:rPr lang="en-US" dirty="0">
                <a:solidFill>
                  <a:prstClr val="black"/>
                </a:solidFill>
              </a:rPr>
              <a:t>Patio Furniture</a:t>
            </a:r>
          </a:p>
          <a:p>
            <a:pPr marL="285750" indent="-285750">
              <a:buFont typeface="Arial" panose="020B0604020202020204" pitchFamily="34" charset="0"/>
              <a:buChar char="•"/>
            </a:pPr>
            <a:r>
              <a:rPr lang="en-US" dirty="0">
                <a:solidFill>
                  <a:prstClr val="black"/>
                </a:solidFill>
              </a:rPr>
              <a:t>Plus Apparel</a:t>
            </a:r>
          </a:p>
        </p:txBody>
      </p:sp>
      <p:sp>
        <p:nvSpPr>
          <p:cNvPr id="14" name="TextBox 13"/>
          <p:cNvSpPr txBox="1"/>
          <p:nvPr/>
        </p:nvSpPr>
        <p:spPr>
          <a:xfrm>
            <a:off x="510256" y="5729939"/>
            <a:ext cx="6811911" cy="923330"/>
          </a:xfrm>
          <a:prstGeom prst="rect">
            <a:avLst/>
          </a:prstGeom>
          <a:solidFill>
            <a:schemeClr val="accent6">
              <a:alpha val="49000"/>
            </a:schemeClr>
          </a:solidFill>
        </p:spPr>
        <p:txBody>
          <a:bodyPr wrap="square" rtlCol="0">
            <a:spAutoFit/>
          </a:bodyPr>
          <a:lstStyle/>
          <a:p>
            <a:r>
              <a:rPr lang="en-US" dirty="0">
                <a:solidFill>
                  <a:prstClr val="black"/>
                </a:solidFill>
              </a:rPr>
              <a:t>The Lost World are a segment with unrealized potential. They are 27% of the customers but only 5% of the revenue and only visit the store once every three or so months. </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934" y="4037920"/>
            <a:ext cx="2538028" cy="169201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5685" y="2129170"/>
            <a:ext cx="2209838" cy="304805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3895" y="4057511"/>
            <a:ext cx="5586241" cy="2793121"/>
          </a:xfrm>
          <a:prstGeom prst="rect">
            <a:avLst/>
          </a:prstGeom>
        </p:spPr>
      </p:pic>
    </p:spTree>
    <p:extLst>
      <p:ext uri="{BB962C8B-B14F-4D97-AF65-F5344CB8AC3E}">
        <p14:creationId xmlns:p14="http://schemas.microsoft.com/office/powerpoint/2010/main" val="187124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18" name="TextBox 17"/>
          <p:cNvSpPr txBox="1"/>
          <p:nvPr/>
        </p:nvSpPr>
        <p:spPr>
          <a:xfrm>
            <a:off x="3686629" y="2406338"/>
            <a:ext cx="5295084" cy="1200329"/>
          </a:xfrm>
          <a:prstGeom prst="rect">
            <a:avLst/>
          </a:prstGeom>
          <a:solidFill>
            <a:schemeClr val="accent6">
              <a:alpha val="48000"/>
            </a:schemeClr>
          </a:solidFill>
        </p:spPr>
        <p:txBody>
          <a:bodyPr wrap="square" rtlCol="0">
            <a:spAutoFit/>
          </a:bodyPr>
          <a:lstStyle/>
          <a:p>
            <a:r>
              <a:rPr lang="en-US" dirty="0">
                <a:solidFill>
                  <a:prstClr val="black"/>
                </a:solidFill>
              </a:rPr>
              <a:t>Insights:</a:t>
            </a:r>
          </a:p>
          <a:p>
            <a:pPr marL="285750" indent="-285750">
              <a:buFont typeface="Arial" panose="020B0604020202020204" pitchFamily="34" charset="0"/>
              <a:buChar char="•"/>
            </a:pPr>
            <a:r>
              <a:rPr lang="en-US" dirty="0">
                <a:solidFill>
                  <a:prstClr val="black"/>
                </a:solidFill>
              </a:rPr>
              <a:t>Not sensitive to price</a:t>
            </a:r>
          </a:p>
          <a:p>
            <a:pPr marL="285750" indent="-285750">
              <a:buFont typeface="Arial" panose="020B0604020202020204" pitchFamily="34" charset="0"/>
              <a:buChar char="•"/>
            </a:pPr>
            <a:r>
              <a:rPr lang="en-US" dirty="0">
                <a:solidFill>
                  <a:prstClr val="black"/>
                </a:solidFill>
              </a:rPr>
              <a:t>Email </a:t>
            </a:r>
            <a:r>
              <a:rPr lang="en-US" dirty="0" err="1">
                <a:solidFill>
                  <a:prstClr val="black"/>
                </a:solidFill>
              </a:rPr>
              <a:t>Marcomm</a:t>
            </a:r>
            <a:r>
              <a:rPr lang="en-US" dirty="0">
                <a:solidFill>
                  <a:prstClr val="black"/>
                </a:solidFill>
              </a:rPr>
              <a:t> is not particularly effective.</a:t>
            </a:r>
          </a:p>
          <a:p>
            <a:pPr marL="285750" indent="-285750">
              <a:buFont typeface="Arial" panose="020B0604020202020204" pitchFamily="34" charset="0"/>
              <a:buChar char="•"/>
            </a:pPr>
            <a:r>
              <a:rPr lang="en-US" dirty="0">
                <a:solidFill>
                  <a:prstClr val="black"/>
                </a:solidFill>
              </a:rPr>
              <a:t>No strong bundling of products for this group.</a:t>
            </a:r>
          </a:p>
        </p:txBody>
      </p:sp>
      <p:sp>
        <p:nvSpPr>
          <p:cNvPr id="19" name="TextBox 18"/>
          <p:cNvSpPr txBox="1"/>
          <p:nvPr/>
        </p:nvSpPr>
        <p:spPr>
          <a:xfrm>
            <a:off x="2233205" y="4409593"/>
            <a:ext cx="8427904" cy="2308324"/>
          </a:xfrm>
          <a:prstGeom prst="rect">
            <a:avLst/>
          </a:prstGeom>
          <a:solidFill>
            <a:schemeClr val="accent6">
              <a:alpha val="47843"/>
            </a:schemeClr>
          </a:solidFill>
        </p:spPr>
        <p:txBody>
          <a:bodyPr wrap="square" rtlCol="0">
            <a:spAutoFit/>
          </a:bodyPr>
          <a:lstStyle/>
          <a:p>
            <a:r>
              <a:rPr lang="en-US" dirty="0">
                <a:solidFill>
                  <a:prstClr val="black"/>
                </a:solidFill>
              </a:rPr>
              <a:t>Recommendations:</a:t>
            </a:r>
          </a:p>
          <a:p>
            <a:pPr marL="285750" indent="-285750">
              <a:buFont typeface="Arial" panose="020B0604020202020204" pitchFamily="34" charset="0"/>
              <a:buChar char="•"/>
            </a:pPr>
            <a:r>
              <a:rPr lang="en-US" dirty="0">
                <a:solidFill>
                  <a:prstClr val="black"/>
                </a:solidFill>
              </a:rPr>
              <a:t>Combination of increasing price or decrease coupons on products not purchased heavily by other segments. </a:t>
            </a:r>
          </a:p>
          <a:p>
            <a:pPr marL="285750" indent="-285750">
              <a:buFont typeface="Arial" panose="020B0604020202020204" pitchFamily="34" charset="0"/>
              <a:buChar char="•"/>
            </a:pPr>
            <a:r>
              <a:rPr lang="en-US" dirty="0">
                <a:solidFill>
                  <a:prstClr val="black"/>
                </a:solidFill>
              </a:rPr>
              <a:t>Personally contact a sample of these customer for a focus group to learn more about them given that they don’t easily classify themselves via purchase behavior. </a:t>
            </a:r>
          </a:p>
          <a:p>
            <a:pPr marL="285750" indent="-285750">
              <a:buFont typeface="Arial" panose="020B0604020202020204" pitchFamily="34" charset="0"/>
              <a:buChar char="•"/>
            </a:pPr>
            <a:r>
              <a:rPr lang="en-US" dirty="0">
                <a:solidFill>
                  <a:prstClr val="black"/>
                </a:solidFill>
              </a:rPr>
              <a:t>Reduce emails sent to these customers. </a:t>
            </a:r>
          </a:p>
          <a:p>
            <a:pPr marL="285750" indent="-285750">
              <a:buFont typeface="Arial" panose="020B0604020202020204" pitchFamily="34" charset="0"/>
              <a:buChar char="•"/>
            </a:pPr>
            <a:r>
              <a:rPr lang="en-US" dirty="0">
                <a:solidFill>
                  <a:prstClr val="black"/>
                </a:solidFill>
              </a:rPr>
              <a:t>Investigate location of customers in relation to closest store, a physical catalog with mail-order may increase purchases if increasing store visits is not an option. </a:t>
            </a:r>
          </a:p>
        </p:txBody>
      </p:sp>
      <p:sp>
        <p:nvSpPr>
          <p:cNvPr id="11" name="TextBox 10"/>
          <p:cNvSpPr txBox="1"/>
          <p:nvPr/>
        </p:nvSpPr>
        <p:spPr>
          <a:xfrm>
            <a:off x="0" y="1327718"/>
            <a:ext cx="12192000" cy="523220"/>
          </a:xfrm>
          <a:prstGeom prst="rect">
            <a:avLst/>
          </a:prstGeom>
          <a:solidFill>
            <a:schemeClr val="accent6"/>
          </a:solidFill>
        </p:spPr>
        <p:txBody>
          <a:bodyPr wrap="square" rtlCol="0">
            <a:spAutoFit/>
          </a:bodyPr>
          <a:lstStyle/>
          <a:p>
            <a:pPr algn="ctr"/>
            <a:r>
              <a:rPr lang="en-US" sz="2800" dirty="0">
                <a:solidFill>
                  <a:prstClr val="black"/>
                </a:solidFill>
              </a:rPr>
              <a:t>Lost World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200" y="2406338"/>
            <a:ext cx="772318" cy="7723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83202"/>
            <a:ext cx="1981200" cy="2828925"/>
          </a:xfrm>
          <a:prstGeom prst="rect">
            <a:avLst/>
          </a:prstGeom>
        </p:spPr>
      </p:pic>
    </p:spTree>
    <p:extLst>
      <p:ext uri="{BB962C8B-B14F-4D97-AF65-F5344CB8AC3E}">
        <p14:creationId xmlns:p14="http://schemas.microsoft.com/office/powerpoint/2010/main" val="12399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0" y="1356852"/>
            <a:ext cx="12211667" cy="523220"/>
          </a:xfrm>
          <a:prstGeom prst="rect">
            <a:avLst/>
          </a:prstGeom>
          <a:solidFill>
            <a:schemeClr val="accent4"/>
          </a:solidFill>
        </p:spPr>
        <p:txBody>
          <a:bodyPr wrap="square" rtlCol="0">
            <a:spAutoFit/>
          </a:bodyPr>
          <a:lstStyle/>
          <a:p>
            <a:pPr algn="ctr"/>
            <a:r>
              <a:rPr lang="en-US" sz="2800" dirty="0">
                <a:solidFill>
                  <a:prstClr val="black"/>
                </a:solidFill>
              </a:rPr>
              <a:t>Country Yuppies</a:t>
            </a:r>
          </a:p>
        </p:txBody>
      </p:sp>
      <p:sp>
        <p:nvSpPr>
          <p:cNvPr id="17" name="TextBox 16"/>
          <p:cNvSpPr txBox="1"/>
          <p:nvPr/>
        </p:nvSpPr>
        <p:spPr>
          <a:xfrm>
            <a:off x="2440868" y="2179196"/>
            <a:ext cx="3344672" cy="2031325"/>
          </a:xfrm>
          <a:prstGeom prst="rect">
            <a:avLst/>
          </a:prstGeom>
          <a:solidFill>
            <a:schemeClr val="accent4">
              <a:alpha val="48000"/>
            </a:schemeClr>
          </a:solidFill>
        </p:spPr>
        <p:txBody>
          <a:bodyPr wrap="square" rtlCol="0">
            <a:spAutoFit/>
          </a:bodyPr>
          <a:lstStyle/>
          <a:p>
            <a:r>
              <a:rPr lang="en-US" dirty="0">
                <a:solidFill>
                  <a:prstClr val="black"/>
                </a:solidFill>
              </a:rPr>
              <a:t>Most frequently purchased:</a:t>
            </a:r>
          </a:p>
          <a:p>
            <a:pPr marL="285750" indent="-285750">
              <a:buFont typeface="Arial" panose="020B0604020202020204" pitchFamily="34" charset="0"/>
              <a:buChar char="•"/>
            </a:pPr>
            <a:r>
              <a:rPr lang="en-US" dirty="0">
                <a:solidFill>
                  <a:prstClr val="black"/>
                </a:solidFill>
              </a:rPr>
              <a:t>Food beverages</a:t>
            </a:r>
          </a:p>
          <a:p>
            <a:pPr marL="285750" indent="-285750">
              <a:buFont typeface="Arial" panose="020B0604020202020204" pitchFamily="34" charset="0"/>
              <a:buChar char="•"/>
            </a:pPr>
            <a:r>
              <a:rPr lang="en-US" dirty="0">
                <a:solidFill>
                  <a:prstClr val="black"/>
                </a:solidFill>
              </a:rPr>
              <a:t>Consumer electronics</a:t>
            </a:r>
          </a:p>
          <a:p>
            <a:pPr marL="285750" indent="-285750">
              <a:buFont typeface="Arial" panose="020B0604020202020204" pitchFamily="34" charset="0"/>
              <a:buChar char="•"/>
            </a:pPr>
            <a:r>
              <a:rPr lang="en-US" dirty="0">
                <a:solidFill>
                  <a:prstClr val="black"/>
                </a:solidFill>
              </a:rPr>
              <a:t>Home organization</a:t>
            </a:r>
          </a:p>
          <a:p>
            <a:pPr marL="285750" indent="-285750">
              <a:buFont typeface="Arial" panose="020B0604020202020204" pitchFamily="34" charset="0"/>
              <a:buChar char="•"/>
            </a:pPr>
            <a:r>
              <a:rPr lang="en-US" dirty="0">
                <a:solidFill>
                  <a:prstClr val="black"/>
                </a:solidFill>
              </a:rPr>
              <a:t>Toys</a:t>
            </a:r>
          </a:p>
          <a:p>
            <a:pPr marL="285750" indent="-285750">
              <a:buFont typeface="Arial" panose="020B0604020202020204" pitchFamily="34" charset="0"/>
              <a:buChar char="•"/>
            </a:pPr>
            <a:r>
              <a:rPr lang="en-US" dirty="0">
                <a:solidFill>
                  <a:prstClr val="black"/>
                </a:solidFill>
              </a:rPr>
              <a:t>Baby personal care</a:t>
            </a:r>
          </a:p>
          <a:p>
            <a:pPr marL="285750" indent="-285750">
              <a:buFont typeface="Arial" panose="020B0604020202020204" pitchFamily="34" charset="0"/>
              <a:buChar char="•"/>
            </a:pPr>
            <a:r>
              <a:rPr lang="en-US" dirty="0">
                <a:solidFill>
                  <a:prstClr val="black"/>
                </a:solidFill>
              </a:rPr>
              <a:t>Women accessories</a:t>
            </a:r>
          </a:p>
        </p:txBody>
      </p:sp>
      <p:sp>
        <p:nvSpPr>
          <p:cNvPr id="18" name="TextBox 17"/>
          <p:cNvSpPr txBox="1"/>
          <p:nvPr/>
        </p:nvSpPr>
        <p:spPr>
          <a:xfrm>
            <a:off x="6346880" y="2179196"/>
            <a:ext cx="3747008" cy="2031325"/>
          </a:xfrm>
          <a:prstGeom prst="rect">
            <a:avLst/>
          </a:prstGeom>
          <a:solidFill>
            <a:schemeClr val="accent4">
              <a:alpha val="48000"/>
            </a:schemeClr>
          </a:solidFill>
        </p:spPr>
        <p:txBody>
          <a:bodyPr wrap="square" rtlCol="0">
            <a:spAutoFit/>
          </a:bodyPr>
          <a:lstStyle/>
          <a:p>
            <a:r>
              <a:rPr lang="en-US" dirty="0">
                <a:solidFill>
                  <a:prstClr val="black"/>
                </a:solidFill>
              </a:rPr>
              <a:t>Buying Habits:</a:t>
            </a:r>
          </a:p>
          <a:p>
            <a:pPr marL="285750" indent="-285750">
              <a:buFont typeface="Arial" panose="020B0604020202020204" pitchFamily="34" charset="0"/>
              <a:buChar char="•"/>
            </a:pPr>
            <a:r>
              <a:rPr lang="en-US" dirty="0">
                <a:solidFill>
                  <a:prstClr val="black"/>
                </a:solidFill>
              </a:rPr>
              <a:t>2% of Customers</a:t>
            </a:r>
          </a:p>
          <a:p>
            <a:pPr marL="285750" indent="-285750">
              <a:buFont typeface="Arial" panose="020B0604020202020204" pitchFamily="34" charset="0"/>
              <a:buChar char="•"/>
            </a:pPr>
            <a:r>
              <a:rPr lang="en-US" dirty="0">
                <a:solidFill>
                  <a:prstClr val="black"/>
                </a:solidFill>
              </a:rPr>
              <a:t>13% of Revenue</a:t>
            </a:r>
          </a:p>
          <a:p>
            <a:pPr marL="285750" indent="-285750">
              <a:buFont typeface="Arial" panose="020B0604020202020204" pitchFamily="34" charset="0"/>
              <a:buChar char="•"/>
            </a:pPr>
            <a:r>
              <a:rPr lang="en-US" dirty="0">
                <a:solidFill>
                  <a:prstClr val="black"/>
                </a:solidFill>
              </a:rPr>
              <a:t>9 Days between visits</a:t>
            </a:r>
          </a:p>
          <a:p>
            <a:pPr marL="285750" indent="-285750">
              <a:buFont typeface="Arial" panose="020B0604020202020204" pitchFamily="34" charset="0"/>
              <a:buChar char="•"/>
            </a:pPr>
            <a:r>
              <a:rPr lang="en-US" dirty="0">
                <a:solidFill>
                  <a:prstClr val="black"/>
                </a:solidFill>
              </a:rPr>
              <a:t>Average 101 items per Transaction</a:t>
            </a:r>
          </a:p>
          <a:p>
            <a:pPr marL="285750" indent="-285750">
              <a:buFont typeface="Arial" panose="020B0604020202020204" pitchFamily="34" charset="0"/>
              <a:buChar char="•"/>
            </a:pPr>
            <a:r>
              <a:rPr lang="en-US" dirty="0">
                <a:solidFill>
                  <a:prstClr val="black"/>
                </a:solidFill>
              </a:rPr>
              <a:t>Average $58 per transaction</a:t>
            </a:r>
          </a:p>
          <a:p>
            <a:pPr marL="285750" indent="-285750">
              <a:buFont typeface="Arial" panose="020B0604020202020204" pitchFamily="34" charset="0"/>
              <a:buChar char="•"/>
            </a:pPr>
            <a:r>
              <a:rPr lang="en-US" dirty="0">
                <a:solidFill>
                  <a:prstClr val="black"/>
                </a:solidFill>
              </a:rPr>
              <a:t>Average item price $7.60</a:t>
            </a:r>
          </a:p>
        </p:txBody>
      </p:sp>
      <p:sp>
        <p:nvSpPr>
          <p:cNvPr id="19" name="TextBox 18"/>
          <p:cNvSpPr txBox="1"/>
          <p:nvPr/>
        </p:nvSpPr>
        <p:spPr>
          <a:xfrm>
            <a:off x="830973" y="4509645"/>
            <a:ext cx="10549719" cy="1200329"/>
          </a:xfrm>
          <a:prstGeom prst="rect">
            <a:avLst/>
          </a:prstGeom>
          <a:solidFill>
            <a:schemeClr val="accent4">
              <a:alpha val="49000"/>
            </a:schemeClr>
          </a:solidFill>
        </p:spPr>
        <p:txBody>
          <a:bodyPr wrap="square" rtlCol="0">
            <a:spAutoFit/>
          </a:bodyPr>
          <a:lstStyle/>
          <a:p>
            <a:r>
              <a:rPr lang="en-US" dirty="0">
                <a:solidFill>
                  <a:prstClr val="black"/>
                </a:solidFill>
              </a:rPr>
              <a:t>The Country Yuppies is the smallest segment of customers with the third largest segment of revenue with a revenue to customer count ratio greater than 6:1.  The most interesting feature of this group is frequency and size of purchases.  These customers likely live in the towns of Shopko stores, are able to visit frequently and have small families.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3888" y="5109809"/>
            <a:ext cx="2158104" cy="2085268"/>
          </a:xfrm>
          <a:prstGeom prst="rect">
            <a:avLst/>
          </a:prstGeom>
        </p:spPr>
      </p:pic>
    </p:spTree>
    <p:extLst>
      <p:ext uri="{BB962C8B-B14F-4D97-AF65-F5344CB8AC3E}">
        <p14:creationId xmlns:p14="http://schemas.microsoft.com/office/powerpoint/2010/main" val="409903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2628794" y="1357093"/>
            <a:ext cx="6691952" cy="523220"/>
          </a:xfrm>
          <a:prstGeom prst="rect">
            <a:avLst/>
          </a:prstGeom>
          <a:solidFill>
            <a:schemeClr val="accent4"/>
          </a:solidFill>
        </p:spPr>
        <p:txBody>
          <a:bodyPr wrap="square" rtlCol="0">
            <a:spAutoFit/>
          </a:bodyPr>
          <a:lstStyle/>
          <a:p>
            <a:pPr algn="ctr"/>
            <a:r>
              <a:rPr lang="en-US" sz="2800" dirty="0">
                <a:solidFill>
                  <a:prstClr val="black"/>
                </a:solidFill>
              </a:rPr>
              <a:t>Country Yuppies</a:t>
            </a:r>
          </a:p>
        </p:txBody>
      </p:sp>
      <p:sp>
        <p:nvSpPr>
          <p:cNvPr id="18" name="TextBox 17"/>
          <p:cNvSpPr txBox="1"/>
          <p:nvPr/>
        </p:nvSpPr>
        <p:spPr>
          <a:xfrm>
            <a:off x="3396343" y="2140686"/>
            <a:ext cx="5573486" cy="2031325"/>
          </a:xfrm>
          <a:prstGeom prst="rect">
            <a:avLst/>
          </a:prstGeom>
          <a:solidFill>
            <a:schemeClr val="accent4">
              <a:alpha val="48000"/>
            </a:schemeClr>
          </a:solidFill>
        </p:spPr>
        <p:txBody>
          <a:bodyPr wrap="square" rtlCol="0">
            <a:spAutoFit/>
          </a:bodyPr>
          <a:lstStyle/>
          <a:p>
            <a:r>
              <a:rPr lang="en-US" dirty="0">
                <a:solidFill>
                  <a:prstClr val="black"/>
                </a:solidFill>
              </a:rPr>
              <a:t>Insights:</a:t>
            </a:r>
          </a:p>
          <a:p>
            <a:pPr marL="285750" indent="-285750">
              <a:buFont typeface="Arial" panose="020B0604020202020204" pitchFamily="34" charset="0"/>
              <a:buChar char="•"/>
            </a:pPr>
            <a:r>
              <a:rPr lang="en-US" dirty="0">
                <a:solidFill>
                  <a:prstClr val="black"/>
                </a:solidFill>
              </a:rPr>
              <a:t>Not sensitive to price</a:t>
            </a:r>
          </a:p>
          <a:p>
            <a:pPr marL="285750" indent="-285750">
              <a:buFont typeface="Arial" panose="020B0604020202020204" pitchFamily="34" charset="0"/>
              <a:buChar char="•"/>
            </a:pPr>
            <a:r>
              <a:rPr lang="en-US" dirty="0">
                <a:solidFill>
                  <a:prstClr val="black"/>
                </a:solidFill>
              </a:rPr>
              <a:t>Segment with highest profit</a:t>
            </a:r>
          </a:p>
          <a:p>
            <a:pPr marL="285750" indent="-285750">
              <a:buFont typeface="Arial" panose="020B0604020202020204" pitchFamily="34" charset="0"/>
              <a:buChar char="•"/>
            </a:pPr>
            <a:r>
              <a:rPr lang="en-US" dirty="0">
                <a:solidFill>
                  <a:prstClr val="black"/>
                </a:solidFill>
              </a:rPr>
              <a:t>Good email response rate</a:t>
            </a:r>
          </a:p>
          <a:p>
            <a:pPr marL="285750" indent="-285750">
              <a:buFont typeface="Arial" panose="020B0604020202020204" pitchFamily="34" charset="0"/>
              <a:buChar char="•"/>
            </a:pPr>
            <a:r>
              <a:rPr lang="en-US" dirty="0">
                <a:solidFill>
                  <a:prstClr val="black"/>
                </a:solidFill>
              </a:rPr>
              <a:t>Products best bundled are:</a:t>
            </a:r>
          </a:p>
          <a:p>
            <a:r>
              <a:rPr lang="en-US" dirty="0">
                <a:solidFill>
                  <a:prstClr val="black"/>
                </a:solidFill>
              </a:rPr>
              <a:t>      Consumer electronics and home organization</a:t>
            </a:r>
          </a:p>
          <a:p>
            <a:r>
              <a:rPr lang="en-US" dirty="0">
                <a:solidFill>
                  <a:prstClr val="black"/>
                </a:solidFill>
              </a:rPr>
              <a:t>      School/ Office Supplies and toys</a:t>
            </a:r>
          </a:p>
        </p:txBody>
      </p:sp>
      <p:sp>
        <p:nvSpPr>
          <p:cNvPr id="19" name="TextBox 18"/>
          <p:cNvSpPr txBox="1"/>
          <p:nvPr/>
        </p:nvSpPr>
        <p:spPr>
          <a:xfrm>
            <a:off x="2227762" y="4448018"/>
            <a:ext cx="8427904" cy="2031325"/>
          </a:xfrm>
          <a:prstGeom prst="rect">
            <a:avLst/>
          </a:prstGeom>
          <a:solidFill>
            <a:schemeClr val="accent4">
              <a:alpha val="47843"/>
            </a:schemeClr>
          </a:solidFill>
        </p:spPr>
        <p:txBody>
          <a:bodyPr wrap="square" rtlCol="0">
            <a:spAutoFit/>
          </a:bodyPr>
          <a:lstStyle/>
          <a:p>
            <a:r>
              <a:rPr lang="en-US" dirty="0">
                <a:solidFill>
                  <a:prstClr val="black"/>
                </a:solidFill>
              </a:rPr>
              <a:t>Recommendations:</a:t>
            </a:r>
          </a:p>
          <a:p>
            <a:pPr marL="285750" indent="-285750">
              <a:buFont typeface="Arial" panose="020B0604020202020204" pitchFamily="34" charset="0"/>
              <a:buChar char="•"/>
            </a:pPr>
            <a:r>
              <a:rPr lang="en-US" dirty="0">
                <a:solidFill>
                  <a:prstClr val="black"/>
                </a:solidFill>
              </a:rPr>
              <a:t>Increase price of products.</a:t>
            </a:r>
          </a:p>
          <a:p>
            <a:pPr marL="285750" indent="-285750">
              <a:buFont typeface="Arial" panose="020B0604020202020204" pitchFamily="34" charset="0"/>
              <a:buChar char="•"/>
            </a:pPr>
            <a:r>
              <a:rPr lang="en-US" dirty="0">
                <a:solidFill>
                  <a:prstClr val="black"/>
                </a:solidFill>
              </a:rPr>
              <a:t>With increase of 5 emails sent to each customer the revenue for this segment is increased by .006%</a:t>
            </a:r>
          </a:p>
          <a:p>
            <a:pPr marL="285750" indent="-285750">
              <a:buFont typeface="Arial" panose="020B0604020202020204" pitchFamily="34" charset="0"/>
              <a:buChar char="•"/>
            </a:pPr>
            <a:r>
              <a:rPr lang="en-US" dirty="0">
                <a:solidFill>
                  <a:prstClr val="black"/>
                </a:solidFill>
              </a:rPr>
              <a:t>Increase discounts on the bundled products.</a:t>
            </a:r>
          </a:p>
          <a:p>
            <a:pPr marL="285750" indent="-285750">
              <a:buFont typeface="Arial" panose="020B0604020202020204" pitchFamily="34" charset="0"/>
              <a:buChar char="•"/>
            </a:pPr>
            <a:r>
              <a:rPr lang="en-US" dirty="0">
                <a:solidFill>
                  <a:prstClr val="black"/>
                </a:solidFill>
              </a:rPr>
              <a:t>Find customers in other segments or general population with similar purchases and target with direct mail featuring the products purchased by this segment.</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1232301" y="5831132"/>
            <a:ext cx="780354" cy="780354"/>
          </a:xfrm>
          <a:prstGeom prst="rect">
            <a:avLst/>
          </a:prstGeom>
          <a:effectLst>
            <a:outerShdw algn="ctr" rotWithShape="0">
              <a:srgbClr val="000000">
                <a:alpha val="0"/>
              </a:srgbClr>
            </a:outerShdw>
            <a:reflection stA="87000" endPos="21000" dist="50800" dir="5400000" sy="-100000" algn="bl" rotWithShape="0"/>
          </a:effectLst>
        </p:spPr>
      </p:pic>
      <p:sp>
        <p:nvSpPr>
          <p:cNvPr id="12" name="TextBox 11"/>
          <p:cNvSpPr txBox="1"/>
          <p:nvPr/>
        </p:nvSpPr>
        <p:spPr>
          <a:xfrm>
            <a:off x="0" y="1356852"/>
            <a:ext cx="12211667" cy="523220"/>
          </a:xfrm>
          <a:prstGeom prst="rect">
            <a:avLst/>
          </a:prstGeom>
          <a:solidFill>
            <a:schemeClr val="accent4"/>
          </a:solidFill>
        </p:spPr>
        <p:txBody>
          <a:bodyPr wrap="square" rtlCol="0">
            <a:spAutoFit/>
          </a:bodyPr>
          <a:lstStyle/>
          <a:p>
            <a:pPr algn="ctr"/>
            <a:r>
              <a:rPr lang="en-US" sz="2800" dirty="0">
                <a:solidFill>
                  <a:prstClr val="black"/>
                </a:solidFill>
              </a:rPr>
              <a:t>Country Yuppies</a:t>
            </a:r>
          </a:p>
        </p:txBody>
      </p:sp>
    </p:spTree>
    <p:extLst>
      <p:ext uri="{BB962C8B-B14F-4D97-AF65-F5344CB8AC3E}">
        <p14:creationId xmlns:p14="http://schemas.microsoft.com/office/powerpoint/2010/main" val="291797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1912" y="0"/>
            <a:ext cx="12253912"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4517464" y="772320"/>
            <a:ext cx="3171825" cy="584775"/>
          </a:xfrm>
          <a:prstGeom prst="rect">
            <a:avLst/>
          </a:prstGeom>
          <a:noFill/>
        </p:spPr>
        <p:txBody>
          <a:bodyPr wrap="square" rtlCol="0">
            <a:spAutoFit/>
          </a:bodyPr>
          <a:lstStyle/>
          <a:p>
            <a:pPr algn="ctr"/>
            <a:r>
              <a:rPr lang="en-US" sz="3200" b="1" dirty="0">
                <a:solidFill>
                  <a:prstClr val="black"/>
                </a:solidFill>
              </a:rPr>
              <a:t>Test Plan</a:t>
            </a:r>
            <a:endParaRPr lang="en-US" sz="2000" b="1" dirty="0">
              <a:solidFill>
                <a:prstClr val="black"/>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0963790" y="5702675"/>
            <a:ext cx="851263" cy="780354"/>
          </a:xfrm>
          <a:prstGeom prst="rect">
            <a:avLst/>
          </a:prstGeom>
          <a:effectLst>
            <a:outerShdw algn="ctr" rotWithShape="0">
              <a:srgbClr val="000000">
                <a:alpha val="0"/>
              </a:srgbClr>
            </a:outerShdw>
            <a:reflection stA="87000" endPos="21000" dist="50800" dir="5400000" sy="-100000" algn="bl" rotWithShape="0"/>
          </a:effectLst>
        </p:spPr>
      </p:pic>
      <p:sp>
        <p:nvSpPr>
          <p:cNvPr id="3" name="TextBox 2"/>
          <p:cNvSpPr txBox="1"/>
          <p:nvPr/>
        </p:nvSpPr>
        <p:spPr>
          <a:xfrm>
            <a:off x="1965820" y="2758535"/>
            <a:ext cx="2737568" cy="2585323"/>
          </a:xfrm>
          <a:prstGeom prst="rect">
            <a:avLst/>
          </a:prstGeom>
          <a:noFill/>
        </p:spPr>
        <p:txBody>
          <a:bodyPr wrap="square" rtlCol="0">
            <a:spAutoFit/>
          </a:bodyPr>
          <a:lstStyle/>
          <a:p>
            <a:r>
              <a:rPr lang="en-US" dirty="0"/>
              <a:t>Basically two types of customer method of buying: Online shoppers and store visitors</a:t>
            </a:r>
          </a:p>
          <a:p>
            <a:endParaRPr lang="en-US" dirty="0"/>
          </a:p>
          <a:p>
            <a:endParaRPr lang="en-US" dirty="0"/>
          </a:p>
          <a:p>
            <a:r>
              <a:rPr lang="en-US" dirty="0"/>
              <a:t>Test and Control groups can be made for each to test the customer behavior</a:t>
            </a:r>
          </a:p>
        </p:txBody>
      </p:sp>
      <p:graphicFrame>
        <p:nvGraphicFramePr>
          <p:cNvPr id="7" name="Diagram 6"/>
          <p:cNvGraphicFramePr/>
          <p:nvPr>
            <p:extLst/>
          </p:nvPr>
        </p:nvGraphicFramePr>
        <p:xfrm>
          <a:off x="4113663" y="1692323"/>
          <a:ext cx="5811890" cy="48237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Rectangle 13"/>
          <p:cNvSpPr/>
          <p:nvPr/>
        </p:nvSpPr>
        <p:spPr>
          <a:xfrm>
            <a:off x="6902837" y="5592790"/>
            <a:ext cx="2031899" cy="923330"/>
          </a:xfrm>
          <a:prstGeom prst="rect">
            <a:avLst/>
          </a:prstGeom>
        </p:spPr>
        <p:txBody>
          <a:bodyPr wrap="square">
            <a:spAutoFit/>
          </a:bodyPr>
          <a:lstStyle/>
          <a:p>
            <a:r>
              <a:rPr lang="en-US" dirty="0"/>
              <a:t>Lessons learned may be applied to improve revenue</a:t>
            </a:r>
          </a:p>
        </p:txBody>
      </p:sp>
    </p:spTree>
    <p:extLst>
      <p:ext uri="{BB962C8B-B14F-4D97-AF65-F5344CB8AC3E}">
        <p14:creationId xmlns:p14="http://schemas.microsoft.com/office/powerpoint/2010/main" val="251880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6" name="TextBox 5"/>
          <p:cNvSpPr txBox="1"/>
          <p:nvPr/>
        </p:nvSpPr>
        <p:spPr>
          <a:xfrm>
            <a:off x="3991284" y="772318"/>
            <a:ext cx="4229100" cy="584775"/>
          </a:xfrm>
          <a:prstGeom prst="rect">
            <a:avLst/>
          </a:prstGeom>
          <a:noFill/>
        </p:spPr>
        <p:txBody>
          <a:bodyPr wrap="square" rtlCol="0">
            <a:spAutoFit/>
          </a:bodyPr>
          <a:lstStyle/>
          <a:p>
            <a:pPr algn="ctr"/>
            <a:r>
              <a:rPr lang="en-US" sz="3200" b="1" dirty="0"/>
              <a:t>AGENDA</a:t>
            </a:r>
            <a:endParaRPr lang="en-US" sz="2000" b="1" dirty="0"/>
          </a:p>
        </p:txBody>
      </p:sp>
      <p:graphicFrame>
        <p:nvGraphicFramePr>
          <p:cNvPr id="9" name="Diagram 8"/>
          <p:cNvGraphicFramePr/>
          <p:nvPr>
            <p:extLst>
              <p:ext uri="{D42A27DB-BD31-4B8C-83A1-F6EECF244321}">
                <p14:modId xmlns:p14="http://schemas.microsoft.com/office/powerpoint/2010/main" val="2574660055"/>
              </p:ext>
            </p:extLst>
          </p:nvPr>
        </p:nvGraphicFramePr>
        <p:xfrm>
          <a:off x="806850" y="116349"/>
          <a:ext cx="10608129" cy="6744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1322134">
            <a:off x="11232301" y="5831132"/>
            <a:ext cx="780354" cy="780354"/>
          </a:xfrm>
          <a:prstGeom prst="rect">
            <a:avLst/>
          </a:prstGeom>
          <a:effectLst>
            <a:outerShdw algn="ctr" rotWithShape="0">
              <a:srgbClr val="000000">
                <a:alpha val="0"/>
              </a:srgbClr>
            </a:outerShdw>
            <a:reflection stA="87000" endPos="21000" dist="50800" dir="5400000" sy="-100000" algn="bl" rotWithShape="0"/>
          </a:effectLst>
        </p:spPr>
      </p:pic>
    </p:spTree>
    <p:extLst>
      <p:ext uri="{BB962C8B-B14F-4D97-AF65-F5344CB8AC3E}">
        <p14:creationId xmlns:p14="http://schemas.microsoft.com/office/powerpoint/2010/main" val="265984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1232301" y="5831132"/>
            <a:ext cx="780354" cy="780354"/>
          </a:xfrm>
          <a:prstGeom prst="rect">
            <a:avLst/>
          </a:prstGeom>
          <a:effectLst>
            <a:outerShdw algn="ctr" rotWithShape="0">
              <a:srgbClr val="000000">
                <a:alpha val="0"/>
              </a:srgbClr>
            </a:outerShdw>
            <a:reflection stA="87000" endPos="21000" dist="50800" dir="5400000" sy="-100000" algn="bl" rotWithShape="0"/>
          </a:effectLst>
        </p:spPr>
      </p:pic>
      <p:sp>
        <p:nvSpPr>
          <p:cNvPr id="10" name="TextBox 9"/>
          <p:cNvSpPr txBox="1"/>
          <p:nvPr/>
        </p:nvSpPr>
        <p:spPr>
          <a:xfrm>
            <a:off x="3981450" y="795429"/>
            <a:ext cx="4229100" cy="584775"/>
          </a:xfrm>
          <a:prstGeom prst="rect">
            <a:avLst/>
          </a:prstGeom>
          <a:noFill/>
        </p:spPr>
        <p:txBody>
          <a:bodyPr wrap="square" rtlCol="0">
            <a:spAutoFit/>
          </a:bodyPr>
          <a:lstStyle/>
          <a:p>
            <a:pPr algn="ctr"/>
            <a:r>
              <a:rPr lang="en-US" sz="3200" b="1" dirty="0">
                <a:solidFill>
                  <a:schemeClr val="accent4">
                    <a:lumMod val="50000"/>
                  </a:schemeClr>
                </a:solidFill>
              </a:rPr>
              <a:t>BUSINESS OBJECTIVE</a:t>
            </a:r>
            <a:endParaRPr lang="en-US" sz="2000" b="1" dirty="0">
              <a:solidFill>
                <a:schemeClr val="accent4">
                  <a:lumMod val="50000"/>
                </a:schemeClr>
              </a:solidFill>
            </a:endParaRPr>
          </a:p>
        </p:txBody>
      </p:sp>
      <p:sp>
        <p:nvSpPr>
          <p:cNvPr id="12" name="Title 6"/>
          <p:cNvSpPr txBox="1">
            <a:spLocks/>
          </p:cNvSpPr>
          <p:nvPr/>
        </p:nvSpPr>
        <p:spPr>
          <a:xfrm>
            <a:off x="347291" y="1479172"/>
            <a:ext cx="11517085" cy="17119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Century Gothic" pitchFamily="34" charset="0"/>
                <a:cs typeface="Arial" panose="020B0604020202020204" pitchFamily="34" charset="0"/>
              </a:rPr>
              <a:t>SHOPKO STORES OPERATING CO., LLC is interested in segmenting buyers into distinct groups and learning about attributes, price sensitivity and insights for each segment of buyers. </a:t>
            </a:r>
          </a:p>
        </p:txBody>
      </p:sp>
      <p:sp>
        <p:nvSpPr>
          <p:cNvPr id="13" name="TextBox 12"/>
          <p:cNvSpPr txBox="1"/>
          <p:nvPr/>
        </p:nvSpPr>
        <p:spPr>
          <a:xfrm>
            <a:off x="3991284" y="3368582"/>
            <a:ext cx="4229100" cy="584775"/>
          </a:xfrm>
          <a:prstGeom prst="rect">
            <a:avLst/>
          </a:prstGeom>
          <a:noFill/>
        </p:spPr>
        <p:txBody>
          <a:bodyPr wrap="square" rtlCol="0">
            <a:spAutoFit/>
          </a:bodyPr>
          <a:lstStyle/>
          <a:p>
            <a:pPr algn="ctr"/>
            <a:r>
              <a:rPr lang="en-US" sz="3200" b="1" dirty="0">
                <a:solidFill>
                  <a:schemeClr val="accent4">
                    <a:lumMod val="50000"/>
                  </a:schemeClr>
                </a:solidFill>
              </a:rPr>
              <a:t>EXECUTIVE SUMMARY</a:t>
            </a:r>
            <a:endParaRPr lang="en-US" sz="2000" b="1" dirty="0">
              <a:solidFill>
                <a:schemeClr val="accent4">
                  <a:lumMod val="50000"/>
                </a:schemeClr>
              </a:solidFill>
            </a:endParaRPr>
          </a:p>
        </p:txBody>
      </p:sp>
      <p:sp>
        <p:nvSpPr>
          <p:cNvPr id="2" name="Rectangle 1"/>
          <p:cNvSpPr/>
          <p:nvPr/>
        </p:nvSpPr>
        <p:spPr>
          <a:xfrm>
            <a:off x="347290" y="4139689"/>
            <a:ext cx="11517085" cy="1200329"/>
          </a:xfrm>
          <a:prstGeom prst="rect">
            <a:avLst/>
          </a:prstGeom>
        </p:spPr>
        <p:txBody>
          <a:bodyPr vert="horz" lIns="91440" tIns="45720" rIns="91440" bIns="45720" rtlCol="0" anchor="ctr">
            <a:noAutofit/>
          </a:bodyPr>
          <a:lstStyle/>
          <a:p>
            <a:pPr>
              <a:lnSpc>
                <a:spcPct val="90000"/>
              </a:lnSpc>
              <a:spcBef>
                <a:spcPct val="0"/>
              </a:spcBef>
            </a:pPr>
            <a:r>
              <a:rPr lang="en-US" sz="2000" dirty="0">
                <a:latin typeface="Century Gothic" pitchFamily="34" charset="0"/>
                <a:ea typeface="+mj-ea"/>
                <a:cs typeface="Arial" panose="020B0604020202020204" pitchFamily="34" charset="0"/>
              </a:rPr>
              <a:t>We divided the customers into segments, based on each segments, decided marketing strategy to improve sales, shopping experience and revenue. An increase in price of 1% will yield an increase in revenue of $44,626.</a:t>
            </a:r>
          </a:p>
        </p:txBody>
      </p:sp>
    </p:spTree>
    <p:extLst>
      <p:ext uri="{BB962C8B-B14F-4D97-AF65-F5344CB8AC3E}">
        <p14:creationId xmlns:p14="http://schemas.microsoft.com/office/powerpoint/2010/main" val="308745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1232301" y="5831132"/>
            <a:ext cx="780354" cy="780354"/>
          </a:xfrm>
          <a:prstGeom prst="rect">
            <a:avLst/>
          </a:prstGeom>
          <a:effectLst>
            <a:outerShdw algn="ctr" rotWithShape="0">
              <a:srgbClr val="000000">
                <a:alpha val="0"/>
              </a:srgbClr>
            </a:outerShdw>
            <a:reflection stA="87000" endPos="21000" dist="50800" dir="5400000" sy="-100000" algn="bl" rotWithShape="0"/>
          </a:effectLst>
        </p:spPr>
      </p:pic>
      <p:sp>
        <p:nvSpPr>
          <p:cNvPr id="10" name="TextBox 9"/>
          <p:cNvSpPr txBox="1"/>
          <p:nvPr/>
        </p:nvSpPr>
        <p:spPr>
          <a:xfrm>
            <a:off x="3981450" y="795429"/>
            <a:ext cx="4229100" cy="584775"/>
          </a:xfrm>
          <a:prstGeom prst="rect">
            <a:avLst/>
          </a:prstGeom>
          <a:noFill/>
        </p:spPr>
        <p:txBody>
          <a:bodyPr wrap="square" rtlCol="0">
            <a:spAutoFit/>
          </a:bodyPr>
          <a:lstStyle/>
          <a:p>
            <a:pPr algn="ctr"/>
            <a:r>
              <a:rPr lang="en-US" sz="3200" b="1" dirty="0">
                <a:solidFill>
                  <a:schemeClr val="accent4">
                    <a:lumMod val="50000"/>
                  </a:schemeClr>
                </a:solidFill>
              </a:rPr>
              <a:t>DATA OVERVIEW</a:t>
            </a:r>
            <a:endParaRPr lang="en-US" sz="2000" b="1" dirty="0">
              <a:solidFill>
                <a:schemeClr val="accent4">
                  <a:lumMod val="50000"/>
                </a:schemeClr>
              </a:solidFill>
            </a:endParaRPr>
          </a:p>
        </p:txBody>
      </p:sp>
      <p:sp>
        <p:nvSpPr>
          <p:cNvPr id="9" name="TextBox 8"/>
          <p:cNvSpPr txBox="1"/>
          <p:nvPr/>
        </p:nvSpPr>
        <p:spPr>
          <a:xfrm>
            <a:off x="349955" y="1727200"/>
            <a:ext cx="10910711" cy="2031325"/>
          </a:xfrm>
          <a:prstGeom prst="rect">
            <a:avLst/>
          </a:prstGeom>
          <a:noFill/>
        </p:spPr>
        <p:txBody>
          <a:bodyPr wrap="square" rtlCol="0">
            <a:spAutoFit/>
          </a:bodyPr>
          <a:lstStyle/>
          <a:p>
            <a:endParaRPr lang="en-US" dirty="0">
              <a:latin typeface="Century Gothic" pitchFamily="34" charset="0"/>
            </a:endParaRPr>
          </a:p>
          <a:p>
            <a:pPr marL="285750" indent="-285750">
              <a:buFont typeface="Arial" pitchFamily="34" charset="0"/>
              <a:buChar char="•"/>
            </a:pPr>
            <a:r>
              <a:rPr lang="en-US" dirty="0">
                <a:latin typeface="Century Gothic" pitchFamily="34" charset="0"/>
              </a:rPr>
              <a:t>Controllable factors- Emails sent, pricing, discounting, bundling, promotion, product placement.</a:t>
            </a:r>
          </a:p>
          <a:p>
            <a:r>
              <a:rPr lang="en-US" dirty="0">
                <a:latin typeface="Century Gothic" pitchFamily="34" charset="0"/>
              </a:rPr>
              <a:t> </a:t>
            </a:r>
          </a:p>
          <a:p>
            <a:pPr marL="285750" indent="-285750">
              <a:buFont typeface="Arial" pitchFamily="34" charset="0"/>
              <a:buChar char="•"/>
            </a:pPr>
            <a:r>
              <a:rPr lang="en-US" dirty="0">
                <a:latin typeface="Century Gothic" pitchFamily="34" charset="0"/>
              </a:rPr>
              <a:t>Uncontrollable factors-distinct store visits, email click rate, </a:t>
            </a:r>
          </a:p>
          <a:p>
            <a:pPr lvl="1"/>
            <a:r>
              <a:rPr lang="en-US" dirty="0">
                <a:latin typeface="Century Gothic" pitchFamily="34" charset="0"/>
              </a:rPr>
              <a:t>Purchase quantity, etc.</a:t>
            </a:r>
          </a:p>
          <a:p>
            <a:pPr marL="285750" indent="-285750">
              <a:buFont typeface="Arial" pitchFamily="34" charset="0"/>
              <a:buChar char="•"/>
            </a:pPr>
            <a:endParaRPr lang="en-US" dirty="0">
              <a:latin typeface="Century Gothic" pitchFamily="34" charset="0"/>
            </a:endParaRPr>
          </a:p>
        </p:txBody>
      </p:sp>
      <p:grpSp>
        <p:nvGrpSpPr>
          <p:cNvPr id="3" name="Group 2"/>
          <p:cNvGrpSpPr/>
          <p:nvPr/>
        </p:nvGrpSpPr>
        <p:grpSpPr>
          <a:xfrm>
            <a:off x="6942434" y="2975988"/>
            <a:ext cx="4799680" cy="3665728"/>
            <a:chOff x="3960223" y="1647361"/>
            <a:chExt cx="5706147" cy="4106752"/>
          </a:xfrm>
        </p:grpSpPr>
        <p:sp>
          <p:nvSpPr>
            <p:cNvPr id="6" name="Freeform 5"/>
            <p:cNvSpPr/>
            <p:nvPr/>
          </p:nvSpPr>
          <p:spPr>
            <a:xfrm>
              <a:off x="5893306" y="2643495"/>
              <a:ext cx="2980266" cy="298026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15676" tIns="714623" rIns="615676" bIns="766745" numCol="1" spcCol="1270" anchor="ctr" anchorCtr="0">
              <a:noAutofit/>
            </a:bodyPr>
            <a:lstStyle/>
            <a:p>
              <a:pPr lvl="0" algn="ctr" defTabSz="577850">
                <a:lnSpc>
                  <a:spcPct val="90000"/>
                </a:lnSpc>
                <a:spcBef>
                  <a:spcPct val="0"/>
                </a:spcBef>
                <a:spcAft>
                  <a:spcPct val="35000"/>
                </a:spcAft>
              </a:pPr>
              <a:r>
                <a:rPr lang="en-US" sz="1600" b="1" kern="1200" dirty="0">
                  <a:solidFill>
                    <a:schemeClr val="tx1"/>
                  </a:solidFill>
                </a:rPr>
                <a:t>Controllable</a:t>
              </a:r>
            </a:p>
          </p:txBody>
        </p:sp>
        <p:sp>
          <p:nvSpPr>
            <p:cNvPr id="7" name="Freeform 6"/>
            <p:cNvSpPr/>
            <p:nvPr/>
          </p:nvSpPr>
          <p:spPr>
            <a:xfrm>
              <a:off x="3960223" y="1647361"/>
              <a:ext cx="2561310" cy="2431878"/>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562176" tIns="565474" rIns="562176" bIns="565474" numCol="1" spcCol="1270" anchor="ctr" anchorCtr="0">
              <a:noAutofit/>
            </a:bodyPr>
            <a:lstStyle/>
            <a:p>
              <a:pPr lvl="0" algn="ctr" defTabSz="577850">
                <a:lnSpc>
                  <a:spcPct val="90000"/>
                </a:lnSpc>
                <a:spcBef>
                  <a:spcPct val="0"/>
                </a:spcBef>
                <a:spcAft>
                  <a:spcPct val="35000"/>
                </a:spcAft>
              </a:pPr>
              <a:r>
                <a:rPr lang="en-US" sz="1600" b="1" kern="1200" dirty="0">
                  <a:solidFill>
                    <a:schemeClr val="tx1"/>
                  </a:solidFill>
                </a:rPr>
                <a:t>Un-controllable</a:t>
              </a:r>
            </a:p>
          </p:txBody>
        </p:sp>
        <p:sp>
          <p:nvSpPr>
            <p:cNvPr id="12" name="Circular Arrow 11"/>
            <p:cNvSpPr/>
            <p:nvPr/>
          </p:nvSpPr>
          <p:spPr>
            <a:xfrm>
              <a:off x="6000642" y="2088385"/>
              <a:ext cx="3665728" cy="3665728"/>
            </a:xfrm>
            <a:prstGeom prst="circularArrow">
              <a:avLst>
                <a:gd name="adj1" fmla="val 4878"/>
                <a:gd name="adj2" fmla="val 312630"/>
                <a:gd name="adj3" fmla="val 3224359"/>
                <a:gd name="adj4" fmla="val 15113656"/>
                <a:gd name="adj5" fmla="val 5691"/>
              </a:avLst>
            </a:pr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grpSp>
    </p:spTree>
    <p:extLst>
      <p:ext uri="{BB962C8B-B14F-4D97-AF65-F5344CB8AC3E}">
        <p14:creationId xmlns:p14="http://schemas.microsoft.com/office/powerpoint/2010/main" val="75734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1232301" y="5831132"/>
            <a:ext cx="780354" cy="780354"/>
          </a:xfrm>
          <a:prstGeom prst="rect">
            <a:avLst/>
          </a:prstGeom>
          <a:effectLst>
            <a:outerShdw algn="ctr" rotWithShape="0">
              <a:srgbClr val="000000">
                <a:alpha val="0"/>
              </a:srgbClr>
            </a:outerShdw>
            <a:reflection stA="87000" endPos="21000" dist="50800" dir="5400000" sy="-100000" algn="bl" rotWithShape="0"/>
          </a:effectLst>
        </p:spPr>
      </p:pic>
      <p:sp>
        <p:nvSpPr>
          <p:cNvPr id="9" name="TextBox 8"/>
          <p:cNvSpPr txBox="1"/>
          <p:nvPr/>
        </p:nvSpPr>
        <p:spPr>
          <a:xfrm>
            <a:off x="3811670" y="772077"/>
            <a:ext cx="4991100" cy="584775"/>
          </a:xfrm>
          <a:prstGeom prst="rect">
            <a:avLst/>
          </a:prstGeom>
          <a:noFill/>
        </p:spPr>
        <p:txBody>
          <a:bodyPr wrap="square" rtlCol="0">
            <a:spAutoFit/>
          </a:bodyPr>
          <a:lstStyle/>
          <a:p>
            <a:pPr algn="ctr"/>
            <a:r>
              <a:rPr lang="en-US" sz="3200" b="1" dirty="0">
                <a:solidFill>
                  <a:schemeClr val="accent4">
                    <a:lumMod val="50000"/>
                  </a:schemeClr>
                </a:solidFill>
              </a:rPr>
              <a:t>SEGMENT SIGNIFICANCE</a:t>
            </a:r>
            <a:endParaRPr lang="en-US" sz="2000" b="1" dirty="0">
              <a:solidFill>
                <a:schemeClr val="accent4">
                  <a:lumMod val="50000"/>
                </a:schemeClr>
              </a:solidFill>
            </a:endParaRPr>
          </a:p>
        </p:txBody>
      </p:sp>
      <p:graphicFrame>
        <p:nvGraphicFramePr>
          <p:cNvPr id="13" name="Chart 12">
            <a:extLst/>
          </p:cNvPr>
          <p:cNvGraphicFramePr>
            <a:graphicFrameLocks/>
          </p:cNvGraphicFramePr>
          <p:nvPr>
            <p:extLst>
              <p:ext uri="{D42A27DB-BD31-4B8C-83A1-F6EECF244321}">
                <p14:modId xmlns:p14="http://schemas.microsoft.com/office/powerpoint/2010/main" val="1549317161"/>
              </p:ext>
            </p:extLst>
          </p:nvPr>
        </p:nvGraphicFramePr>
        <p:xfrm>
          <a:off x="-8123782" y="772077"/>
          <a:ext cx="6586210" cy="4061706"/>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p:cNvSpPr txBox="1"/>
          <p:nvPr/>
        </p:nvSpPr>
        <p:spPr>
          <a:xfrm>
            <a:off x="573206" y="5359499"/>
            <a:ext cx="715142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Gothic" pitchFamily="34" charset="0"/>
              </a:rPr>
              <a:t>60% of the revenue is generated by 22% of the  customers. They are the customers to be retained.</a:t>
            </a:r>
          </a:p>
          <a:p>
            <a:pPr marL="285750" indent="-285750">
              <a:buFont typeface="Arial" panose="020B0604020202020204" pitchFamily="34" charset="0"/>
              <a:buChar char="•"/>
            </a:pPr>
            <a:r>
              <a:rPr lang="en-US" sz="1600" dirty="0">
                <a:latin typeface="Century Gothic" pitchFamily="34" charset="0"/>
              </a:rPr>
              <a:t>Segment 5 has to be expanded.</a:t>
            </a:r>
          </a:p>
          <a:p>
            <a:pPr marL="285750" indent="-285750">
              <a:buFont typeface="Arial" panose="020B0604020202020204" pitchFamily="34" charset="0"/>
              <a:buChar char="•"/>
            </a:pPr>
            <a:r>
              <a:rPr lang="en-US" sz="1600" dirty="0">
                <a:latin typeface="Century Gothic" pitchFamily="34" charset="0"/>
              </a:rPr>
              <a:t>Segment 4 has a significant potential for revenue improvement. </a:t>
            </a:r>
          </a:p>
        </p:txBody>
      </p:sp>
      <p:graphicFrame>
        <p:nvGraphicFramePr>
          <p:cNvPr id="2" name="Diagram 1"/>
          <p:cNvGraphicFramePr/>
          <p:nvPr>
            <p:extLst>
              <p:ext uri="{D42A27DB-BD31-4B8C-83A1-F6EECF244321}">
                <p14:modId xmlns:p14="http://schemas.microsoft.com/office/powerpoint/2010/main" val="635595747"/>
              </p:ext>
            </p:extLst>
          </p:nvPr>
        </p:nvGraphicFramePr>
        <p:xfrm>
          <a:off x="7901341" y="1072333"/>
          <a:ext cx="4941202" cy="586963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0" name="Chart 9"/>
          <p:cNvGraphicFramePr>
            <a:graphicFrameLocks/>
          </p:cNvGraphicFramePr>
          <p:nvPr>
            <p:extLst>
              <p:ext uri="{D42A27DB-BD31-4B8C-83A1-F6EECF244321}">
                <p14:modId xmlns:p14="http://schemas.microsoft.com/office/powerpoint/2010/main" val="1587667199"/>
              </p:ext>
            </p:extLst>
          </p:nvPr>
        </p:nvGraphicFramePr>
        <p:xfrm>
          <a:off x="957820" y="1569164"/>
          <a:ext cx="6382197" cy="379033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5948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22134">
            <a:off x="11268121" y="5500079"/>
            <a:ext cx="780354" cy="780354"/>
          </a:xfrm>
          <a:prstGeom prst="rect">
            <a:avLst/>
          </a:prstGeom>
          <a:effectLst>
            <a:outerShdw algn="ctr" rotWithShape="0">
              <a:srgbClr val="000000">
                <a:alpha val="0"/>
              </a:srgbClr>
            </a:outerShdw>
            <a:reflection stA="87000" endPos="21000" dist="50800" dir="5400000" sy="-100000" algn="bl" rotWithShape="0"/>
          </a:effectLst>
        </p:spPr>
      </p:pic>
      <p:sp>
        <p:nvSpPr>
          <p:cNvPr id="10" name="TextBox 9"/>
          <p:cNvSpPr txBox="1"/>
          <p:nvPr/>
        </p:nvSpPr>
        <p:spPr>
          <a:xfrm>
            <a:off x="3981450" y="773657"/>
            <a:ext cx="4819650" cy="584775"/>
          </a:xfrm>
          <a:prstGeom prst="rect">
            <a:avLst/>
          </a:prstGeom>
          <a:noFill/>
        </p:spPr>
        <p:txBody>
          <a:bodyPr wrap="square" rtlCol="0">
            <a:spAutoFit/>
          </a:bodyPr>
          <a:lstStyle/>
          <a:p>
            <a:pPr algn="ctr"/>
            <a:r>
              <a:rPr lang="en-US" sz="3200" b="1" dirty="0"/>
              <a:t>SEGMENTS COMPARISON</a:t>
            </a:r>
            <a:endParaRPr lang="en-US" sz="2000" b="1" dirty="0"/>
          </a:p>
        </p:txBody>
      </p:sp>
      <p:graphicFrame>
        <p:nvGraphicFramePr>
          <p:cNvPr id="7" name="Chart 6">
            <a:extLst>
              <a:ext uri="{FF2B5EF4-FFF2-40B4-BE49-F238E27FC236}">
                <a16:creationId xmlns:a16="http://schemas.microsoft.com/office/drawing/2014/main" id="{85264FBC-59B6-4815-9F1D-1EB25B369E25}"/>
              </a:ext>
            </a:extLst>
          </p:cNvPr>
          <p:cNvGraphicFramePr>
            <a:graphicFrameLocks/>
          </p:cNvGraphicFramePr>
          <p:nvPr>
            <p:extLst/>
          </p:nvPr>
        </p:nvGraphicFramePr>
        <p:xfrm>
          <a:off x="2285822" y="1181814"/>
          <a:ext cx="3472730" cy="154710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124173" y="1678562"/>
            <a:ext cx="1980270" cy="584775"/>
          </a:xfrm>
          <a:prstGeom prst="rect">
            <a:avLst/>
          </a:prstGeom>
          <a:noFill/>
        </p:spPr>
        <p:txBody>
          <a:bodyPr wrap="square" rtlCol="0">
            <a:spAutoFit/>
          </a:bodyPr>
          <a:lstStyle/>
          <a:p>
            <a:pPr algn="r"/>
            <a:r>
              <a:rPr lang="en-US" sz="1600" b="1" dirty="0"/>
              <a:t>Number of transactions</a:t>
            </a:r>
          </a:p>
        </p:txBody>
      </p:sp>
      <p:graphicFrame>
        <p:nvGraphicFramePr>
          <p:cNvPr id="15" name="Chart 14">
            <a:extLst>
              <a:ext uri="{FF2B5EF4-FFF2-40B4-BE49-F238E27FC236}">
                <a16:creationId xmlns:a16="http://schemas.microsoft.com/office/drawing/2014/main" id="{89AB3475-E295-4A1B-A642-E3B919DB0E7C}"/>
              </a:ext>
            </a:extLst>
          </p:cNvPr>
          <p:cNvGraphicFramePr>
            <a:graphicFrameLocks/>
          </p:cNvGraphicFramePr>
          <p:nvPr>
            <p:extLst/>
          </p:nvPr>
        </p:nvGraphicFramePr>
        <p:xfrm>
          <a:off x="2269072" y="2669154"/>
          <a:ext cx="3472543" cy="1553538"/>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p:cNvSpPr txBox="1"/>
          <p:nvPr/>
        </p:nvSpPr>
        <p:spPr>
          <a:xfrm>
            <a:off x="10806" y="3029185"/>
            <a:ext cx="1818123" cy="584775"/>
          </a:xfrm>
          <a:prstGeom prst="rect">
            <a:avLst/>
          </a:prstGeom>
          <a:noFill/>
        </p:spPr>
        <p:txBody>
          <a:bodyPr wrap="square" rtlCol="0">
            <a:spAutoFit/>
          </a:bodyPr>
          <a:lstStyle/>
          <a:p>
            <a:pPr algn="r"/>
            <a:r>
              <a:rPr lang="en-US" sz="1600" b="1" dirty="0"/>
              <a:t>Average price of items price</a:t>
            </a:r>
          </a:p>
        </p:txBody>
      </p:sp>
      <p:graphicFrame>
        <p:nvGraphicFramePr>
          <p:cNvPr id="17" name="Chart 16">
            <a:extLst>
              <a:ext uri="{FF2B5EF4-FFF2-40B4-BE49-F238E27FC236}">
                <a16:creationId xmlns:a16="http://schemas.microsoft.com/office/drawing/2014/main" id="{44B8AFD9-8CF2-44F5-8C80-0CDEAD95D6DF}"/>
              </a:ext>
            </a:extLst>
          </p:cNvPr>
          <p:cNvGraphicFramePr>
            <a:graphicFrameLocks/>
          </p:cNvGraphicFramePr>
          <p:nvPr>
            <p:extLst/>
          </p:nvPr>
        </p:nvGraphicFramePr>
        <p:xfrm>
          <a:off x="2268885" y="4117810"/>
          <a:ext cx="3472730" cy="1511580"/>
        </p:xfrm>
        <a:graphic>
          <a:graphicData uri="http://schemas.openxmlformats.org/drawingml/2006/chart">
            <c:chart xmlns:c="http://schemas.openxmlformats.org/drawingml/2006/chart" xmlns:r="http://schemas.openxmlformats.org/officeDocument/2006/relationships" r:id="rId7"/>
          </a:graphicData>
        </a:graphic>
      </p:graphicFrame>
      <p:sp>
        <p:nvSpPr>
          <p:cNvPr id="20" name="TextBox 19"/>
          <p:cNvSpPr txBox="1"/>
          <p:nvPr/>
        </p:nvSpPr>
        <p:spPr>
          <a:xfrm>
            <a:off x="-285830" y="4456182"/>
            <a:ext cx="2055185" cy="584775"/>
          </a:xfrm>
          <a:prstGeom prst="rect">
            <a:avLst/>
          </a:prstGeom>
          <a:noFill/>
        </p:spPr>
        <p:txBody>
          <a:bodyPr wrap="square" rtlCol="0">
            <a:spAutoFit/>
          </a:bodyPr>
          <a:lstStyle/>
          <a:p>
            <a:pPr algn="r"/>
            <a:r>
              <a:rPr lang="en-US" sz="1600" b="1" dirty="0"/>
              <a:t>Days between transaction</a:t>
            </a:r>
          </a:p>
        </p:txBody>
      </p:sp>
      <p:graphicFrame>
        <p:nvGraphicFramePr>
          <p:cNvPr id="13" name="Chart 12">
            <a:extLst>
              <a:ext uri="{FF2B5EF4-FFF2-40B4-BE49-F238E27FC236}">
                <a16:creationId xmlns:a16="http://schemas.microsoft.com/office/drawing/2014/main" id="{117E1ECD-AF8C-44A2-A127-7D88CC47BE07}"/>
              </a:ext>
            </a:extLst>
          </p:cNvPr>
          <p:cNvGraphicFramePr>
            <a:graphicFrameLocks/>
          </p:cNvGraphicFramePr>
          <p:nvPr/>
        </p:nvGraphicFramePr>
        <p:xfrm>
          <a:off x="2324060" y="5678311"/>
          <a:ext cx="3613896" cy="1128888"/>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p:cNvSpPr txBox="1"/>
          <p:nvPr/>
        </p:nvSpPr>
        <p:spPr>
          <a:xfrm>
            <a:off x="-217915" y="5890256"/>
            <a:ext cx="2055185" cy="584775"/>
          </a:xfrm>
          <a:prstGeom prst="rect">
            <a:avLst/>
          </a:prstGeom>
          <a:noFill/>
        </p:spPr>
        <p:txBody>
          <a:bodyPr wrap="square" rtlCol="0">
            <a:spAutoFit/>
          </a:bodyPr>
          <a:lstStyle/>
          <a:p>
            <a:pPr algn="r"/>
            <a:r>
              <a:rPr lang="en-US" sz="1600" b="1" dirty="0"/>
              <a:t>Emails converted to purchases</a:t>
            </a:r>
          </a:p>
        </p:txBody>
      </p:sp>
      <p:sp>
        <p:nvSpPr>
          <p:cNvPr id="3" name="TextBox 2"/>
          <p:cNvSpPr txBox="1"/>
          <p:nvPr/>
        </p:nvSpPr>
        <p:spPr>
          <a:xfrm>
            <a:off x="5837547" y="1221870"/>
            <a:ext cx="6108192" cy="6001643"/>
          </a:xfrm>
          <a:prstGeom prst="rect">
            <a:avLst/>
          </a:prstGeom>
          <a:noFill/>
        </p:spPr>
        <p:txBody>
          <a:bodyPr wrap="square" rtlCol="0">
            <a:spAutoFit/>
          </a:bodyPr>
          <a:lstStyle/>
          <a:p>
            <a:r>
              <a:rPr lang="en-US" sz="2400" b="1" dirty="0"/>
              <a:t>Insights:</a:t>
            </a:r>
          </a:p>
          <a:p>
            <a:pPr marL="285750" indent="-285750">
              <a:buFont typeface="Arial" panose="020B0604020202020204" pitchFamily="34" charset="0"/>
              <a:buChar char="•"/>
            </a:pPr>
            <a:r>
              <a:rPr lang="en-US" dirty="0">
                <a:solidFill>
                  <a:schemeClr val="accent2"/>
                </a:solidFill>
              </a:rPr>
              <a:t>Country Yuppies (5) best revenue generating segment. Most frequent buyers. Purchase products that are relatively lower priced. Email conversion rate is high.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1"/>
                </a:solidFill>
              </a:rPr>
              <a:t>Lost World (4) has most of the non-returning customers. Store visit rate is on the higher side and email response rate is lowest. This segment comprises of customers who visit stores and are unhappy.</a:t>
            </a:r>
            <a:r>
              <a:rPr lang="en-US" dirty="0"/>
              <a:t>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rgbClr val="C49500"/>
                </a:solidFill>
              </a:rPr>
              <a:t>DIY Architects (3) buy products that are relatively high priced. Customers with highest email response rate.</a:t>
            </a:r>
          </a:p>
          <a:p>
            <a:pPr marL="285750" indent="-285750">
              <a:buFont typeface="Arial" panose="020B0604020202020204" pitchFamily="34" charset="0"/>
              <a:buChar char="•"/>
            </a:pPr>
            <a:endParaRPr lang="en-US" dirty="0">
              <a:solidFill>
                <a:schemeClr val="accent4"/>
              </a:solidFill>
            </a:endParaRPr>
          </a:p>
          <a:p>
            <a:pPr marL="285750" indent="-285750">
              <a:buFont typeface="Arial" panose="020B0604020202020204" pitchFamily="34" charset="0"/>
              <a:buChar char="•"/>
            </a:pPr>
            <a:r>
              <a:rPr lang="en-US" dirty="0">
                <a:solidFill>
                  <a:srgbClr val="517D33"/>
                </a:solidFill>
              </a:rPr>
              <a:t>Farming Fashionistas (2) </a:t>
            </a:r>
            <a:r>
              <a:rPr lang="en-US" dirty="0">
                <a:solidFill>
                  <a:srgbClr val="618C2C"/>
                </a:solidFill>
              </a:rPr>
              <a:t>are the third largest segment of customers but make up the largest segment of revenue.  This segment makes up the bulk of purchases in each category that they shop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Family Fellas (1)are customers who buy expensive products.  customers that who buy product online. </a:t>
            </a:r>
          </a:p>
          <a:p>
            <a:endParaRPr lang="en-US" dirty="0"/>
          </a:p>
        </p:txBody>
      </p:sp>
    </p:spTree>
    <p:extLst>
      <p:ext uri="{BB962C8B-B14F-4D97-AF65-F5344CB8AC3E}">
        <p14:creationId xmlns:p14="http://schemas.microsoft.com/office/powerpoint/2010/main" val="74872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t>SEGMENT DETAILS</a:t>
            </a:r>
            <a:endParaRPr lang="en-US" sz="2000" b="1" dirty="0"/>
          </a:p>
        </p:txBody>
      </p:sp>
      <p:sp>
        <p:nvSpPr>
          <p:cNvPr id="9" name="TextBox 8"/>
          <p:cNvSpPr txBox="1"/>
          <p:nvPr/>
        </p:nvSpPr>
        <p:spPr>
          <a:xfrm>
            <a:off x="0" y="1356852"/>
            <a:ext cx="12192000" cy="523220"/>
          </a:xfrm>
          <a:prstGeom prst="rect">
            <a:avLst/>
          </a:prstGeom>
          <a:solidFill>
            <a:schemeClr val="accent1"/>
          </a:solidFill>
        </p:spPr>
        <p:txBody>
          <a:bodyPr wrap="square" rtlCol="0">
            <a:spAutoFit/>
          </a:bodyPr>
          <a:lstStyle/>
          <a:p>
            <a:pPr algn="ctr"/>
            <a:r>
              <a:rPr lang="en-US" sz="2800" dirty="0"/>
              <a:t>Family Fellas</a:t>
            </a:r>
          </a:p>
        </p:txBody>
      </p:sp>
      <p:sp>
        <p:nvSpPr>
          <p:cNvPr id="17" name="TextBox 16"/>
          <p:cNvSpPr txBox="1"/>
          <p:nvPr/>
        </p:nvSpPr>
        <p:spPr>
          <a:xfrm>
            <a:off x="1916612" y="2167370"/>
            <a:ext cx="3344672" cy="2031325"/>
          </a:xfrm>
          <a:prstGeom prst="rect">
            <a:avLst/>
          </a:prstGeom>
          <a:solidFill>
            <a:schemeClr val="accent1">
              <a:alpha val="48000"/>
            </a:schemeClr>
          </a:solidFill>
        </p:spPr>
        <p:txBody>
          <a:bodyPr wrap="square" rtlCol="0">
            <a:spAutoFit/>
          </a:bodyPr>
          <a:lstStyle/>
          <a:p>
            <a:r>
              <a:rPr lang="en-US" dirty="0"/>
              <a:t>Most frequently purchased:</a:t>
            </a:r>
          </a:p>
          <a:p>
            <a:pPr marL="285750" indent="-285750">
              <a:buFont typeface="Arial" panose="020B0604020202020204" pitchFamily="34" charset="0"/>
              <a:buChar char="•"/>
            </a:pPr>
            <a:r>
              <a:rPr lang="en-US" dirty="0"/>
              <a:t>Household supplies</a:t>
            </a:r>
          </a:p>
          <a:p>
            <a:pPr marL="285750" indent="-285750">
              <a:buFont typeface="Arial" panose="020B0604020202020204" pitchFamily="34" charset="0"/>
              <a:buChar char="•"/>
            </a:pPr>
            <a:r>
              <a:rPr lang="en-US" dirty="0"/>
              <a:t>Food and beverages</a:t>
            </a:r>
          </a:p>
          <a:p>
            <a:pPr marL="285750" indent="-285750">
              <a:buFont typeface="Arial" panose="020B0604020202020204" pitchFamily="34" charset="0"/>
              <a:buChar char="•"/>
            </a:pPr>
            <a:r>
              <a:rPr lang="en-US" dirty="0"/>
              <a:t>School and Office Supplies</a:t>
            </a:r>
          </a:p>
          <a:p>
            <a:pPr marL="285750" indent="-285750">
              <a:buFont typeface="Arial" panose="020B0604020202020204" pitchFamily="34" charset="0"/>
              <a:buChar char="•"/>
            </a:pPr>
            <a:r>
              <a:rPr lang="en-US" dirty="0"/>
              <a:t>Cards, Books and Magazines</a:t>
            </a:r>
          </a:p>
          <a:p>
            <a:pPr marL="285750" indent="-285750">
              <a:buFont typeface="Arial" panose="020B0604020202020204" pitchFamily="34" charset="0"/>
              <a:buChar char="•"/>
            </a:pPr>
            <a:r>
              <a:rPr lang="en-US" dirty="0"/>
              <a:t>Home Décor</a:t>
            </a:r>
          </a:p>
          <a:p>
            <a:pPr marL="285750" indent="-285750">
              <a:buFont typeface="Arial" panose="020B0604020202020204" pitchFamily="34" charset="0"/>
              <a:buChar char="•"/>
            </a:pPr>
            <a:r>
              <a:rPr lang="en-US" dirty="0"/>
              <a:t>Active Shoes</a:t>
            </a:r>
          </a:p>
        </p:txBody>
      </p:sp>
      <p:sp>
        <p:nvSpPr>
          <p:cNvPr id="18" name="TextBox 17"/>
          <p:cNvSpPr txBox="1"/>
          <p:nvPr/>
        </p:nvSpPr>
        <p:spPr>
          <a:xfrm>
            <a:off x="6995850" y="2182392"/>
            <a:ext cx="3747008" cy="2031325"/>
          </a:xfrm>
          <a:prstGeom prst="rect">
            <a:avLst/>
          </a:prstGeom>
          <a:solidFill>
            <a:schemeClr val="accent1">
              <a:alpha val="48000"/>
            </a:schemeClr>
          </a:solidFill>
        </p:spPr>
        <p:txBody>
          <a:bodyPr wrap="square" rtlCol="0">
            <a:spAutoFit/>
          </a:bodyPr>
          <a:lstStyle/>
          <a:p>
            <a:r>
              <a:rPr lang="en-US" dirty="0"/>
              <a:t>Buying Habits:</a:t>
            </a:r>
          </a:p>
          <a:p>
            <a:pPr marL="285750" indent="-285750">
              <a:buFont typeface="Arial" panose="020B0604020202020204" pitchFamily="34" charset="0"/>
              <a:buChar char="•"/>
            </a:pPr>
            <a:r>
              <a:rPr lang="en-US" dirty="0"/>
              <a:t>51% of Customers</a:t>
            </a:r>
          </a:p>
          <a:p>
            <a:pPr marL="285750" indent="-285750">
              <a:buFont typeface="Arial" panose="020B0604020202020204" pitchFamily="34" charset="0"/>
              <a:buChar char="•"/>
            </a:pPr>
            <a:r>
              <a:rPr lang="en-US" dirty="0"/>
              <a:t>36% of Revenue</a:t>
            </a:r>
          </a:p>
          <a:p>
            <a:pPr marL="285750" indent="-285750">
              <a:buFont typeface="Arial" panose="020B0604020202020204" pitchFamily="34" charset="0"/>
              <a:buChar char="•"/>
            </a:pPr>
            <a:r>
              <a:rPr lang="en-US" dirty="0"/>
              <a:t>42 Days between visits</a:t>
            </a:r>
          </a:p>
          <a:p>
            <a:pPr marL="285750" indent="-285750">
              <a:buFont typeface="Arial" panose="020B0604020202020204" pitchFamily="34" charset="0"/>
              <a:buChar char="•"/>
            </a:pPr>
            <a:r>
              <a:rPr lang="en-US" dirty="0"/>
              <a:t>Average 16 items per Transaction</a:t>
            </a:r>
          </a:p>
          <a:p>
            <a:pPr marL="285750" indent="-285750">
              <a:buFont typeface="Arial" panose="020B0604020202020204" pitchFamily="34" charset="0"/>
              <a:buChar char="•"/>
            </a:pPr>
            <a:r>
              <a:rPr lang="en-US" dirty="0"/>
              <a:t>Average $37 per transaction</a:t>
            </a:r>
          </a:p>
          <a:p>
            <a:pPr marL="285750" indent="-285750">
              <a:buFont typeface="Arial" panose="020B0604020202020204" pitchFamily="34" charset="0"/>
              <a:buChar char="•"/>
            </a:pPr>
            <a:r>
              <a:rPr lang="en-US" dirty="0"/>
              <a:t>Average item price $8.90</a:t>
            </a:r>
          </a:p>
        </p:txBody>
      </p:sp>
      <p:sp>
        <p:nvSpPr>
          <p:cNvPr id="19" name="TextBox 18"/>
          <p:cNvSpPr txBox="1"/>
          <p:nvPr/>
        </p:nvSpPr>
        <p:spPr>
          <a:xfrm>
            <a:off x="2120967" y="5111045"/>
            <a:ext cx="8427904" cy="923330"/>
          </a:xfrm>
          <a:prstGeom prst="rect">
            <a:avLst/>
          </a:prstGeom>
          <a:solidFill>
            <a:schemeClr val="accent1">
              <a:alpha val="49000"/>
            </a:schemeClr>
          </a:solidFill>
        </p:spPr>
        <p:txBody>
          <a:bodyPr wrap="square" rtlCol="0">
            <a:spAutoFit/>
          </a:bodyPr>
          <a:lstStyle/>
          <a:p>
            <a:r>
              <a:rPr lang="en-US" dirty="0"/>
              <a:t>The Family Fellas is the largest segment of customers with the second largest segment of revenue.  The most interesting feature of this group is the receptiveness to email as a method of communication.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675" y="3491473"/>
            <a:ext cx="2220175" cy="1665131"/>
          </a:xfrm>
          <a:prstGeom prst="rect">
            <a:avLst/>
          </a:prstGeom>
        </p:spPr>
      </p:pic>
    </p:spTree>
    <p:extLst>
      <p:ext uri="{BB962C8B-B14F-4D97-AF65-F5344CB8AC3E}">
        <p14:creationId xmlns:p14="http://schemas.microsoft.com/office/powerpoint/2010/main" val="242694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18" name="TextBox 17"/>
          <p:cNvSpPr txBox="1"/>
          <p:nvPr/>
        </p:nvSpPr>
        <p:spPr>
          <a:xfrm>
            <a:off x="3593973" y="2019436"/>
            <a:ext cx="4711445" cy="1477328"/>
          </a:xfrm>
          <a:prstGeom prst="rect">
            <a:avLst/>
          </a:prstGeom>
          <a:solidFill>
            <a:schemeClr val="accent1">
              <a:alpha val="48000"/>
            </a:schemeClr>
          </a:solidFill>
        </p:spPr>
        <p:txBody>
          <a:bodyPr wrap="square" rtlCol="0">
            <a:spAutoFit/>
          </a:bodyPr>
          <a:lstStyle/>
          <a:p>
            <a:r>
              <a:rPr lang="en-US" dirty="0">
                <a:solidFill>
                  <a:prstClr val="black"/>
                </a:solidFill>
              </a:rPr>
              <a:t>Insights:</a:t>
            </a:r>
          </a:p>
          <a:p>
            <a:pPr marL="285750" indent="-285750">
              <a:buFont typeface="Arial" panose="020B0604020202020204" pitchFamily="34" charset="0"/>
              <a:buChar char="•"/>
            </a:pPr>
            <a:r>
              <a:rPr lang="en-US" dirty="0">
                <a:solidFill>
                  <a:prstClr val="black"/>
                </a:solidFill>
              </a:rPr>
              <a:t>This segment is not sensitive to price.</a:t>
            </a:r>
          </a:p>
          <a:p>
            <a:pPr marL="285750" indent="-285750">
              <a:buFont typeface="Arial" panose="020B0604020202020204" pitchFamily="34" charset="0"/>
              <a:buChar char="•"/>
            </a:pPr>
            <a:r>
              <a:rPr lang="en-US" dirty="0">
                <a:solidFill>
                  <a:prstClr val="black"/>
                </a:solidFill>
              </a:rPr>
              <a:t>High engagement rate via email.</a:t>
            </a:r>
          </a:p>
          <a:p>
            <a:pPr marL="285750" indent="-285750">
              <a:buFont typeface="Arial" panose="020B0604020202020204" pitchFamily="34" charset="0"/>
              <a:buChar char="•"/>
            </a:pPr>
            <a:r>
              <a:rPr lang="en-US" dirty="0" err="1">
                <a:solidFill>
                  <a:prstClr val="black"/>
                </a:solidFill>
              </a:rPr>
              <a:t>Marcomm</a:t>
            </a:r>
            <a:r>
              <a:rPr lang="en-US" dirty="0">
                <a:solidFill>
                  <a:prstClr val="black"/>
                </a:solidFill>
              </a:rPr>
              <a:t> is best spend on this segment of customers.</a:t>
            </a:r>
          </a:p>
        </p:txBody>
      </p:sp>
      <p:sp>
        <p:nvSpPr>
          <p:cNvPr id="19" name="TextBox 18"/>
          <p:cNvSpPr txBox="1"/>
          <p:nvPr/>
        </p:nvSpPr>
        <p:spPr>
          <a:xfrm>
            <a:off x="1097965" y="3774817"/>
            <a:ext cx="9703461" cy="2862322"/>
          </a:xfrm>
          <a:prstGeom prst="rect">
            <a:avLst/>
          </a:prstGeom>
          <a:solidFill>
            <a:schemeClr val="accent1">
              <a:alpha val="49000"/>
            </a:schemeClr>
          </a:solidFill>
        </p:spPr>
        <p:txBody>
          <a:bodyPr wrap="square" rtlCol="0">
            <a:spAutoFit/>
          </a:bodyPr>
          <a:lstStyle/>
          <a:p>
            <a:r>
              <a:rPr lang="en-US" dirty="0">
                <a:solidFill>
                  <a:prstClr val="black"/>
                </a:solidFill>
              </a:rPr>
              <a:t>Recommendations:</a:t>
            </a:r>
          </a:p>
          <a:p>
            <a:pPr marL="285750" indent="-285750">
              <a:buFont typeface="Arial" panose="020B0604020202020204" pitchFamily="34" charset="0"/>
              <a:buChar char="•"/>
            </a:pPr>
            <a:r>
              <a:rPr lang="en-US" dirty="0">
                <a:solidFill>
                  <a:prstClr val="black"/>
                </a:solidFill>
              </a:rPr>
              <a:t>Increase the price by 1.2%. The revenue increases by 1.6%. Beyond this point revenue decreases as sales go down.</a:t>
            </a:r>
          </a:p>
          <a:p>
            <a:r>
              <a:rPr lang="en-US" dirty="0">
                <a:solidFill>
                  <a:prstClr val="black"/>
                </a:solidFill>
              </a:rPr>
              <a:t>The size of the segment compared to the revenue is much larger.  We recommend bundling. Product best bundled in this segments are:</a:t>
            </a:r>
          </a:p>
          <a:p>
            <a:pPr marL="285750" indent="-285750">
              <a:buFont typeface="Arial" panose="020B0604020202020204" pitchFamily="34" charset="0"/>
              <a:buChar char="•"/>
            </a:pPr>
            <a:r>
              <a:rPr lang="en-US" dirty="0">
                <a:solidFill>
                  <a:prstClr val="black"/>
                </a:solidFill>
              </a:rPr>
              <a:t>Household supplies and food and beverages</a:t>
            </a:r>
          </a:p>
          <a:p>
            <a:pPr marL="285750" indent="-285750">
              <a:buFont typeface="Arial" panose="020B0604020202020204" pitchFamily="34" charset="0"/>
              <a:buChar char="•"/>
            </a:pPr>
            <a:r>
              <a:rPr lang="en-US" dirty="0">
                <a:solidFill>
                  <a:prstClr val="black"/>
                </a:solidFill>
              </a:rPr>
              <a:t>Schools supplies and cards-magazines</a:t>
            </a:r>
          </a:p>
          <a:p>
            <a:r>
              <a:rPr lang="en-US" dirty="0">
                <a:solidFill>
                  <a:prstClr val="black"/>
                </a:solidFill>
              </a:rPr>
              <a:t>Providing discounts buying these products together increases sales and overall revenue.  </a:t>
            </a:r>
          </a:p>
          <a:p>
            <a:r>
              <a:rPr lang="en-US" dirty="0">
                <a:solidFill>
                  <a:prstClr val="black"/>
                </a:solidFill>
              </a:rPr>
              <a:t>Email strategy – Increase the number of email for this segment. </a:t>
            </a:r>
          </a:p>
          <a:p>
            <a:endParaRPr lang="en-US" dirty="0">
              <a:solidFill>
                <a:prstClr val="black"/>
              </a:solidFill>
            </a:endParaRPr>
          </a:p>
        </p:txBody>
      </p:sp>
      <p:sp>
        <p:nvSpPr>
          <p:cNvPr id="21" name="TextBox 20"/>
          <p:cNvSpPr txBox="1"/>
          <p:nvPr/>
        </p:nvSpPr>
        <p:spPr>
          <a:xfrm>
            <a:off x="3450336" y="1356852"/>
            <a:ext cx="4998720" cy="523220"/>
          </a:xfrm>
          <a:prstGeom prst="rect">
            <a:avLst/>
          </a:prstGeom>
          <a:solidFill>
            <a:schemeClr val="accent1"/>
          </a:solidFill>
        </p:spPr>
        <p:txBody>
          <a:bodyPr wrap="square" rtlCol="0">
            <a:spAutoFit/>
          </a:bodyPr>
          <a:lstStyle/>
          <a:p>
            <a:pPr algn="ctr"/>
            <a:r>
              <a:rPr lang="en-US" sz="2800" dirty="0"/>
              <a:t>Family Fellas</a:t>
            </a:r>
          </a:p>
        </p:txBody>
      </p:sp>
      <p:sp>
        <p:nvSpPr>
          <p:cNvPr id="9" name="TextBox 8"/>
          <p:cNvSpPr txBox="1"/>
          <p:nvPr/>
        </p:nvSpPr>
        <p:spPr>
          <a:xfrm>
            <a:off x="0" y="1356852"/>
            <a:ext cx="12192000" cy="523220"/>
          </a:xfrm>
          <a:prstGeom prst="rect">
            <a:avLst/>
          </a:prstGeom>
          <a:solidFill>
            <a:schemeClr val="accent1"/>
          </a:solidFill>
        </p:spPr>
        <p:txBody>
          <a:bodyPr wrap="square" rtlCol="0">
            <a:spAutoFit/>
          </a:bodyPr>
          <a:lstStyle/>
          <a:p>
            <a:pPr algn="ctr"/>
            <a:r>
              <a:rPr lang="en-US" sz="2800" dirty="0"/>
              <a:t>Family Fellas</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9275" y="1807033"/>
            <a:ext cx="2917802" cy="2188351"/>
          </a:xfrm>
          <a:prstGeom prst="rect">
            <a:avLst/>
          </a:prstGeom>
        </p:spPr>
      </p:pic>
    </p:spTree>
    <p:extLst>
      <p:ext uri="{BB962C8B-B14F-4D97-AF65-F5344CB8AC3E}">
        <p14:creationId xmlns:p14="http://schemas.microsoft.com/office/powerpoint/2010/main" val="7300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211668" cy="1356852"/>
            <a:chOff x="0" y="0"/>
            <a:chExt cx="12211668" cy="1356852"/>
          </a:xfrm>
        </p:grpSpPr>
        <p:pic>
          <p:nvPicPr>
            <p:cNvPr id="4" name="Picture 3"/>
            <p:cNvPicPr>
              <a:picLocks noChangeAspect="1"/>
            </p:cNvPicPr>
            <p:nvPr/>
          </p:nvPicPr>
          <p:blipFill>
            <a:blip r:embed="rId2"/>
            <a:stretch>
              <a:fillRect/>
            </a:stretch>
          </p:blipFill>
          <p:spPr>
            <a:xfrm>
              <a:off x="0" y="0"/>
              <a:ext cx="12211668" cy="1356852"/>
            </a:xfrm>
            <a:prstGeom prst="rect">
              <a:avLst/>
            </a:prstGeom>
          </p:spPr>
        </p:pic>
        <p:pic>
          <p:nvPicPr>
            <p:cNvPr id="5" name="Picture 4"/>
            <p:cNvPicPr>
              <a:picLocks noChangeAspect="1"/>
            </p:cNvPicPr>
            <p:nvPr/>
          </p:nvPicPr>
          <p:blipFill>
            <a:blip r:embed="rId3"/>
            <a:stretch>
              <a:fillRect/>
            </a:stretch>
          </p:blipFill>
          <p:spPr>
            <a:xfrm>
              <a:off x="0" y="0"/>
              <a:ext cx="2946400" cy="1114722"/>
            </a:xfrm>
            <a:prstGeom prst="rect">
              <a:avLst/>
            </a:prstGeom>
          </p:spPr>
        </p:pic>
      </p:grpSp>
      <p:sp>
        <p:nvSpPr>
          <p:cNvPr id="10" name="TextBox 9"/>
          <p:cNvSpPr txBox="1"/>
          <p:nvPr/>
        </p:nvSpPr>
        <p:spPr>
          <a:xfrm>
            <a:off x="3991284" y="772318"/>
            <a:ext cx="4229100" cy="584775"/>
          </a:xfrm>
          <a:prstGeom prst="rect">
            <a:avLst/>
          </a:prstGeom>
          <a:noFill/>
        </p:spPr>
        <p:txBody>
          <a:bodyPr wrap="square" rtlCol="0">
            <a:spAutoFit/>
          </a:bodyPr>
          <a:lstStyle/>
          <a:p>
            <a:pPr algn="ctr"/>
            <a:r>
              <a:rPr lang="en-US" sz="3200" b="1" dirty="0">
                <a:solidFill>
                  <a:prstClr val="black"/>
                </a:solidFill>
              </a:rPr>
              <a:t>SEGMENT DETAILS</a:t>
            </a:r>
            <a:endParaRPr lang="en-US" sz="2000" b="1" dirty="0">
              <a:solidFill>
                <a:prstClr val="black"/>
              </a:solidFill>
            </a:endParaRPr>
          </a:p>
        </p:txBody>
      </p:sp>
      <p:sp>
        <p:nvSpPr>
          <p:cNvPr id="9" name="TextBox 8"/>
          <p:cNvSpPr txBox="1"/>
          <p:nvPr/>
        </p:nvSpPr>
        <p:spPr>
          <a:xfrm>
            <a:off x="29029" y="1356852"/>
            <a:ext cx="12211668" cy="523220"/>
          </a:xfrm>
          <a:prstGeom prst="rect">
            <a:avLst/>
          </a:prstGeom>
          <a:solidFill>
            <a:schemeClr val="accent2"/>
          </a:solidFill>
        </p:spPr>
        <p:txBody>
          <a:bodyPr wrap="square" rtlCol="0">
            <a:spAutoFit/>
          </a:bodyPr>
          <a:lstStyle/>
          <a:p>
            <a:pPr algn="ctr"/>
            <a:r>
              <a:rPr lang="en-US" sz="2800" dirty="0">
                <a:solidFill>
                  <a:prstClr val="black"/>
                </a:solidFill>
              </a:rPr>
              <a:t>Farming Fashionistas</a:t>
            </a:r>
          </a:p>
        </p:txBody>
      </p:sp>
      <p:sp>
        <p:nvSpPr>
          <p:cNvPr id="17" name="TextBox 16"/>
          <p:cNvSpPr txBox="1"/>
          <p:nvPr/>
        </p:nvSpPr>
        <p:spPr>
          <a:xfrm>
            <a:off x="2440868" y="2179196"/>
            <a:ext cx="3344672" cy="2585323"/>
          </a:xfrm>
          <a:prstGeom prst="rect">
            <a:avLst/>
          </a:prstGeom>
          <a:solidFill>
            <a:schemeClr val="accent2">
              <a:alpha val="48000"/>
            </a:schemeClr>
          </a:solidFill>
        </p:spPr>
        <p:txBody>
          <a:bodyPr wrap="square" rtlCol="0">
            <a:spAutoFit/>
          </a:bodyPr>
          <a:lstStyle/>
          <a:p>
            <a:r>
              <a:rPr lang="en-US" dirty="0">
                <a:solidFill>
                  <a:prstClr val="black"/>
                </a:solidFill>
              </a:rPr>
              <a:t>Most frequently purchased:</a:t>
            </a:r>
          </a:p>
          <a:p>
            <a:pPr marL="285750" indent="-285750">
              <a:buFont typeface="Arial" panose="020B0604020202020204" pitchFamily="34" charset="0"/>
              <a:buChar char="•"/>
            </a:pPr>
            <a:r>
              <a:rPr lang="en-US" dirty="0">
                <a:solidFill>
                  <a:prstClr val="black"/>
                </a:solidFill>
              </a:rPr>
              <a:t>Pharmacy</a:t>
            </a:r>
          </a:p>
          <a:p>
            <a:pPr marL="285750" indent="-285750">
              <a:buFont typeface="Arial" panose="020B0604020202020204" pitchFamily="34" charset="0"/>
              <a:buChar char="•"/>
            </a:pPr>
            <a:r>
              <a:rPr lang="en-US" dirty="0">
                <a:solidFill>
                  <a:prstClr val="black"/>
                </a:solidFill>
              </a:rPr>
              <a:t>Women’s accessories</a:t>
            </a:r>
          </a:p>
          <a:p>
            <a:pPr marL="285750" indent="-285750">
              <a:buFont typeface="Arial" panose="020B0604020202020204" pitchFamily="34" charset="0"/>
              <a:buChar char="•"/>
            </a:pPr>
            <a:r>
              <a:rPr lang="en-US" dirty="0">
                <a:solidFill>
                  <a:prstClr val="black"/>
                </a:solidFill>
              </a:rPr>
              <a:t>Health Aids and OTC Meds</a:t>
            </a:r>
          </a:p>
          <a:p>
            <a:pPr marL="285750" indent="-285750">
              <a:buFont typeface="Arial" panose="020B0604020202020204" pitchFamily="34" charset="0"/>
              <a:buChar char="•"/>
            </a:pPr>
            <a:r>
              <a:rPr lang="en-US" dirty="0">
                <a:solidFill>
                  <a:prstClr val="black"/>
                </a:solidFill>
              </a:rPr>
              <a:t>Beauty Aids</a:t>
            </a:r>
          </a:p>
          <a:p>
            <a:pPr marL="285750" indent="-285750">
              <a:buFont typeface="Arial" panose="020B0604020202020204" pitchFamily="34" charset="0"/>
              <a:buChar char="•"/>
            </a:pPr>
            <a:r>
              <a:rPr lang="en-US" dirty="0">
                <a:solidFill>
                  <a:prstClr val="black"/>
                </a:solidFill>
              </a:rPr>
              <a:t>Missy apparel</a:t>
            </a:r>
          </a:p>
          <a:p>
            <a:pPr marL="285750" indent="-285750">
              <a:buFont typeface="Arial" panose="020B0604020202020204" pitchFamily="34" charset="0"/>
              <a:buChar char="•"/>
            </a:pPr>
            <a:r>
              <a:rPr lang="en-US" dirty="0">
                <a:solidFill>
                  <a:prstClr val="black"/>
                </a:solidFill>
              </a:rPr>
              <a:t>Optical</a:t>
            </a:r>
          </a:p>
          <a:p>
            <a:pPr marL="285750" indent="-285750">
              <a:buFont typeface="Arial" panose="020B0604020202020204" pitchFamily="34" charset="0"/>
              <a:buChar char="•"/>
            </a:pPr>
            <a:r>
              <a:rPr lang="en-US" dirty="0">
                <a:solidFill>
                  <a:prstClr val="black"/>
                </a:solidFill>
              </a:rPr>
              <a:t>Plus Apparel</a:t>
            </a:r>
          </a:p>
          <a:p>
            <a:pPr marL="285750" indent="-285750">
              <a:buFont typeface="Arial" panose="020B0604020202020204" pitchFamily="34" charset="0"/>
              <a:buChar char="•"/>
            </a:pPr>
            <a:r>
              <a:rPr lang="en-US" dirty="0">
                <a:solidFill>
                  <a:prstClr val="black"/>
                </a:solidFill>
              </a:rPr>
              <a:t>Jewelry and Watches</a:t>
            </a:r>
          </a:p>
        </p:txBody>
      </p:sp>
      <p:sp>
        <p:nvSpPr>
          <p:cNvPr id="18" name="TextBox 17"/>
          <p:cNvSpPr txBox="1"/>
          <p:nvPr/>
        </p:nvSpPr>
        <p:spPr>
          <a:xfrm>
            <a:off x="6346880" y="2733194"/>
            <a:ext cx="3747008" cy="2031325"/>
          </a:xfrm>
          <a:prstGeom prst="rect">
            <a:avLst/>
          </a:prstGeom>
          <a:solidFill>
            <a:schemeClr val="accent2">
              <a:alpha val="48000"/>
            </a:schemeClr>
          </a:solidFill>
        </p:spPr>
        <p:txBody>
          <a:bodyPr wrap="square" rtlCol="0">
            <a:spAutoFit/>
          </a:bodyPr>
          <a:lstStyle/>
          <a:p>
            <a:r>
              <a:rPr lang="en-US" dirty="0">
                <a:solidFill>
                  <a:prstClr val="black"/>
                </a:solidFill>
              </a:rPr>
              <a:t>Buying Habits:</a:t>
            </a:r>
          </a:p>
          <a:p>
            <a:pPr marL="285750" indent="-285750">
              <a:buFont typeface="Arial" panose="020B0604020202020204" pitchFamily="34" charset="0"/>
              <a:buChar char="•"/>
            </a:pPr>
            <a:r>
              <a:rPr lang="en-US" dirty="0">
                <a:solidFill>
                  <a:prstClr val="black"/>
                </a:solidFill>
              </a:rPr>
              <a:t>18% of Customers</a:t>
            </a:r>
          </a:p>
          <a:p>
            <a:pPr marL="285750" indent="-285750">
              <a:buFont typeface="Arial" panose="020B0604020202020204" pitchFamily="34" charset="0"/>
              <a:buChar char="•"/>
            </a:pPr>
            <a:r>
              <a:rPr lang="en-US" dirty="0">
                <a:solidFill>
                  <a:prstClr val="black"/>
                </a:solidFill>
              </a:rPr>
              <a:t>43% of Revenue</a:t>
            </a:r>
          </a:p>
          <a:p>
            <a:pPr marL="285750" indent="-285750">
              <a:buFont typeface="Arial" panose="020B0604020202020204" pitchFamily="34" charset="0"/>
              <a:buChar char="•"/>
            </a:pPr>
            <a:r>
              <a:rPr lang="en-US" dirty="0">
                <a:solidFill>
                  <a:prstClr val="black"/>
                </a:solidFill>
              </a:rPr>
              <a:t>18 Days between visits</a:t>
            </a:r>
          </a:p>
          <a:p>
            <a:pPr marL="285750" indent="-285750">
              <a:buFont typeface="Arial" panose="020B0604020202020204" pitchFamily="34" charset="0"/>
              <a:buChar char="•"/>
            </a:pPr>
            <a:r>
              <a:rPr lang="en-US" dirty="0">
                <a:solidFill>
                  <a:prstClr val="black"/>
                </a:solidFill>
              </a:rPr>
              <a:t>Average 47 items per Transaction</a:t>
            </a:r>
          </a:p>
          <a:p>
            <a:pPr marL="285750" indent="-285750">
              <a:buFont typeface="Arial" panose="020B0604020202020204" pitchFamily="34" charset="0"/>
              <a:buChar char="•"/>
            </a:pPr>
            <a:r>
              <a:rPr lang="en-US" dirty="0">
                <a:solidFill>
                  <a:prstClr val="black"/>
                </a:solidFill>
              </a:rPr>
              <a:t>Average $46 per transaction</a:t>
            </a:r>
          </a:p>
          <a:p>
            <a:pPr marL="285750" indent="-285750">
              <a:buFont typeface="Arial" panose="020B0604020202020204" pitchFamily="34" charset="0"/>
              <a:buChar char="•"/>
            </a:pPr>
            <a:r>
              <a:rPr lang="en-US" dirty="0">
                <a:solidFill>
                  <a:prstClr val="black"/>
                </a:solidFill>
              </a:rPr>
              <a:t>Average item price $7.88</a:t>
            </a:r>
          </a:p>
        </p:txBody>
      </p:sp>
      <p:sp>
        <p:nvSpPr>
          <p:cNvPr id="19" name="TextBox 18"/>
          <p:cNvSpPr txBox="1"/>
          <p:nvPr/>
        </p:nvSpPr>
        <p:spPr>
          <a:xfrm>
            <a:off x="2343332" y="5262056"/>
            <a:ext cx="8427904" cy="923330"/>
          </a:xfrm>
          <a:prstGeom prst="rect">
            <a:avLst/>
          </a:prstGeom>
          <a:solidFill>
            <a:schemeClr val="accent2">
              <a:alpha val="49000"/>
            </a:schemeClr>
          </a:solidFill>
        </p:spPr>
        <p:txBody>
          <a:bodyPr wrap="square" rtlCol="0">
            <a:spAutoFit/>
          </a:bodyPr>
          <a:lstStyle/>
          <a:p>
            <a:r>
              <a:rPr lang="en-US" dirty="0">
                <a:solidFill>
                  <a:prstClr val="black"/>
                </a:solidFill>
              </a:rPr>
              <a:t>The Farming Fashionistas are the third largest segment of customers but make up the largest segment of revenue.  This segment makes up the bulk of purchases in each category that they shop for</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82857">
            <a:off x="9776764" y="1927222"/>
            <a:ext cx="2550287" cy="364326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47" y="4124160"/>
            <a:ext cx="2857143" cy="2984127"/>
          </a:xfrm>
          <a:prstGeom prst="rect">
            <a:avLst/>
          </a:prstGeom>
        </p:spPr>
      </p:pic>
    </p:spTree>
    <p:extLst>
      <p:ext uri="{BB962C8B-B14F-4D97-AF65-F5344CB8AC3E}">
        <p14:creationId xmlns:p14="http://schemas.microsoft.com/office/powerpoint/2010/main" val="418286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1357</Words>
  <Application>Microsoft Office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Times New Roman</vt:lpstr>
      <vt:lpstr>Office Theme</vt:lpstr>
      <vt:lpstr>BUAN 6337  Shopko Customer Segmentation and Profiles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Malappa, Abhiraj</cp:lastModifiedBy>
  <cp:revision>99</cp:revision>
  <dcterms:created xsi:type="dcterms:W3CDTF">2016-10-15T07:06:37Z</dcterms:created>
  <dcterms:modified xsi:type="dcterms:W3CDTF">2017-02-20T02:54:14Z</dcterms:modified>
</cp:coreProperties>
</file>